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notesSlides/notesSlide16.xml" ContentType="application/vnd.openxmlformats-officedocument.presentationml.notesSlide+xml"/>
  <Override PartName="/ppt/tags/tag4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6.xml" ContentType="application/vnd.openxmlformats-officedocument.presentationml.tags+xml"/>
  <Override PartName="/ppt/notesSlides/notesSlide20.xml" ContentType="application/vnd.openxmlformats-officedocument.presentationml.notesSlide+xml"/>
  <Override PartName="/ppt/tags/tag47.xml" ContentType="application/vnd.openxmlformats-officedocument.presentationml.tags+xml"/>
  <Override PartName="/ppt/notesSlides/notesSlide21.xml" ContentType="application/vnd.openxmlformats-officedocument.presentationml.notesSlide+xml"/>
  <Override PartName="/ppt/tags/tag48.xml" ContentType="application/vnd.openxmlformats-officedocument.presentationml.tags+xml"/>
  <Override PartName="/ppt/notesSlides/notesSlide22.xml" ContentType="application/vnd.openxmlformats-officedocument.presentationml.notesSlide+xml"/>
  <Override PartName="/ppt/tags/tag49.xml" ContentType="application/vnd.openxmlformats-officedocument.presentationml.tags+xml"/>
  <Override PartName="/ppt/notesSlides/notesSlide23.xml" ContentType="application/vnd.openxmlformats-officedocument.presentationml.notesSlide+xml"/>
  <Override PartName="/ppt/tags/tag50.xml" ContentType="application/vnd.openxmlformats-officedocument.presentationml.tags+xml"/>
  <Override PartName="/ppt/notesSlides/notesSlide24.xml" ContentType="application/vnd.openxmlformats-officedocument.presentationml.notesSlide+xml"/>
  <Override PartName="/ppt/tags/tag51.xml" ContentType="application/vnd.openxmlformats-officedocument.presentationml.tags+xml"/>
  <Override PartName="/ppt/notesSlides/notesSlide25.xml" ContentType="application/vnd.openxmlformats-officedocument.presentationml.notesSlide+xml"/>
  <Override PartName="/ppt/tags/tag52.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tags/tag53.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54.xml" ContentType="application/vnd.openxmlformats-officedocument.presentationml.tags+xml"/>
  <Override PartName="/ppt/notesSlides/notesSlide40.xml" ContentType="application/vnd.openxmlformats-officedocument.presentationml.notesSlide+xml"/>
  <Override PartName="/ppt/tags/tag55.xml" ContentType="application/vnd.openxmlformats-officedocument.presentationml.tags+xml"/>
  <Override PartName="/ppt/notesSlides/notesSlide41.xml" ContentType="application/vnd.openxmlformats-officedocument.presentationml.notesSlide+xml"/>
  <Override PartName="/ppt/tags/tag56.xml" ContentType="application/vnd.openxmlformats-officedocument.presentationml.tags+xml"/>
  <Override PartName="/ppt/notesSlides/notesSlide42.xml" ContentType="application/vnd.openxmlformats-officedocument.presentationml.notesSlide+xml"/>
  <Override PartName="/ppt/tags/tag57.xml" ContentType="application/vnd.openxmlformats-officedocument.presentationml.tags+xml"/>
  <Override PartName="/ppt/notesSlides/notesSlide43.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tags/tag58.xml" ContentType="application/vnd.openxmlformats-officedocument.presentationml.tags+xml"/>
  <Override PartName="/ppt/notesSlides/notesSlide4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tags/tag59.xml" ContentType="application/vnd.openxmlformats-officedocument.presentationml.tags+xml"/>
  <Override PartName="/ppt/notesSlides/notesSlide4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tags/tag60.xml" ContentType="application/vnd.openxmlformats-officedocument.presentationml.tags+xml"/>
  <Override PartName="/ppt/notesSlides/notesSlide4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notesSlides/notesSlide47.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tags/tag61.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tags/tag62.xml" ContentType="application/vnd.openxmlformats-officedocument.presentationml.tags+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5"/>
  </p:sldMasterIdLst>
  <p:notesMasterIdLst>
    <p:notesMasterId r:id="rId79"/>
  </p:notesMasterIdLst>
  <p:handoutMasterIdLst>
    <p:handoutMasterId r:id="rId80"/>
  </p:handoutMasterIdLst>
  <p:sldIdLst>
    <p:sldId id="309" r:id="rId6"/>
    <p:sldId id="2147481581" r:id="rId7"/>
    <p:sldId id="2147471500" r:id="rId8"/>
    <p:sldId id="2147471489" r:id="rId9"/>
    <p:sldId id="2147481533" r:id="rId10"/>
    <p:sldId id="270" r:id="rId11"/>
    <p:sldId id="2147481534" r:id="rId12"/>
    <p:sldId id="273" r:id="rId13"/>
    <p:sldId id="274" r:id="rId14"/>
    <p:sldId id="2147481498" r:id="rId15"/>
    <p:sldId id="2147481595" r:id="rId16"/>
    <p:sldId id="283" r:id="rId17"/>
    <p:sldId id="2147481509" r:id="rId18"/>
    <p:sldId id="2147483647" r:id="rId19"/>
    <p:sldId id="2147481483" r:id="rId20"/>
    <p:sldId id="290" r:id="rId21"/>
    <p:sldId id="2147481484" r:id="rId22"/>
    <p:sldId id="2147481582" r:id="rId23"/>
    <p:sldId id="2147481488" r:id="rId24"/>
    <p:sldId id="259" r:id="rId25"/>
    <p:sldId id="2147482546" r:id="rId26"/>
    <p:sldId id="2147482685" r:id="rId27"/>
    <p:sldId id="263" r:id="rId28"/>
    <p:sldId id="258" r:id="rId29"/>
    <p:sldId id="264" r:id="rId30"/>
    <p:sldId id="2147482628" r:id="rId31"/>
    <p:sldId id="265" r:id="rId32"/>
    <p:sldId id="2147481586" r:id="rId33"/>
    <p:sldId id="2147481593" r:id="rId34"/>
    <p:sldId id="2147481486" r:id="rId35"/>
    <p:sldId id="2147481585" r:id="rId36"/>
    <p:sldId id="2147483643" r:id="rId37"/>
    <p:sldId id="2147483644" r:id="rId38"/>
    <p:sldId id="2147481587" r:id="rId39"/>
    <p:sldId id="266" r:id="rId40"/>
    <p:sldId id="281" r:id="rId41"/>
    <p:sldId id="267" r:id="rId42"/>
    <p:sldId id="268" r:id="rId43"/>
    <p:sldId id="284" r:id="rId44"/>
    <p:sldId id="2147481487" r:id="rId45"/>
    <p:sldId id="2147471473" r:id="rId46"/>
    <p:sldId id="280" r:id="rId47"/>
    <p:sldId id="2147471474" r:id="rId48"/>
    <p:sldId id="260" r:id="rId49"/>
    <p:sldId id="2147471476" r:id="rId50"/>
    <p:sldId id="2147471477" r:id="rId51"/>
    <p:sldId id="282" r:id="rId52"/>
    <p:sldId id="2147471498" r:id="rId53"/>
    <p:sldId id="269" r:id="rId54"/>
    <p:sldId id="296" r:id="rId55"/>
    <p:sldId id="297" r:id="rId56"/>
    <p:sldId id="298" r:id="rId57"/>
    <p:sldId id="299" r:id="rId58"/>
    <p:sldId id="301" r:id="rId59"/>
    <p:sldId id="271" r:id="rId60"/>
    <p:sldId id="272" r:id="rId61"/>
    <p:sldId id="275" r:id="rId62"/>
    <p:sldId id="306" r:id="rId63"/>
    <p:sldId id="277" r:id="rId64"/>
    <p:sldId id="279" r:id="rId65"/>
    <p:sldId id="285" r:id="rId66"/>
    <p:sldId id="286" r:id="rId67"/>
    <p:sldId id="287" r:id="rId68"/>
    <p:sldId id="288" r:id="rId69"/>
    <p:sldId id="289" r:id="rId70"/>
    <p:sldId id="318" r:id="rId71"/>
    <p:sldId id="256" r:id="rId72"/>
    <p:sldId id="2147482684" r:id="rId73"/>
    <p:sldId id="261" r:id="rId74"/>
    <p:sldId id="2147483645" r:id="rId75"/>
    <p:sldId id="276" r:id="rId76"/>
    <p:sldId id="278" r:id="rId77"/>
    <p:sldId id="262" r:id="rId78"/>
  </p:sldIdLst>
  <p:sldSz cx="9144000" cy="5143500" type="screen16x9"/>
  <p:notesSz cx="6797675" cy="9872663"/>
  <p:custDataLst>
    <p:tags r:id="rId81"/>
  </p:custDataLst>
  <p:defaultTextStyle>
    <a:defPPr>
      <a:defRPr lang="en-US"/>
    </a:defPPr>
    <a:lvl1pPr algn="l" rtl="0" fontAlgn="base">
      <a:spcBef>
        <a:spcPct val="50000"/>
      </a:spcBef>
      <a:spcAft>
        <a:spcPct val="0"/>
      </a:spcAft>
      <a:defRPr kern="1200">
        <a:solidFill>
          <a:schemeClr val="tx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Title and Contents" id="{C51B89BF-0B32-461D-A1A9-7CB46BA347ED}">
          <p14:sldIdLst>
            <p14:sldId id="309"/>
            <p14:sldId id="2147481581"/>
            <p14:sldId id="2147471500"/>
          </p14:sldIdLst>
        </p14:section>
        <p14:section name="Stroke incidence and disease burden" id="{332C3640-7A5A-4346-A088-BA2A60937AE0}">
          <p14:sldIdLst>
            <p14:sldId id="2147471489"/>
            <p14:sldId id="2147481533"/>
            <p14:sldId id="270"/>
            <p14:sldId id="2147481534"/>
            <p14:sldId id="273"/>
            <p14:sldId id="274"/>
            <p14:sldId id="2147481498"/>
          </p14:sldIdLst>
        </p14:section>
        <p14:section name="Unmet need" id="{46EF2E92-B13B-4AFB-93D0-4CDBAF3CD6FC}">
          <p14:sldIdLst>
            <p14:sldId id="2147481595"/>
            <p14:sldId id="283"/>
            <p14:sldId id="2147481509"/>
            <p14:sldId id="2147483647"/>
            <p14:sldId id="2147481483"/>
            <p14:sldId id="290"/>
            <p14:sldId id="2147481484"/>
            <p14:sldId id="2147481582"/>
            <p14:sldId id="2147481488"/>
            <p14:sldId id="259"/>
            <p14:sldId id="2147482546"/>
            <p14:sldId id="2147482685"/>
            <p14:sldId id="263"/>
            <p14:sldId id="258"/>
            <p14:sldId id="264"/>
            <p14:sldId id="2147482628"/>
            <p14:sldId id="265"/>
            <p14:sldId id="2147481586"/>
            <p14:sldId id="2147481593"/>
          </p14:sldIdLst>
        </p14:section>
        <p14:section name="Rationale for investigating FXIa inhibitors" id="{53A77A19-5072-4879-8A6B-90979CC04104}">
          <p14:sldIdLst>
            <p14:sldId id="2147481486"/>
            <p14:sldId id="2147481585"/>
            <p14:sldId id="2147483643"/>
            <p14:sldId id="2147483644"/>
          </p14:sldIdLst>
        </p14:section>
        <p14:section name="Asundexian MOA" id="{7A815A9A-6BA1-49F0-8192-90B99E09E2F9}">
          <p14:sldIdLst>
            <p14:sldId id="2147481587"/>
            <p14:sldId id="266"/>
            <p14:sldId id="281"/>
            <p14:sldId id="267"/>
            <p14:sldId id="268"/>
            <p14:sldId id="284"/>
          </p14:sldIdLst>
        </p14:section>
        <p14:section name="PACIFIC-STROKE" id="{56EB26CC-CD2B-4A8D-B70D-755C45C227F9}">
          <p14:sldIdLst>
            <p14:sldId id="2147481487"/>
            <p14:sldId id="2147471473"/>
            <p14:sldId id="280"/>
            <p14:sldId id="2147471474"/>
            <p14:sldId id="260"/>
            <p14:sldId id="2147471476"/>
            <p14:sldId id="2147471477"/>
            <p14:sldId id="282"/>
          </p14:sldIdLst>
        </p14:section>
        <p14:section name="OCEANIC Program" id="{73B3C21D-039C-4C07-BDBF-B460B620ADC6}">
          <p14:sldIdLst>
            <p14:sldId id="2147471498"/>
            <p14:sldId id="269"/>
            <p14:sldId id="296"/>
            <p14:sldId id="297"/>
            <p14:sldId id="298"/>
            <p14:sldId id="299"/>
            <p14:sldId id="301"/>
            <p14:sldId id="271"/>
            <p14:sldId id="272"/>
            <p14:sldId id="275"/>
            <p14:sldId id="306"/>
            <p14:sldId id="277"/>
            <p14:sldId id="279"/>
            <p14:sldId id="285"/>
            <p14:sldId id="286"/>
            <p14:sldId id="287"/>
            <p14:sldId id="288"/>
            <p14:sldId id="289"/>
            <p14:sldId id="318"/>
          </p14:sldIdLst>
        </p14:section>
        <p14:section name="FXI inbibitors in clinical development" id="{56E03F99-4D3B-46F3-95BE-D8B0EC34F0B2}">
          <p14:sldIdLst>
            <p14:sldId id="256"/>
            <p14:sldId id="2147482684"/>
            <p14:sldId id="261"/>
          </p14:sldIdLst>
        </p14:section>
        <p14:section name="Appendix" id="{44D3E68D-74C0-4BF8-8C88-19D77ECF00C4}">
          <p14:sldIdLst>
            <p14:sldId id="2147483645"/>
            <p14:sldId id="276"/>
            <p14:sldId id="278"/>
            <p14:sldId id="26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17" userDrawn="1">
          <p15:clr>
            <a:srgbClr val="A4A3A4"/>
          </p15:clr>
        </p15:guide>
        <p15:guide id="2" pos="214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6F7910-D648-5E32-0AE6-16E7247EC3D8}" name="Jason Xeni" initials="JX" userId="S::jason.xeni@bayer.com::1a32ab29-ad4a-4552-b50e-daec37a757b2" providerId="AD"/>
  <p188:author id="{FD4E7E18-E8DF-ECCC-4680-5193FDD82346}" name="Howes, Lawrence" initials="LH" userId="S::lawrence.howes@syneoshealth.com::156e855f-fed5-4657-befd-0d7f6338c98b" providerId="AD"/>
  <p188:author id="{39969933-15E5-B0E5-679E-571343EFF450}" name="Natalie Griffiths" initials="NG" userId="Natalie Griffiths" providerId="None"/>
  <p188:author id="{E2FF063D-6F89-9E88-8257-323A9DCBB942}" name="Moritz Riedel" initials="MR" userId="S::moritz.riedel2.ext@bayer.com::9421dba5-af64-4e30-a68c-3bea010333ec" providerId="AD"/>
  <p188:author id="{D675D054-CB22-AC12-6645-632F22A918FE}" name="Zambetti, Julie-Ann" initials="JZ" userId="S::julie.zambetti@syneoshealth.com::9fd6ef11-4bd3-4f52-b2ff-a3e57a926132" providerId="AD"/>
  <p188:author id="{D7C62057-A1DE-BE3A-96A5-8219991E48D3}" name="Marina Ayad" initials="MA" userId="S::marina.ayad.ext@bayer.com::8cfab25e-284a-4d03-8c39-c28d5a14951c" providerId="AD"/>
  <p188:author id="{0FEBC258-06E4-CD77-5893-EB970F88C641}" name="Josephine Muhrbeck" initials="JM" userId="S::josephine.muhrbeck@bayer.com::fff53b33-2046-4907-bb77-cd865f16ede0" providerId="AD"/>
  <p188:author id="{3D815A6D-C715-6C7B-8499-1B9283B6DEEC}" name="Carleton, Abby" initials="AC" userId="S::abby.francis@syneoshealth.com::513cabd5-3d2e-4376-a030-cf00b7687402" providerId="AD"/>
  <p188:author id="{725D1875-0D3C-51F7-CF2B-1965DD64AE0B}" name="Ibrahim Mohamed" initials="IM" userId="S::ibrahim.mohamed@bayer.com::15f85f72-51c4-40a2-8c98-f276bedcd012" providerId="AD"/>
  <p188:author id="{D5F1D278-D55D-D2AC-ECAE-D3E86D092260}" name="Repetto Farro, Mariano" initials="MR" userId="S::mariano.repettofarro@syneoshealth.com::d376f2cf-7671-43ee-816e-6bd9f6a67437" providerId="AD"/>
  <p188:author id="{44E9CF7A-6B32-1DD8-18CC-60B46D16BF53}" name="Moamen Hammad" initials="MH" userId="S::Moamen.Hammad@primeglobalpeople.com::08addc4b-7eaf-40c0-8bac-7055269c6e4d" providerId="AD"/>
  <p188:author id="{E0FEF486-6AE2-A60C-26FB-913F95F49D8D}" name="Eva Giannakouri" initials="EG" userId="S::eva.giannakouri@primeglobalpeople.com::2c32c75e-953d-4860-99f2-77272ee9ce2e" providerId="AD"/>
  <p188:author id="{41091187-3B1D-C989-03CE-BDC6A3DE92D5}" name="Julie Chen" initials="JC" userId="S::julie.chen1@bayer.com::90a3399c-3a5a-4895-bb14-2c3f9915fea7" providerId="AD"/>
  <p188:author id="{B8FFE890-B803-A441-40D6-B78F9F5E80B3}" name="Patricia Badía Folgado" initials="PB" userId="S::Patricia.Badia@primeglobalpeople.com::e76fe3e5-3ff3-4ced-a809-97dfec2783ad" providerId="AD"/>
  <p188:author id="{B8A154A5-194C-96FC-D0E0-941568EA3E64}" name="Moreton, Lauren" initials="" userId="S::lauren.moreton@syneoshealth.com::dc9397d4-5a71-463b-95dd-07caa9ee9f3e" providerId="AD"/>
  <p188:author id="{05DCAEA7-A4B7-F93F-7042-FEEE65BB9449}" name="Mita Tewar" initials="MT" userId="S::mita.tewar@bayer.com::09dbb74a-8bee-4e53-9277-ac31dea0ea9e" providerId="AD"/>
  <p188:author id="{442AF1BF-8B7A-B3A0-47E4-97718BC26D7E}" name="Semple, Nathan" initials="SN" userId="S::nathan.semple@syneoshealth.com::15d6e73b-7b6a-4567-b56a-878ab159f8fd" providerId="AD"/>
  <p188:author id="{CA65E7C0-F7FE-D9F9-FB5A-D11987632FA6}" name="Onabanjo, Seun" initials="SO" userId="S::seun.onabanjo@syneoshealth.com::fbb2a0a6-54bd-4532-aeff-020893c7e8c6" providerId="AD"/>
  <p188:author id="{F0098FC5-DA01-08CE-E900-632DA82AC03E}" name="Lauren Moreton" initials="LM" userId="Lauren Moreton" providerId="None"/>
  <p188:author id="{6B4184CB-631D-BEE7-4BC9-6B788991A03E}" name="Grant, Richard" initials="RG" userId="S::richard.grant@syneoshealth.com::6cb3626c-be71-4fbf-9a8c-bd68ad70abd2" providerId="AD"/>
  <p188:author id="{D73CA2D3-9141-1C4C-AFFF-6A94D146E778}" name="Villard, Martin" initials="VM" userId="S::martin.villard@syneoshealth.com::c60937d9-37a1-4d6e-9740-8709faa28a17" providerId="AD"/>
  <p188:author id="{F232B1DF-32F0-FA3F-437E-FCDB2B50FF12}" name="Moreton, Lauren" initials="ML" userId="S::lauren.moreton_syneoshealth.com#ext#@bayergroup.onmicrosoft.com::9adf2367-542a-4835-8b0d-026fd3c6f0e5" providerId="AD"/>
  <p188:author id="{852963E2-D9D2-2EC3-8D1A-92D2DEE94210}" name="Ralf Bruns" initials="RB" userId="S::ralf.bruns@bayer.com::3a843dde-b6ec-4a23-b90d-d4b98719817b" providerId="AD"/>
  <p188:author id="{FFE47EE6-A2F0-13A5-8EE8-3661DB1849A6}" name="Medical Writer" initials="MT" userId="Medical Writer" providerId="None"/>
  <p188:author id="{75FBA4E9-75CB-2871-54CE-0F48824F5754}" name="Dr. George Psaroudakis" initials="GP" userId="S::george.psaroudakis@bayer.com::57b3fc8c-c513-4124-aedb-d7edf3aa140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Philip Linley" initials="PL" lastIdx="14" clrIdx="0"/>
  <p:cmAuthor id="1" name="Lizahn Zwart (HCG)" initials="LZ(" lastIdx="26" clrIdx="1">
    <p:extLst>
      <p:ext uri="{19B8F6BF-5375-455C-9EA6-DF929625EA0E}">
        <p15:presenceInfo xmlns:p15="http://schemas.microsoft.com/office/powerpoint/2012/main" userId="S::lzwart@hcg-int.com::5eb09083-8616-40f8-9992-783102e9c293" providerId="AD"/>
      </p:ext>
    </p:extLst>
  </p:cmAuthor>
  <p:cmAuthor id="2" name="Milda Jakutaviciute (HCG)" initials="MJ(" lastIdx="39" clrIdx="2">
    <p:extLst>
      <p:ext uri="{19B8F6BF-5375-455C-9EA6-DF929625EA0E}">
        <p15:presenceInfo xmlns:p15="http://schemas.microsoft.com/office/powerpoint/2012/main" userId="S::milda.jakutaviciute@hcg-int.com::fe846a45-1068-4d48-bc2d-b056f8a56399" providerId="AD"/>
      </p:ext>
    </p:extLst>
  </p:cmAuthor>
  <p:cmAuthor id="3" name="Genevieve Arenillo (HCG)" initials="GA(" lastIdx="15" clrIdx="3">
    <p:extLst>
      <p:ext uri="{19B8F6BF-5375-455C-9EA6-DF929625EA0E}">
        <p15:presenceInfo xmlns:p15="http://schemas.microsoft.com/office/powerpoint/2012/main" userId="S::genevieve.arenillo@hcg-int.com::6baf5f27-7e09-4213-8e51-983a19ea2fa7" providerId="AD"/>
      </p:ext>
    </p:extLst>
  </p:cmAuthor>
  <p:cmAuthor id="4" name="Camille Bautista (HCG)" initials="CB(" lastIdx="1" clrIdx="4">
    <p:extLst>
      <p:ext uri="{19B8F6BF-5375-455C-9EA6-DF929625EA0E}">
        <p15:presenceInfo xmlns:p15="http://schemas.microsoft.com/office/powerpoint/2012/main" userId="S::CBautista@hcg-int.com::d347f8e7-0e7b-465c-8d75-ad6634dbabb8" providerId="AD"/>
      </p:ext>
    </p:extLst>
  </p:cmAuthor>
  <p:cmAuthor id="5" name="Jess Greatrex" initials="JG" lastIdx="1" clrIdx="5">
    <p:extLst>
      <p:ext uri="{19B8F6BF-5375-455C-9EA6-DF929625EA0E}">
        <p15:presenceInfo xmlns:p15="http://schemas.microsoft.com/office/powerpoint/2012/main" userId="Jess Greatrex" providerId="None"/>
      </p:ext>
    </p:extLst>
  </p:cmAuthor>
  <p:cmAuthor id="6" name="Laura Beeken (HCG)" initials="LB(" lastIdx="4" clrIdx="6">
    <p:extLst>
      <p:ext uri="{19B8F6BF-5375-455C-9EA6-DF929625EA0E}">
        <p15:presenceInfo xmlns:p15="http://schemas.microsoft.com/office/powerpoint/2012/main" userId="S::laura.beeken@hcg-int.com::0b3121d2-53b6-447b-810c-aac5cab32f76" providerId="AD"/>
      </p:ext>
    </p:extLst>
  </p:cmAuthor>
  <p:cmAuthor id="7" name="HCG Editor" initials="HCG" lastIdx="1" clrIdx="7">
    <p:extLst>
      <p:ext uri="{19B8F6BF-5375-455C-9EA6-DF929625EA0E}">
        <p15:presenceInfo xmlns:p15="http://schemas.microsoft.com/office/powerpoint/2012/main" userId="HCG Editor" providerId="None"/>
      </p:ext>
    </p:extLst>
  </p:cmAuthor>
  <p:cmAuthor id="8" name="Tom Rowles (HCG)" initials="TR(" lastIdx="20" clrIdx="8">
    <p:extLst>
      <p:ext uri="{19B8F6BF-5375-455C-9EA6-DF929625EA0E}">
        <p15:presenceInfo xmlns:p15="http://schemas.microsoft.com/office/powerpoint/2012/main" userId="S::tom.rowles@hcg-int.com::3533d9c0-8b0e-4449-b34c-41e153e9416e" providerId="AD"/>
      </p:ext>
    </p:extLst>
  </p:cmAuthor>
  <p:cmAuthor id="9" name="James Serginson (HCG)" initials="JS(" lastIdx="5" clrIdx="9">
    <p:extLst>
      <p:ext uri="{19B8F6BF-5375-455C-9EA6-DF929625EA0E}">
        <p15:presenceInfo xmlns:p15="http://schemas.microsoft.com/office/powerpoint/2012/main" userId="S::jserginson@hcg-int.com::0a0d9056-daf6-45df-9821-d3c683e5ec8f" providerId="AD"/>
      </p:ext>
    </p:extLst>
  </p:cmAuthor>
  <p:cmAuthor id="10" name="Philip Linley (HCG)" initials="PL(" lastIdx="9" clrIdx="10">
    <p:extLst>
      <p:ext uri="{19B8F6BF-5375-455C-9EA6-DF929625EA0E}">
        <p15:presenceInfo xmlns:p15="http://schemas.microsoft.com/office/powerpoint/2012/main" userId="S::plinley@hcg-int.com::116cb3b6-7036-4797-bf55-a7a8c6025a42" providerId="AD"/>
      </p:ext>
    </p:extLst>
  </p:cmAuthor>
  <p:cmAuthor id="11" name="Lucas Hofmeister" initials="LH" lastIdx="1" clrIdx="11">
    <p:extLst>
      <p:ext uri="{19B8F6BF-5375-455C-9EA6-DF929625EA0E}">
        <p15:presenceInfo xmlns:p15="http://schemas.microsoft.com/office/powerpoint/2012/main" userId="S::lucas.hofmeister@bayer.com::2f70dd47-b4da-4b07-945c-c72ccd580aa4" providerId="AD"/>
      </p:ext>
    </p:extLst>
  </p:cmAuthor>
  <p:cmAuthor id="12" name="Patricia Badía Folgado" initials="PB" lastIdx="647" clrIdx="12">
    <p:extLst>
      <p:ext uri="{19B8F6BF-5375-455C-9EA6-DF929625EA0E}">
        <p15:presenceInfo xmlns:p15="http://schemas.microsoft.com/office/powerpoint/2012/main" userId="S::Patricia.Badia@primeglobalpeople.com::e76fe3e5-3ff3-4ced-a809-97dfec2783ad" providerId="AD"/>
      </p:ext>
    </p:extLst>
  </p:cmAuthor>
  <p:cmAuthor id="13" name="Caroline Merryman" initials="CM" lastIdx="182" clrIdx="13">
    <p:extLst>
      <p:ext uri="{19B8F6BF-5375-455C-9EA6-DF929625EA0E}">
        <p15:presenceInfo xmlns:p15="http://schemas.microsoft.com/office/powerpoint/2012/main" userId="S::Caroline.Merryman@primeglobalpeople.com::23733572-b64e-423b-9467-45b65640a2f9" providerId="AD"/>
      </p:ext>
    </p:extLst>
  </p:cmAuthor>
  <p:cmAuthor id="14" name="Josh Abbott" initials="" lastIdx="11" clrIdx="14">
    <p:extLst>
      <p:ext uri="{19B8F6BF-5375-455C-9EA6-DF929625EA0E}">
        <p15:presenceInfo xmlns:p15="http://schemas.microsoft.com/office/powerpoint/2012/main" userId="S::Josh.Abbott@primeglobalpeople.com::3003d4f3-a58b-4ed5-8fa2-8578038179b7" providerId="AD"/>
      </p:ext>
    </p:extLst>
  </p:cmAuthor>
  <p:cmAuthor id="15" name="Mel Ward" initials="MW" lastIdx="151" clrIdx="15">
    <p:extLst>
      <p:ext uri="{19B8F6BF-5375-455C-9EA6-DF929625EA0E}">
        <p15:presenceInfo xmlns:p15="http://schemas.microsoft.com/office/powerpoint/2012/main" userId="S::Mel.Ward@primeglobalpeople.com::e1cf81f1-5ac0-4b08-980a-a3f6f6731176" providerId="AD"/>
      </p:ext>
    </p:extLst>
  </p:cmAuthor>
  <p:cmAuthor id="16" name="Ugo Onyeka" initials="UO" lastIdx="169" clrIdx="16">
    <p:extLst>
      <p:ext uri="{19B8F6BF-5375-455C-9EA6-DF929625EA0E}">
        <p15:presenceInfo xmlns:p15="http://schemas.microsoft.com/office/powerpoint/2012/main" userId="S::ugo.onyeka@bayer.com::3616941e-2789-46f7-9863-9ffecb89427a" providerId="AD"/>
      </p:ext>
    </p:extLst>
  </p:cmAuthor>
  <p:cmAuthor id="17" name="Nicolas Ballois" initials="NB" lastIdx="52" clrIdx="17">
    <p:extLst>
      <p:ext uri="{19B8F6BF-5375-455C-9EA6-DF929625EA0E}">
        <p15:presenceInfo xmlns:p15="http://schemas.microsoft.com/office/powerpoint/2012/main" userId="S::nicolas.ballois@bayer.com::ef15f0de-1c31-4995-b46d-d5024fd390cb" providerId="AD"/>
      </p:ext>
    </p:extLst>
  </p:cmAuthor>
  <p:cmAuthor id="18" name="Olivier Morboeuf" initials="OM" lastIdx="7" clrIdx="18">
    <p:extLst>
      <p:ext uri="{19B8F6BF-5375-455C-9EA6-DF929625EA0E}">
        <p15:presenceInfo xmlns:p15="http://schemas.microsoft.com/office/powerpoint/2012/main" userId="S::olivier.morboeuf@bayer.com::686fd64d-32fc-44e6-aee4-18b8a05fcb13" providerId="AD"/>
      </p:ext>
    </p:extLst>
  </p:cmAuthor>
  <p:cmAuthor id="19" name="Josephine Muhrbeck" initials="JM" lastIdx="46" clrIdx="19">
    <p:extLst>
      <p:ext uri="{19B8F6BF-5375-455C-9EA6-DF929625EA0E}">
        <p15:presenceInfo xmlns:p15="http://schemas.microsoft.com/office/powerpoint/2012/main" userId="S::josephine.muhrbeck@bayer.com::fff53b33-2046-4907-bb77-cd865f16ede0" providerId="AD"/>
      </p:ext>
    </p:extLst>
  </p:cmAuthor>
  <p:cmAuthor id="20" name="Antonieta Bomfim Wirtz" initials="AW" lastIdx="6" clrIdx="20">
    <p:extLst>
      <p:ext uri="{19B8F6BF-5375-455C-9EA6-DF929625EA0E}">
        <p15:presenceInfo xmlns:p15="http://schemas.microsoft.com/office/powerpoint/2012/main" userId="S::antonieta.bomfimwirtz@bayer.com::8b7218b8-88b9-4686-a7c5-6909cd1f4b1d" providerId="AD"/>
      </p:ext>
    </p:extLst>
  </p:cmAuthor>
  <p:cmAuthor id="21" name="Ralf Bruns" initials="RB" lastIdx="14" clrIdx="21">
    <p:extLst>
      <p:ext uri="{19B8F6BF-5375-455C-9EA6-DF929625EA0E}">
        <p15:presenceInfo xmlns:p15="http://schemas.microsoft.com/office/powerpoint/2012/main" userId="S::ralf.bruns@bayer.com::3a843dde-b6ec-4a23-b90d-d4b98719817b" providerId="AD"/>
      </p:ext>
    </p:extLst>
  </p:cmAuthor>
  <p:cmAuthor id="22" name="Trevor Baguley" initials="TB" lastIdx="7" clrIdx="22">
    <p:extLst>
      <p:ext uri="{19B8F6BF-5375-455C-9EA6-DF929625EA0E}">
        <p15:presenceInfo xmlns:p15="http://schemas.microsoft.com/office/powerpoint/2012/main" userId="S::trevor.baguley@bayer.com::dec59bce-8486-4c2e-be1e-5e5e8e5123c6" providerId="AD"/>
      </p:ext>
    </p:extLst>
  </p:cmAuthor>
  <p:cmAuthor id="23" name="Carles Rafols Priu" initials="CP" lastIdx="12" clrIdx="23">
    <p:extLst>
      <p:ext uri="{19B8F6BF-5375-455C-9EA6-DF929625EA0E}">
        <p15:presenceInfo xmlns:p15="http://schemas.microsoft.com/office/powerpoint/2012/main" userId="S::carles.rafols@bayer.com::15ea45bc-46e5-4104-af96-c1d6a58e4a2e" providerId="AD"/>
      </p:ext>
    </p:extLst>
  </p:cmAuthor>
  <p:cmAuthor id="24" name="Julie Chen" initials="JC" lastIdx="14" clrIdx="24">
    <p:extLst>
      <p:ext uri="{19B8F6BF-5375-455C-9EA6-DF929625EA0E}">
        <p15:presenceInfo xmlns:p15="http://schemas.microsoft.com/office/powerpoint/2012/main" userId="S::julie.chen1@bayer.com::90a3399c-3a5a-4895-bb14-2c3f9915fea7" providerId="AD"/>
      </p:ext>
    </p:extLst>
  </p:cmAuthor>
  <p:cmAuthor id="25" name="Ibrahim Mohamed" initials="IM" lastIdx="186" clrIdx="25">
    <p:extLst>
      <p:ext uri="{19B8F6BF-5375-455C-9EA6-DF929625EA0E}">
        <p15:presenceInfo xmlns:p15="http://schemas.microsoft.com/office/powerpoint/2012/main" userId="S::ibrahim.mohamed@bayer.com::15f85f72-51c4-40a2-8c98-f276bedcd012" providerId="AD"/>
      </p:ext>
    </p:extLst>
  </p:cmAuthor>
  <p:cmAuthor id="26" name="Laura Bertonatti" initials="LB" lastIdx="432" clrIdx="26">
    <p:extLst>
      <p:ext uri="{19B8F6BF-5375-455C-9EA6-DF929625EA0E}">
        <p15:presenceInfo xmlns:p15="http://schemas.microsoft.com/office/powerpoint/2012/main" userId="S::laura.bertonatti@bayer.com::5a0536b9-1cc6-4996-bf82-f69cabd9d0e1" providerId="AD"/>
      </p:ext>
    </p:extLst>
  </p:cmAuthor>
  <p:cmAuthor id="27" name="Reto Städeli" initials="RST" lastIdx="5" clrIdx="27">
    <p:extLst>
      <p:ext uri="{19B8F6BF-5375-455C-9EA6-DF929625EA0E}">
        <p15:presenceInfo xmlns:p15="http://schemas.microsoft.com/office/powerpoint/2012/main" userId="Reto Städeli" providerId="None"/>
      </p:ext>
    </p:extLst>
  </p:cmAuthor>
  <p:cmAuthor id="28" name="Michiya Tachiiri" initials="MT" lastIdx="1" clrIdx="28">
    <p:extLst>
      <p:ext uri="{19B8F6BF-5375-455C-9EA6-DF929625EA0E}">
        <p15:presenceInfo xmlns:p15="http://schemas.microsoft.com/office/powerpoint/2012/main" userId="S::michiya.tachiiri@bayer.com::36f52e51-98e1-4ddd-a57f-17aa1f54f5e6" providerId="AD"/>
      </p:ext>
    </p:extLst>
  </p:cmAuthor>
  <p:cmAuthor id="29" name="Valeska Irrgang" initials="VI" lastIdx="12" clrIdx="29">
    <p:extLst>
      <p:ext uri="{19B8F6BF-5375-455C-9EA6-DF929625EA0E}">
        <p15:presenceInfo xmlns:p15="http://schemas.microsoft.com/office/powerpoint/2012/main" userId="S::valeska.irrgang@bayer.com::72fb0d45-c530-421a-8ef9-1dbc68ea0363" providerId="AD"/>
      </p:ext>
    </p:extLst>
  </p:cmAuthor>
  <p:cmAuthor id="30" name="Friederike Sarah Kanefendt" initials="FSK" lastIdx="30" clrIdx="30">
    <p:extLst>
      <p:ext uri="{19B8F6BF-5375-455C-9EA6-DF929625EA0E}">
        <p15:presenceInfo xmlns:p15="http://schemas.microsoft.com/office/powerpoint/2012/main" userId="S::friederike.kanefendt@bayer.com::ad456731-f05a-43c4-88ba-7e11e62fde82" providerId="AD"/>
      </p:ext>
    </p:extLst>
  </p:cmAuthor>
  <p:cmAuthor id="31" name="Hans van Giezen" initials="HG" lastIdx="2" clrIdx="31">
    <p:extLst>
      <p:ext uri="{19B8F6BF-5375-455C-9EA6-DF929625EA0E}">
        <p15:presenceInfo xmlns:p15="http://schemas.microsoft.com/office/powerpoint/2012/main" userId="S::hans.vangiezen@bayer.com::4790813e-9d42-4128-852d-04ccc01fc67b" providerId="AD"/>
      </p:ext>
    </p:extLst>
  </p:cmAuthor>
  <p:cmAuthor id="32" name="Hardi Mundl" initials="HM" lastIdx="15" clrIdx="32">
    <p:extLst>
      <p:ext uri="{19B8F6BF-5375-455C-9EA6-DF929625EA0E}">
        <p15:presenceInfo xmlns:p15="http://schemas.microsoft.com/office/powerpoint/2012/main" userId="S::hardi.mundl@bayer.com::d6d59fe6-1c77-4715-adca-8c1e2a389ff8" providerId="AD"/>
      </p:ext>
    </p:extLst>
  </p:cmAuthor>
  <p:cmAuthor id="33" name="Stefan Heitmeier" initials="SH" lastIdx="11" clrIdx="33">
    <p:extLst>
      <p:ext uri="{19B8F6BF-5375-455C-9EA6-DF929625EA0E}">
        <p15:presenceInfo xmlns:p15="http://schemas.microsoft.com/office/powerpoint/2012/main" userId="S::stefan.heitmeier@bayer.com::90e38690-575c-414e-97eb-b7e9db52d39b" providerId="AD"/>
      </p:ext>
    </p:extLst>
  </p:cmAuthor>
  <p:cmAuthor id="34" name="Data check " initials="PB" lastIdx="1" clrIdx="34">
    <p:extLst>
      <p:ext uri="{19B8F6BF-5375-455C-9EA6-DF929625EA0E}">
        <p15:presenceInfo xmlns:p15="http://schemas.microsoft.com/office/powerpoint/2012/main" userId="Data check " providerId="None"/>
      </p:ext>
    </p:extLst>
  </p:cmAuthor>
  <p:cmAuthor id="35" name="Ugo Onyeka" initials="PB" lastIdx="5" clrIdx="35">
    <p:extLst>
      <p:ext uri="{19B8F6BF-5375-455C-9EA6-DF929625EA0E}">
        <p15:presenceInfo xmlns:p15="http://schemas.microsoft.com/office/powerpoint/2012/main" userId="Ugo Onyeka" providerId="None"/>
      </p:ext>
    </p:extLst>
  </p:cmAuthor>
  <p:cmAuthor id="36" name="Tiago Correia" initials="PB" lastIdx="11" clrIdx="36">
    <p:extLst>
      <p:ext uri="{19B8F6BF-5375-455C-9EA6-DF929625EA0E}">
        <p15:presenceInfo xmlns:p15="http://schemas.microsoft.com/office/powerpoint/2012/main" userId="Tiago Correia" providerId="None"/>
      </p:ext>
    </p:extLst>
  </p:cmAuthor>
  <p:cmAuthor id="37" name="Data check" initials="PB" lastIdx="5" clrIdx="37">
    <p:extLst>
      <p:ext uri="{19B8F6BF-5375-455C-9EA6-DF929625EA0E}">
        <p15:presenceInfo xmlns:p15="http://schemas.microsoft.com/office/powerpoint/2012/main" userId="Data check" providerId="None"/>
      </p:ext>
    </p:extLst>
  </p:cmAuthor>
  <p:cmAuthor id="38" name="Jason Xeni" initials="JX" lastIdx="4" clrIdx="38">
    <p:extLst>
      <p:ext uri="{19B8F6BF-5375-455C-9EA6-DF929625EA0E}">
        <p15:presenceInfo xmlns:p15="http://schemas.microsoft.com/office/powerpoint/2012/main" userId="S::jason.xeni@bayer.com::1a32ab29-ad4a-4552-b50e-daec37a757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88A9"/>
    <a:srgbClr val="E1D8E2"/>
    <a:srgbClr val="BBA7BC"/>
    <a:srgbClr val="483449"/>
    <a:srgbClr val="F1EDF2"/>
    <a:srgbClr val="426F8F"/>
    <a:srgbClr val="A35A86"/>
    <a:srgbClr val="AB9070"/>
    <a:srgbClr val="4D7A41"/>
    <a:srgbClr val="90B4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D7B26C5-4107-4FEC-AEDC-1716B250A1E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439" autoAdjust="0"/>
    <p:restoredTop sz="94658"/>
  </p:normalViewPr>
  <p:slideViewPr>
    <p:cSldViewPr snapToGrid="0">
      <p:cViewPr varScale="1">
        <p:scale>
          <a:sx n="153" d="100"/>
          <a:sy n="153" d="100"/>
        </p:scale>
        <p:origin x="630" y="144"/>
      </p:cViewPr>
      <p:guideLst/>
    </p:cSldViewPr>
  </p:slideViewPr>
  <p:notesTextViewPr>
    <p:cViewPr>
      <p:scale>
        <a:sx n="1" d="1"/>
        <a:sy n="1" d="1"/>
      </p:scale>
      <p:origin x="0" y="0"/>
    </p:cViewPr>
  </p:notesTextViewPr>
  <p:notesViewPr>
    <p:cSldViewPr snapToGrid="0">
      <p:cViewPr>
        <p:scale>
          <a:sx n="1" d="2"/>
          <a:sy n="1" d="2"/>
        </p:scale>
        <p:origin x="0" y="0"/>
      </p:cViewPr>
      <p:guideLst>
        <p:guide orient="horz" pos="3117"/>
        <p:guide pos="214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notesMaster" Target="notesMasters/notesMaster1.xml"/><Relationship Id="rId5" Type="http://schemas.openxmlformats.org/officeDocument/2006/relationships/slideMaster" Target="slideMasters/slideMaster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handoutMaster" Target="handoutMasters/handoutMaster1.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presProps" Target="presProps.xml"/><Relationship Id="rId88"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tags" Target="tags/tag1.xml"/><Relationship Id="rId86"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6/11/relationships/changesInfo" Target="changesInfos/changesInfo1.xml"/><Relationship Id="rId61" Type="http://schemas.openxmlformats.org/officeDocument/2006/relationships/slide" Target="slides/slide56.xml"/><Relationship Id="rId8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effre Braga" userId="797f610d-48d4-4095-a607-47cbb17e6824" providerId="ADAL" clId="{4CA8000B-83F8-488D-B938-27B9A18A87D4}"/>
    <pc:docChg chg="undo redo custSel addSld delSld modSld sldOrd modMainMaster modSection">
      <pc:chgData name="Joeffre Braga" userId="797f610d-48d4-4095-a607-47cbb17e6824" providerId="ADAL" clId="{4CA8000B-83F8-488D-B938-27B9A18A87D4}" dt="2026-07-28T16:51:49.702" v="1026" actId="1076"/>
      <pc:docMkLst>
        <pc:docMk/>
      </pc:docMkLst>
      <pc:sldChg chg="modSp add mod modShow">
        <pc:chgData name="Joeffre Braga" userId="797f610d-48d4-4095-a607-47cbb17e6824" providerId="ADAL" clId="{4CA8000B-83F8-488D-B938-27B9A18A87D4}" dt="2026-07-28T16:50:12.340" v="1016" actId="207"/>
        <pc:sldMkLst>
          <pc:docMk/>
          <pc:sldMk cId="328273537" sldId="274"/>
        </pc:sldMkLst>
        <pc:spChg chg="mod">
          <ac:chgData name="Joeffre Braga" userId="797f610d-48d4-4095-a607-47cbb17e6824" providerId="ADAL" clId="{4CA8000B-83F8-488D-B938-27B9A18A87D4}" dt="2026-07-28T16:50:12.340" v="1016" actId="207"/>
          <ac:spMkLst>
            <pc:docMk/>
            <pc:sldMk cId="328273537" sldId="274"/>
            <ac:spMk id="7" creationId="{788472DC-512F-E447-2CF2-EF418EEDC42E}"/>
          </ac:spMkLst>
        </pc:spChg>
      </pc:sldChg>
      <pc:sldChg chg="modSp mod">
        <pc:chgData name="Joeffre Braga" userId="797f610d-48d4-4095-a607-47cbb17e6824" providerId="ADAL" clId="{4CA8000B-83F8-488D-B938-27B9A18A87D4}" dt="2026-07-28T16:51:49.702" v="1026" actId="1076"/>
        <pc:sldMkLst>
          <pc:docMk/>
          <pc:sldMk cId="1055573583" sldId="2147481581"/>
        </pc:sldMkLst>
        <pc:spChg chg="mod">
          <ac:chgData name="Joeffre Braga" userId="797f610d-48d4-4095-a607-47cbb17e6824" providerId="ADAL" clId="{4CA8000B-83F8-488D-B938-27B9A18A87D4}" dt="2026-07-28T16:51:49.702" v="1026" actId="1076"/>
          <ac:spMkLst>
            <pc:docMk/>
            <pc:sldMk cId="1055573583" sldId="2147481581"/>
            <ac:spMk id="9" creationId="{FCC82690-F4E3-158A-FD23-B4E16091DDA5}"/>
          </ac:spMkLst>
        </pc:spChg>
        <pc:spChg chg="mod">
          <ac:chgData name="Joeffre Braga" userId="797f610d-48d4-4095-a607-47cbb17e6824" providerId="ADAL" clId="{4CA8000B-83F8-488D-B938-27B9A18A87D4}" dt="2026-07-28T16:51:43.572" v="1025" actId="1076"/>
          <ac:spMkLst>
            <pc:docMk/>
            <pc:sldMk cId="1055573583" sldId="2147481581"/>
            <ac:spMk id="10" creationId="{045B85E7-C986-5D3B-6A10-81A48CDDCBBF}"/>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a273378\Downloads\Study_Locations_by_Country__Alphabetical_.csv"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012023999784451"/>
          <c:y val="9.6233290229390325E-2"/>
          <c:w val="0.49506114102496834"/>
          <c:h val="0.8081135721864694"/>
        </c:manualLayout>
      </c:layout>
      <c:doughnutChart>
        <c:varyColors val="1"/>
        <c:ser>
          <c:idx val="0"/>
          <c:order val="0"/>
          <c:tx>
            <c:strRef>
              <c:f>Sheet1!$B$1</c:f>
              <c:strCache>
                <c:ptCount val="1"/>
                <c:pt idx="0">
                  <c:v>Distribution of ischaemic stroke subtypes across North American and European studies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5169-5B44-B2AF-785A1F48EA7F}"/>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5169-5B44-B2AF-785A1F48EA7F}"/>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5169-5B44-B2AF-785A1F48EA7F}"/>
              </c:ext>
            </c:extLst>
          </c:dPt>
          <c:dPt>
            <c:idx val="3"/>
            <c:bubble3D val="0"/>
            <c:spPr>
              <a:solidFill>
                <a:schemeClr val="accent5"/>
              </a:solidFill>
              <a:ln w="19050">
                <a:solidFill>
                  <a:schemeClr val="lt1"/>
                </a:solidFill>
              </a:ln>
              <a:effectLst/>
            </c:spPr>
            <c:extLst>
              <c:ext xmlns:c16="http://schemas.microsoft.com/office/drawing/2014/chart" uri="{C3380CC4-5D6E-409C-BE32-E72D297353CC}">
                <c16:uniqueId val="{00000007-5169-5B44-B2AF-785A1F48EA7F}"/>
              </c:ext>
            </c:extLst>
          </c:dPt>
          <c:dPt>
            <c:idx val="4"/>
            <c:bubble3D val="0"/>
            <c:spPr>
              <a:solidFill>
                <a:schemeClr val="accent1"/>
              </a:solidFill>
              <a:ln w="19050">
                <a:solidFill>
                  <a:schemeClr val="lt1"/>
                </a:solidFill>
              </a:ln>
              <a:effectLst/>
            </c:spPr>
            <c:extLst>
              <c:ext xmlns:c16="http://schemas.microsoft.com/office/drawing/2014/chart" uri="{C3380CC4-5D6E-409C-BE32-E72D297353CC}">
                <c16:uniqueId val="{00000009-5169-5B44-B2AF-785A1F48EA7F}"/>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1-5169-5B44-B2AF-785A1F48EA7F}"/>
                </c:ext>
              </c:extLst>
            </c:dLbl>
            <c:dLbl>
              <c:idx val="3"/>
              <c:layout>
                <c:manualLayout>
                  <c:x val="-4.1271901301856005E-17"/>
                  <c:y val="1.1024491700923643E-2"/>
                </c:manualLayout>
              </c:layout>
              <c:showLegendKey val="0"/>
              <c:showVal val="0"/>
              <c:showCatName val="0"/>
              <c:showSerName val="0"/>
              <c:showPercent val="1"/>
              <c:showBubbleSize val="0"/>
              <c:extLst>
                <c:ext xmlns:c15="http://schemas.microsoft.com/office/drawing/2012/chart" uri="{CE6537A1-D6FC-4f65-9D91-7224C49458BB}">
                  <c15:layout>
                    <c:manualLayout>
                      <c:w val="7.0152997916823251E-2"/>
                      <c:h val="6.0240967341601684E-2"/>
                    </c:manualLayout>
                  </c15:layout>
                </c:ext>
                <c:ext xmlns:c16="http://schemas.microsoft.com/office/drawing/2014/chart" uri="{C3380CC4-5D6E-409C-BE32-E72D297353CC}">
                  <c16:uniqueId val="{00000007-5169-5B44-B2AF-785A1F48EA7F}"/>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5169-5B44-B2AF-785A1F48EA7F}"/>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2"/>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Large artery atherosclerotic stenosis</c:v>
                </c:pt>
                <c:pt idx="1">
                  <c:v>Lacunes, small artery disease</c:v>
                </c:pt>
                <c:pt idx="2">
                  <c:v>Cryptogenic/ESUS</c:v>
                </c:pt>
                <c:pt idx="3">
                  <c:v>Major risk source cardiogenic embolism, eg, AF</c:v>
                </c:pt>
                <c:pt idx="4">
                  <c:v>Unusual, eg, arteritis</c:v>
                </c:pt>
              </c:strCache>
            </c:strRef>
          </c:cat>
          <c:val>
            <c:numRef>
              <c:f>Sheet1!$B$2:$B$6</c:f>
              <c:numCache>
                <c:formatCode>General</c:formatCode>
                <c:ptCount val="5"/>
                <c:pt idx="0">
                  <c:v>25</c:v>
                </c:pt>
                <c:pt idx="1">
                  <c:v>25</c:v>
                </c:pt>
                <c:pt idx="2">
                  <c:v>25</c:v>
                </c:pt>
                <c:pt idx="3">
                  <c:v>20</c:v>
                </c:pt>
                <c:pt idx="4">
                  <c:v>5</c:v>
                </c:pt>
              </c:numCache>
            </c:numRef>
          </c:val>
          <c:extLst>
            <c:ext xmlns:c16="http://schemas.microsoft.com/office/drawing/2014/chart" uri="{C3380CC4-5D6E-409C-BE32-E72D297353CC}">
              <c16:uniqueId val="{0000000A-5169-5B44-B2AF-785A1F48EA7F}"/>
            </c:ext>
          </c:extLst>
        </c:ser>
        <c:dLbls>
          <c:showLegendKey val="0"/>
          <c:showVal val="1"/>
          <c:showCatName val="0"/>
          <c:showSerName val="0"/>
          <c:showPercent val="0"/>
          <c:showBubbleSize val="0"/>
          <c:showLeaderLines val="1"/>
        </c:dLbls>
        <c:firstSliceAng val="0"/>
        <c:holeSize val="6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0" baseline="0">
                <a:solidFill>
                  <a:schemeClr val="tx1"/>
                </a:solidFill>
                <a:latin typeface="+mn-lt"/>
                <a:ea typeface="+mn-ea"/>
                <a:cs typeface="+mn-cs"/>
              </a:defRPr>
            </a:pPr>
            <a:r>
              <a:rPr lang="en-GB" sz="1800" b="1">
                <a:solidFill>
                  <a:schemeClr val="tx1"/>
                </a:solidFill>
                <a:latin typeface="+mn-lt"/>
              </a:rPr>
              <a:t>61</a:t>
            </a:r>
            <a:r>
              <a:rPr lang="en-GB" sz="1800" b="1" baseline="30000">
                <a:solidFill>
                  <a:schemeClr val="tx1"/>
                </a:solidFill>
                <a:latin typeface="+mn-lt"/>
              </a:rPr>
              <a:t>%</a:t>
            </a:r>
          </a:p>
        </c:rich>
      </c:tx>
      <c:layout>
        <c:manualLayout>
          <c:xMode val="edge"/>
          <c:yMode val="edge"/>
          <c:x val="0.26847834817074651"/>
          <c:y val="0.31317671926373453"/>
        </c:manualLayout>
      </c:layout>
      <c:overlay val="0"/>
      <c:spPr>
        <a:noFill/>
        <a:ln>
          <a:noFill/>
        </a:ln>
        <a:effectLst/>
      </c:spPr>
      <c:txPr>
        <a:bodyPr rot="0" spcFirstLastPara="1" vertOverflow="ellipsis" vert="horz" wrap="square" anchor="ctr" anchorCtr="1"/>
        <a:lstStyle/>
        <a:p>
          <a:pPr algn="ct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5.5856632694549102E-2"/>
          <c:y val="3.4496686663195213E-2"/>
          <c:w val="0.92570126135097031"/>
          <c:h val="0.93318744698897371"/>
        </c:manualLayout>
      </c:layout>
      <c:doughnutChart>
        <c:varyColors val="1"/>
        <c:ser>
          <c:idx val="0"/>
          <c:order val="0"/>
          <c:tx>
            <c:strRef>
              <c:f>Sheet1!$B$1</c:f>
              <c:strCache>
                <c:ptCount val="1"/>
                <c:pt idx="0">
                  <c:v>Sales</c:v>
                </c:pt>
              </c:strCache>
            </c:strRef>
          </c:tx>
          <c:spPr>
            <a:solidFill>
              <a:schemeClr val="tx2">
                <a:lumMod val="20000"/>
                <a:lumOff val="80000"/>
              </a:schemeClr>
            </a:solidFill>
            <a:ln cap="rnd">
              <a:noFill/>
            </a:ln>
          </c:spPr>
          <c:dPt>
            <c:idx val="0"/>
            <c:bubble3D val="0"/>
            <c:spPr>
              <a:gradFill flip="none" rotWithShape="1">
                <a:gsLst>
                  <a:gs pos="33000">
                    <a:srgbClr val="F79591"/>
                  </a:gs>
                  <a:gs pos="99000">
                    <a:srgbClr val="E6AD00"/>
                  </a:gs>
                </a:gsLst>
                <a:lin ang="5400000" scaled="1"/>
                <a:tileRect/>
              </a:gradFill>
              <a:ln w="19050" cap="rnd">
                <a:noFill/>
              </a:ln>
              <a:effectLst/>
            </c:spPr>
            <c:extLst>
              <c:ext xmlns:c16="http://schemas.microsoft.com/office/drawing/2014/chart" uri="{C3380CC4-5D6E-409C-BE32-E72D297353CC}">
                <c16:uniqueId val="{00000001-E340-4AE2-BD11-1642C2887046}"/>
              </c:ext>
            </c:extLst>
          </c:dPt>
          <c:dPt>
            <c:idx val="1"/>
            <c:bubble3D val="0"/>
            <c:spPr>
              <a:solidFill>
                <a:srgbClr val="FFFFFF">
                  <a:lumMod val="85000"/>
                </a:srgbClr>
              </a:solidFill>
              <a:ln w="19050" cap="rnd">
                <a:noFill/>
              </a:ln>
              <a:effectLst/>
            </c:spPr>
            <c:extLst>
              <c:ext xmlns:c16="http://schemas.microsoft.com/office/drawing/2014/chart" uri="{C3380CC4-5D6E-409C-BE32-E72D297353CC}">
                <c16:uniqueId val="{00000003-E340-4AE2-BD11-1642C2887046}"/>
              </c:ext>
            </c:extLst>
          </c:dPt>
          <c:cat>
            <c:strRef>
              <c:f>Sheet1!$A$2:$A$3</c:f>
              <c:strCache>
                <c:ptCount val="2"/>
                <c:pt idx="0">
                  <c:v>1st Qtr</c:v>
                </c:pt>
                <c:pt idx="1">
                  <c:v>2nd Qtr</c:v>
                </c:pt>
              </c:strCache>
            </c:strRef>
          </c:cat>
          <c:val>
            <c:numRef>
              <c:f>Sheet1!$B$2:$B$3</c:f>
              <c:numCache>
                <c:formatCode>General</c:formatCode>
                <c:ptCount val="2"/>
                <c:pt idx="0">
                  <c:v>61</c:v>
                </c:pt>
                <c:pt idx="1">
                  <c:v>39</c:v>
                </c:pt>
              </c:numCache>
            </c:numRef>
          </c:val>
          <c:extLst>
            <c:ext xmlns:c16="http://schemas.microsoft.com/office/drawing/2014/chart" uri="{C3380CC4-5D6E-409C-BE32-E72D297353CC}">
              <c16:uniqueId val="{00000004-E340-4AE2-BD11-1642C2887046}"/>
            </c:ext>
          </c:extLst>
        </c:ser>
        <c:dLbls>
          <c:showLegendKey val="0"/>
          <c:showVal val="0"/>
          <c:showCatName val="0"/>
          <c:showSerName val="0"/>
          <c:showPercent val="0"/>
          <c:showBubbleSize val="0"/>
          <c:showLeaderLines val="1"/>
        </c:dLbls>
        <c:firstSliceAng val="0"/>
        <c:holeSize val="63"/>
      </c:doughnutChart>
      <c:spPr>
        <a:noFill/>
        <a:ln>
          <a:noFill/>
        </a:ln>
        <a:effectLst/>
      </c:spPr>
    </c:plotArea>
    <c:plotVisOnly val="1"/>
    <c:dispBlanksAs val="gap"/>
    <c:showDLblsOverMax val="0"/>
    <c:extLst/>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025297855684272E-2"/>
          <c:y val="6.5193516285491429E-2"/>
          <c:w val="0.96297470214431569"/>
          <c:h val="0.73903396230373997"/>
        </c:manualLayout>
      </c:layout>
      <c:barChart>
        <c:barDir val="col"/>
        <c:grouping val="clustered"/>
        <c:varyColors val="0"/>
        <c:ser>
          <c:idx val="0"/>
          <c:order val="0"/>
          <c:spPr>
            <a:solidFill>
              <a:srgbClr val="61476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Study_Locations_by_Country__Alp!$A$2:$A$21</c:f>
              <c:strCache>
                <c:ptCount val="20"/>
                <c:pt idx="0">
                  <c:v>United States</c:v>
                </c:pt>
                <c:pt idx="1">
                  <c:v>Japan</c:v>
                </c:pt>
                <c:pt idx="2">
                  <c:v>China</c:v>
                </c:pt>
                <c:pt idx="3">
                  <c:v>France</c:v>
                </c:pt>
                <c:pt idx="4">
                  <c:v>Germany</c:v>
                </c:pt>
                <c:pt idx="5">
                  <c:v>Australia</c:v>
                </c:pt>
                <c:pt idx="6">
                  <c:v>Spain</c:v>
                </c:pt>
                <c:pt idx="7">
                  <c:v>Taiwan</c:v>
                </c:pt>
                <c:pt idx="8">
                  <c:v>Canada</c:v>
                </c:pt>
                <c:pt idx="9">
                  <c:v>Italy</c:v>
                </c:pt>
                <c:pt idx="10">
                  <c:v>South Korea</c:v>
                </c:pt>
                <c:pt idx="11">
                  <c:v>Turkey</c:v>
                </c:pt>
                <c:pt idx="12">
                  <c:v>Bulgaria</c:v>
                </c:pt>
                <c:pt idx="13">
                  <c:v>Brazil</c:v>
                </c:pt>
                <c:pt idx="14">
                  <c:v>Greece</c:v>
                </c:pt>
                <c:pt idx="15">
                  <c:v>Colombia</c:v>
                </c:pt>
                <c:pt idx="16">
                  <c:v>Hungary</c:v>
                </c:pt>
                <c:pt idx="17">
                  <c:v>Slovakia</c:v>
                </c:pt>
                <c:pt idx="18">
                  <c:v>United Kingdom</c:v>
                </c:pt>
                <c:pt idx="19">
                  <c:v>Argentina</c:v>
                </c:pt>
              </c:strCache>
            </c:strRef>
          </c:cat>
          <c:val>
            <c:numRef>
              <c:f>Study_Locations_by_Country__Alp!$B$2:$B$21</c:f>
              <c:numCache>
                <c:formatCode>General</c:formatCode>
                <c:ptCount val="20"/>
                <c:pt idx="0">
                  <c:v>108</c:v>
                </c:pt>
                <c:pt idx="1">
                  <c:v>66</c:v>
                </c:pt>
                <c:pt idx="2">
                  <c:v>59</c:v>
                </c:pt>
                <c:pt idx="3">
                  <c:v>29</c:v>
                </c:pt>
                <c:pt idx="4">
                  <c:v>28</c:v>
                </c:pt>
                <c:pt idx="5">
                  <c:v>25</c:v>
                </c:pt>
                <c:pt idx="6">
                  <c:v>25</c:v>
                </c:pt>
                <c:pt idx="7">
                  <c:v>24</c:v>
                </c:pt>
                <c:pt idx="8">
                  <c:v>22</c:v>
                </c:pt>
                <c:pt idx="9">
                  <c:v>22</c:v>
                </c:pt>
                <c:pt idx="10">
                  <c:v>21</c:v>
                </c:pt>
                <c:pt idx="11">
                  <c:v>21</c:v>
                </c:pt>
                <c:pt idx="12">
                  <c:v>18</c:v>
                </c:pt>
                <c:pt idx="13">
                  <c:v>17</c:v>
                </c:pt>
                <c:pt idx="14">
                  <c:v>17</c:v>
                </c:pt>
                <c:pt idx="15">
                  <c:v>16</c:v>
                </c:pt>
                <c:pt idx="16">
                  <c:v>16</c:v>
                </c:pt>
                <c:pt idx="17">
                  <c:v>16</c:v>
                </c:pt>
                <c:pt idx="18">
                  <c:v>16</c:v>
                </c:pt>
                <c:pt idx="19">
                  <c:v>15</c:v>
                </c:pt>
              </c:numCache>
            </c:numRef>
          </c:val>
          <c:extLst>
            <c:ext xmlns:c16="http://schemas.microsoft.com/office/drawing/2014/chart" uri="{C3380CC4-5D6E-409C-BE32-E72D297353CC}">
              <c16:uniqueId val="{00000000-B480-4A45-B76A-7464089555C3}"/>
            </c:ext>
          </c:extLst>
        </c:ser>
        <c:dLbls>
          <c:showLegendKey val="0"/>
          <c:showVal val="0"/>
          <c:showCatName val="0"/>
          <c:showSerName val="0"/>
          <c:showPercent val="0"/>
          <c:showBubbleSize val="0"/>
        </c:dLbls>
        <c:gapWidth val="180"/>
        <c:overlap val="-27"/>
        <c:axId val="1452090415"/>
        <c:axId val="1452107215"/>
      </c:barChart>
      <c:catAx>
        <c:axId val="14520904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52107215"/>
        <c:crosses val="autoZero"/>
        <c:auto val="1"/>
        <c:lblAlgn val="ctr"/>
        <c:lblOffset val="100"/>
        <c:noMultiLvlLbl val="0"/>
      </c:catAx>
      <c:valAx>
        <c:axId val="1452107215"/>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520904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81078891972129"/>
          <c:y val="8.4909971381114668E-2"/>
          <c:w val="0.86477490798125023"/>
          <c:h val="0.67874638364902484"/>
        </c:manualLayout>
      </c:layout>
      <c:barChart>
        <c:barDir val="col"/>
        <c:grouping val="clustered"/>
        <c:varyColors val="0"/>
        <c:ser>
          <c:idx val="0"/>
          <c:order val="0"/>
          <c:tx>
            <c:strRef>
              <c:f>Sheet1!$B$1</c:f>
              <c:strCache>
                <c:ptCount val="1"/>
                <c:pt idx="0">
                  <c:v>Major bleeding events</c:v>
                </c:pt>
              </c:strCache>
            </c:strRef>
          </c:tx>
          <c:spPr>
            <a:solidFill>
              <a:schemeClr val="accent6"/>
            </a:solidFill>
            <a:ln>
              <a:noFill/>
            </a:ln>
            <a:effectLst/>
          </c:spPr>
          <c:invertIfNegative val="0"/>
          <c:dPt>
            <c:idx val="0"/>
            <c:invertIfNegative val="0"/>
            <c:bubble3D val="0"/>
            <c:spPr>
              <a:solidFill>
                <a:srgbClr val="426F8F"/>
              </a:solidFill>
              <a:ln>
                <a:noFill/>
              </a:ln>
              <a:effectLst/>
            </c:spPr>
            <c:extLst>
              <c:ext xmlns:c16="http://schemas.microsoft.com/office/drawing/2014/chart" uri="{C3380CC4-5D6E-409C-BE32-E72D297353CC}">
                <c16:uniqueId val="{00000001-0F5F-8A4D-A24C-06C50EC3FA63}"/>
              </c:ext>
            </c:extLst>
          </c:dPt>
          <c:dPt>
            <c:idx val="1"/>
            <c:invertIfNegative val="0"/>
            <c:bubble3D val="0"/>
            <c:spPr>
              <a:solidFill>
                <a:srgbClr val="90B4CC"/>
              </a:solidFill>
              <a:ln>
                <a:solidFill>
                  <a:srgbClr val="90B4CC"/>
                </a:solidFill>
              </a:ln>
              <a:effectLst/>
            </c:spPr>
            <c:extLst>
              <c:ext xmlns:c16="http://schemas.microsoft.com/office/drawing/2014/chart" uri="{C3380CC4-5D6E-409C-BE32-E72D297353CC}">
                <c16:uniqueId val="{00000003-0F5F-8A4D-A24C-06C50EC3FA63}"/>
              </c:ext>
            </c:extLst>
          </c:dPt>
          <c:dPt>
            <c:idx val="2"/>
            <c:invertIfNegative val="0"/>
            <c:bubble3D val="0"/>
            <c:spPr>
              <a:solidFill>
                <a:srgbClr val="5B435D"/>
              </a:solidFill>
              <a:ln>
                <a:noFill/>
              </a:ln>
              <a:effectLst/>
            </c:spPr>
            <c:extLst>
              <c:ext xmlns:c16="http://schemas.microsoft.com/office/drawing/2014/chart" uri="{C3380CC4-5D6E-409C-BE32-E72D297353CC}">
                <c16:uniqueId val="{00000005-0F5F-8A4D-A24C-06C50EC3FA63}"/>
              </c:ext>
            </c:extLst>
          </c:dPt>
          <c:dLbls>
            <c:dLbl>
              <c:idx val="0"/>
              <c:layout>
                <c:manualLayout>
                  <c:x val="-2.7304677474737657E-17"/>
                  <c:y val="0.18486604230188375"/>
                </c:manualLayout>
              </c:layout>
              <c:tx>
                <c:rich>
                  <a:bodyPr/>
                  <a:lstStyle/>
                  <a:p>
                    <a:fld id="{C4904A64-384E-46F5-9594-E050620406E1}" type="VALUE">
                      <a:rPr lang="en-US" smtClean="0">
                        <a:solidFill>
                          <a:schemeClr val="bg1"/>
                        </a:solidFill>
                      </a:rPr>
                      <a:pPr/>
                      <a:t>[VALUE]</a:t>
                    </a:fld>
                    <a:br>
                      <a:rPr lang="en-US">
                        <a:solidFill>
                          <a:schemeClr val="bg1"/>
                        </a:solidFill>
                      </a:rPr>
                    </a:br>
                    <a:r>
                      <a:rPr lang="en-US">
                        <a:solidFill>
                          <a:schemeClr val="bg1"/>
                        </a:solidFill>
                      </a:rPr>
                      <a:t>(3.1%)</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F5F-8A4D-A24C-06C50EC3FA63}"/>
                </c:ext>
              </c:extLst>
            </c:dLbl>
            <c:dLbl>
              <c:idx val="1"/>
              <c:layout>
                <c:manualLayout>
                  <c:x val="2.978726498258383E-3"/>
                  <c:y val="0.26250978006867487"/>
                </c:manualLayout>
              </c:layout>
              <c:tx>
                <c:rich>
                  <a:bodyPr/>
                  <a:lstStyle/>
                  <a:p>
                    <a:fld id="{F7617BD5-3DE1-4086-858C-C49BB4A43B08}" type="VALUE">
                      <a:rPr lang="en-US" smtClean="0"/>
                      <a:pPr/>
                      <a:t>[VALUE]</a:t>
                    </a:fld>
                    <a:br>
                      <a:rPr lang="en-US"/>
                    </a:br>
                    <a:r>
                      <a:rPr lang="en-US"/>
                      <a:t>(2.8%)</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F5F-8A4D-A24C-06C50EC3FA63}"/>
                </c:ext>
              </c:extLst>
            </c:dLbl>
            <c:dLbl>
              <c:idx val="2"/>
              <c:layout>
                <c:manualLayout>
                  <c:x val="-1.0921870989895063E-16"/>
                  <c:y val="0.25735994031883669"/>
                </c:manualLayout>
              </c:layout>
              <c:tx>
                <c:rich>
                  <a:bodyPr/>
                  <a:lstStyle/>
                  <a:p>
                    <a:fld id="{77F9E195-B4E3-4779-9FEF-0C6990C5287C}" type="VALUE">
                      <a:rPr lang="en-US" smtClean="0">
                        <a:solidFill>
                          <a:schemeClr val="bg1"/>
                        </a:solidFill>
                      </a:rPr>
                      <a:pPr/>
                      <a:t>[VALUE]</a:t>
                    </a:fld>
                    <a:br>
                      <a:rPr lang="en-US">
                        <a:solidFill>
                          <a:schemeClr val="bg1"/>
                        </a:solidFill>
                      </a:rPr>
                    </a:br>
                    <a:r>
                      <a:rPr lang="en-US">
                        <a:solidFill>
                          <a:schemeClr val="bg1"/>
                        </a:solidFill>
                      </a:rPr>
                      <a:t>(1.9%)</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0F5F-8A4D-A24C-06C50EC3FA63}"/>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errBars>
            <c:errBarType val="both"/>
            <c:errValType val="cust"/>
            <c:noEndCap val="0"/>
            <c:plus>
              <c:numRef>
                <c:f>Sheet1!$H$8:$H$15</c:f>
                <c:numCache>
                  <c:formatCode>General</c:formatCode>
                  <c:ptCount val="8"/>
                </c:numCache>
              </c:numRef>
            </c:plus>
            <c:minus>
              <c:numRef>
                <c:f>Sheet1!$H$3:$H$14</c:f>
                <c:numCache>
                  <c:formatCode>General</c:formatCode>
                  <c:ptCount val="12"/>
                </c:numCache>
              </c:numRef>
            </c:minus>
            <c:spPr>
              <a:noFill/>
              <a:ln w="9525" cap="flat" cmpd="sng" algn="ctr">
                <a:solidFill>
                  <a:schemeClr val="bg1"/>
                </a:solidFill>
                <a:round/>
              </a:ln>
              <a:effectLst/>
            </c:spPr>
          </c:errBars>
          <c:cat>
            <c:strRef>
              <c:f>Sheet1!$A$2:$A$4</c:f>
              <c:strCache>
                <c:ptCount val="3"/>
                <c:pt idx="0">
                  <c:v>Rivaroxaban 2.5 mg 
+ ASA 100 mg 
(n=9152)</c:v>
                </c:pt>
                <c:pt idx="1">
                  <c:v>Rivaroxaban 5.0 mg alone 
(n=9117)</c:v>
                </c:pt>
                <c:pt idx="2">
                  <c:v>Aspirin 100 mg alone 
(n=9126)</c:v>
                </c:pt>
              </c:strCache>
            </c:strRef>
          </c:cat>
          <c:val>
            <c:numRef>
              <c:f>Sheet1!$B$2:$B$4</c:f>
              <c:numCache>
                <c:formatCode>0</c:formatCode>
                <c:ptCount val="3"/>
                <c:pt idx="0">
                  <c:v>288</c:v>
                </c:pt>
                <c:pt idx="1">
                  <c:v>255</c:v>
                </c:pt>
                <c:pt idx="2">
                  <c:v>170</c:v>
                </c:pt>
              </c:numCache>
            </c:numRef>
          </c:val>
          <c:extLst>
            <c:ext xmlns:c16="http://schemas.microsoft.com/office/drawing/2014/chart" uri="{C3380CC4-5D6E-409C-BE32-E72D297353CC}">
              <c16:uniqueId val="{00000006-0F5F-8A4D-A24C-06C50EC3FA63}"/>
            </c:ext>
          </c:extLst>
        </c:ser>
        <c:dLbls>
          <c:dLblPos val="inEnd"/>
          <c:showLegendKey val="0"/>
          <c:showVal val="1"/>
          <c:showCatName val="0"/>
          <c:showSerName val="0"/>
          <c:showPercent val="0"/>
          <c:showBubbleSize val="0"/>
        </c:dLbls>
        <c:gapWidth val="50"/>
        <c:axId val="1794086544"/>
        <c:axId val="-2028817568"/>
      </c:barChart>
      <c:catAx>
        <c:axId val="1794086544"/>
        <c:scaling>
          <c:orientation val="minMax"/>
        </c:scaling>
        <c:delete val="0"/>
        <c:axPos val="b"/>
        <c:numFmt formatCode="General" sourceLinked="1"/>
        <c:majorTickMark val="none"/>
        <c:minorTickMark val="none"/>
        <c:tickLblPos val="nextTo"/>
        <c:spPr>
          <a:noFill/>
          <a:ln w="12700" cap="flat" cmpd="sng" algn="ctr">
            <a:solidFill>
              <a:schemeClr val="bg2"/>
            </a:solidFill>
            <a:round/>
          </a:ln>
          <a:effectLst/>
        </c:spPr>
        <c:txPr>
          <a:bodyPr rot="-60000000" spcFirstLastPara="1" vertOverflow="ellipsis" vert="horz" wrap="square" anchor="ctr" anchorCtr="1"/>
          <a:lstStyle/>
          <a:p>
            <a:pPr>
              <a:defRPr sz="800" b="0" i="0" u="none" strike="noStrike" kern="1200" spc="0" baseline="0">
                <a:solidFill>
                  <a:schemeClr val="bg2"/>
                </a:solidFill>
                <a:latin typeface="Arial" panose="020B0604020202020204" pitchFamily="34" charset="0"/>
                <a:ea typeface="+mn-ea"/>
                <a:cs typeface="Arial" panose="020B0604020202020204" pitchFamily="34" charset="0"/>
              </a:defRPr>
            </a:pPr>
            <a:endParaRPr lang="en-US"/>
          </a:p>
        </c:txPr>
        <c:crossAx val="-2028817568"/>
        <c:crosses val="autoZero"/>
        <c:auto val="1"/>
        <c:lblAlgn val="ctr"/>
        <c:lblOffset val="100"/>
        <c:noMultiLvlLbl val="0"/>
      </c:catAx>
      <c:valAx>
        <c:axId val="-2028817568"/>
        <c:scaling>
          <c:orientation val="minMax"/>
          <c:max val="300"/>
        </c:scaling>
        <c:delete val="0"/>
        <c:axPos val="l"/>
        <c:title>
          <c:tx>
            <c:rich>
              <a:bodyPr rot="-5400000" spcFirstLastPara="1" vertOverflow="ellipsis" vert="horz" wrap="square" anchor="ctr" anchorCtr="1"/>
              <a:lstStyle/>
              <a:p>
                <a:pPr>
                  <a:defRPr sz="830" b="1" i="0" u="none" strike="noStrike" kern="1200" baseline="0">
                    <a:solidFill>
                      <a:schemeClr val="bg2"/>
                    </a:solidFill>
                    <a:latin typeface="Arial" panose="020B0604020202020204" pitchFamily="34" charset="0"/>
                    <a:ea typeface="+mn-ea"/>
                    <a:cs typeface="Arial" panose="020B0604020202020204" pitchFamily="34" charset="0"/>
                  </a:defRPr>
                </a:pPr>
                <a:r>
                  <a:rPr lang="en-US" sz="700" b="1">
                    <a:solidFill>
                      <a:schemeClr val="bg2"/>
                    </a:solidFill>
                  </a:rPr>
                  <a:t>Major</a:t>
                </a:r>
                <a:r>
                  <a:rPr lang="en-US" sz="700" b="1" baseline="0">
                    <a:solidFill>
                      <a:schemeClr val="bg2"/>
                    </a:solidFill>
                  </a:rPr>
                  <a:t> b</a:t>
                </a:r>
                <a:r>
                  <a:rPr lang="en-US" sz="700" b="1">
                    <a:solidFill>
                      <a:schemeClr val="bg2"/>
                    </a:solidFill>
                  </a:rPr>
                  <a:t>leeding number of events</a:t>
                </a:r>
              </a:p>
            </c:rich>
          </c:tx>
          <c:layout>
            <c:manualLayout>
              <c:xMode val="edge"/>
              <c:yMode val="edge"/>
              <c:x val="5.6801585466491706E-3"/>
              <c:y val="7.0746092521399184E-2"/>
            </c:manualLayout>
          </c:layout>
          <c:overlay val="0"/>
          <c:spPr>
            <a:noFill/>
            <a:ln>
              <a:noFill/>
            </a:ln>
            <a:effectLst/>
          </c:spPr>
          <c:txPr>
            <a:bodyPr rot="-5400000" spcFirstLastPara="1" vertOverflow="ellipsis" vert="horz" wrap="square" anchor="ctr" anchorCtr="1"/>
            <a:lstStyle/>
            <a:p>
              <a:pPr>
                <a:defRPr sz="830" b="1" i="0" u="none" strike="noStrike" kern="1200" baseline="0">
                  <a:solidFill>
                    <a:schemeClr val="bg2"/>
                  </a:solidFill>
                  <a:latin typeface="Arial" panose="020B0604020202020204" pitchFamily="34" charset="0"/>
                  <a:ea typeface="+mn-ea"/>
                  <a:cs typeface="Arial" panose="020B0604020202020204" pitchFamily="34" charset="0"/>
                </a:defRPr>
              </a:pPr>
              <a:endParaRPr lang="en-US"/>
            </a:p>
          </c:txPr>
        </c:title>
        <c:numFmt formatCode="#,##0" sourceLinked="0"/>
        <c:majorTickMark val="out"/>
        <c:minorTickMark val="none"/>
        <c:tickLblPos val="nextTo"/>
        <c:spPr>
          <a:noFill/>
          <a:ln w="12700">
            <a:solidFill>
              <a:schemeClr val="bg2"/>
            </a:solidFill>
          </a:ln>
          <a:effectLst/>
        </c:spPr>
        <c:txPr>
          <a:bodyPr rot="-6000000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1794086544"/>
        <c:crosses val="autoZero"/>
        <c:crossBetween val="between"/>
        <c:majorUnit val="50"/>
        <c:min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70268179498371"/>
          <c:y val="0"/>
          <c:w val="0.76356970460771056"/>
          <c:h val="0.66718479931723151"/>
        </c:manualLayout>
      </c:layout>
      <c:scatterChart>
        <c:scatterStyle val="lineMarker"/>
        <c:varyColors val="0"/>
        <c:ser>
          <c:idx val="0"/>
          <c:order val="0"/>
          <c:tx>
            <c:strRef>
              <c:f>Sheet1!$A$3:$A$9</c:f>
              <c:strCache>
                <c:ptCount val="7"/>
                <c:pt idx="0">
                  <c:v>VTE</c:v>
                </c:pt>
                <c:pt idx="1">
                  <c:v>Ischemic stroke</c:v>
                </c:pt>
                <c:pt idx="2">
                  <c:v>Myocardial infarction</c:v>
                </c:pt>
                <c:pt idx="3">
                  <c:v>Major bleeding</c:v>
                </c:pt>
              </c:strCache>
            </c:strRef>
          </c:tx>
          <c:spPr>
            <a:ln w="25400" cap="rnd">
              <a:noFill/>
              <a:round/>
            </a:ln>
            <a:effectLst/>
          </c:spPr>
          <c:marker>
            <c:symbol val="diamond"/>
            <c:size val="6"/>
            <c:spPr>
              <a:solidFill>
                <a:srgbClr val="A688A9"/>
              </a:solidFill>
              <a:ln w="9525">
                <a:noFill/>
                <a:round/>
              </a:ln>
              <a:effectLst/>
            </c:spPr>
          </c:marker>
          <c:dPt>
            <c:idx val="0"/>
            <c:marker>
              <c:symbol val="diamond"/>
              <c:size val="6"/>
              <c:spPr>
                <a:solidFill>
                  <a:srgbClr val="A688A9"/>
                </a:solidFill>
                <a:ln w="9525">
                  <a:noFill/>
                  <a:round/>
                </a:ln>
                <a:effectLst/>
              </c:spPr>
            </c:marker>
            <c:bubble3D val="0"/>
            <c:spPr>
              <a:ln w="22225" cap="rnd">
                <a:noFill/>
                <a:round/>
              </a:ln>
              <a:effectLst/>
            </c:spPr>
            <c:extLst>
              <c:ext xmlns:c16="http://schemas.microsoft.com/office/drawing/2014/chart" uri="{C3380CC4-5D6E-409C-BE32-E72D297353CC}">
                <c16:uniqueId val="{00000001-FF45-4B40-A62B-4F5FA5819AFD}"/>
              </c:ext>
            </c:extLst>
          </c:dPt>
          <c:errBars>
            <c:errDir val="x"/>
            <c:errBarType val="both"/>
            <c:errValType val="cust"/>
            <c:noEndCap val="0"/>
            <c:plus>
              <c:numRef>
                <c:f>Sheet1!$G$3:$G$9</c:f>
                <c:numCache>
                  <c:formatCode>General</c:formatCode>
                  <c:ptCount val="7"/>
                  <c:pt idx="0">
                    <c:v>4.0000000000000008E-2</c:v>
                  </c:pt>
                  <c:pt idx="1">
                    <c:v>0.14000000000000001</c:v>
                  </c:pt>
                  <c:pt idx="2">
                    <c:v>0.25</c:v>
                  </c:pt>
                  <c:pt idx="3">
                    <c:v>0.35000000000000009</c:v>
                  </c:pt>
                </c:numCache>
              </c:numRef>
            </c:plus>
            <c:minus>
              <c:numRef>
                <c:f>Sheet1!$F$3:$F$9</c:f>
                <c:numCache>
                  <c:formatCode>General</c:formatCode>
                  <c:ptCount val="7"/>
                  <c:pt idx="0">
                    <c:v>0.03</c:v>
                  </c:pt>
                  <c:pt idx="1">
                    <c:v>0.10999999999999999</c:v>
                  </c:pt>
                  <c:pt idx="2">
                    <c:v>0.20999999999999996</c:v>
                  </c:pt>
                  <c:pt idx="3">
                    <c:v>0.23999999999999994</c:v>
                  </c:pt>
                </c:numCache>
              </c:numRef>
            </c:minus>
            <c:spPr>
              <a:noFill/>
              <a:ln w="9525">
                <a:solidFill>
                  <a:schemeClr val="bg2"/>
                </a:solidFill>
                <a:round/>
              </a:ln>
              <a:effectLst/>
            </c:spPr>
          </c:errBars>
          <c:xVal>
            <c:numRef>
              <c:f>Sheet1!$C$3:$C$9</c:f>
              <c:numCache>
                <c:formatCode>General</c:formatCode>
                <c:ptCount val="7"/>
                <c:pt idx="0">
                  <c:v>0.1</c:v>
                </c:pt>
                <c:pt idx="1">
                  <c:v>0.47</c:v>
                </c:pt>
                <c:pt idx="2">
                  <c:v>1</c:v>
                </c:pt>
                <c:pt idx="3">
                  <c:v>0.69</c:v>
                </c:pt>
              </c:numCache>
            </c:numRef>
          </c:xVal>
          <c:yVal>
            <c:numRef>
              <c:f>Sheet1!$B$3:$B$9</c:f>
              <c:numCache>
                <c:formatCode>General</c:formatCode>
                <c:ptCount val="7"/>
                <c:pt idx="0">
                  <c:v>4</c:v>
                </c:pt>
                <c:pt idx="1">
                  <c:v>3</c:v>
                </c:pt>
                <c:pt idx="2">
                  <c:v>2</c:v>
                </c:pt>
                <c:pt idx="3">
                  <c:v>1</c:v>
                </c:pt>
              </c:numCache>
            </c:numRef>
          </c:yVal>
          <c:smooth val="0"/>
          <c:extLst>
            <c:ext xmlns:c16="http://schemas.microsoft.com/office/drawing/2014/chart" uri="{C3380CC4-5D6E-409C-BE32-E72D297353CC}">
              <c16:uniqueId val="{00000002-FF45-4B40-A62B-4F5FA5819AFD}"/>
            </c:ext>
          </c:extLst>
        </c:ser>
        <c:dLbls>
          <c:showLegendKey val="0"/>
          <c:showVal val="0"/>
          <c:showCatName val="0"/>
          <c:showSerName val="0"/>
          <c:showPercent val="0"/>
          <c:showBubbleSize val="0"/>
        </c:dLbls>
        <c:axId val="42321024"/>
        <c:axId val="42322560"/>
      </c:scatterChart>
      <c:valAx>
        <c:axId val="42321024"/>
        <c:scaling>
          <c:logBase val="10"/>
          <c:orientation val="minMax"/>
          <c:max val="1.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rgbClr val="483449"/>
            </a:solidFill>
            <a:round/>
          </a:ln>
          <a:effectLst/>
        </c:spPr>
        <c:txPr>
          <a:bodyPr rot="-60000000" spcFirstLastPara="1" vertOverflow="ellipsis" vert="horz" wrap="square" anchor="ctr" anchorCtr="1"/>
          <a:lstStyle/>
          <a:p>
            <a:pPr>
              <a:defRPr lang="ja-JP" sz="800" b="0" i="0" u="none" strike="noStrike" kern="1200" baseline="0">
                <a:solidFill>
                  <a:schemeClr val="tx1">
                    <a:lumMod val="65000"/>
                    <a:lumOff val="35000"/>
                  </a:schemeClr>
                </a:solidFill>
                <a:latin typeface="+mn-lt"/>
                <a:ea typeface="+mn-ea"/>
                <a:cs typeface="+mn-cs"/>
              </a:defRPr>
            </a:pPr>
            <a:endParaRPr lang="en-US"/>
          </a:p>
        </c:txPr>
        <c:crossAx val="42322560"/>
        <c:crosses val="autoZero"/>
        <c:crossBetween val="midCat"/>
      </c:valAx>
      <c:valAx>
        <c:axId val="42322560"/>
        <c:scaling>
          <c:orientation val="minMax"/>
          <c:max val="4.5"/>
          <c:min val="0.5"/>
        </c:scaling>
        <c:delete val="0"/>
        <c:axPos val="l"/>
        <c:majorGridlines>
          <c:spPr>
            <a:ln w="9525" cap="flat" cmpd="sng" algn="ctr">
              <a:noFill/>
              <a:round/>
            </a:ln>
            <a:effectLst/>
          </c:spPr>
        </c:majorGridlines>
        <c:numFmt formatCode="General" sourceLinked="1"/>
        <c:majorTickMark val="none"/>
        <c:minorTickMark val="none"/>
        <c:tickLblPos val="none"/>
        <c:spPr>
          <a:noFill/>
          <a:ln w="9525" cap="flat" cmpd="sng" algn="ctr">
            <a:solidFill>
              <a:schemeClr val="bg2"/>
            </a:solidFill>
            <a:round/>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en-US"/>
          </a:p>
        </c:txPr>
        <c:crossAx val="4232102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625717339790559E-2"/>
          <c:y val="0"/>
          <c:w val="0.84079484409445049"/>
          <c:h val="0.67931138363497734"/>
        </c:manualLayout>
      </c:layout>
      <c:scatterChart>
        <c:scatterStyle val="lineMarker"/>
        <c:varyColors val="0"/>
        <c:ser>
          <c:idx val="0"/>
          <c:order val="0"/>
          <c:tx>
            <c:strRef>
              <c:f>Sheet1!$A$3:$A$9</c:f>
              <c:strCache>
                <c:ptCount val="7"/>
                <c:pt idx="0">
                  <c:v>cardioembolsim</c:v>
                </c:pt>
                <c:pt idx="1">
                  <c:v>LAA</c:v>
                </c:pt>
                <c:pt idx="2">
                  <c:v>SVO</c:v>
                </c:pt>
                <c:pt idx="3">
                  <c:v>undetermined cause</c:v>
                </c:pt>
              </c:strCache>
            </c:strRef>
          </c:tx>
          <c:spPr>
            <a:ln w="25400" cap="rnd">
              <a:noFill/>
              <a:round/>
            </a:ln>
            <a:effectLst/>
          </c:spPr>
          <c:marker>
            <c:symbol val="diamond"/>
            <c:size val="6"/>
            <c:spPr>
              <a:solidFill>
                <a:srgbClr val="A688A9"/>
              </a:solidFill>
              <a:ln w="9525">
                <a:noFill/>
                <a:round/>
              </a:ln>
              <a:effectLst/>
            </c:spPr>
          </c:marker>
          <c:dPt>
            <c:idx val="0"/>
            <c:marker>
              <c:symbol val="diamond"/>
              <c:size val="6"/>
              <c:spPr>
                <a:solidFill>
                  <a:srgbClr val="A688A9"/>
                </a:solidFill>
                <a:ln w="9525">
                  <a:noFill/>
                  <a:round/>
                </a:ln>
                <a:effectLst/>
              </c:spPr>
            </c:marker>
            <c:bubble3D val="0"/>
            <c:spPr>
              <a:ln w="22225" cap="rnd">
                <a:noFill/>
                <a:round/>
              </a:ln>
              <a:effectLst/>
            </c:spPr>
            <c:extLst>
              <c:ext xmlns:c16="http://schemas.microsoft.com/office/drawing/2014/chart" uri="{C3380CC4-5D6E-409C-BE32-E72D297353CC}">
                <c16:uniqueId val="{00000001-A90B-404C-AF5C-35330F7B9F30}"/>
              </c:ext>
            </c:extLst>
          </c:dPt>
          <c:errBars>
            <c:errDir val="x"/>
            <c:errBarType val="both"/>
            <c:errValType val="cust"/>
            <c:noEndCap val="0"/>
            <c:plus>
              <c:numRef>
                <c:f>Sheet1!$G$3:$G$9</c:f>
                <c:numCache>
                  <c:formatCode>General</c:formatCode>
                  <c:ptCount val="7"/>
                  <c:pt idx="0">
                    <c:v>4.9599999999999991</c:v>
                  </c:pt>
                  <c:pt idx="1">
                    <c:v>3.72</c:v>
                  </c:pt>
                  <c:pt idx="2">
                    <c:v>1.63</c:v>
                  </c:pt>
                  <c:pt idx="3">
                    <c:v>3.1599999999999997</c:v>
                  </c:pt>
                </c:numCache>
              </c:numRef>
            </c:plus>
            <c:minus>
              <c:numRef>
                <c:f>Sheet1!$F$3:$F$9</c:f>
                <c:numCache>
                  <c:formatCode>General</c:formatCode>
                  <c:ptCount val="7"/>
                  <c:pt idx="0">
                    <c:v>2.2900000000000005</c:v>
                  </c:pt>
                  <c:pt idx="1">
                    <c:v>1.58</c:v>
                  </c:pt>
                  <c:pt idx="2">
                    <c:v>0.69</c:v>
                  </c:pt>
                  <c:pt idx="3">
                    <c:v>1.65</c:v>
                  </c:pt>
                </c:numCache>
              </c:numRef>
            </c:minus>
            <c:spPr>
              <a:noFill/>
              <a:ln w="9525">
                <a:solidFill>
                  <a:schemeClr val="bg2"/>
                </a:solidFill>
                <a:round/>
              </a:ln>
              <a:effectLst/>
            </c:spPr>
          </c:errBars>
          <c:xVal>
            <c:numRef>
              <c:f>Sheet1!$C$3:$C$9</c:f>
              <c:numCache>
                <c:formatCode>General</c:formatCode>
                <c:ptCount val="7"/>
                <c:pt idx="0">
                  <c:v>4.2300000000000004</c:v>
                </c:pt>
                <c:pt idx="1">
                  <c:v>2.73</c:v>
                </c:pt>
                <c:pt idx="2">
                  <c:v>1.19</c:v>
                </c:pt>
                <c:pt idx="3">
                  <c:v>3.44</c:v>
                </c:pt>
              </c:numCache>
            </c:numRef>
          </c:xVal>
          <c:yVal>
            <c:numRef>
              <c:f>Sheet1!$B$3:$B$9</c:f>
              <c:numCache>
                <c:formatCode>General</c:formatCode>
                <c:ptCount val="7"/>
                <c:pt idx="0">
                  <c:v>4</c:v>
                </c:pt>
                <c:pt idx="1">
                  <c:v>3</c:v>
                </c:pt>
                <c:pt idx="2">
                  <c:v>2</c:v>
                </c:pt>
                <c:pt idx="3">
                  <c:v>1</c:v>
                </c:pt>
              </c:numCache>
            </c:numRef>
          </c:yVal>
          <c:smooth val="0"/>
          <c:extLst>
            <c:ext xmlns:c16="http://schemas.microsoft.com/office/drawing/2014/chart" uri="{C3380CC4-5D6E-409C-BE32-E72D297353CC}">
              <c16:uniqueId val="{00000002-A90B-404C-AF5C-35330F7B9F30}"/>
            </c:ext>
          </c:extLst>
        </c:ser>
        <c:dLbls>
          <c:showLegendKey val="0"/>
          <c:showVal val="0"/>
          <c:showCatName val="0"/>
          <c:showSerName val="0"/>
          <c:showPercent val="0"/>
          <c:showBubbleSize val="0"/>
        </c:dLbls>
        <c:axId val="42321024"/>
        <c:axId val="42322560"/>
      </c:scatterChart>
      <c:valAx>
        <c:axId val="42321024"/>
        <c:scaling>
          <c:logBase val="10"/>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rgbClr val="483449"/>
            </a:solidFill>
            <a:round/>
          </a:ln>
          <a:effectLst/>
        </c:spPr>
        <c:txPr>
          <a:bodyPr rot="-60000000" spcFirstLastPara="1" vertOverflow="ellipsis" vert="horz" wrap="square" anchor="ctr" anchorCtr="1"/>
          <a:lstStyle/>
          <a:p>
            <a:pPr>
              <a:defRPr lang="ja-JP" sz="800" b="0" i="0" u="none" strike="noStrike" kern="1200" baseline="0">
                <a:solidFill>
                  <a:schemeClr val="tx1">
                    <a:lumMod val="65000"/>
                    <a:lumOff val="35000"/>
                  </a:schemeClr>
                </a:solidFill>
                <a:latin typeface="+mn-lt"/>
                <a:ea typeface="+mn-ea"/>
                <a:cs typeface="+mn-cs"/>
              </a:defRPr>
            </a:pPr>
            <a:endParaRPr lang="en-US"/>
          </a:p>
        </c:txPr>
        <c:crossAx val="42322560"/>
        <c:crosses val="autoZero"/>
        <c:crossBetween val="midCat"/>
      </c:valAx>
      <c:valAx>
        <c:axId val="42322560"/>
        <c:scaling>
          <c:orientation val="minMax"/>
          <c:max val="4.5"/>
          <c:min val="0.5"/>
        </c:scaling>
        <c:delete val="0"/>
        <c:axPos val="l"/>
        <c:majorGridlines>
          <c:spPr>
            <a:ln w="9525" cap="flat" cmpd="sng" algn="ctr">
              <a:noFill/>
              <a:round/>
            </a:ln>
            <a:effectLst/>
          </c:spPr>
        </c:majorGridlines>
        <c:numFmt formatCode="General" sourceLinked="1"/>
        <c:majorTickMark val="none"/>
        <c:minorTickMark val="none"/>
        <c:tickLblPos val="none"/>
        <c:spPr>
          <a:noFill/>
          <a:ln w="9525" cap="flat" cmpd="sng" algn="ctr">
            <a:solidFill>
              <a:schemeClr val="bg2"/>
            </a:solidFill>
            <a:round/>
          </a:ln>
          <a:effectLst/>
        </c:spPr>
        <c:txPr>
          <a:bodyPr rot="-60000000" spcFirstLastPara="1" vertOverflow="ellipsis" vert="horz" wrap="square" anchor="ctr" anchorCtr="1"/>
          <a:lstStyle/>
          <a:p>
            <a:pPr>
              <a:defRPr lang="ja-JP" sz="1197" b="0" i="0" u="none" strike="noStrike" kern="1200" baseline="0">
                <a:solidFill>
                  <a:schemeClr val="tx1">
                    <a:lumMod val="65000"/>
                    <a:lumOff val="35000"/>
                  </a:schemeClr>
                </a:solidFill>
                <a:latin typeface="+mn-lt"/>
                <a:ea typeface="+mn-ea"/>
                <a:cs typeface="+mn-cs"/>
              </a:defRPr>
            </a:pPr>
            <a:endParaRPr lang="en-US"/>
          </a:p>
        </c:txPr>
        <c:crossAx val="4232102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238569586776763E-2"/>
          <c:y val="0.15501758547025901"/>
          <c:w val="0.92152690860634434"/>
          <c:h val="0.71953018771372645"/>
        </c:manualLayout>
      </c:layout>
      <c:barChart>
        <c:barDir val="col"/>
        <c:grouping val="clustered"/>
        <c:varyColors val="0"/>
        <c:ser>
          <c:idx val="0"/>
          <c:order val="0"/>
          <c:tx>
            <c:strRef>
              <c:f>Sheet1!$B$1</c:f>
              <c:strCache>
                <c:ptCount val="1"/>
                <c:pt idx="0">
                  <c:v>Primary composite outcome</c:v>
                </c:pt>
              </c:strCache>
            </c:strRef>
          </c:tx>
          <c:spPr>
            <a:solidFill>
              <a:schemeClr val="accent1"/>
            </a:solidFill>
            <a:ln>
              <a:noFill/>
            </a:ln>
            <a:effectLst/>
          </c:spPr>
          <c:invertIfNegative val="0"/>
          <c:dPt>
            <c:idx val="0"/>
            <c:invertIfNegative val="0"/>
            <c:bubble3D val="0"/>
            <c:spPr>
              <a:solidFill>
                <a:srgbClr val="3C3C3B">
                  <a:lumMod val="20000"/>
                  <a:lumOff val="80000"/>
                </a:srgbClr>
              </a:solidFill>
              <a:ln>
                <a:noFill/>
              </a:ln>
              <a:effectLst/>
            </c:spPr>
            <c:extLst>
              <c:ext xmlns:c16="http://schemas.microsoft.com/office/drawing/2014/chart" uri="{C3380CC4-5D6E-409C-BE32-E72D297353CC}">
                <c16:uniqueId val="{00000001-7380-E845-9569-27FA92A45C93}"/>
              </c:ext>
            </c:extLst>
          </c:dPt>
          <c:dPt>
            <c:idx val="1"/>
            <c:invertIfNegative val="0"/>
            <c:bubble3D val="0"/>
            <c:spPr>
              <a:solidFill>
                <a:srgbClr val="FACCCA"/>
              </a:solidFill>
              <a:ln>
                <a:noFill/>
              </a:ln>
              <a:effectLst/>
            </c:spPr>
            <c:extLst>
              <c:ext xmlns:c16="http://schemas.microsoft.com/office/drawing/2014/chart" uri="{C3380CC4-5D6E-409C-BE32-E72D297353CC}">
                <c16:uniqueId val="{00000003-7380-E845-9569-27FA92A45C93}"/>
              </c:ext>
            </c:extLst>
          </c:dPt>
          <c:dPt>
            <c:idx val="2"/>
            <c:invertIfNegative val="0"/>
            <c:bubble3D val="0"/>
            <c:spPr>
              <a:solidFill>
                <a:srgbClr val="F8B2AE"/>
              </a:solidFill>
              <a:ln>
                <a:noFill/>
              </a:ln>
              <a:effectLst/>
            </c:spPr>
            <c:extLst>
              <c:ext xmlns:c16="http://schemas.microsoft.com/office/drawing/2014/chart" uri="{C3380CC4-5D6E-409C-BE32-E72D297353CC}">
                <c16:uniqueId val="{00000005-7380-E845-9569-27FA92A45C93}"/>
              </c:ext>
            </c:extLst>
          </c:dPt>
          <c:dPt>
            <c:idx val="3"/>
            <c:invertIfNegative val="0"/>
            <c:bubble3D val="0"/>
            <c:spPr>
              <a:solidFill>
                <a:srgbClr val="ED7D00"/>
              </a:solidFill>
              <a:ln>
                <a:noFill/>
              </a:ln>
              <a:effectLst/>
            </c:spPr>
            <c:extLst>
              <c:ext xmlns:c16="http://schemas.microsoft.com/office/drawing/2014/chart" uri="{C3380CC4-5D6E-409C-BE32-E72D297353CC}">
                <c16:uniqueId val="{00000007-7380-E845-9569-27FA92A45C93}"/>
              </c:ext>
            </c:extLst>
          </c:dPt>
          <c:dLbls>
            <c:dLbl>
              <c:idx val="0"/>
              <c:tx>
                <c:rich>
                  <a:bodyPr/>
                  <a:lstStyle/>
                  <a:p>
                    <a:fld id="{4715BF40-DADB-4CF1-B36C-FF1F5779E214}" type="VALUE">
                      <a:rPr lang="en-US" smtClean="0"/>
                      <a:pPr/>
                      <a:t>[VALUE]</a:t>
                    </a:fld>
                    <a:r>
                      <a:rPr lang="en-US"/>
                      <a:t>.0</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380-E845-9569-27FA92A45C93}"/>
                </c:ext>
              </c:extLst>
            </c:dLbl>
            <c:dLbl>
              <c:idx val="1"/>
              <c:layout>
                <c:manualLayout>
                  <c:x val="-1.1124774241539231E-3"/>
                  <c:y val="-3.268217193744116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80-E845-9569-27FA92A45C93}"/>
                </c:ext>
              </c:extLst>
            </c:dLbl>
            <c:dLbl>
              <c:idx val="2"/>
              <c:tx>
                <c:rich>
                  <a:bodyPr/>
                  <a:lstStyle/>
                  <a:p>
                    <a:fld id="{8B10AF7E-9764-4F4F-82FC-3CE3A5B472D5}" type="VALUE">
                      <a:rPr lang="en-US" smtClean="0"/>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380-E845-9569-27FA92A45C93}"/>
                </c:ext>
              </c:extLst>
            </c:dLbl>
            <c:dLbl>
              <c:idx val="3"/>
              <c:tx>
                <c:rich>
                  <a:bodyPr/>
                  <a:lstStyle/>
                  <a:p>
                    <a:fld id="{8F655D20-A57D-4689-A224-E74D90913D39}" type="VALUE">
                      <a:rPr lang="en-US" smtClean="0"/>
                      <a:pPr/>
                      <a:t>[VALUE]</a:t>
                    </a:fld>
                    <a:r>
                      <a:rPr lang="en-US"/>
                      <a:t>.0</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380-E845-9569-27FA92A45C93}"/>
                </c:ext>
              </c:extLst>
            </c:dLbl>
            <c:spPr>
              <a:noFill/>
              <a:ln>
                <a:noFill/>
              </a:ln>
              <a:effectLst/>
            </c:spPr>
            <c:txPr>
              <a:bodyPr rot="0" spcFirstLastPara="1" vertOverflow="ellipsis" vert="horz" wrap="square" anchor="ctr" anchorCtr="1"/>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Placebo*
(n=456)</c:v>
                </c:pt>
                <c:pt idx="1">
                  <c:v>Asundexian 10 mg*
(n=455)</c:v>
                </c:pt>
                <c:pt idx="2">
                  <c:v>Asundexian 20 mg*
(n=450)</c:v>
                </c:pt>
                <c:pt idx="3">
                  <c:v>Asundexian 50 mg*
(n=447)</c:v>
                </c:pt>
              </c:strCache>
            </c:strRef>
          </c:cat>
          <c:val>
            <c:numRef>
              <c:f>Sheet1!$B$2:$B$5</c:f>
              <c:numCache>
                <c:formatCode>0.0</c:formatCode>
                <c:ptCount val="4"/>
                <c:pt idx="0" formatCode="General">
                  <c:v>19</c:v>
                </c:pt>
                <c:pt idx="1">
                  <c:v>19</c:v>
                </c:pt>
                <c:pt idx="2">
                  <c:v>22</c:v>
                </c:pt>
                <c:pt idx="3" formatCode="General">
                  <c:v>20</c:v>
                </c:pt>
              </c:numCache>
            </c:numRef>
          </c:val>
          <c:extLst>
            <c:ext xmlns:c16="http://schemas.microsoft.com/office/drawing/2014/chart" uri="{C3380CC4-5D6E-409C-BE32-E72D297353CC}">
              <c16:uniqueId val="{00000008-7380-E845-9569-27FA92A45C93}"/>
            </c:ext>
          </c:extLst>
        </c:ser>
        <c:dLbls>
          <c:dLblPos val="outEnd"/>
          <c:showLegendKey val="0"/>
          <c:showVal val="1"/>
          <c:showCatName val="0"/>
          <c:showSerName val="0"/>
          <c:showPercent val="0"/>
          <c:showBubbleSize val="0"/>
        </c:dLbls>
        <c:gapWidth val="75"/>
        <c:overlap val="-25"/>
        <c:axId val="1245773968"/>
        <c:axId val="664101360"/>
      </c:barChart>
      <c:catAx>
        <c:axId val="1245773968"/>
        <c:scaling>
          <c:orientation val="minMax"/>
        </c:scaling>
        <c:delete val="0"/>
        <c:axPos val="b"/>
        <c:numFmt formatCode="General" sourceLinked="1"/>
        <c:majorTickMark val="out"/>
        <c:minorTickMark val="none"/>
        <c:tickLblPos val="nextTo"/>
        <c:spPr>
          <a:noFill/>
          <a:ln w="12700" cap="sq"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rgbClr val="464545"/>
                </a:solidFill>
                <a:latin typeface="+mn-lt"/>
                <a:ea typeface="+mn-ea"/>
                <a:cs typeface="Arial" panose="020B0604020202020204" pitchFamily="34" charset="0"/>
              </a:defRPr>
            </a:pPr>
            <a:endParaRPr lang="en-US"/>
          </a:p>
        </c:txPr>
        <c:crossAx val="664101360"/>
        <c:crosses val="autoZero"/>
        <c:auto val="1"/>
        <c:lblAlgn val="ctr"/>
        <c:lblOffset val="100"/>
        <c:noMultiLvlLbl val="0"/>
      </c:catAx>
      <c:valAx>
        <c:axId val="664101360"/>
        <c:scaling>
          <c:orientation val="minMax"/>
          <c:max val="30"/>
        </c:scaling>
        <c:delete val="0"/>
        <c:axPos val="l"/>
        <c:numFmt formatCode="#,##0" sourceLinked="0"/>
        <c:majorTickMark val="out"/>
        <c:minorTickMark val="none"/>
        <c:tickLblPos val="nextTo"/>
        <c:spPr>
          <a:noFill/>
          <a:ln w="12700" cap="sq">
            <a:solidFill>
              <a:schemeClr val="tx1"/>
            </a:solidFill>
          </a:ln>
          <a:effectLst/>
        </c:spPr>
        <c:txPr>
          <a:bodyPr rot="-60000000" spcFirstLastPara="1" vertOverflow="ellipsis" vert="horz" wrap="square" anchor="ctr" anchorCtr="1"/>
          <a:lstStyle/>
          <a:p>
            <a:pPr>
              <a:defRPr lang="ja-JP" sz="800" b="0" i="0" u="none" strike="noStrike" kern="1200" baseline="0">
                <a:solidFill>
                  <a:srgbClr val="464545"/>
                </a:solidFill>
                <a:latin typeface="+mn-lt"/>
                <a:ea typeface="+mn-ea"/>
                <a:cs typeface="Arial" panose="020B0604020202020204" pitchFamily="34" charset="0"/>
              </a:defRPr>
            </a:pPr>
            <a:endParaRPr lang="en-US"/>
          </a:p>
        </c:txPr>
        <c:crossAx val="124577396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2"/>
          </a:solidFill>
          <a:latin typeface="+mn-lt"/>
          <a:cs typeface="Arial" panose="020B0604020202020204" pitchFamily="34" charset="0"/>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8192250485147663E-2"/>
          <c:y val="6.3918156388825351E-2"/>
          <c:w val="0.92003269849404812"/>
          <c:h val="0.64673121863646221"/>
        </c:manualLayout>
      </c:layout>
      <c:barChart>
        <c:barDir val="col"/>
        <c:grouping val="clustered"/>
        <c:varyColors val="0"/>
        <c:ser>
          <c:idx val="0"/>
          <c:order val="0"/>
          <c:tx>
            <c:strRef>
              <c:f>Sheet1!$A$2</c:f>
              <c:strCache>
                <c:ptCount val="1"/>
                <c:pt idx="0">
                  <c:v>Placebo  (n=456)</c:v>
                </c:pt>
              </c:strCache>
            </c:strRef>
          </c:tx>
          <c:spPr>
            <a:solidFill>
              <a:srgbClr val="3C3C3B">
                <a:lumMod val="20000"/>
                <a:lumOff val="80000"/>
              </a:srgbClr>
            </a:solidFill>
            <a:ln>
              <a:noFill/>
            </a:ln>
            <a:effectLst/>
          </c:spPr>
          <c:invertIfNegative val="0"/>
          <c:dPt>
            <c:idx val="1"/>
            <c:invertIfNegative val="0"/>
            <c:bubble3D val="0"/>
            <c:spPr>
              <a:solidFill>
                <a:srgbClr val="D8D8D8"/>
              </a:solidFill>
              <a:ln>
                <a:noFill/>
              </a:ln>
              <a:effectLst/>
            </c:spPr>
            <c:extLst>
              <c:ext xmlns:c16="http://schemas.microsoft.com/office/drawing/2014/chart" uri="{C3380CC4-5D6E-409C-BE32-E72D297353CC}">
                <c16:uniqueId val="{00000007-CAB7-764A-8536-DF2D4AB8731D}"/>
              </c:ext>
            </c:extLst>
          </c:dPt>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Recurrent symptomatic ischemic stroke</c:v>
                </c:pt>
                <c:pt idx="1">
                  <c:v>Recurrent symptomatic ischemic stroke and TIA</c:v>
                </c:pt>
                <c:pt idx="2">
                  <c:v>TIA</c:v>
                </c:pt>
              </c:strCache>
            </c:strRef>
          </c:cat>
          <c:val>
            <c:numRef>
              <c:f>Sheet1!$B$2:$D$2</c:f>
              <c:numCache>
                <c:formatCode>0</c:formatCode>
                <c:ptCount val="3"/>
                <c:pt idx="0">
                  <c:v>6</c:v>
                </c:pt>
                <c:pt idx="1">
                  <c:v>8</c:v>
                </c:pt>
                <c:pt idx="2">
                  <c:v>2</c:v>
                </c:pt>
              </c:numCache>
            </c:numRef>
          </c:val>
          <c:extLst>
            <c:ext xmlns:c16="http://schemas.microsoft.com/office/drawing/2014/chart" uri="{C3380CC4-5D6E-409C-BE32-E72D297353CC}">
              <c16:uniqueId val="{00000000-CAB7-764A-8536-DF2D4AB8731D}"/>
            </c:ext>
          </c:extLst>
        </c:ser>
        <c:ser>
          <c:idx val="1"/>
          <c:order val="1"/>
          <c:tx>
            <c:strRef>
              <c:f>Sheet1!$A$3</c:f>
              <c:strCache>
                <c:ptCount val="1"/>
                <c:pt idx="0">
                  <c:v>Asundexian 10 mg  (n=455)</c:v>
                </c:pt>
              </c:strCache>
            </c:strRef>
          </c:tx>
          <c:spPr>
            <a:solidFill>
              <a:srgbClr val="FACCCA"/>
            </a:solidFill>
            <a:ln>
              <a:noFill/>
            </a:ln>
            <a:effectLst/>
          </c:spPr>
          <c:invertIfNegative val="0"/>
          <c:dLbls>
            <c:dLbl>
              <c:idx val="2"/>
              <c:tx>
                <c:rich>
                  <a:bodyPr/>
                  <a:lstStyle/>
                  <a:p>
                    <a:r>
                      <a:rPr lang="en-US" baseline="0"/>
                      <a:t>2</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4.7157271144073143E-2"/>
                      <c:h val="4.8303615833198685E-2"/>
                    </c:manualLayout>
                  </c15:layout>
                  <c15:showDataLabelsRange val="0"/>
                </c:ext>
                <c:ext xmlns:c16="http://schemas.microsoft.com/office/drawing/2014/chart" uri="{C3380CC4-5D6E-409C-BE32-E72D297353CC}">
                  <c16:uniqueId val="{00000001-CAB7-764A-8536-DF2D4AB8731D}"/>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Recurrent symptomatic ischemic stroke</c:v>
                </c:pt>
                <c:pt idx="1">
                  <c:v>Recurrent symptomatic ischemic stroke and TIA</c:v>
                </c:pt>
                <c:pt idx="2">
                  <c:v>TIA</c:v>
                </c:pt>
              </c:strCache>
            </c:strRef>
          </c:cat>
          <c:val>
            <c:numRef>
              <c:f>Sheet1!$B$3:$D$3</c:f>
              <c:numCache>
                <c:formatCode>0</c:formatCode>
                <c:ptCount val="3"/>
                <c:pt idx="0">
                  <c:v>6</c:v>
                </c:pt>
                <c:pt idx="1">
                  <c:v>8</c:v>
                </c:pt>
                <c:pt idx="2">
                  <c:v>2</c:v>
                </c:pt>
              </c:numCache>
            </c:numRef>
          </c:val>
          <c:extLst>
            <c:ext xmlns:c16="http://schemas.microsoft.com/office/drawing/2014/chart" uri="{C3380CC4-5D6E-409C-BE32-E72D297353CC}">
              <c16:uniqueId val="{00000002-CAB7-764A-8536-DF2D4AB8731D}"/>
            </c:ext>
          </c:extLst>
        </c:ser>
        <c:ser>
          <c:idx val="2"/>
          <c:order val="2"/>
          <c:tx>
            <c:strRef>
              <c:f>Sheet1!$A$4</c:f>
              <c:strCache>
                <c:ptCount val="1"/>
                <c:pt idx="0">
                  <c:v>Asundexian 20 mg  (n=450)</c:v>
                </c:pt>
              </c:strCache>
            </c:strRef>
          </c:tx>
          <c:spPr>
            <a:solidFill>
              <a:srgbClr val="F8B2AE"/>
            </a:solidFill>
            <a:ln>
              <a:noFill/>
            </a:ln>
            <a:effectLst/>
          </c:spPr>
          <c:invertIfNegative val="0"/>
          <c:dLbls>
            <c:dLbl>
              <c:idx val="2"/>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r>
                      <a:rPr lang="en-US" sz="800" b="0" i="0" u="none" strike="noStrike" kern="1200" baseline="0">
                        <a:solidFill>
                          <a:srgbClr val="464545"/>
                        </a:solidFill>
                        <a:cs typeface="Arial" panose="020B0604020202020204" pitchFamily="34" charset="0"/>
                      </a:rPr>
                      <a:t>&lt;1</a:t>
                    </a:r>
                    <a:r>
                      <a:rPr lang="en-US" sz="800" b="0" i="0" u="none" strike="noStrike" kern="1200" baseline="30000">
                        <a:solidFill>
                          <a:srgbClr val="464545"/>
                        </a:solidFill>
                        <a:latin typeface="Arial" panose="020B0604020202020204" pitchFamily="34" charset="0"/>
                        <a:cs typeface="Arial" panose="020B0604020202020204" pitchFamily="34" charset="0"/>
                      </a:rPr>
                      <a:t>†</a:t>
                    </a:r>
                    <a:endParaRPr lang="en-US" sz="800" b="0" i="0" u="none" strike="noStrike" kern="1200" baseline="30000">
                      <a:solidFill>
                        <a:srgbClr val="464545"/>
                      </a:solidFill>
                      <a:highlight>
                        <a:srgbClr val="FFFF00"/>
                      </a:highlight>
                      <a:cs typeface="Arial" panose="020B0604020202020204" pitchFamily="34" charset="0"/>
                    </a:endParaRPr>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CAB7-764A-8536-DF2D4AB8731D}"/>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Recurrent symptomatic ischemic stroke</c:v>
                </c:pt>
                <c:pt idx="1">
                  <c:v>Recurrent symptomatic ischemic stroke and TIA</c:v>
                </c:pt>
                <c:pt idx="2">
                  <c:v>TIA</c:v>
                </c:pt>
              </c:strCache>
            </c:strRef>
          </c:cat>
          <c:val>
            <c:numRef>
              <c:f>Sheet1!$B$4:$D$4</c:f>
              <c:numCache>
                <c:formatCode>0</c:formatCode>
                <c:ptCount val="3"/>
                <c:pt idx="0">
                  <c:v>6</c:v>
                </c:pt>
                <c:pt idx="1">
                  <c:v>6</c:v>
                </c:pt>
                <c:pt idx="2">
                  <c:v>0</c:v>
                </c:pt>
              </c:numCache>
            </c:numRef>
          </c:val>
          <c:extLst>
            <c:ext xmlns:c16="http://schemas.microsoft.com/office/drawing/2014/chart" uri="{C3380CC4-5D6E-409C-BE32-E72D297353CC}">
              <c16:uniqueId val="{00000004-CAB7-764A-8536-DF2D4AB8731D}"/>
            </c:ext>
          </c:extLst>
        </c:ser>
        <c:ser>
          <c:idx val="3"/>
          <c:order val="3"/>
          <c:tx>
            <c:strRef>
              <c:f>Sheet1!$A$5</c:f>
              <c:strCache>
                <c:ptCount val="1"/>
                <c:pt idx="0">
                  <c:v>Asundexian 50 mg  (n=447)</c:v>
                </c:pt>
              </c:strCache>
            </c:strRef>
          </c:tx>
          <c:spPr>
            <a:solidFill>
              <a:srgbClr val="ED7D00"/>
            </a:solidFill>
            <a:ln>
              <a:noFill/>
            </a:ln>
            <a:effectLst/>
          </c:spPr>
          <c:invertIfNegative val="0"/>
          <c:dLbls>
            <c:dLbl>
              <c:idx val="2"/>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r>
                      <a:rPr lang="en-US" sz="800" b="0" i="0" u="none" strike="noStrike" kern="1200" baseline="0">
                        <a:solidFill>
                          <a:srgbClr val="464545"/>
                        </a:solidFill>
                        <a:cs typeface="Arial" panose="020B0604020202020204" pitchFamily="34" charset="0"/>
                      </a:rPr>
                      <a:t>&lt;1</a:t>
                    </a:r>
                    <a:r>
                      <a:rPr lang="en-US" sz="800" b="0" i="0" u="none" strike="noStrike" kern="1200" baseline="30000">
                        <a:solidFill>
                          <a:srgbClr val="464545"/>
                        </a:solidFill>
                        <a:latin typeface="Arial" panose="020B0604020202020204" pitchFamily="34" charset="0"/>
                        <a:cs typeface="Arial" panose="020B0604020202020204" pitchFamily="34" charset="0"/>
                      </a:rPr>
                      <a:t>†</a:t>
                    </a:r>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CAB7-764A-8536-DF2D4AB8731D}"/>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Sheet1!$B$1:$D$1</c:f>
              <c:strCache>
                <c:ptCount val="3"/>
                <c:pt idx="0">
                  <c:v>Recurrent symptomatic ischemic stroke</c:v>
                </c:pt>
                <c:pt idx="1">
                  <c:v>Recurrent symptomatic ischemic stroke and TIA</c:v>
                </c:pt>
                <c:pt idx="2">
                  <c:v>TIA</c:v>
                </c:pt>
              </c:strCache>
            </c:strRef>
          </c:cat>
          <c:val>
            <c:numRef>
              <c:f>Sheet1!$B$5:$D$5</c:f>
              <c:numCache>
                <c:formatCode>0</c:formatCode>
                <c:ptCount val="3"/>
                <c:pt idx="0">
                  <c:v>5</c:v>
                </c:pt>
                <c:pt idx="1">
                  <c:v>5</c:v>
                </c:pt>
                <c:pt idx="2">
                  <c:v>0</c:v>
                </c:pt>
              </c:numCache>
            </c:numRef>
          </c:val>
          <c:extLst>
            <c:ext xmlns:c16="http://schemas.microsoft.com/office/drawing/2014/chart" uri="{C3380CC4-5D6E-409C-BE32-E72D297353CC}">
              <c16:uniqueId val="{00000006-CAB7-764A-8536-DF2D4AB8731D}"/>
            </c:ext>
          </c:extLst>
        </c:ser>
        <c:dLbls>
          <c:dLblPos val="outEnd"/>
          <c:showLegendKey val="0"/>
          <c:showVal val="1"/>
          <c:showCatName val="0"/>
          <c:showSerName val="0"/>
          <c:showPercent val="0"/>
          <c:showBubbleSize val="0"/>
        </c:dLbls>
        <c:gapWidth val="75"/>
        <c:overlap val="-25"/>
        <c:axId val="1245773968"/>
        <c:axId val="664101360"/>
      </c:barChart>
      <c:catAx>
        <c:axId val="1245773968"/>
        <c:scaling>
          <c:orientation val="minMax"/>
        </c:scaling>
        <c:delete val="0"/>
        <c:axPos val="b"/>
        <c:numFmt formatCode="General" sourceLinked="1"/>
        <c:majorTickMark val="out"/>
        <c:minorTickMark val="none"/>
        <c:tickLblPos val="nextTo"/>
        <c:spPr>
          <a:noFill/>
          <a:ln w="12700" cap="sq"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rgbClr val="464545"/>
                </a:solidFill>
                <a:latin typeface="+mn-lt"/>
                <a:ea typeface="+mn-ea"/>
                <a:cs typeface="Arial" panose="020B0604020202020204" pitchFamily="34" charset="0"/>
              </a:defRPr>
            </a:pPr>
            <a:endParaRPr lang="en-US"/>
          </a:p>
        </c:txPr>
        <c:crossAx val="664101360"/>
        <c:crosses val="autoZero"/>
        <c:auto val="1"/>
        <c:lblAlgn val="ctr"/>
        <c:lblOffset val="100"/>
        <c:noMultiLvlLbl val="0"/>
      </c:catAx>
      <c:valAx>
        <c:axId val="664101360"/>
        <c:scaling>
          <c:orientation val="minMax"/>
          <c:max val="10"/>
        </c:scaling>
        <c:delete val="0"/>
        <c:axPos val="l"/>
        <c:title>
          <c:tx>
            <c:rich>
              <a:bodyPr rot="-5400000" spcFirstLastPara="1" vertOverflow="ellipsis" vert="horz" wrap="square" anchor="ctr" anchorCtr="1"/>
              <a:lstStyle/>
              <a:p>
                <a:pPr>
                  <a:defRPr lang="ja-JP" sz="1000" b="0" i="0" u="none" strike="noStrike" kern="1200" baseline="0">
                    <a:solidFill>
                      <a:schemeClr val="tx1"/>
                    </a:solidFill>
                    <a:latin typeface="+mn-lt"/>
                    <a:ea typeface="+mn-ea"/>
                    <a:cs typeface="Arial" panose="020B0604020202020204" pitchFamily="34" charset="0"/>
                  </a:defRPr>
                </a:pPr>
                <a:r>
                  <a:rPr lang="en-GB" sz="1000" b="1">
                    <a:solidFill>
                      <a:srgbClr val="464545"/>
                    </a:solidFill>
                  </a:rPr>
                  <a:t> </a:t>
                </a:r>
              </a:p>
            </c:rich>
          </c:tx>
          <c:layout>
            <c:manualLayout>
              <c:xMode val="edge"/>
              <c:yMode val="edge"/>
              <c:x val="1.9035177941599681E-2"/>
              <c:y val="0.27568749091156775"/>
            </c:manualLayout>
          </c:layout>
          <c:overlay val="0"/>
          <c:spPr>
            <a:noFill/>
            <a:ln>
              <a:noFill/>
            </a:ln>
            <a:effectLst/>
          </c:spPr>
          <c:txPr>
            <a:bodyPr rot="-5400000" spcFirstLastPara="1" vertOverflow="ellipsis" vert="horz" wrap="square" anchor="ctr" anchorCtr="1"/>
            <a:lstStyle/>
            <a:p>
              <a:pPr>
                <a:defRPr lang="ja-JP" sz="1000" b="0" i="0" u="none" strike="noStrike" kern="1200" baseline="0">
                  <a:solidFill>
                    <a:schemeClr val="tx1"/>
                  </a:solidFill>
                  <a:latin typeface="+mn-lt"/>
                  <a:ea typeface="+mn-ea"/>
                  <a:cs typeface="Arial" panose="020B0604020202020204" pitchFamily="34" charset="0"/>
                </a:defRPr>
              </a:pPr>
              <a:endParaRPr lang="en-US"/>
            </a:p>
          </c:txPr>
        </c:title>
        <c:numFmt formatCode="#,##0" sourceLinked="0"/>
        <c:majorTickMark val="out"/>
        <c:minorTickMark val="none"/>
        <c:tickLblPos val="nextTo"/>
        <c:spPr>
          <a:noFill/>
          <a:ln w="12700" cap="sq">
            <a:solidFill>
              <a:schemeClr val="tx1"/>
            </a:solidFill>
          </a:ln>
          <a:effectLst/>
        </c:spPr>
        <c:txPr>
          <a:bodyPr rot="-60000000" spcFirstLastPara="1" vertOverflow="ellipsis" vert="horz" wrap="square" anchor="ctr" anchorCtr="1"/>
          <a:lstStyle/>
          <a:p>
            <a:pPr>
              <a:defRPr lang="ja-JP" sz="800" b="0" i="0" u="none" strike="noStrike" kern="1200" baseline="0">
                <a:solidFill>
                  <a:srgbClr val="464545"/>
                </a:solidFill>
                <a:latin typeface="+mn-lt"/>
                <a:ea typeface="+mn-ea"/>
                <a:cs typeface="Arial" panose="020B0604020202020204" pitchFamily="34" charset="0"/>
              </a:defRPr>
            </a:pPr>
            <a:endParaRPr lang="en-US"/>
          </a:p>
        </c:txPr>
        <c:crossAx val="1245773968"/>
        <c:crosses val="autoZero"/>
        <c:crossBetween val="between"/>
      </c:valAx>
      <c:spPr>
        <a:noFill/>
        <a:ln>
          <a:noFill/>
        </a:ln>
        <a:effectLst/>
      </c:spPr>
    </c:plotArea>
    <c:legend>
      <c:legendPos val="b"/>
      <c:layout>
        <c:manualLayout>
          <c:xMode val="edge"/>
          <c:yMode val="edge"/>
          <c:x val="7.7106300931092914E-2"/>
          <c:y val="0.79299673113755009"/>
          <c:w val="0.78428594522437522"/>
          <c:h val="5.4749256572997479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rgbClr val="464545"/>
              </a:solidFill>
              <a:latin typeface="+mn-lt"/>
              <a:ea typeface="+mn-ea"/>
              <a:cs typeface="Arial" panose="020B0604020202020204" pitchFamily="34" charset="0"/>
            </a:defRPr>
          </a:pPr>
          <a:endParaRPr lang="en-US"/>
        </a:p>
      </c:txPr>
    </c:legend>
    <c:plotVisOnly val="1"/>
    <c:dispBlanksAs val="gap"/>
    <c:showDLblsOverMax val="0"/>
    <c:extLst/>
  </c:chart>
  <c:spPr>
    <a:noFill/>
    <a:ln>
      <a:noFill/>
    </a:ln>
    <a:effectLst/>
  </c:spPr>
  <c:txPr>
    <a:bodyPr/>
    <a:lstStyle/>
    <a:p>
      <a:pPr>
        <a:defRPr>
          <a:solidFill>
            <a:schemeClr val="bg2"/>
          </a:solidFill>
          <a:latin typeface="+mn-lt"/>
          <a:cs typeface="Arial" panose="020B0604020202020204" pitchFamily="34" charset="0"/>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8192250485147663E-2"/>
          <c:y val="7.1119081005285315E-2"/>
          <c:w val="0.92003269849404812"/>
          <c:h val="0.6423336209686118"/>
        </c:manualLayout>
      </c:layout>
      <c:barChart>
        <c:barDir val="col"/>
        <c:grouping val="clustered"/>
        <c:varyColors val="0"/>
        <c:ser>
          <c:idx val="0"/>
          <c:order val="0"/>
          <c:tx>
            <c:strRef>
              <c:f>Sheet1!$A$2</c:f>
              <c:strCache>
                <c:ptCount val="1"/>
                <c:pt idx="0">
                  <c:v>Placebo*</c:v>
                </c:pt>
              </c:strCache>
            </c:strRef>
          </c:tx>
          <c:spPr>
            <a:solidFill>
              <a:srgbClr val="3C3C3B">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TOAST: large artery atherosclerosis (n = 320)</c:v>
                </c:pt>
                <c:pt idx="1">
                  <c:v>Vascular imaging: extra- or intracranial atherosclerosis (n = 607)</c:v>
                </c:pt>
              </c:strCache>
            </c:strRef>
          </c:cat>
          <c:val>
            <c:numRef>
              <c:f>Sheet1!$B$2:$C$2</c:f>
              <c:numCache>
                <c:formatCode>0</c:formatCode>
                <c:ptCount val="2"/>
                <c:pt idx="0">
                  <c:v>15</c:v>
                </c:pt>
                <c:pt idx="1">
                  <c:v>6</c:v>
                </c:pt>
              </c:numCache>
            </c:numRef>
          </c:val>
          <c:extLst>
            <c:ext xmlns:c16="http://schemas.microsoft.com/office/drawing/2014/chart" uri="{C3380CC4-5D6E-409C-BE32-E72D297353CC}">
              <c16:uniqueId val="{00000000-4ACE-4841-A1AC-9CDEA622BB34}"/>
            </c:ext>
          </c:extLst>
        </c:ser>
        <c:ser>
          <c:idx val="1"/>
          <c:order val="1"/>
          <c:tx>
            <c:strRef>
              <c:f>Sheet1!$A$3</c:f>
              <c:strCache>
                <c:ptCount val="1"/>
                <c:pt idx="0">
                  <c:v>Asundexian 10 mg*</c:v>
                </c:pt>
              </c:strCache>
            </c:strRef>
          </c:tx>
          <c:spPr>
            <a:solidFill>
              <a:srgbClr val="FACCCA"/>
            </a:solidFill>
            <a:ln>
              <a:noFill/>
            </a:ln>
            <a:effectLst/>
          </c:spPr>
          <c:invertIfNegative val="0"/>
          <c:dLbls>
            <c:dLbl>
              <c:idx val="2"/>
              <c:tx>
                <c:rich>
                  <a:bodyPr/>
                  <a:lstStyle/>
                  <a:p>
                    <a:r>
                      <a:rPr lang="en-US"/>
                      <a:t>&lt; 1</a:t>
                    </a:r>
                    <a:r>
                      <a:rPr lang="en-US" baseline="30000"/>
                      <a:t>‡</a:t>
                    </a:r>
                  </a:p>
                </c:rich>
              </c:tx>
              <c:dLblPos val="outEnd"/>
              <c:showLegendKey val="0"/>
              <c:showVal val="1"/>
              <c:showCatName val="0"/>
              <c:showSerName val="0"/>
              <c:showPercent val="0"/>
              <c:showBubbleSize val="0"/>
              <c:extLst>
                <c:ext xmlns:c15="http://schemas.microsoft.com/office/drawing/2012/chart" uri="{CE6537A1-D6FC-4f65-9D91-7224C49458BB}">
                  <c15:layout>
                    <c:manualLayout>
                      <c:w val="4.7157271144073143E-2"/>
                      <c:h val="4.8303615833198685E-2"/>
                    </c:manualLayout>
                  </c15:layout>
                  <c15:showDataLabelsRange val="0"/>
                </c:ext>
                <c:ext xmlns:c16="http://schemas.microsoft.com/office/drawing/2014/chart" uri="{C3380CC4-5D6E-409C-BE32-E72D297353CC}">
                  <c16:uniqueId val="{00000001-4ACE-4841-A1AC-9CDEA622BB34}"/>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TOAST: large artery atherosclerosis (n = 320)</c:v>
                </c:pt>
                <c:pt idx="1">
                  <c:v>Vascular imaging: extra- or intracranial atherosclerosis (n = 607)</c:v>
                </c:pt>
              </c:strCache>
            </c:strRef>
          </c:cat>
          <c:val>
            <c:numRef>
              <c:f>Sheet1!$B$3:$C$3</c:f>
              <c:numCache>
                <c:formatCode>0</c:formatCode>
                <c:ptCount val="2"/>
                <c:pt idx="0">
                  <c:v>6</c:v>
                </c:pt>
                <c:pt idx="1">
                  <c:v>4</c:v>
                </c:pt>
              </c:numCache>
            </c:numRef>
          </c:val>
          <c:extLst>
            <c:ext xmlns:c16="http://schemas.microsoft.com/office/drawing/2014/chart" uri="{C3380CC4-5D6E-409C-BE32-E72D297353CC}">
              <c16:uniqueId val="{00000002-4ACE-4841-A1AC-9CDEA622BB34}"/>
            </c:ext>
          </c:extLst>
        </c:ser>
        <c:ser>
          <c:idx val="2"/>
          <c:order val="2"/>
          <c:tx>
            <c:strRef>
              <c:f>Sheet1!$A$4</c:f>
              <c:strCache>
                <c:ptCount val="1"/>
                <c:pt idx="0">
                  <c:v>Asundexian 20 mg*</c:v>
                </c:pt>
              </c:strCache>
            </c:strRef>
          </c:tx>
          <c:spPr>
            <a:solidFill>
              <a:srgbClr val="F8B2AE"/>
            </a:solidFill>
            <a:ln>
              <a:noFill/>
            </a:ln>
            <a:effectLst/>
          </c:spPr>
          <c:invertIfNegative val="0"/>
          <c:dLbls>
            <c:dLbl>
              <c:idx val="2"/>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r>
                      <a:rPr lang="en-US" sz="800" b="0" i="0" u="none" strike="noStrike" kern="1200" baseline="0">
                        <a:solidFill>
                          <a:srgbClr val="464545"/>
                        </a:solidFill>
                        <a:cs typeface="Arial" panose="020B0604020202020204" pitchFamily="34" charset="0"/>
                      </a:rPr>
                      <a:t>&lt; 1</a:t>
                    </a:r>
                    <a:r>
                      <a:rPr lang="en-US" sz="800" b="0" i="0" u="none" strike="noStrike" kern="1200" baseline="30000">
                        <a:solidFill>
                          <a:srgbClr val="464545"/>
                        </a:solidFill>
                        <a:cs typeface="Arial" panose="020B0604020202020204" pitchFamily="34" charset="0"/>
                      </a:rPr>
                      <a:t>‡</a:t>
                    </a:r>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4ACE-4841-A1AC-9CDEA622BB34}"/>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TOAST: large artery atherosclerosis (n = 320)</c:v>
                </c:pt>
                <c:pt idx="1">
                  <c:v>Vascular imaging: extra- or intracranial atherosclerosis (n = 607)</c:v>
                </c:pt>
              </c:strCache>
            </c:strRef>
          </c:cat>
          <c:val>
            <c:numRef>
              <c:f>Sheet1!$B$4:$C$4</c:f>
              <c:numCache>
                <c:formatCode>0</c:formatCode>
                <c:ptCount val="2"/>
                <c:pt idx="0">
                  <c:v>8</c:v>
                </c:pt>
                <c:pt idx="1">
                  <c:v>7</c:v>
                </c:pt>
              </c:numCache>
            </c:numRef>
          </c:val>
          <c:extLst>
            <c:ext xmlns:c16="http://schemas.microsoft.com/office/drawing/2014/chart" uri="{C3380CC4-5D6E-409C-BE32-E72D297353CC}">
              <c16:uniqueId val="{00000004-4ACE-4841-A1AC-9CDEA622BB34}"/>
            </c:ext>
          </c:extLst>
        </c:ser>
        <c:ser>
          <c:idx val="3"/>
          <c:order val="3"/>
          <c:tx>
            <c:strRef>
              <c:f>Sheet1!$A$5</c:f>
              <c:strCache>
                <c:ptCount val="1"/>
                <c:pt idx="0">
                  <c:v>Asundexian 50 mg*</c:v>
                </c:pt>
              </c:strCache>
            </c:strRef>
          </c:tx>
          <c:spPr>
            <a:solidFill>
              <a:srgbClr val="ED7D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TOAST: large artery atherosclerosis (n = 320)</c:v>
                </c:pt>
                <c:pt idx="1">
                  <c:v>Vascular imaging: extra- or intracranial atherosclerosis (n = 607)</c:v>
                </c:pt>
              </c:strCache>
            </c:strRef>
          </c:cat>
          <c:val>
            <c:numRef>
              <c:f>Sheet1!$B$5:$C$5</c:f>
              <c:numCache>
                <c:formatCode>0</c:formatCode>
                <c:ptCount val="2"/>
                <c:pt idx="0">
                  <c:v>8</c:v>
                </c:pt>
                <c:pt idx="1">
                  <c:v>3</c:v>
                </c:pt>
              </c:numCache>
            </c:numRef>
          </c:val>
          <c:extLst>
            <c:ext xmlns:c16="http://schemas.microsoft.com/office/drawing/2014/chart" uri="{C3380CC4-5D6E-409C-BE32-E72D297353CC}">
              <c16:uniqueId val="{00000005-4ACE-4841-A1AC-9CDEA622BB34}"/>
            </c:ext>
          </c:extLst>
        </c:ser>
        <c:dLbls>
          <c:dLblPos val="outEnd"/>
          <c:showLegendKey val="0"/>
          <c:showVal val="1"/>
          <c:showCatName val="0"/>
          <c:showSerName val="0"/>
          <c:showPercent val="0"/>
          <c:showBubbleSize val="0"/>
        </c:dLbls>
        <c:gapWidth val="75"/>
        <c:overlap val="-25"/>
        <c:axId val="1245773968"/>
        <c:axId val="664101360"/>
      </c:barChart>
      <c:catAx>
        <c:axId val="1245773968"/>
        <c:scaling>
          <c:orientation val="minMax"/>
        </c:scaling>
        <c:delete val="0"/>
        <c:axPos val="b"/>
        <c:numFmt formatCode="General" sourceLinked="1"/>
        <c:majorTickMark val="out"/>
        <c:minorTickMark val="none"/>
        <c:tickLblPos val="nextTo"/>
        <c:spPr>
          <a:noFill/>
          <a:ln w="12700" cap="sq"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rgbClr val="464545"/>
                </a:solidFill>
                <a:latin typeface="+mn-lt"/>
                <a:ea typeface="+mn-ea"/>
                <a:cs typeface="Arial" panose="020B0604020202020204" pitchFamily="34" charset="0"/>
              </a:defRPr>
            </a:pPr>
            <a:endParaRPr lang="en-US"/>
          </a:p>
        </c:txPr>
        <c:crossAx val="664101360"/>
        <c:crosses val="autoZero"/>
        <c:auto val="1"/>
        <c:lblAlgn val="ctr"/>
        <c:lblOffset val="100"/>
        <c:noMultiLvlLbl val="0"/>
      </c:catAx>
      <c:valAx>
        <c:axId val="664101360"/>
        <c:scaling>
          <c:orientation val="minMax"/>
          <c:max val="18"/>
        </c:scaling>
        <c:delete val="0"/>
        <c:axPos val="l"/>
        <c:title>
          <c:tx>
            <c:rich>
              <a:bodyPr rot="-5400000" spcFirstLastPara="1" vertOverflow="ellipsis" vert="horz" wrap="square" anchor="ctr" anchorCtr="1"/>
              <a:lstStyle/>
              <a:p>
                <a:pPr>
                  <a:defRPr lang="ja-JP" sz="1000" b="1" i="0" u="none" strike="noStrike" kern="1200" baseline="0">
                    <a:solidFill>
                      <a:srgbClr val="464545"/>
                    </a:solidFill>
                    <a:latin typeface="+mn-lt"/>
                    <a:ea typeface="+mn-ea"/>
                    <a:cs typeface="Arial" panose="020B0604020202020204" pitchFamily="34" charset="0"/>
                  </a:defRPr>
                </a:pPr>
                <a:r>
                  <a:rPr lang="en-US" sz="1000" b="1">
                    <a:solidFill>
                      <a:srgbClr val="464545"/>
                    </a:solidFill>
                  </a:rPr>
                  <a:t> </a:t>
                </a:r>
                <a:endParaRPr lang="en-GB" sz="1000" b="1">
                  <a:solidFill>
                    <a:srgbClr val="464545"/>
                  </a:solidFill>
                </a:endParaRPr>
              </a:p>
            </c:rich>
          </c:tx>
          <c:layout>
            <c:manualLayout>
              <c:xMode val="edge"/>
              <c:yMode val="edge"/>
              <c:x val="1.1564127380117875E-2"/>
              <c:y val="0.20737029446661634"/>
            </c:manualLayout>
          </c:layout>
          <c:overlay val="0"/>
          <c:spPr>
            <a:noFill/>
            <a:ln>
              <a:noFill/>
            </a:ln>
            <a:effectLst/>
          </c:spPr>
          <c:txPr>
            <a:bodyPr rot="-5400000" spcFirstLastPara="1" vertOverflow="ellipsis" vert="horz" wrap="square" anchor="ctr" anchorCtr="1"/>
            <a:lstStyle/>
            <a:p>
              <a:pPr>
                <a:defRPr lang="ja-JP" sz="1000" b="1" i="0" u="none" strike="noStrike" kern="1200" baseline="0">
                  <a:solidFill>
                    <a:srgbClr val="464545"/>
                  </a:solidFill>
                  <a:latin typeface="+mn-lt"/>
                  <a:ea typeface="+mn-ea"/>
                  <a:cs typeface="Arial" panose="020B0604020202020204" pitchFamily="34" charset="0"/>
                </a:defRPr>
              </a:pPr>
              <a:endParaRPr lang="en-GB"/>
            </a:p>
          </c:txPr>
        </c:title>
        <c:numFmt formatCode="#,##0" sourceLinked="0"/>
        <c:majorTickMark val="out"/>
        <c:minorTickMark val="none"/>
        <c:tickLblPos val="nextTo"/>
        <c:spPr>
          <a:noFill/>
          <a:ln w="12700" cap="sq">
            <a:solidFill>
              <a:schemeClr val="tx1"/>
            </a:solidFill>
          </a:ln>
          <a:effectLst/>
        </c:spPr>
        <c:txPr>
          <a:bodyPr rot="-60000000" spcFirstLastPara="1" vertOverflow="ellipsis" vert="horz" wrap="square" anchor="ctr" anchorCtr="1"/>
          <a:lstStyle/>
          <a:p>
            <a:pPr>
              <a:defRPr lang="ja-JP" sz="800" b="0" i="0" u="none" strike="noStrike" kern="1200" baseline="0">
                <a:solidFill>
                  <a:schemeClr val="tx1"/>
                </a:solidFill>
                <a:latin typeface="+mn-lt"/>
                <a:ea typeface="+mn-ea"/>
                <a:cs typeface="Arial" panose="020B0604020202020204" pitchFamily="34" charset="0"/>
              </a:defRPr>
            </a:pPr>
            <a:endParaRPr lang="en-US"/>
          </a:p>
        </c:txPr>
        <c:crossAx val="1245773968"/>
        <c:crosses val="autoZero"/>
        <c:crossBetween val="between"/>
        <c:majorUnit val="3"/>
      </c:valAx>
      <c:spPr>
        <a:noFill/>
        <a:ln>
          <a:noFill/>
        </a:ln>
        <a:effectLst/>
      </c:spPr>
    </c:plotArea>
    <c:legend>
      <c:legendPos val="b"/>
      <c:layout>
        <c:manualLayout>
          <c:xMode val="edge"/>
          <c:yMode val="edge"/>
          <c:x val="0.26238835485584167"/>
          <c:y val="0.78974639091419485"/>
          <c:w val="0.54928646172692563"/>
          <c:h val="5.4621669722791498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rgbClr val="464545"/>
              </a:solidFill>
              <a:latin typeface="+mn-lt"/>
              <a:ea typeface="+mn-ea"/>
              <a:cs typeface="Arial" panose="020B0604020202020204" pitchFamily="34" charset="0"/>
            </a:defRPr>
          </a:pPr>
          <a:endParaRPr lang="en-US"/>
        </a:p>
      </c:txPr>
    </c:legend>
    <c:plotVisOnly val="1"/>
    <c:dispBlanksAs val="gap"/>
    <c:showDLblsOverMax val="0"/>
    <c:extLst/>
  </c:chart>
  <c:spPr>
    <a:noFill/>
    <a:ln>
      <a:noFill/>
    </a:ln>
    <a:effectLst/>
  </c:spPr>
  <c:txPr>
    <a:bodyPr/>
    <a:lstStyle/>
    <a:p>
      <a:pPr>
        <a:defRPr>
          <a:solidFill>
            <a:schemeClr val="bg2"/>
          </a:solidFill>
          <a:latin typeface="+mn-lt"/>
          <a:cs typeface="Arial" panose="020B0604020202020204" pitchFamily="34" charset="0"/>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238569586776763E-2"/>
          <c:y val="7.1267608568085311E-2"/>
          <c:w val="0.92152690860634434"/>
          <c:h val="0.63918624717446937"/>
        </c:manualLayout>
      </c:layout>
      <c:barChart>
        <c:barDir val="col"/>
        <c:grouping val="clustered"/>
        <c:varyColors val="0"/>
        <c:ser>
          <c:idx val="0"/>
          <c:order val="0"/>
          <c:tx>
            <c:strRef>
              <c:f>Sheet1!$B$1</c:f>
              <c:strCache>
                <c:ptCount val="1"/>
                <c:pt idx="0">
                  <c:v>Placebo* (n=452)</c:v>
                </c:pt>
              </c:strCache>
            </c:strRef>
          </c:tx>
          <c:spPr>
            <a:solidFill>
              <a:srgbClr val="3C3C3B">
                <a:lumMod val="20000"/>
                <a:lumOff val="80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chemeClr val="tx1"/>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ISTH major + CRNMB</c:v>
                </c:pt>
                <c:pt idx="1">
                  <c:v> ISTH major</c:v>
                </c:pt>
                <c:pt idx="2">
                  <c:v> ISTH CRNMB</c:v>
                </c:pt>
                <c:pt idx="3">
                  <c:v>All bleeding</c:v>
                </c:pt>
              </c:strCache>
            </c:strRef>
          </c:cat>
          <c:val>
            <c:numRef>
              <c:f>Sheet1!$B$2:$B$5</c:f>
              <c:numCache>
                <c:formatCode>0</c:formatCode>
                <c:ptCount val="4"/>
                <c:pt idx="0">
                  <c:v>2</c:v>
                </c:pt>
                <c:pt idx="1">
                  <c:v>1</c:v>
                </c:pt>
                <c:pt idx="2">
                  <c:v>2</c:v>
                </c:pt>
                <c:pt idx="3">
                  <c:v>10</c:v>
                </c:pt>
              </c:numCache>
            </c:numRef>
          </c:val>
          <c:extLst>
            <c:ext xmlns:c16="http://schemas.microsoft.com/office/drawing/2014/chart" uri="{C3380CC4-5D6E-409C-BE32-E72D297353CC}">
              <c16:uniqueId val="{00000000-3003-0F4A-8787-767EC4BDD397}"/>
            </c:ext>
          </c:extLst>
        </c:ser>
        <c:ser>
          <c:idx val="1"/>
          <c:order val="1"/>
          <c:tx>
            <c:strRef>
              <c:f>Sheet1!$C$1</c:f>
              <c:strCache>
                <c:ptCount val="1"/>
                <c:pt idx="0">
                  <c:v>Asundexian 10 mg* (n=445)</c:v>
                </c:pt>
              </c:strCache>
            </c:strRef>
          </c:tx>
          <c:spPr>
            <a:solidFill>
              <a:srgbClr val="FACCCA"/>
            </a:solidFill>
            <a:ln>
              <a:noFill/>
            </a:ln>
            <a:effectLst/>
          </c:spPr>
          <c:invertIfNegative val="0"/>
          <c:dLbls>
            <c:dLbl>
              <c:idx val="2"/>
              <c:layout>
                <c:manualLayout>
                  <c:x val="5.882716977544728E-8"/>
                  <c:y val="1.4467642827463522E-7"/>
                </c:manualLayout>
              </c:layout>
              <c:tx>
                <c:rich>
                  <a:bodyPr/>
                  <a:lstStyle/>
                  <a:p>
                    <a:fld id="{30173816-F0EE-42F8-9522-B19032FA3668}" type="VALUE">
                      <a:rPr lang="en-US" altLang="ja-JP" sz="800" b="0" i="0" u="none" strike="noStrike" kern="1200" baseline="0" smtClean="0">
                        <a:solidFill>
                          <a:srgbClr val="000000"/>
                        </a:solidFill>
                        <a:cs typeface="Arial" panose="020B0604020202020204" pitchFamily="34" charset="0"/>
                      </a:rPr>
                      <a:pPr/>
                      <a:t>[VALUE]</a:t>
                    </a:fld>
                    <a:endParaRPr lang="en-US"/>
                  </a:p>
                </c:rich>
              </c:tx>
              <c:dLblPos val="outEnd"/>
              <c:showLegendKey val="0"/>
              <c:showVal val="1"/>
              <c:showCatName val="0"/>
              <c:showSerName val="0"/>
              <c:showPercent val="0"/>
              <c:showBubbleSize val="0"/>
              <c:extLst>
                <c:ext xmlns:c15="http://schemas.microsoft.com/office/drawing/2012/chart" uri="{CE6537A1-D6FC-4f65-9D91-7224C49458BB}">
                  <c15:layout>
                    <c:manualLayout>
                      <c:w val="4.7157271144073143E-2"/>
                      <c:h val="4.8303615833198685E-2"/>
                    </c:manualLayout>
                  </c15:layout>
                  <c15:dlblFieldTable/>
                  <c15:showDataLabelsRange val="0"/>
                </c:ext>
                <c:ext xmlns:c16="http://schemas.microsoft.com/office/drawing/2014/chart" uri="{C3380CC4-5D6E-409C-BE32-E72D297353CC}">
                  <c16:uniqueId val="{00000001-3003-0F4A-8787-767EC4BDD397}"/>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ISTH major + CRNMB</c:v>
                </c:pt>
                <c:pt idx="1">
                  <c:v> ISTH major</c:v>
                </c:pt>
                <c:pt idx="2">
                  <c:v> ISTH CRNMB</c:v>
                </c:pt>
                <c:pt idx="3">
                  <c:v>All bleeding</c:v>
                </c:pt>
              </c:strCache>
            </c:strRef>
          </c:cat>
          <c:val>
            <c:numRef>
              <c:f>Sheet1!$C$2:$C$5</c:f>
              <c:numCache>
                <c:formatCode>0</c:formatCode>
                <c:ptCount val="4"/>
                <c:pt idx="0">
                  <c:v>4</c:v>
                </c:pt>
                <c:pt idx="1">
                  <c:v>1</c:v>
                </c:pt>
                <c:pt idx="2">
                  <c:v>3</c:v>
                </c:pt>
                <c:pt idx="3">
                  <c:v>8</c:v>
                </c:pt>
              </c:numCache>
            </c:numRef>
          </c:val>
          <c:extLst>
            <c:ext xmlns:c16="http://schemas.microsoft.com/office/drawing/2014/chart" uri="{C3380CC4-5D6E-409C-BE32-E72D297353CC}">
              <c16:uniqueId val="{00000002-3003-0F4A-8787-767EC4BDD397}"/>
            </c:ext>
          </c:extLst>
        </c:ser>
        <c:ser>
          <c:idx val="2"/>
          <c:order val="2"/>
          <c:tx>
            <c:strRef>
              <c:f>Sheet1!$D$1</c:f>
              <c:strCache>
                <c:ptCount val="1"/>
                <c:pt idx="0">
                  <c:v>Asundexian 20 mg* (n=446)</c:v>
                </c:pt>
              </c:strCache>
            </c:strRef>
          </c:tx>
          <c:spPr>
            <a:solidFill>
              <a:srgbClr val="F8B2AE"/>
            </a:solidFill>
            <a:ln>
              <a:noFill/>
            </a:ln>
            <a:effectLst/>
          </c:spPr>
          <c:invertIfNegative val="0"/>
          <c:dLbls>
            <c:dLbl>
              <c:idx val="2"/>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fld id="{30173816-F0EE-42F8-9522-B19032FA3668}" type="VALUE">
                      <a:rPr lang="en-US" altLang="ja-JP" sz="800" b="0" i="0" u="none" strike="noStrike" kern="1200" baseline="0" smtClean="0">
                        <a:solidFill>
                          <a:srgbClr val="464545"/>
                        </a:solidFill>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lang="ja-JP" sz="800">
                          <a:solidFill>
                            <a:srgbClr val="464545"/>
                          </a:solidFill>
                        </a:defRPr>
                      </a:pPr>
                      <a:t>[VALUE]</a:t>
                    </a:fld>
                    <a:endParaRPr lang="en-US"/>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3003-0F4A-8787-767EC4BDD397}"/>
                </c:ext>
              </c:extLst>
            </c:dLbl>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ISTH major + CRNMB</c:v>
                </c:pt>
                <c:pt idx="1">
                  <c:v> ISTH major</c:v>
                </c:pt>
                <c:pt idx="2">
                  <c:v> ISTH CRNMB</c:v>
                </c:pt>
                <c:pt idx="3">
                  <c:v>All bleeding</c:v>
                </c:pt>
              </c:strCache>
            </c:strRef>
          </c:cat>
          <c:val>
            <c:numRef>
              <c:f>Sheet1!$D$2:$D$5</c:f>
              <c:numCache>
                <c:formatCode>0</c:formatCode>
                <c:ptCount val="4"/>
                <c:pt idx="0">
                  <c:v>3</c:v>
                </c:pt>
                <c:pt idx="1">
                  <c:v>1</c:v>
                </c:pt>
                <c:pt idx="2">
                  <c:v>3</c:v>
                </c:pt>
                <c:pt idx="3">
                  <c:v>11</c:v>
                </c:pt>
              </c:numCache>
            </c:numRef>
          </c:val>
          <c:extLst>
            <c:ext xmlns:c16="http://schemas.microsoft.com/office/drawing/2014/chart" uri="{C3380CC4-5D6E-409C-BE32-E72D297353CC}">
              <c16:uniqueId val="{00000004-3003-0F4A-8787-767EC4BDD397}"/>
            </c:ext>
          </c:extLst>
        </c:ser>
        <c:ser>
          <c:idx val="3"/>
          <c:order val="3"/>
          <c:tx>
            <c:strRef>
              <c:f>Sheet1!$E$1</c:f>
              <c:strCache>
                <c:ptCount val="1"/>
                <c:pt idx="0">
                  <c:v>Asundexian 50 mg* (n=443)</c:v>
                </c:pt>
              </c:strCache>
            </c:strRef>
          </c:tx>
          <c:spPr>
            <a:solidFill>
              <a:srgbClr val="F7959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ISTH major + CRNMB</c:v>
                </c:pt>
                <c:pt idx="1">
                  <c:v> ISTH major</c:v>
                </c:pt>
                <c:pt idx="2">
                  <c:v> ISTH CRNMB</c:v>
                </c:pt>
                <c:pt idx="3">
                  <c:v>All bleeding</c:v>
                </c:pt>
              </c:strCache>
            </c:strRef>
          </c:cat>
          <c:val>
            <c:numRef>
              <c:f>Sheet1!$E$2:$E$5</c:f>
              <c:numCache>
                <c:formatCode>0</c:formatCode>
                <c:ptCount val="4"/>
                <c:pt idx="0">
                  <c:v>4</c:v>
                </c:pt>
                <c:pt idx="1">
                  <c:v>2</c:v>
                </c:pt>
                <c:pt idx="2">
                  <c:v>3</c:v>
                </c:pt>
                <c:pt idx="3">
                  <c:v>11</c:v>
                </c:pt>
              </c:numCache>
            </c:numRef>
          </c:val>
          <c:extLst>
            <c:ext xmlns:c16="http://schemas.microsoft.com/office/drawing/2014/chart" uri="{C3380CC4-5D6E-409C-BE32-E72D297353CC}">
              <c16:uniqueId val="{00000005-3003-0F4A-8787-767EC4BDD397}"/>
            </c:ext>
          </c:extLst>
        </c:ser>
        <c:ser>
          <c:idx val="4"/>
          <c:order val="4"/>
          <c:tx>
            <c:strRef>
              <c:f>Sheet1!$F$1</c:f>
              <c:strCache>
                <c:ptCount val="1"/>
                <c:pt idx="0">
                  <c:v>Asundexian total* (n=1,334)</c:v>
                </c:pt>
              </c:strCache>
            </c:strRef>
          </c:tx>
          <c:spPr>
            <a:solidFill>
              <a:srgbClr val="ED7D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800" b="0" i="0" u="none" strike="noStrike" kern="1200" baseline="0">
                    <a:solidFill>
                      <a:srgbClr val="464545"/>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 ISTH major + CRNMB</c:v>
                </c:pt>
                <c:pt idx="1">
                  <c:v> ISTH major</c:v>
                </c:pt>
                <c:pt idx="2">
                  <c:v> ISTH CRNMB</c:v>
                </c:pt>
                <c:pt idx="3">
                  <c:v>All bleeding</c:v>
                </c:pt>
              </c:strCache>
            </c:strRef>
          </c:cat>
          <c:val>
            <c:numRef>
              <c:f>Sheet1!$F$2:$F$5</c:f>
              <c:numCache>
                <c:formatCode>0</c:formatCode>
                <c:ptCount val="4"/>
                <c:pt idx="0">
                  <c:v>4</c:v>
                </c:pt>
                <c:pt idx="1">
                  <c:v>1</c:v>
                </c:pt>
                <c:pt idx="2">
                  <c:v>3</c:v>
                </c:pt>
                <c:pt idx="3">
                  <c:v>10</c:v>
                </c:pt>
              </c:numCache>
            </c:numRef>
          </c:val>
          <c:extLst>
            <c:ext xmlns:c16="http://schemas.microsoft.com/office/drawing/2014/chart" uri="{C3380CC4-5D6E-409C-BE32-E72D297353CC}">
              <c16:uniqueId val="{00000006-3003-0F4A-8787-767EC4BDD397}"/>
            </c:ext>
          </c:extLst>
        </c:ser>
        <c:dLbls>
          <c:dLblPos val="outEnd"/>
          <c:showLegendKey val="0"/>
          <c:showVal val="1"/>
          <c:showCatName val="0"/>
          <c:showSerName val="0"/>
          <c:showPercent val="0"/>
          <c:showBubbleSize val="0"/>
        </c:dLbls>
        <c:gapWidth val="100"/>
        <c:overlap val="-25"/>
        <c:axId val="1245773968"/>
        <c:axId val="664101360"/>
      </c:barChart>
      <c:catAx>
        <c:axId val="1245773968"/>
        <c:scaling>
          <c:orientation val="minMax"/>
        </c:scaling>
        <c:delete val="0"/>
        <c:axPos val="b"/>
        <c:numFmt formatCode="General" sourceLinked="1"/>
        <c:majorTickMark val="out"/>
        <c:minorTickMark val="none"/>
        <c:tickLblPos val="nextTo"/>
        <c:spPr>
          <a:noFill/>
          <a:ln w="12700" cap="sq" cmpd="sng" algn="ctr">
            <a:solidFill>
              <a:schemeClr val="tx1"/>
            </a:solidFill>
            <a:round/>
          </a:ln>
          <a:effectLst/>
        </c:spPr>
        <c:txPr>
          <a:bodyPr rot="-60000000" spcFirstLastPara="1" vertOverflow="ellipsis" vert="horz" wrap="square" anchor="ctr" anchorCtr="1"/>
          <a:lstStyle/>
          <a:p>
            <a:pPr>
              <a:defRPr lang="ja-JP" sz="900" b="0" i="0" u="none" strike="noStrike" kern="1200" baseline="0">
                <a:solidFill>
                  <a:schemeClr val="tx1"/>
                </a:solidFill>
                <a:latin typeface="+mn-lt"/>
                <a:ea typeface="+mn-ea"/>
                <a:cs typeface="Arial" panose="020B0604020202020204" pitchFamily="34" charset="0"/>
              </a:defRPr>
            </a:pPr>
            <a:endParaRPr lang="en-US"/>
          </a:p>
        </c:txPr>
        <c:crossAx val="664101360"/>
        <c:crosses val="autoZero"/>
        <c:auto val="1"/>
        <c:lblAlgn val="ctr"/>
        <c:lblOffset val="100"/>
        <c:noMultiLvlLbl val="0"/>
      </c:catAx>
      <c:valAx>
        <c:axId val="664101360"/>
        <c:scaling>
          <c:orientation val="minMax"/>
          <c:max val="12"/>
        </c:scaling>
        <c:delete val="0"/>
        <c:axPos val="l"/>
        <c:title>
          <c:tx>
            <c:rich>
              <a:bodyPr rot="-5400000" spcFirstLastPara="1" vertOverflow="ellipsis" vert="horz" wrap="square" anchor="ctr" anchorCtr="1"/>
              <a:lstStyle/>
              <a:p>
                <a:pPr>
                  <a:defRPr lang="ja-JP" sz="1200" b="0" i="0" u="none" strike="noStrike" kern="1200" baseline="0">
                    <a:solidFill>
                      <a:srgbClr val="464545"/>
                    </a:solidFill>
                    <a:latin typeface="+mn-lt"/>
                    <a:ea typeface="+mn-ea"/>
                    <a:cs typeface="Arial" panose="020B0604020202020204" pitchFamily="34" charset="0"/>
                  </a:defRPr>
                </a:pPr>
                <a:r>
                  <a:rPr lang="en-GB" sz="1000" b="1">
                    <a:solidFill>
                      <a:srgbClr val="464545"/>
                    </a:solidFill>
                  </a:rPr>
                  <a:t> </a:t>
                </a:r>
              </a:p>
            </c:rich>
          </c:tx>
          <c:layout>
            <c:manualLayout>
              <c:xMode val="edge"/>
              <c:yMode val="edge"/>
              <c:x val="1.1564127380117875E-2"/>
              <c:y val="0.26147255140932196"/>
            </c:manualLayout>
          </c:layout>
          <c:overlay val="0"/>
          <c:spPr>
            <a:noFill/>
            <a:ln>
              <a:noFill/>
            </a:ln>
            <a:effectLst/>
          </c:spPr>
          <c:txPr>
            <a:bodyPr rot="-5400000" spcFirstLastPara="1" vertOverflow="ellipsis" vert="horz" wrap="square" anchor="ctr" anchorCtr="1"/>
            <a:lstStyle/>
            <a:p>
              <a:pPr>
                <a:defRPr lang="ja-JP" sz="1200" b="0" i="0" u="none" strike="noStrike" kern="1200" baseline="0">
                  <a:solidFill>
                    <a:srgbClr val="464545"/>
                  </a:solidFill>
                  <a:latin typeface="+mn-lt"/>
                  <a:ea typeface="+mn-ea"/>
                  <a:cs typeface="Arial" panose="020B0604020202020204" pitchFamily="34" charset="0"/>
                </a:defRPr>
              </a:pPr>
              <a:endParaRPr lang="en-US"/>
            </a:p>
          </c:txPr>
        </c:title>
        <c:numFmt formatCode="#,##0" sourceLinked="0"/>
        <c:majorTickMark val="out"/>
        <c:minorTickMark val="none"/>
        <c:tickLblPos val="nextTo"/>
        <c:spPr>
          <a:noFill/>
          <a:ln w="12700" cap="sq">
            <a:solidFill>
              <a:schemeClr val="tx1"/>
            </a:solidFill>
          </a:ln>
          <a:effectLst/>
        </c:spPr>
        <c:txPr>
          <a:bodyPr rot="-60000000" spcFirstLastPara="1" vertOverflow="ellipsis" vert="horz" wrap="square" anchor="ctr" anchorCtr="1"/>
          <a:lstStyle/>
          <a:p>
            <a:pPr>
              <a:defRPr lang="ja-JP" sz="800" b="0" i="0" u="none" strike="noStrike" kern="1200" baseline="0">
                <a:solidFill>
                  <a:srgbClr val="464545"/>
                </a:solidFill>
                <a:latin typeface="+mn-lt"/>
                <a:ea typeface="+mn-ea"/>
                <a:cs typeface="Arial" panose="020B0604020202020204" pitchFamily="34" charset="0"/>
              </a:defRPr>
            </a:pPr>
            <a:endParaRPr lang="en-US"/>
          </a:p>
        </c:txPr>
        <c:crossAx val="1245773968"/>
        <c:crosses val="autoZero"/>
        <c:crossBetween val="between"/>
      </c:valAx>
      <c:spPr>
        <a:noFill/>
        <a:ln>
          <a:noFill/>
        </a:ln>
        <a:effectLst/>
      </c:spPr>
    </c:plotArea>
    <c:legend>
      <c:legendPos val="b"/>
      <c:layout>
        <c:manualLayout>
          <c:xMode val="edge"/>
          <c:yMode val="edge"/>
          <c:x val="7.7106300931092914E-2"/>
          <c:y val="0.79946371341567157"/>
          <c:w val="0.89999992940739626"/>
          <c:h val="5.8611025269763667E-2"/>
        </c:manualLayout>
      </c:layout>
      <c:overlay val="0"/>
      <c:spPr>
        <a:noFill/>
        <a:ln>
          <a:noFill/>
        </a:ln>
        <a:effectLst/>
      </c:spPr>
      <c:txPr>
        <a:bodyPr rot="0" spcFirstLastPara="1" vertOverflow="ellipsis" vert="horz" wrap="square" anchor="ctr" anchorCtr="1"/>
        <a:lstStyle/>
        <a:p>
          <a:pPr>
            <a:defRPr lang="ja-JP" sz="900" b="0" i="0" u="none" strike="noStrike" kern="1200" baseline="0">
              <a:solidFill>
                <a:schemeClr val="tx1"/>
              </a:solidFill>
              <a:latin typeface="+mn-lt"/>
              <a:ea typeface="+mn-ea"/>
              <a:cs typeface="Arial" panose="020B0604020202020204" pitchFamily="34" charset="0"/>
            </a:defRPr>
          </a:pPr>
          <a:endParaRPr lang="en-US"/>
        </a:p>
      </c:txPr>
    </c:legend>
    <c:plotVisOnly val="1"/>
    <c:dispBlanksAs val="gap"/>
    <c:showDLblsOverMax val="0"/>
    <c:extLst/>
  </c:chart>
  <c:spPr>
    <a:noFill/>
    <a:ln>
      <a:noFill/>
    </a:ln>
    <a:effectLst/>
  </c:spPr>
  <c:txPr>
    <a:bodyPr/>
    <a:lstStyle/>
    <a:p>
      <a:pPr>
        <a:defRPr>
          <a:solidFill>
            <a:schemeClr val="bg2"/>
          </a:solidFill>
          <a:latin typeface="+mn-lt"/>
          <a:cs typeface="Arial" panose="020B0604020202020204" pitchFamily="34" charset="0"/>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80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1800" b="1">
                <a:solidFill>
                  <a:schemeClr val="tx1"/>
                </a:solidFill>
                <a:latin typeface="Arial" panose="020B0604020202020204" pitchFamily="34" charset="0"/>
                <a:cs typeface="Arial" panose="020B0604020202020204" pitchFamily="34" charset="0"/>
              </a:rPr>
              <a:t>36</a:t>
            </a:r>
            <a:r>
              <a:rPr lang="en-US" sz="1800" b="1" baseline="30000">
                <a:solidFill>
                  <a:schemeClr val="tx1"/>
                </a:solidFill>
                <a:latin typeface="Arial" panose="020B0604020202020204" pitchFamily="34" charset="0"/>
                <a:cs typeface="Arial" panose="020B0604020202020204" pitchFamily="34" charset="0"/>
              </a:rPr>
              <a:t>%</a:t>
            </a:r>
          </a:p>
        </c:rich>
      </c:tx>
      <c:layout>
        <c:manualLayout>
          <c:xMode val="edge"/>
          <c:yMode val="edge"/>
          <c:x val="0.26856503962947048"/>
          <c:y val="0.29589962148979276"/>
        </c:manualLayout>
      </c:layout>
      <c:overlay val="0"/>
      <c:spPr>
        <a:noFill/>
        <a:ln>
          <a:noFill/>
        </a:ln>
        <a:effectLst/>
      </c:spPr>
      <c:txPr>
        <a:bodyPr rot="0" spcFirstLastPara="1" vertOverflow="ellipsis" vert="horz" wrap="square" anchor="ctr" anchorCtr="1"/>
        <a:lstStyle/>
        <a:p>
          <a:pPr algn="ctr">
            <a:defRPr sz="18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5.5856632694549102E-2"/>
          <c:y val="3.4496686663195213E-2"/>
          <c:w val="0.92570126135097031"/>
          <c:h val="0.93318744698897371"/>
        </c:manualLayout>
      </c:layout>
      <c:doughnutChart>
        <c:varyColors val="1"/>
        <c:ser>
          <c:idx val="0"/>
          <c:order val="0"/>
          <c:tx>
            <c:strRef>
              <c:f>Sheet1!$B$1</c:f>
              <c:strCache>
                <c:ptCount val="1"/>
                <c:pt idx="0">
                  <c:v>Sales</c:v>
                </c:pt>
              </c:strCache>
            </c:strRef>
          </c:tx>
          <c:spPr>
            <a:solidFill>
              <a:schemeClr val="bg1">
                <a:lumMod val="85000"/>
              </a:schemeClr>
            </a:solidFill>
            <a:ln cap="rnd">
              <a:noFill/>
            </a:ln>
          </c:spPr>
          <c:dPt>
            <c:idx val="0"/>
            <c:bubble3D val="0"/>
            <c:spPr>
              <a:gradFill flip="none" rotWithShape="1">
                <a:gsLst>
                  <a:gs pos="18000">
                    <a:srgbClr val="F79591"/>
                  </a:gs>
                  <a:gs pos="88000">
                    <a:schemeClr val="accent3"/>
                  </a:gs>
                </a:gsLst>
                <a:lin ang="5400000" scaled="1"/>
                <a:tileRect/>
              </a:gradFill>
              <a:ln w="19050" cap="rnd">
                <a:noFill/>
              </a:ln>
              <a:effectLst/>
            </c:spPr>
            <c:extLst>
              <c:ext xmlns:c16="http://schemas.microsoft.com/office/drawing/2014/chart" uri="{C3380CC4-5D6E-409C-BE32-E72D297353CC}">
                <c16:uniqueId val="{00000001-9EAD-40BD-95DB-42F06DBECB65}"/>
              </c:ext>
            </c:extLst>
          </c:dPt>
          <c:dPt>
            <c:idx val="1"/>
            <c:bubble3D val="0"/>
            <c:spPr>
              <a:solidFill>
                <a:schemeClr val="bg1">
                  <a:lumMod val="85000"/>
                </a:schemeClr>
              </a:solidFill>
              <a:ln w="19050" cap="rnd">
                <a:noFill/>
              </a:ln>
              <a:effectLst/>
            </c:spPr>
            <c:extLst>
              <c:ext xmlns:c16="http://schemas.microsoft.com/office/drawing/2014/chart" uri="{C3380CC4-5D6E-409C-BE32-E72D297353CC}">
                <c16:uniqueId val="{00000003-9EAD-40BD-95DB-42F06DBECB65}"/>
              </c:ext>
            </c:extLst>
          </c:dPt>
          <c:cat>
            <c:strRef>
              <c:f>Sheet1!$A$2:$A$3</c:f>
              <c:strCache>
                <c:ptCount val="2"/>
                <c:pt idx="0">
                  <c:v>1st Qtr</c:v>
                </c:pt>
                <c:pt idx="1">
                  <c:v>2nd Qtr</c:v>
                </c:pt>
              </c:strCache>
            </c:strRef>
          </c:cat>
          <c:val>
            <c:numRef>
              <c:f>Sheet1!$B$2:$B$3</c:f>
              <c:numCache>
                <c:formatCode>General</c:formatCode>
                <c:ptCount val="2"/>
                <c:pt idx="0">
                  <c:v>36</c:v>
                </c:pt>
                <c:pt idx="1">
                  <c:v>64</c:v>
                </c:pt>
              </c:numCache>
            </c:numRef>
          </c:val>
          <c:extLst>
            <c:ext xmlns:c16="http://schemas.microsoft.com/office/drawing/2014/chart" uri="{C3380CC4-5D6E-409C-BE32-E72D297353CC}">
              <c16:uniqueId val="{00000004-9EAD-40BD-95DB-42F06DBECB65}"/>
            </c:ext>
          </c:extLst>
        </c:ser>
        <c:dLbls>
          <c:showLegendKey val="0"/>
          <c:showVal val="0"/>
          <c:showCatName val="0"/>
          <c:showSerName val="0"/>
          <c:showPercent val="0"/>
          <c:showBubbleSize val="0"/>
          <c:showLeaderLines val="1"/>
        </c:dLbls>
        <c:firstSliceAng val="0"/>
        <c:holeSize val="63"/>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F9AA1C-AC58-AEBC-E0A0-8697A22DDDE5}"/>
              </a:ext>
            </a:extLst>
          </p:cNvPr>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7C68E1D0-8B7A-2AB1-AB3B-439E3CB618EF}"/>
              </a:ext>
            </a:extLst>
          </p:cNvPr>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C33B27AF-F60D-4B6C-8ED9-519CCCA04A77}" type="datetimeFigureOut">
              <a:rPr lang="en-GB" smtClean="0"/>
              <a:t>28/07/2026</a:t>
            </a:fld>
            <a:endParaRPr lang="en-GB"/>
          </a:p>
        </p:txBody>
      </p:sp>
      <p:sp>
        <p:nvSpPr>
          <p:cNvPr id="4" name="Footer Placeholder 3">
            <a:extLst>
              <a:ext uri="{FF2B5EF4-FFF2-40B4-BE49-F238E27FC236}">
                <a16:creationId xmlns:a16="http://schemas.microsoft.com/office/drawing/2014/main" id="{4DC35F43-6F21-BAA5-1D4F-89573D1F6667}"/>
              </a:ext>
            </a:extLst>
          </p:cNvPr>
          <p:cNvSpPr>
            <a:spLocks noGrp="1"/>
          </p:cNvSpPr>
          <p:nvPr>
            <p:ph type="ftr" sz="quarter" idx="2"/>
          </p:nvPr>
        </p:nvSpPr>
        <p:spPr>
          <a:xfrm>
            <a:off x="0" y="9377363"/>
            <a:ext cx="2946400" cy="4953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CE48E23-3D3B-DD9E-2273-CCA32F4BBF73}"/>
              </a:ext>
            </a:extLst>
          </p:cNvPr>
          <p:cNvSpPr>
            <a:spLocks noGrp="1"/>
          </p:cNvSpPr>
          <p:nvPr>
            <p:ph type="sldNum" sz="quarter" idx="3"/>
          </p:nvPr>
        </p:nvSpPr>
        <p:spPr>
          <a:xfrm>
            <a:off x="3849688" y="9377363"/>
            <a:ext cx="2946400" cy="495300"/>
          </a:xfrm>
          <a:prstGeom prst="rect">
            <a:avLst/>
          </a:prstGeom>
        </p:spPr>
        <p:txBody>
          <a:bodyPr vert="horz" lIns="91440" tIns="45720" rIns="91440" bIns="45720" rtlCol="0" anchor="b"/>
          <a:lstStyle>
            <a:lvl1pPr algn="r">
              <a:defRPr sz="1200"/>
            </a:lvl1pPr>
          </a:lstStyle>
          <a:p>
            <a:fld id="{035327BA-BDB2-4B44-8A8B-A0A3829B8094}" type="slidenum">
              <a:rPr lang="en-GB" smtClean="0"/>
              <a:t>‹#›</a:t>
            </a:fld>
            <a:endParaRPr lang="en-GB"/>
          </a:p>
        </p:txBody>
      </p:sp>
    </p:spTree>
    <p:extLst>
      <p:ext uri="{BB962C8B-B14F-4D97-AF65-F5344CB8AC3E}">
        <p14:creationId xmlns:p14="http://schemas.microsoft.com/office/powerpoint/2010/main" val="175923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418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4186"/>
          </a:xfrm>
          <a:prstGeom prst="rect">
            <a:avLst/>
          </a:prstGeom>
        </p:spPr>
        <p:txBody>
          <a:bodyPr vert="horz" lIns="91440" tIns="45720" rIns="91440" bIns="45720" rtlCol="0"/>
          <a:lstStyle>
            <a:lvl1pPr algn="r">
              <a:defRPr sz="1200"/>
            </a:lvl1pPr>
          </a:lstStyle>
          <a:p>
            <a:endParaRPr lang="en-GB"/>
          </a:p>
        </p:txBody>
      </p:sp>
      <p:sp>
        <p:nvSpPr>
          <p:cNvPr id="4" name="Slide Image Placeholder 3"/>
          <p:cNvSpPr>
            <a:spLocks noGrp="1" noRot="1" noChangeAspect="1"/>
          </p:cNvSpPr>
          <p:nvPr>
            <p:ph type="sldImg" idx="2"/>
          </p:nvPr>
        </p:nvSpPr>
        <p:spPr>
          <a:xfrm>
            <a:off x="107950" y="739775"/>
            <a:ext cx="6581775"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689239"/>
            <a:ext cx="5438775" cy="444293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6899"/>
            <a:ext cx="2946400" cy="49418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376899"/>
            <a:ext cx="2946400" cy="494185"/>
          </a:xfrm>
          <a:prstGeom prst="rect">
            <a:avLst/>
          </a:prstGeom>
        </p:spPr>
        <p:txBody>
          <a:bodyPr vert="horz" lIns="91440" tIns="45720" rIns="91440" bIns="45720" rtlCol="0" anchor="b"/>
          <a:lstStyle>
            <a:lvl1pPr algn="r">
              <a:defRPr sz="1200"/>
            </a:lvl1pPr>
          </a:lstStyle>
          <a:p>
            <a:fld id="{4FE12A04-9E3C-4CA4-8E37-57D068AB06B1}" type="slidenum">
              <a:rPr lang="en-GB" smtClean="0"/>
              <a:pPr/>
              <a:t>‹#›</a:t>
            </a:fld>
            <a:endParaRPr lang="en-GB"/>
          </a:p>
        </p:txBody>
      </p:sp>
    </p:spTree>
    <p:extLst>
      <p:ext uri="{BB962C8B-B14F-4D97-AF65-F5344CB8AC3E}">
        <p14:creationId xmlns:p14="http://schemas.microsoft.com/office/powerpoint/2010/main" val="4165730992"/>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271463" indent="-185738" algn="l" defTabSz="914400" rtl="0" eaLnBrk="1" latinLnBrk="0" hangingPunct="1">
      <a:buFont typeface="Arial" panose="020B0604020202020204" pitchFamily="34" charset="0"/>
      <a:buChar char="•"/>
      <a:defRPr sz="1100" kern="1200">
        <a:solidFill>
          <a:schemeClr val="tx1"/>
        </a:solidFill>
        <a:latin typeface="+mn-lt"/>
        <a:ea typeface="+mn-ea"/>
        <a:cs typeface="+mn-cs"/>
      </a:defRPr>
    </a:lvl2pPr>
    <a:lvl3pPr marL="444500" indent="-173038" algn="l" defTabSz="914400" rtl="0" eaLnBrk="1" latinLnBrk="0" hangingPunct="1">
      <a:buFont typeface="Arial" panose="020B0604020202020204" pitchFamily="34" charset="0"/>
      <a:buChar char="–"/>
      <a:defRPr sz="1100" kern="1200">
        <a:solidFill>
          <a:schemeClr val="tx1"/>
        </a:solidFill>
        <a:latin typeface="+mn-lt"/>
        <a:ea typeface="+mn-ea"/>
        <a:cs typeface="+mn-cs"/>
      </a:defRPr>
    </a:lvl3pPr>
    <a:lvl4pPr marL="630238" indent="-185738" algn="l" defTabSz="914400" rtl="0" eaLnBrk="1" latinLnBrk="0" hangingPunct="1">
      <a:buFont typeface="Arial" panose="020B0604020202020204" pitchFamily="34" charset="0"/>
      <a:buChar char="–"/>
      <a:defRPr sz="1100" kern="1200">
        <a:solidFill>
          <a:schemeClr val="tx1"/>
        </a:solidFill>
        <a:latin typeface="+mn-lt"/>
        <a:ea typeface="+mn-ea"/>
        <a:cs typeface="+mn-cs"/>
      </a:defRPr>
    </a:lvl4pPr>
    <a:lvl5pPr marL="803275" indent="-173038" algn="l" defTabSz="914400" rtl="0" eaLnBrk="1" latinLnBrk="0" hangingPunct="1">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a:p>
        </p:txBody>
      </p:sp>
      <p:sp>
        <p:nvSpPr>
          <p:cNvPr id="4" name="Slide Number Placeholder 3"/>
          <p:cNvSpPr>
            <a:spLocks noGrp="1"/>
          </p:cNvSpPr>
          <p:nvPr>
            <p:ph type="sldNum" sz="quarter" idx="5"/>
          </p:nvPr>
        </p:nvSpPr>
        <p:spPr/>
        <p:txBody>
          <a:bodyPr/>
          <a:lstStyle/>
          <a:p>
            <a:fld id="{4FE12A04-9E3C-4CA4-8E37-57D068AB06B1}" type="slidenum">
              <a:rPr lang="en-GB" smtClean="0"/>
              <a:pPr/>
              <a:t>1</a:t>
            </a:fld>
            <a:endParaRPr lang="en-GB"/>
          </a:p>
        </p:txBody>
      </p:sp>
    </p:spTree>
    <p:extLst>
      <p:ext uri="{BB962C8B-B14F-4D97-AF65-F5344CB8AC3E}">
        <p14:creationId xmlns:p14="http://schemas.microsoft.com/office/powerpoint/2010/main" val="2879776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71575"/>
            <a:ext cx="5486400" cy="3086100"/>
          </a:xfrm>
        </p:spPr>
      </p:sp>
      <p:sp>
        <p:nvSpPr>
          <p:cNvPr id="3" name="Notes Placeholder 2"/>
          <p:cNvSpPr>
            <a:spLocks noGrp="1"/>
          </p:cNvSpPr>
          <p:nvPr>
            <p:ph type="body" idx="1"/>
          </p:nvPr>
        </p:nvSpPr>
        <p:spPr/>
        <p:txBody>
          <a:bodyPr/>
          <a:lstStyle/>
          <a:p>
            <a:r>
              <a:rPr lang="en-US" sz="1000" b="1" kern="100">
                <a:effectLst/>
                <a:latin typeface="Arial" panose="020B0604020202020204" pitchFamily="34" charset="0"/>
                <a:ea typeface="Calibri" panose="020F0502020204030204" pitchFamily="34" charset="0"/>
                <a:cs typeface="Arial" panose="020B0604020202020204" pitchFamily="34" charset="0"/>
              </a:rPr>
              <a:t>Speaker Notes </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a:t>A majority of ischemic strokes are non-cardioembolic and caused by blood clots that do not originate in the heart</a:t>
            </a:r>
            <a:endParaRPr lang="en-US" sz="1000" kern="100" baseline="30000">
              <a:effectLst/>
              <a:latin typeface="Calibri" panose="020F0502020204030204" pitchFamily="34" charset="0"/>
              <a:ea typeface="Calibri" panose="020F0502020204030204" pitchFamily="34" charset="0"/>
              <a:cs typeface="Arial" panose="020B0604020202020204" pitchFamily="34" charset="0"/>
            </a:endParaRPr>
          </a:p>
          <a:p>
            <a:endParaRPr lang="en-GB" sz="1000" kern="100">
              <a:effectLst/>
              <a:latin typeface="Calibri" panose="020F0502020204030204" pitchFamily="34" charset="0"/>
              <a:ea typeface="Calibri" panose="020F0502020204030204" pitchFamily="34" charset="0"/>
              <a:cs typeface="Arial" panose="020B0604020202020204" pitchFamily="34" charset="0"/>
            </a:endParaRPr>
          </a:p>
          <a:p>
            <a:r>
              <a:rPr lang="en-US" sz="1000" b="1" kern="100">
                <a:effectLst/>
                <a:latin typeface="Arial" panose="020B0604020202020204" pitchFamily="34" charset="0"/>
                <a:ea typeface="Calibri" panose="020F0502020204030204" pitchFamily="34" charset="0"/>
                <a:cs typeface="Arial" panose="020B0604020202020204" pitchFamily="34" charset="0"/>
              </a:rPr>
              <a:t>Reference</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pPr marL="0" lvl="0" indent="0">
              <a:buFont typeface="+mj-lt"/>
              <a:buNone/>
            </a:pPr>
            <a:r>
              <a:rPr lang="en-US" sz="1000" kern="100">
                <a:effectLst/>
                <a:latin typeface="Arial" panose="020B0604020202020204" pitchFamily="34" charset="0"/>
                <a:ea typeface="Calibri" panose="020F0502020204030204" pitchFamily="34" charset="0"/>
                <a:cs typeface="Arial" panose="020B0604020202020204" pitchFamily="34" charset="0"/>
              </a:rPr>
              <a:t>Hart RG </a:t>
            </a:r>
            <a:r>
              <a:rPr lang="en-US" sz="1000" i="0" kern="100">
                <a:effectLst/>
                <a:latin typeface="Arial" panose="020B0604020202020204" pitchFamily="34" charset="0"/>
                <a:ea typeface="Calibri" panose="020F0502020204030204" pitchFamily="34" charset="0"/>
                <a:cs typeface="Arial" panose="020B0604020202020204" pitchFamily="34" charset="0"/>
              </a:rPr>
              <a:t>et al. Lancet Neurol 2014;13:429–438</a:t>
            </a:r>
            <a:r>
              <a:rPr lang="en-US" sz="1000" kern="100">
                <a:effectLst/>
                <a:latin typeface="Arial" panose="020B0604020202020204" pitchFamily="34" charset="0"/>
                <a:ea typeface="Calibri" panose="020F0502020204030204" pitchFamily="34" charset="0"/>
                <a:cs typeface="Arial" panose="020B0604020202020204" pitchFamily="34" charset="0"/>
              </a:rPr>
              <a:t>.</a:t>
            </a:r>
            <a:endParaRPr lang="en-GB" sz="1000" kern="100">
              <a:effectLs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5C52BD-F6E7-43BE-BD10-BA693B870B52}"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1443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11</a:t>
            </a:fld>
            <a:endParaRPr lang="en-GB"/>
          </a:p>
        </p:txBody>
      </p:sp>
    </p:spTree>
    <p:extLst>
      <p:ext uri="{BB962C8B-B14F-4D97-AF65-F5344CB8AC3E}">
        <p14:creationId xmlns:p14="http://schemas.microsoft.com/office/powerpoint/2010/main" val="41580972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417F-4FB0-01BA-AD3D-647B152E34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01E1F6-B5C8-5937-0047-404F8C376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372B8-F55C-803C-4D0C-3C88A2FFE4C4}"/>
              </a:ext>
            </a:extLst>
          </p:cNvPr>
          <p:cNvSpPr>
            <a:spLocks noGrp="1"/>
          </p:cNvSpPr>
          <p:nvPr>
            <p:ph type="body" idx="1"/>
          </p:nvPr>
        </p:nvSpPr>
        <p:spPr/>
        <p:txBody>
          <a:bodyPr/>
          <a:lstStyle/>
          <a:p>
            <a:pPr>
              <a:lnSpc>
                <a:spcPct val="115000"/>
              </a:lnSpc>
              <a:spcAft>
                <a:spcPts val="800"/>
              </a:spcAft>
            </a:pPr>
            <a:r>
              <a:rPr lang="en-US" sz="1000" b="1" kern="100">
                <a:effectLst/>
                <a:latin typeface="Arial" panose="020B0604020202020204" pitchFamily="34" charset="0"/>
                <a:ea typeface="Calibri" panose="020F0502020204030204" pitchFamily="34" charset="0"/>
                <a:cs typeface="Arial" panose="020B0604020202020204" pitchFamily="34" charset="0"/>
              </a:rPr>
              <a:t>Speaker Notes</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pPr marL="285750" indent="-285750">
              <a:lnSpc>
                <a:spcPct val="114000"/>
              </a:lnSpc>
              <a:spcBef>
                <a:spcPts val="0"/>
              </a:spcBef>
              <a:spcAft>
                <a:spcPts val="0"/>
              </a:spcAft>
              <a:buFont typeface="Arial" panose="020B0604020202020204" pitchFamily="34" charset="0"/>
              <a:buChar char="•"/>
            </a:pPr>
            <a:r>
              <a:rPr lang="en-GB" sz="1000" b="0"/>
              <a:t>The risk of recurrent stroke remains unacceptably high despite available secondary stroke prevention </a:t>
            </a:r>
            <a:r>
              <a:rPr lang="en-GB" sz="1000" b="0" err="1"/>
              <a:t>stratgies</a:t>
            </a:r>
            <a:r>
              <a:rPr lang="en-GB" sz="1000" b="0"/>
              <a:t>, ~1 in 5 ischemic stroke survivors will have another stroke within 5 years and ~1 in 10 will have another stroke within 1 year</a:t>
            </a:r>
            <a:r>
              <a:rPr lang="en-GB" sz="1000" b="0" baseline="30000"/>
              <a:t>1</a:t>
            </a:r>
          </a:p>
          <a:p>
            <a:pPr marL="285750" indent="-285750">
              <a:lnSpc>
                <a:spcPct val="114000"/>
              </a:lnSpc>
              <a:spcBef>
                <a:spcPts val="0"/>
              </a:spcBef>
              <a:spcAft>
                <a:spcPts val="0"/>
              </a:spcAft>
              <a:buFont typeface="Arial" panose="020B0604020202020204" pitchFamily="34" charset="0"/>
              <a:buChar char="•"/>
            </a:pPr>
            <a:r>
              <a:rPr lang="en-GB" sz="1000" b="0"/>
              <a:t>In fact, 20–30% of all strokes occur in people who have already had a stroke or TIA which equates to someone having a secondary stroke approximately every 12 seconds</a:t>
            </a:r>
            <a:r>
              <a:rPr lang="en-GB" sz="1000" b="0" baseline="30000"/>
              <a:t>2,3</a:t>
            </a:r>
          </a:p>
          <a:p>
            <a:pPr marL="285750" indent="-285750">
              <a:lnSpc>
                <a:spcPct val="114000"/>
              </a:lnSpc>
              <a:spcBef>
                <a:spcPts val="0"/>
              </a:spcBef>
              <a:spcAft>
                <a:spcPts val="0"/>
              </a:spcAft>
              <a:buFont typeface="Arial" panose="020B0604020202020204" pitchFamily="34" charset="0"/>
              <a:buChar char="•"/>
            </a:pPr>
            <a:r>
              <a:rPr lang="en-GB" sz="1000" b="0"/>
              <a:t>Secondary strokes tend to be more disabling and are associated with higher mortality and an increased risk of dementia</a:t>
            </a:r>
            <a:r>
              <a:rPr lang="en-GB" sz="1000" b="0" baseline="30000"/>
              <a:t>4,5</a:t>
            </a:r>
          </a:p>
          <a:p>
            <a:pPr>
              <a:lnSpc>
                <a:spcPct val="115000"/>
              </a:lnSpc>
              <a:spcAft>
                <a:spcPts val="800"/>
              </a:spcAft>
            </a:pPr>
            <a:endParaRPr lang="en-US" sz="1000" b="1" kern="100">
              <a:effectLst/>
              <a:latin typeface="Arial" panose="020B0604020202020204" pitchFamily="34" charset="0"/>
              <a:ea typeface="Calibri" panose="020F0502020204030204" pitchFamily="34" charset="0"/>
              <a:cs typeface="Arial" panose="020B0604020202020204" pitchFamily="34" charset="0"/>
            </a:endParaRPr>
          </a:p>
          <a:p>
            <a:pPr>
              <a:lnSpc>
                <a:spcPct val="115000"/>
              </a:lnSpc>
              <a:spcAft>
                <a:spcPts val="800"/>
              </a:spcAft>
            </a:pPr>
            <a:r>
              <a:rPr lang="en-US" sz="1000" b="1" kern="100">
                <a:effectLst/>
                <a:latin typeface="Arial" panose="020B0604020202020204" pitchFamily="34" charset="0"/>
                <a:ea typeface="Calibri" panose="020F0502020204030204" pitchFamily="34" charset="0"/>
                <a:cs typeface="Arial" panose="020B0604020202020204" pitchFamily="34" charset="0"/>
              </a:rPr>
              <a:t>References</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pPr marL="228600" indent="-228600">
              <a:buAutoNum type="arabicPeriod"/>
            </a:pPr>
            <a:r>
              <a:rPr lang="nl-NL" sz="1000" kern="100">
                <a:latin typeface="+mn-lt"/>
                <a:ea typeface="Calibri" panose="020F0502020204030204" pitchFamily="34" charset="0"/>
                <a:cs typeface="Times New Roman" panose="02020603050405020304" pitchFamily="18" charset="0"/>
              </a:rPr>
              <a:t>Kolmos M, et al. J Stroke Cerebrovasc Dis. 2021;30(8):105935.</a:t>
            </a:r>
          </a:p>
          <a:p>
            <a:pPr marL="228600" indent="-228600">
              <a:buAutoNum type="arabicPeriod"/>
            </a:pPr>
            <a:r>
              <a:rPr lang="nl-NL" sz="1000" kern="100">
                <a:latin typeface="+mn-lt"/>
                <a:ea typeface="Calibri" panose="020F0502020204030204" pitchFamily="34" charset="0"/>
                <a:cs typeface="Times New Roman" panose="02020603050405020304" pitchFamily="18" charset="0"/>
              </a:rPr>
              <a:t>Feigin VL, et al. Lancet Neurol. 2023;22:1160–1206.</a:t>
            </a:r>
          </a:p>
          <a:p>
            <a:pPr marL="228600" indent="-228600">
              <a:buAutoNum type="arabicPeriod"/>
            </a:pPr>
            <a:r>
              <a:rPr lang="nl-NL" sz="1000" kern="100">
                <a:latin typeface="+mn-lt"/>
                <a:ea typeface="Calibri" panose="020F0502020204030204" pitchFamily="34" charset="0"/>
                <a:cs typeface="Times New Roman" panose="02020603050405020304" pitchFamily="18" charset="0"/>
              </a:rPr>
              <a:t>Feigin VL, et al. Lancet Neurol. 2024;23(10):973–1003.</a:t>
            </a:r>
          </a:p>
          <a:p>
            <a:pPr marL="228600" indent="-228600">
              <a:buAutoNum type="arabicPeriod"/>
            </a:pPr>
            <a:r>
              <a:rPr lang="nl-NL" sz="1000" kern="100">
                <a:latin typeface="+mn-lt"/>
                <a:ea typeface="Calibri" panose="020F0502020204030204" pitchFamily="34" charset="0"/>
                <a:cs typeface="Times New Roman" panose="02020603050405020304" pitchFamily="18" charset="0"/>
              </a:rPr>
              <a:t>Koton S, et al. JAMA Neurol. 2022;79(3):271–280.</a:t>
            </a:r>
          </a:p>
          <a:p>
            <a:pPr marL="228600" indent="-228600">
              <a:buAutoNum type="arabicPeriod"/>
            </a:pPr>
            <a:r>
              <a:rPr lang="nl-NL" sz="1000" kern="100">
                <a:latin typeface="+mn-lt"/>
                <a:ea typeface="Calibri" panose="020F0502020204030204" pitchFamily="34" charset="0"/>
                <a:cs typeface="Times New Roman" panose="02020603050405020304" pitchFamily="18" charset="0"/>
              </a:rPr>
              <a:t>Hankey GJ. Lancet Neurol. 2014;13(2):178–194.​</a:t>
            </a:r>
            <a:endParaRPr lang="en-US" sz="1000" kern="100">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90A6E85C-BD66-2195-1C04-055A5F3C8AAB}"/>
              </a:ext>
            </a:extLst>
          </p:cNvPr>
          <p:cNvSpPr>
            <a:spLocks noGrp="1"/>
          </p:cNvSpPr>
          <p:nvPr>
            <p:ph type="sldNum" sz="quarter" idx="5"/>
          </p:nvPr>
        </p:nvSpPr>
        <p:spPr/>
        <p:txBody>
          <a:bodyPr/>
          <a:lstStyle/>
          <a:p>
            <a:fld id="{4FE12A04-9E3C-4CA4-8E37-57D068AB06B1}" type="slidenum">
              <a:rPr lang="en-GB" smtClean="0"/>
              <a:pPr/>
              <a:t>12</a:t>
            </a:fld>
            <a:endParaRPr lang="en-GB"/>
          </a:p>
        </p:txBody>
      </p:sp>
    </p:spTree>
    <p:extLst>
      <p:ext uri="{BB962C8B-B14F-4D97-AF65-F5344CB8AC3E}">
        <p14:creationId xmlns:p14="http://schemas.microsoft.com/office/powerpoint/2010/main" val="7333841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100">
                <a:effectLst/>
                <a:latin typeface="+mn-lt"/>
                <a:ea typeface="Calibri" panose="020F0502020204030204" pitchFamily="34" charset="0"/>
                <a:cs typeface="Arial" panose="020B0604020202020204" pitchFamily="34" charset="0"/>
              </a:rPr>
              <a:t>Speaker Notes</a:t>
            </a:r>
            <a:endParaRPr lang="en-GB" sz="1000" kern="100">
              <a:effectLst/>
              <a:latin typeface="+mn-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n-lt"/>
                <a:ea typeface="Calibri" panose="020F0502020204030204" pitchFamily="34" charset="0"/>
                <a:cs typeface="Arial" panose="020B0604020202020204" pitchFamily="34" charset="0"/>
              </a:rPr>
              <a:t>Since the 90s, acetylsalicylic acid has been the standard of care for secondary prevention of stroke</a:t>
            </a:r>
            <a:r>
              <a:rPr lang="en-US" sz="1000" kern="100" baseline="30000">
                <a:effectLst/>
                <a:latin typeface="+mn-lt"/>
                <a:ea typeface="Calibri" panose="020F0502020204030204" pitchFamily="34" charset="0"/>
                <a:cs typeface="Arial" panose="020B0604020202020204" pitchFamily="34" charset="0"/>
              </a:rPr>
              <a:t>1,2</a:t>
            </a:r>
          </a:p>
          <a:p>
            <a:pPr marL="171450" lvl="0" indent="-171450">
              <a:buFont typeface="Arial" panose="020B0604020202020204" pitchFamily="34" charset="0"/>
              <a:buChar char="•"/>
            </a:pPr>
            <a:r>
              <a:rPr lang="en-US" sz="1000" kern="100">
                <a:effectLst/>
                <a:latin typeface="+mn-lt"/>
                <a:ea typeface="Calibri" panose="020F0502020204030204" pitchFamily="34" charset="0"/>
                <a:cs typeface="Arial" panose="020B0604020202020204" pitchFamily="34" charset="0"/>
              </a:rPr>
              <a:t>Antiplatelet therapy has been tested in numerous studies and is recommended in stroke guidelines provided by organizations such as ESO and AHA/ASA</a:t>
            </a:r>
            <a:r>
              <a:rPr lang="en-US" sz="1000" kern="100" baseline="30000">
                <a:effectLst/>
                <a:latin typeface="+mn-lt"/>
                <a:ea typeface="Calibri" panose="020F0502020204030204" pitchFamily="34" charset="0"/>
                <a:cs typeface="Arial" panose="020B0604020202020204" pitchFamily="34" charset="0"/>
              </a:rPr>
              <a:t>3-33</a:t>
            </a:r>
            <a:endParaRPr lang="en-US" sz="1000" b="1" kern="100">
              <a:effectLst/>
              <a:latin typeface="+mn-lt"/>
              <a:ea typeface="Calibri" panose="020F0502020204030204" pitchFamily="34" charset="0"/>
              <a:cs typeface="Arial" panose="020B0604020202020204" pitchFamily="34" charset="0"/>
            </a:endParaRPr>
          </a:p>
          <a:p>
            <a:endParaRPr lang="en-US" sz="1000" b="1" kern="100">
              <a:effectLst/>
              <a:latin typeface="+mn-lt"/>
              <a:ea typeface="Calibri" panose="020F0502020204030204" pitchFamily="34" charset="0"/>
              <a:cs typeface="Arial" panose="020B0604020202020204" pitchFamily="34" charset="0"/>
            </a:endParaRPr>
          </a:p>
          <a:p>
            <a:r>
              <a:rPr lang="en-US" sz="1000" b="1" kern="100">
                <a:effectLst/>
                <a:latin typeface="+mn-lt"/>
                <a:ea typeface="Calibri" panose="020F0502020204030204" pitchFamily="34" charset="0"/>
                <a:cs typeface="Arial" panose="020B0604020202020204" pitchFamily="34" charset="0"/>
              </a:rPr>
              <a:t>References</a:t>
            </a:r>
            <a:endParaRPr lang="en-GB" sz="1000" kern="100">
              <a:effectLst/>
              <a:latin typeface="+mn-lt"/>
              <a:ea typeface="Calibri" panose="020F0502020204030204" pitchFamily="34" charset="0"/>
              <a:cs typeface="Arial" panose="020B0604020202020204" pitchFamily="34" charset="0"/>
            </a:endParaRPr>
          </a:p>
          <a:p>
            <a:pPr marL="228600" indent="-228600">
              <a:buAutoNum type="arabicPeriod"/>
            </a:pPr>
            <a:r>
              <a:rPr lang="de-DE" sz="1000" kern="100">
                <a:effectLst/>
                <a:latin typeface="+mn-lt"/>
                <a:ea typeface="Calibri" panose="020F0502020204030204" pitchFamily="34" charset="0"/>
                <a:cs typeface="Arial" panose="020B0604020202020204" pitchFamily="34" charset="0"/>
              </a:rPr>
              <a:t>Kleindorfer DO, et al. Stroke. 2021;52:e364–e467.</a:t>
            </a:r>
          </a:p>
          <a:p>
            <a:pPr marL="228600" indent="-228600">
              <a:buAutoNum type="arabicPeriod"/>
            </a:pPr>
            <a:r>
              <a:rPr lang="de-DE" sz="1000" kern="100">
                <a:effectLst/>
                <a:latin typeface="+mn-lt"/>
                <a:ea typeface="Calibri" panose="020F0502020204030204" pitchFamily="34" charset="0"/>
                <a:cs typeface="Arial" panose="020B0604020202020204" pitchFamily="34" charset="0"/>
              </a:rPr>
              <a:t>Sneader W. BMJ. 2000;321:1591–1594.</a:t>
            </a:r>
          </a:p>
          <a:p>
            <a:pPr marL="228600" indent="-228600">
              <a:buAutoNum type="arabicPeriod"/>
            </a:pPr>
            <a:r>
              <a:rPr lang="en-US" sz="1000">
                <a:latin typeface="+mn-lt"/>
              </a:rPr>
              <a:t>CAPRIE Steering Committee. Lancet. 1996;348:1329–1339. </a:t>
            </a:r>
          </a:p>
          <a:p>
            <a:pPr marL="228600" indent="-228600">
              <a:buAutoNum type="arabicPeriod"/>
            </a:pPr>
            <a:r>
              <a:rPr lang="en-US" sz="1000">
                <a:latin typeface="+mn-lt"/>
              </a:rPr>
              <a:t>American College of Cardiology Foundation. European Stroke Prevention Study 2 - ESPS-2. https://www.acc.org/latest-in-cardiology/clinical-trials/2010/02/23/19/04/esps2. Accessed February 2026.</a:t>
            </a:r>
          </a:p>
          <a:p>
            <a:pPr marL="228600" indent="-228600">
              <a:buAutoNum type="arabicPeriod"/>
            </a:pPr>
            <a:r>
              <a:rPr lang="en-US" sz="1000">
                <a:latin typeface="+mn-lt"/>
              </a:rPr>
              <a:t>CAST (Chinese Acute Stroke Trial) Collaborative Group. Lancet. 1997;349:1641–1649. </a:t>
            </a:r>
          </a:p>
          <a:p>
            <a:pPr marL="228600" indent="-228600">
              <a:buAutoNum type="arabicPeriod"/>
            </a:pPr>
            <a:r>
              <a:rPr lang="en-US" sz="1000">
                <a:latin typeface="+mn-lt"/>
              </a:rPr>
              <a:t>International Stroke Trial Collaborative Group. Lancet. 1997;349:1569–1581.</a:t>
            </a:r>
          </a:p>
          <a:p>
            <a:pPr marL="228600" indent="-228600">
              <a:buAutoNum type="arabicPeriod"/>
            </a:pPr>
            <a:r>
              <a:rPr lang="en-US" sz="1000">
                <a:latin typeface="+mn-lt"/>
              </a:rPr>
              <a:t>Taylor DW, et al. Lancet. 1999;353:2179–2184. </a:t>
            </a:r>
          </a:p>
          <a:p>
            <a:pPr marL="228600" indent="-228600">
              <a:buAutoNum type="arabicPeriod"/>
            </a:pPr>
            <a:r>
              <a:rPr lang="en-US" sz="1000">
                <a:latin typeface="+mn-lt"/>
              </a:rPr>
              <a:t>Levine SR, et al. JAMA 2004;291:576–584. </a:t>
            </a:r>
          </a:p>
          <a:p>
            <a:pPr marL="228600" indent="-228600">
              <a:buAutoNum type="arabicPeriod"/>
            </a:pPr>
            <a:r>
              <a:rPr lang="en-US" sz="1000">
                <a:latin typeface="+mn-lt"/>
              </a:rPr>
              <a:t>Diener HC, et al. Lancet. 2004;364:331–337. </a:t>
            </a:r>
          </a:p>
          <a:p>
            <a:pPr marL="228600" indent="-228600">
              <a:buAutoNum type="arabicPeriod"/>
            </a:pPr>
            <a:r>
              <a:rPr lang="en-US" sz="1000" err="1">
                <a:latin typeface="+mn-lt"/>
              </a:rPr>
              <a:t>Chimowitz</a:t>
            </a:r>
            <a:r>
              <a:rPr lang="en-US" sz="1000">
                <a:latin typeface="+mn-lt"/>
              </a:rPr>
              <a:t> MI, et al. N Engl J Med. 2005;352:1305–1316. </a:t>
            </a:r>
          </a:p>
          <a:p>
            <a:pPr marL="228600" indent="-228600">
              <a:buAutoNum type="arabicPeriod"/>
            </a:pPr>
            <a:r>
              <a:rPr lang="en-US" sz="1000">
                <a:latin typeface="+mn-lt"/>
              </a:rPr>
              <a:t>ESPRIT Study Group, et al. Lancet. 2006;367:1665–1673. </a:t>
            </a:r>
          </a:p>
          <a:p>
            <a:pPr marL="228600" indent="-228600">
              <a:buAutoNum type="arabicPeriod"/>
            </a:pPr>
            <a:r>
              <a:rPr lang="en-US" sz="1000">
                <a:latin typeface="+mn-lt"/>
              </a:rPr>
              <a:t>Rothwell PM, et al. Lancet. 2007;370:1432–1442. </a:t>
            </a:r>
          </a:p>
          <a:p>
            <a:pPr marL="228600" indent="-228600">
              <a:buAutoNum type="arabicPeriod"/>
            </a:pPr>
            <a:r>
              <a:rPr lang="en-US" sz="1000">
                <a:latin typeface="+mn-lt"/>
              </a:rPr>
              <a:t>Sacco RL, et al. N Engl J Med. 2008;359:1238–1251. </a:t>
            </a:r>
          </a:p>
          <a:p>
            <a:pPr marL="228600" indent="-228600">
              <a:buAutoNum type="arabicPeriod"/>
            </a:pPr>
            <a:r>
              <a:rPr lang="en-US" sz="1000">
                <a:latin typeface="+mn-lt"/>
              </a:rPr>
              <a:t>Antithrombotic Trialists’ (ATT) Collaboration et al. Lancet. 2009;373:1849–1860. </a:t>
            </a:r>
          </a:p>
          <a:p>
            <a:pPr marL="228600" indent="-228600">
              <a:buAutoNum type="arabicPeriod"/>
            </a:pPr>
            <a:r>
              <a:rPr lang="en-US" sz="1000">
                <a:latin typeface="+mn-lt"/>
              </a:rPr>
              <a:t>Hankey GJ, et al. Int J Stroke 2011;6:3–9. </a:t>
            </a:r>
          </a:p>
          <a:p>
            <a:pPr marL="228600" indent="-228600">
              <a:buAutoNum type="arabicPeriod"/>
            </a:pPr>
            <a:r>
              <a:rPr lang="en-US" sz="1000">
                <a:latin typeface="+mn-lt"/>
              </a:rPr>
              <a:t>Shinohara Y, et al. Lancet Neurol. 2010;9(10):959–968. </a:t>
            </a:r>
          </a:p>
          <a:p>
            <a:pPr marL="228600" indent="-228600">
              <a:buAutoNum type="arabicPeriod"/>
            </a:pPr>
            <a:r>
              <a:rPr lang="en-US" sz="1000">
                <a:latin typeface="+mn-lt"/>
              </a:rPr>
              <a:t>SPS3 Investigators. N Engl J Med. 2012;367:817–825. </a:t>
            </a:r>
          </a:p>
          <a:p>
            <a:pPr marL="228600" indent="-228600">
              <a:buAutoNum type="arabicPeriod"/>
            </a:pPr>
            <a:r>
              <a:rPr lang="en-US" sz="1000" err="1">
                <a:latin typeface="+mn-lt"/>
              </a:rPr>
              <a:t>Zinkstok</a:t>
            </a:r>
            <a:r>
              <a:rPr lang="en-US" sz="1000">
                <a:latin typeface="+mn-lt"/>
              </a:rPr>
              <a:t> SM, et al. Lancet. 2012;380:731–737. </a:t>
            </a:r>
          </a:p>
          <a:p>
            <a:pPr marL="228600" indent="-228600">
              <a:buAutoNum type="arabicPeriod"/>
            </a:pPr>
            <a:r>
              <a:rPr lang="en-US" sz="1000">
                <a:latin typeface="+mn-lt"/>
              </a:rPr>
              <a:t>Wang Y, et al. N Engl J Med. 2013;369:11–19. </a:t>
            </a:r>
          </a:p>
          <a:p>
            <a:pPr marL="228600" indent="-228600">
              <a:buAutoNum type="arabicPeriod"/>
            </a:pPr>
            <a:r>
              <a:rPr lang="en-US" sz="1000">
                <a:latin typeface="+mn-lt"/>
              </a:rPr>
              <a:t>Johnston SC, et al. N Engl J Med. 2016;375:35–43. </a:t>
            </a:r>
          </a:p>
          <a:p>
            <a:pPr marL="228600" indent="-228600">
              <a:buAutoNum type="arabicPeriod"/>
            </a:pPr>
            <a:r>
              <a:rPr lang="en-US" sz="1000">
                <a:latin typeface="+mn-lt"/>
              </a:rPr>
              <a:t>Connolly SJ, et al. Lancet. 2018;391:205–218. </a:t>
            </a:r>
          </a:p>
          <a:p>
            <a:pPr marL="228600" indent="-228600">
              <a:buAutoNum type="arabicPeriod"/>
            </a:pPr>
            <a:r>
              <a:rPr lang="en-US" sz="1000">
                <a:latin typeface="+mn-lt"/>
              </a:rPr>
              <a:t>Johnston SC, et al. N Engl J Med. 2018;379:215–225. </a:t>
            </a:r>
          </a:p>
          <a:p>
            <a:pPr marL="228600" indent="-228600">
              <a:buAutoNum type="arabicPeriod"/>
            </a:pPr>
            <a:r>
              <a:rPr lang="en-US" sz="1000">
                <a:latin typeface="+mn-lt"/>
              </a:rPr>
              <a:t>Hart RG, et al. N Engl J Med. 2018;378:2191–2201. </a:t>
            </a:r>
          </a:p>
          <a:p>
            <a:pPr marL="228600" indent="-228600">
              <a:buAutoNum type="arabicPeriod"/>
            </a:pPr>
            <a:r>
              <a:rPr lang="en-US" sz="1000">
                <a:latin typeface="+mn-lt"/>
              </a:rPr>
              <a:t>Diener HC, et al. N Engl J Med. 2019;380:1906–1917. </a:t>
            </a:r>
          </a:p>
          <a:p>
            <a:pPr marL="228600" indent="-228600">
              <a:buAutoNum type="arabicPeriod"/>
            </a:pPr>
            <a:r>
              <a:rPr lang="en-US" sz="1000">
                <a:latin typeface="+mn-lt"/>
              </a:rPr>
              <a:t>Johnston SC, et al. N Engl J Med. 2020;383(3):207–217. </a:t>
            </a:r>
          </a:p>
          <a:p>
            <a:pPr marL="228600" indent="-228600">
              <a:buAutoNum type="arabicPeriod"/>
            </a:pPr>
            <a:r>
              <a:rPr lang="en-US" sz="1000">
                <a:latin typeface="+mn-lt"/>
              </a:rPr>
              <a:t>Dawson J, et al. Eur Stroke J. 2021;6:CLXXXVII–CXCI. </a:t>
            </a:r>
          </a:p>
          <a:p>
            <a:pPr marL="228600" indent="-228600">
              <a:buAutoNum type="arabicPeriod"/>
            </a:pPr>
            <a:r>
              <a:rPr lang="en-US" sz="1000">
                <a:latin typeface="+mn-lt"/>
              </a:rPr>
              <a:t>Wang, et al. N Engl J Med. 2021;385:2520–2530. </a:t>
            </a:r>
          </a:p>
          <a:p>
            <a:pPr marL="228600" indent="-228600">
              <a:buAutoNum type="arabicPeriod"/>
            </a:pPr>
            <a:r>
              <a:rPr lang="en-US" sz="1000">
                <a:latin typeface="+mn-lt"/>
              </a:rPr>
              <a:t>Dawson J, et al. Eur Stroke J. 2022;7:I–XLI. </a:t>
            </a:r>
          </a:p>
          <a:p>
            <a:pPr marL="228600" indent="-228600">
              <a:buAutoNum type="arabicPeriod"/>
            </a:pPr>
            <a:r>
              <a:rPr lang="en-US" sz="1000">
                <a:latin typeface="+mn-lt"/>
              </a:rPr>
              <a:t>Gao Y, et al. N Engl J Med. 2023;389:2413–2424. </a:t>
            </a:r>
          </a:p>
          <a:p>
            <a:pPr marL="228600" indent="-228600">
              <a:buAutoNum type="arabicPeriod"/>
            </a:pPr>
            <a:r>
              <a:rPr lang="en-US" sz="1000">
                <a:latin typeface="+mn-lt"/>
              </a:rPr>
              <a:t>Bayer AG. 2023. https://clinicaltrials.gov/ct2/show/NCT05686070. Accessed February 2026. </a:t>
            </a:r>
          </a:p>
          <a:p>
            <a:pPr marL="228600" indent="-228600">
              <a:buAutoNum type="arabicPeriod"/>
            </a:pPr>
            <a:r>
              <a:rPr lang="en-US" sz="1000">
                <a:latin typeface="+mn-lt"/>
              </a:rPr>
              <a:t>Janssen Research and Development LLC. 2023. https://clinicaltrials.gov/study/NCT05702034. Accessed February 2026. </a:t>
            </a:r>
          </a:p>
          <a:p>
            <a:pPr marL="228600" indent="-228600">
              <a:buAutoNum type="arabicPeriod"/>
            </a:pPr>
            <a:r>
              <a:rPr lang="en-US" sz="1000">
                <a:latin typeface="+mn-lt"/>
              </a:rPr>
              <a:t>Liu L, et al. Stroke Vasc Neurol. 2023;8:e3. </a:t>
            </a:r>
          </a:p>
          <a:p>
            <a:pPr marL="228600" indent="-228600">
              <a:buAutoNum type="arabicPeriod"/>
            </a:pPr>
            <a:r>
              <a:rPr lang="en-US" sz="1000">
                <a:latin typeface="+mn-lt"/>
              </a:rPr>
              <a:t>Geisler T, et al. N Engl J Med Evid. 2024;3:EVIDoa2300235.</a:t>
            </a:r>
          </a:p>
        </p:txBody>
      </p:sp>
      <p:sp>
        <p:nvSpPr>
          <p:cNvPr id="4" name="Slide Number Placeholder 3"/>
          <p:cNvSpPr>
            <a:spLocks noGrp="1"/>
          </p:cNvSpPr>
          <p:nvPr>
            <p:ph type="sldNum" sz="quarter" idx="5"/>
          </p:nvPr>
        </p:nvSpPr>
        <p:spPr/>
        <p:txBody>
          <a:bodyPr/>
          <a:lstStyle/>
          <a:p>
            <a:fld id="{4FE12A04-9E3C-4CA4-8E37-57D068AB06B1}" type="slidenum">
              <a:rPr lang="en-GB" smtClean="0"/>
              <a:pPr/>
              <a:t>13</a:t>
            </a:fld>
            <a:endParaRPr lang="en-GB"/>
          </a:p>
        </p:txBody>
      </p:sp>
    </p:spTree>
    <p:extLst>
      <p:ext uri="{BB962C8B-B14F-4D97-AF65-F5344CB8AC3E}">
        <p14:creationId xmlns:p14="http://schemas.microsoft.com/office/powerpoint/2010/main" val="2768194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17F61-890E-B98A-9265-9082F9C69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AEF41-A987-5F49-9409-F0177BAFFD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9A75A-66B5-3DA3-6EAD-37B14CD0CF3E}"/>
              </a:ext>
            </a:extLst>
          </p:cNvPr>
          <p:cNvSpPr>
            <a:spLocks noGrp="1"/>
          </p:cNvSpPr>
          <p:nvPr>
            <p:ph type="body" idx="1"/>
          </p:nvPr>
        </p:nvSpPr>
        <p:spPr/>
        <p:txBody>
          <a:bodyPr/>
          <a:lstStyle/>
          <a:p>
            <a:r>
              <a:rPr lang="en-US" sz="1000" b="1"/>
              <a:t>Speaker notes</a:t>
            </a:r>
            <a:endParaRPr lang="en-US" sz="1000"/>
          </a:p>
          <a:p>
            <a:pPr marL="0" indent="0">
              <a:buFont typeface="Arial" panose="020B0604020202020204" pitchFamily="34" charset="0"/>
              <a:buNone/>
            </a:pPr>
            <a:r>
              <a:rPr lang="en-US" sz="1000"/>
              <a:t>Antiplatelet therapy has been the cornerstone of secondary stroke prevention following a non-cardioembolic ischemic stroke</a:t>
            </a:r>
          </a:p>
          <a:p>
            <a:pPr marL="171450" indent="-171450">
              <a:buFont typeface="Arial" panose="020B0604020202020204" pitchFamily="34" charset="0"/>
              <a:buChar char="•"/>
            </a:pPr>
            <a:r>
              <a:rPr lang="en-US" sz="1000" b="0"/>
              <a:t>Early (&lt;24 h) initiation of SAPT or DAPT is recommended for short-term stroke prevention (21–90 days), depending on risk factors</a:t>
            </a:r>
            <a:r>
              <a:rPr lang="en-US" sz="1000" b="0" baseline="30000"/>
              <a:t>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i="0" u="none" strike="noStrike" kern="0" cap="none" spc="0" normalizeH="0" baseline="0" noProof="0">
                <a:ln>
                  <a:noFill/>
                </a:ln>
                <a:effectLst/>
                <a:uLnTx/>
                <a:uFillTx/>
                <a:latin typeface="Arial" panose="020B0604020202020204" pitchFamily="34" charset="0"/>
                <a:cs typeface="Arial" panose="020B0604020202020204" pitchFamily="34" charset="0"/>
              </a:rPr>
              <a:t>Long-term SAPT is recommended for most patients</a:t>
            </a:r>
            <a:r>
              <a:rPr kumimoji="0" lang="en-US" sz="1000" i="0" u="none" strike="noStrike" kern="0" cap="none" spc="0" normalizeH="0" baseline="30000" noProof="0">
                <a:ln>
                  <a:noFill/>
                </a:ln>
                <a:effectLst/>
                <a:uLnTx/>
                <a:uFillTx/>
                <a:latin typeface="Arial" panose="020B0604020202020204" pitchFamily="34" charset="0"/>
                <a:cs typeface="Arial" panose="020B0604020202020204" pitchFamily="34" charset="0"/>
              </a:rPr>
              <a:t>2</a:t>
            </a:r>
            <a:r>
              <a:rPr lang="en-US" sz="1000" baseline="30000"/>
              <a:t>–</a:t>
            </a:r>
            <a:r>
              <a:rPr lang="en-US" sz="1000" kern="0" baseline="30000">
                <a:latin typeface="Arial" panose="020B0604020202020204" pitchFamily="34" charset="0"/>
                <a:cs typeface="Arial" panose="020B0604020202020204" pitchFamily="34" charset="0"/>
              </a:rPr>
              <a:t>4</a:t>
            </a:r>
            <a:r>
              <a:rPr kumimoji="0" lang="en-US" sz="1000" i="0" u="none" strike="noStrike" kern="0" cap="none" spc="0" normalizeH="0" baseline="30000" noProof="0">
                <a:ln>
                  <a:noFill/>
                </a:ln>
                <a:effectLst/>
                <a:uLnTx/>
                <a:uFillTx/>
                <a:latin typeface="Arial" panose="020B0604020202020204" pitchFamily="34" charset="0"/>
                <a:cs typeface="Arial" panose="020B0604020202020204" pitchFamily="34" charset="0"/>
              </a:rPr>
              <a:t>                                                                                                                                                                                             </a:t>
            </a:r>
            <a:endParaRPr lang="en-US" sz="1000" b="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i="0" u="none" strike="noStrike" kern="0" cap="none" spc="0" normalizeH="0" baseline="0" noProof="0">
                <a:ln>
                  <a:noFill/>
                </a:ln>
                <a:effectLst/>
                <a:uLnTx/>
                <a:uFillTx/>
                <a:latin typeface="Arial" panose="020B0604020202020204" pitchFamily="34" charset="0"/>
                <a:cs typeface="Arial" panose="020B0604020202020204" pitchFamily="34" charset="0"/>
              </a:rPr>
              <a:t>Low-dose anticoagulant plus antiplatelet therapy may be considered for patients with underlying CAD or PAD</a:t>
            </a:r>
            <a:r>
              <a:rPr lang="en-US" sz="1000" kern="0" baseline="30000">
                <a:latin typeface="Arial" panose="020B0604020202020204" pitchFamily="34" charset="0"/>
                <a:cs typeface="Arial" panose="020B0604020202020204" pitchFamily="34" charset="0"/>
              </a:rPr>
              <a:t>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i="0" u="none" strike="noStrike" kern="0" cap="none" spc="0" normalizeH="0" baseline="30000" noProof="0">
              <a:ln>
                <a:noFill/>
              </a:ln>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00" b="1" i="0" u="none" strike="noStrike" kern="0" cap="none" spc="0" normalizeH="0" baseline="0" noProof="0">
                <a:ln>
                  <a:noFill/>
                </a:ln>
                <a:effectLst/>
                <a:uLnTx/>
                <a:uFillTx/>
                <a:latin typeface="Arial" panose="020B0604020202020204" pitchFamily="34" charset="0"/>
                <a:cs typeface="Arial" panose="020B060402020202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Dawson J, et al. </a:t>
            </a:r>
            <a:r>
              <a:rPr kumimoji="0" lang="en-US" sz="1000" b="0" i="0" u="none" strike="noStrike" kern="0" cap="none" spc="0" normalizeH="0" baseline="0" noProof="0" err="1">
                <a:ln>
                  <a:noFill/>
                </a:ln>
                <a:effectLst/>
                <a:uLnTx/>
                <a:uFillTx/>
                <a:latin typeface="Arial" panose="020B0604020202020204" pitchFamily="34" charset="0"/>
                <a:cs typeface="Arial" panose="020B0604020202020204" pitchFamily="34" charset="0"/>
              </a:rPr>
              <a:t>Eur</a:t>
            </a: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 Stroke J 2021;6:CLXXXVII–CXCI.</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000" b="0" i="0" u="none" strike="noStrike" kern="0" cap="none" spc="0" normalizeH="0" baseline="0" noProof="0" err="1">
                <a:ln>
                  <a:noFill/>
                </a:ln>
                <a:effectLst/>
                <a:uLnTx/>
                <a:uFillTx/>
                <a:latin typeface="Arial" panose="020B0604020202020204" pitchFamily="34" charset="0"/>
                <a:cs typeface="Arial" panose="020B0604020202020204" pitchFamily="34" charset="0"/>
              </a:rPr>
              <a:t>Kleindorfer</a:t>
            </a: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 DO, et al. Stroke. 2021;52:e364–e467.</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Liu L, et al. Stroke </a:t>
            </a:r>
            <a:r>
              <a:rPr kumimoji="0" lang="en-US" sz="1000" b="0" i="0" u="none" strike="noStrike" kern="0" cap="none" spc="0" normalizeH="0" baseline="0" noProof="0" err="1">
                <a:ln>
                  <a:noFill/>
                </a:ln>
                <a:effectLst/>
                <a:uLnTx/>
                <a:uFillTx/>
                <a:latin typeface="Arial" panose="020B0604020202020204" pitchFamily="34" charset="0"/>
                <a:cs typeface="Arial" panose="020B0604020202020204" pitchFamily="34" charset="0"/>
              </a:rPr>
              <a:t>Vasc</a:t>
            </a: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 Neurol. 2023;8:e3.</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Dawson J, et al. </a:t>
            </a:r>
            <a:r>
              <a:rPr kumimoji="0" lang="en-US" sz="1000" b="0" i="0" u="none" strike="noStrike" kern="0" cap="none" spc="0" normalizeH="0" baseline="0" noProof="0" err="1">
                <a:ln>
                  <a:noFill/>
                </a:ln>
                <a:effectLst/>
                <a:uLnTx/>
                <a:uFillTx/>
                <a:latin typeface="Arial" panose="020B0604020202020204" pitchFamily="34" charset="0"/>
                <a:cs typeface="Arial" panose="020B0604020202020204" pitchFamily="34" charset="0"/>
              </a:rPr>
              <a:t>Eur</a:t>
            </a:r>
            <a:r>
              <a:rPr kumimoji="0" lang="en-US" sz="1000" b="0" i="0" u="none" strike="noStrike" kern="0" cap="none" spc="0" normalizeH="0" baseline="0" noProof="0">
                <a:ln>
                  <a:noFill/>
                </a:ln>
                <a:effectLst/>
                <a:uLnTx/>
                <a:uFillTx/>
                <a:latin typeface="Arial" panose="020B0604020202020204" pitchFamily="34" charset="0"/>
                <a:cs typeface="Arial" panose="020B0604020202020204" pitchFamily="34" charset="0"/>
              </a:rPr>
              <a:t> Stroke J. 2022;7:I–XLI.</a:t>
            </a:r>
          </a:p>
        </p:txBody>
      </p:sp>
      <p:sp>
        <p:nvSpPr>
          <p:cNvPr id="4" name="Slide Number Placeholder 3">
            <a:extLst>
              <a:ext uri="{FF2B5EF4-FFF2-40B4-BE49-F238E27FC236}">
                <a16:creationId xmlns:a16="http://schemas.microsoft.com/office/drawing/2014/main" id="{9C920831-230D-52AF-CA0A-0F7389ECFCFC}"/>
              </a:ext>
            </a:extLst>
          </p:cNvPr>
          <p:cNvSpPr>
            <a:spLocks noGrp="1"/>
          </p:cNvSpPr>
          <p:nvPr>
            <p:ph type="sldNum" sz="quarter" idx="5"/>
          </p:nvPr>
        </p:nvSpPr>
        <p:spPr/>
        <p:txBody>
          <a:bodyPr/>
          <a:lstStyle/>
          <a:p>
            <a:fld id="{4FE12A04-9E3C-4CA4-8E37-57D068AB06B1}" type="slidenum">
              <a:rPr lang="en-GB" smtClean="0"/>
              <a:pPr/>
              <a:t>14</a:t>
            </a:fld>
            <a:endParaRPr lang="en-GB"/>
          </a:p>
        </p:txBody>
      </p:sp>
    </p:spTree>
    <p:extLst>
      <p:ext uri="{BB962C8B-B14F-4D97-AF65-F5344CB8AC3E}">
        <p14:creationId xmlns:p14="http://schemas.microsoft.com/office/powerpoint/2010/main" val="1038020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AHA/ASA guidelines recommend DAPT for up to 90 days followed by SAPT or SAPT if &gt;24 hours from non-cardioembolic ischemic stroke onset</a:t>
            </a: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DAPT is also recommended for patients with high risk TIA </a:t>
            </a:r>
            <a:r>
              <a:rPr lang="en-US" sz="1000" kern="100">
                <a:effectLst/>
                <a:latin typeface="+mn-lt"/>
                <a:ea typeface="Calibri" panose="020F0502020204030204" pitchFamily="34" charset="0"/>
                <a:cs typeface="Arial" panose="020B0604020202020204" pitchFamily="34" charset="0"/>
              </a:rPr>
              <a:t>for up to 90 days </a:t>
            </a:r>
            <a:r>
              <a:rPr lang="en-US" sz="1000" kern="100">
                <a:effectLst/>
                <a:latin typeface="+mj-lt"/>
                <a:ea typeface="Calibri" panose="020F0502020204030204" pitchFamily="34" charset="0"/>
                <a:cs typeface="Arial" panose="020B0604020202020204" pitchFamily="34" charset="0"/>
              </a:rPr>
              <a:t>followed by SAPT</a:t>
            </a:r>
          </a:p>
          <a:p>
            <a:r>
              <a:rPr lang="en-US" sz="1000" b="1" kern="100">
                <a:effectLst/>
                <a:latin typeface="+mj-lt"/>
                <a:ea typeface="Calibri" panose="020F0502020204030204" pitchFamily="34" charset="0"/>
                <a:cs typeface="Arial" panose="020B0604020202020204" pitchFamily="34" charset="0"/>
              </a:rPr>
              <a:t> </a:t>
            </a: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GB" sz="1000" err="1"/>
              <a:t>Kleindorfer</a:t>
            </a:r>
            <a:r>
              <a:rPr lang="en-GB" sz="1000"/>
              <a:t> DO, et al. Stroke. 2021;52:e364–e467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15</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607849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B3283-F0E2-EA72-890B-F05A80C10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4D9624-390A-3EFE-38C8-017CDF5C9B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E472C6-6004-263E-F489-16EB880AEBC4}"/>
              </a:ext>
            </a:extLst>
          </p:cNvPr>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AHA/ASA guidelines recommend DAPT for up to 90 days followed by SAPT or SAPT if &gt;24 hours from non-cardioembolic ischemic stroke onset</a:t>
            </a: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DAPT is also recommended for patients with high risk TIA </a:t>
            </a:r>
            <a:r>
              <a:rPr lang="en-US" sz="1000" kern="100">
                <a:effectLst/>
                <a:latin typeface="+mn-lt"/>
                <a:ea typeface="Calibri" panose="020F0502020204030204" pitchFamily="34" charset="0"/>
                <a:cs typeface="Arial" panose="020B0604020202020204" pitchFamily="34" charset="0"/>
              </a:rPr>
              <a:t>for up to 90 days </a:t>
            </a:r>
            <a:r>
              <a:rPr lang="en-US" sz="1000" kern="100">
                <a:effectLst/>
                <a:latin typeface="+mj-lt"/>
                <a:ea typeface="Calibri" panose="020F0502020204030204" pitchFamily="34" charset="0"/>
                <a:cs typeface="Arial" panose="020B0604020202020204" pitchFamily="34" charset="0"/>
              </a:rPr>
              <a:t>followed by SAPT</a:t>
            </a:r>
          </a:p>
          <a:p>
            <a:r>
              <a:rPr lang="en-US" sz="1000" b="1" kern="100">
                <a:effectLst/>
                <a:latin typeface="+mj-lt"/>
                <a:ea typeface="Calibri" panose="020F0502020204030204" pitchFamily="34" charset="0"/>
                <a:cs typeface="Arial" panose="020B0604020202020204" pitchFamily="34" charset="0"/>
              </a:rPr>
              <a:t> </a:t>
            </a: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GB" sz="1000" err="1"/>
              <a:t>Kleindorfer</a:t>
            </a:r>
            <a:r>
              <a:rPr lang="en-GB" sz="1000"/>
              <a:t> DO, et al. Stroke. 2021;52:e364–e467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867D3F8-F740-2BAE-F178-27603CBD164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395184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450" y="4689239"/>
            <a:ext cx="5438775" cy="4442935"/>
          </a:xfrm>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In people with previous non-cardioembolic ischemic stroke or TIA, ESO guidelines recommend against use of dual antiplatelet therapy with aspirin and clopidogrel in the long-term and recommend use of single antiplatelet therapy to reduce the risk of recurrent stroke</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 </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a:effectLst/>
                <a:latin typeface="+mj-lt"/>
                <a:ea typeface="Calibri" panose="020F0502020204030204" pitchFamily="34" charset="0"/>
                <a:cs typeface="Arial" panose="020B0604020202020204" pitchFamily="34" charset="0"/>
              </a:rPr>
              <a:t>Dawson J et al. Eur Stroke J. 2022;7(3):I–XLI.</a:t>
            </a:r>
            <a:endParaRPr lang="en-GB" sz="1000" kern="100">
              <a:effectLst/>
              <a:latin typeface="+mj-lt"/>
              <a:ea typeface="Calibri" panose="020F0502020204030204" pitchFamily="34" charset="0"/>
              <a:cs typeface="Arial" panose="020B0604020202020204" pitchFamily="34" charset="0"/>
            </a:endParaRPr>
          </a:p>
          <a:p>
            <a:pPr marL="0" indent="0">
              <a:buNone/>
            </a:pPr>
            <a:endParaRPr lang="en-US">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17</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7097419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solidFill>
                  <a:schemeClr val="tx1"/>
                </a:solidFill>
                <a:effectLst/>
                <a:latin typeface="+mn-lt"/>
                <a:ea typeface="Calibri" panose="020F0502020204030204" pitchFamily="34" charset="0"/>
                <a:cs typeface="Arial" panose="020B0604020202020204" pitchFamily="34" charset="0"/>
              </a:rPr>
              <a:t>Speaker Notes</a:t>
            </a:r>
            <a:endParaRPr lang="en-GB" sz="1000" kern="100">
              <a:solidFill>
                <a:schemeClr val="tx1"/>
              </a:solidFill>
              <a:effectLst/>
              <a:latin typeface="+mn-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solidFill>
                  <a:schemeClr val="tx1"/>
                </a:solidFill>
                <a:effectLst/>
                <a:latin typeface="+mn-lt"/>
                <a:ea typeface="Calibri" panose="020F0502020204030204" pitchFamily="34" charset="0"/>
                <a:cs typeface="Arial" panose="020B0604020202020204" pitchFamily="34" charset="0"/>
              </a:rPr>
              <a:t>In people with previous ischemic stroke or TIA, ESO 2022 guidelines recommend against use of dual antiplatelet therapy in the long-term and recommend use of single antiplatelet therapy to reduce the risk of recurrent stroke</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b="1" kern="100">
                <a:solidFill>
                  <a:schemeClr val="tx1"/>
                </a:solidFill>
                <a:effectLst/>
                <a:latin typeface="+mn-lt"/>
                <a:ea typeface="Calibri" panose="020F0502020204030204" pitchFamily="34" charset="0"/>
                <a:cs typeface="Arial" panose="020B0604020202020204" pitchFamily="34" charset="0"/>
              </a:rPr>
              <a:t> </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b="1" kern="100">
                <a:solidFill>
                  <a:schemeClr val="tx1"/>
                </a:solidFill>
                <a:effectLst/>
                <a:latin typeface="+mn-lt"/>
                <a:ea typeface="Calibri" panose="020F0502020204030204" pitchFamily="34" charset="0"/>
                <a:cs typeface="Arial" panose="020B0604020202020204" pitchFamily="34" charset="0"/>
              </a:rPr>
              <a:t> </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b="1" kern="100">
                <a:solidFill>
                  <a:schemeClr val="tx1"/>
                </a:solidFill>
                <a:effectLst/>
                <a:latin typeface="+mn-lt"/>
                <a:ea typeface="Calibri" panose="020F0502020204030204" pitchFamily="34" charset="0"/>
                <a:cs typeface="Arial" panose="020B0604020202020204" pitchFamily="34" charset="0"/>
              </a:rPr>
              <a:t>Reference</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kern="100">
                <a:solidFill>
                  <a:schemeClr val="tx1"/>
                </a:solidFill>
                <a:effectLst/>
                <a:latin typeface="+mn-lt"/>
                <a:ea typeface="Calibri" panose="020F0502020204030204" pitchFamily="34" charset="0"/>
                <a:cs typeface="Arial" panose="020B0604020202020204" pitchFamily="34" charset="0"/>
              </a:rPr>
              <a:t>Dawson J et al. Eur Stroke J</a:t>
            </a:r>
            <a:r>
              <a:rPr lang="en-US" sz="1000" i="1" kern="100">
                <a:solidFill>
                  <a:schemeClr val="tx1"/>
                </a:solidFill>
                <a:effectLst/>
                <a:latin typeface="+mn-lt"/>
                <a:ea typeface="Calibri" panose="020F0502020204030204" pitchFamily="34" charset="0"/>
                <a:cs typeface="Arial" panose="020B0604020202020204" pitchFamily="34" charset="0"/>
              </a:rPr>
              <a:t>. </a:t>
            </a:r>
            <a:r>
              <a:rPr lang="en-US" sz="1000" kern="100">
                <a:solidFill>
                  <a:schemeClr val="tx1"/>
                </a:solidFill>
                <a:effectLst/>
                <a:latin typeface="+mn-lt"/>
                <a:ea typeface="Calibri" panose="020F0502020204030204" pitchFamily="34" charset="0"/>
                <a:cs typeface="Arial" panose="020B0604020202020204" pitchFamily="34" charset="0"/>
              </a:rPr>
              <a:t>2022;7(3):I–XLI.</a:t>
            </a:r>
            <a:endParaRPr lang="en-GB" sz="1000" kern="100">
              <a:solidFill>
                <a:schemeClr val="tx1"/>
              </a:solidFill>
              <a:effectLst/>
              <a:latin typeface="+mn-lt"/>
              <a:ea typeface="Calibri" panose="020F0502020204030204" pitchFamily="34" charset="0"/>
              <a:cs typeface="Arial" panose="020B0604020202020204" pitchFamily="34" charset="0"/>
            </a:endParaRPr>
          </a:p>
          <a:p>
            <a:endParaRPr lang="en-US" sz="1000"/>
          </a:p>
        </p:txBody>
      </p:sp>
      <p:sp>
        <p:nvSpPr>
          <p:cNvPr id="4" name="Slide Number Placeholder 3"/>
          <p:cNvSpPr>
            <a:spLocks noGrp="1"/>
          </p:cNvSpPr>
          <p:nvPr>
            <p:ph type="sldNum" sz="quarter" idx="5"/>
          </p:nvPr>
        </p:nvSpPr>
        <p:spPr/>
        <p:txBody>
          <a:bodyPr/>
          <a:lstStyle/>
          <a:p>
            <a:fld id="{4FE12A04-9E3C-4CA4-8E37-57D068AB06B1}" type="slidenum">
              <a:rPr lang="en-GB" smtClean="0"/>
              <a:pPr/>
              <a:t>18</a:t>
            </a:fld>
            <a:endParaRPr lang="en-GB"/>
          </a:p>
        </p:txBody>
      </p:sp>
    </p:spTree>
    <p:extLst>
      <p:ext uri="{BB962C8B-B14F-4D97-AF65-F5344CB8AC3E}">
        <p14:creationId xmlns:p14="http://schemas.microsoft.com/office/powerpoint/2010/main" val="2909660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3CE37-8989-471A-BC57-D3CAAD03839D}" type="slidenum">
              <a:rPr kumimoji="0" lang="en-US" sz="1200" b="0" i="0" u="none" strike="noStrike" kern="1200" cap="none" spc="0" normalizeH="0" baseline="0" noProof="0" smtClean="0">
                <a:ln>
                  <a:noFill/>
                </a:ln>
                <a:solidFill>
                  <a:srgbClr val="000000"/>
                </a:solidFill>
                <a:effectLst/>
                <a:uLnTx/>
                <a:uFillTx/>
                <a:latin typeface="Arial"/>
                <a:ea typeface="Arial Unicode MS"/>
                <a:cs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000000"/>
              </a:solidFill>
              <a:effectLst/>
              <a:uLnTx/>
              <a:uFillTx/>
              <a:latin typeface="Arial"/>
              <a:ea typeface="Arial Unicode MS"/>
              <a:cs typeface="Arial"/>
            </a:endParaRPr>
          </a:p>
        </p:txBody>
      </p:sp>
      <p:sp>
        <p:nvSpPr>
          <p:cNvPr id="3" name="Slide Image Placeholder 2">
            <a:extLst>
              <a:ext uri="{FF2B5EF4-FFF2-40B4-BE49-F238E27FC236}">
                <a16:creationId xmlns:a16="http://schemas.microsoft.com/office/drawing/2014/main" id="{647AC6AE-E739-E7B8-C670-9F07468C69AA}"/>
              </a:ext>
            </a:extLst>
          </p:cNvPr>
          <p:cNvSpPr>
            <a:spLocks noGrp="1" noRot="1" noChangeAspect="1"/>
          </p:cNvSpPr>
          <p:nvPr>
            <p:ph type="sldImg"/>
          </p:nvPr>
        </p:nvSpPr>
        <p:spPr>
          <a:xfrm>
            <a:off x="685800" y="630238"/>
            <a:ext cx="5486400" cy="3086100"/>
          </a:xfrm>
        </p:spPr>
      </p:sp>
      <p:sp>
        <p:nvSpPr>
          <p:cNvPr id="5" name="Notes Placeholder 4">
            <a:extLst>
              <a:ext uri="{FF2B5EF4-FFF2-40B4-BE49-F238E27FC236}">
                <a16:creationId xmlns:a16="http://schemas.microsoft.com/office/drawing/2014/main" id="{0E712282-7E2E-901C-6EA2-11E4F8841ABB}"/>
              </a:ext>
            </a:extLst>
          </p:cNvPr>
          <p:cNvSpPr>
            <a:spLocks noGrp="1"/>
          </p:cNvSpPr>
          <p:nvPr>
            <p:ph type="body" idx="1"/>
          </p:nvPr>
        </p:nvSpPr>
        <p:spPr>
          <a:xfrm>
            <a:off x="679450" y="3971925"/>
            <a:ext cx="5438775" cy="5160249"/>
          </a:xfrm>
        </p:spPr>
        <p:txBody>
          <a:bodyPr/>
          <a:lstStyle/>
          <a:p>
            <a:r>
              <a:rPr lang="en-GB" sz="1000" b="1"/>
              <a:t>Speaker Notes</a:t>
            </a:r>
          </a:p>
          <a:p>
            <a:r>
              <a:rPr lang="en-US" sz="1000" b="0"/>
              <a:t>Most of the benefit of DAPT appears to occur early, within 30 days; thereafter this benefit is offset by the cumulative risk of bleeding. This suggests that early but limited duration of DAPT may optimize SSP in appropriate patients.</a:t>
            </a:r>
          </a:p>
          <a:p>
            <a:endParaRPr lang="en-US" sz="1000" b="0"/>
          </a:p>
          <a:p>
            <a:r>
              <a:rPr lang="en-US" sz="1000" b="1"/>
              <a:t>Reference</a:t>
            </a:r>
          </a:p>
          <a:p>
            <a:r>
              <a:rPr lang="en-GB" sz="1000"/>
              <a:t>Medranda G, et al. Am J </a:t>
            </a:r>
            <a:r>
              <a:rPr lang="en-GB" sz="1000" err="1"/>
              <a:t>Cardiol</a:t>
            </a:r>
            <a:r>
              <a:rPr lang="en-GB" sz="1000"/>
              <a:t>. 2021:153:129–134. </a:t>
            </a:r>
            <a:endParaRPr lang="en-GB" sz="1000" b="1"/>
          </a:p>
        </p:txBody>
      </p:sp>
    </p:spTree>
    <p:extLst>
      <p:ext uri="{BB962C8B-B14F-4D97-AF65-F5344CB8AC3E}">
        <p14:creationId xmlns:p14="http://schemas.microsoft.com/office/powerpoint/2010/main" val="74198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2</a:t>
            </a:fld>
            <a:endParaRPr lang="en-GB"/>
          </a:p>
        </p:txBody>
      </p:sp>
    </p:spTree>
    <p:extLst>
      <p:ext uri="{BB962C8B-B14F-4D97-AF65-F5344CB8AC3E}">
        <p14:creationId xmlns:p14="http://schemas.microsoft.com/office/powerpoint/2010/main" val="642617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32F3CE37-8989-471A-BC57-D3CAAD03839D}" type="slidenum">
              <a:rPr lang="en-US" noProof="0" smtClean="0"/>
              <a:pPr lvl="0"/>
              <a:t>20</a:t>
            </a:fld>
            <a:endParaRPr lang="en-US" noProof="0"/>
          </a:p>
        </p:txBody>
      </p:sp>
      <p:sp>
        <p:nvSpPr>
          <p:cNvPr id="3" name="Slide Image Placeholder 2">
            <a:extLst>
              <a:ext uri="{FF2B5EF4-FFF2-40B4-BE49-F238E27FC236}">
                <a16:creationId xmlns:a16="http://schemas.microsoft.com/office/drawing/2014/main" id="{25682762-5A4F-A865-A0C7-8A4A4605D6A9}"/>
              </a:ext>
            </a:extLst>
          </p:cNvPr>
          <p:cNvSpPr>
            <a:spLocks noGrp="1" noRot="1" noChangeAspect="1"/>
          </p:cNvSpPr>
          <p:nvPr>
            <p:ph type="sldImg"/>
          </p:nvPr>
        </p:nvSpPr>
        <p:spPr>
          <a:xfrm>
            <a:off x="685800" y="630238"/>
            <a:ext cx="5486400" cy="3086100"/>
          </a:xfrm>
        </p:spPr>
      </p:sp>
      <p:sp>
        <p:nvSpPr>
          <p:cNvPr id="5" name="Notes Placeholder 4">
            <a:extLst>
              <a:ext uri="{FF2B5EF4-FFF2-40B4-BE49-F238E27FC236}">
                <a16:creationId xmlns:a16="http://schemas.microsoft.com/office/drawing/2014/main" id="{DC6766F2-02A8-5B00-020C-0F4B098BC24D}"/>
              </a:ext>
            </a:extLst>
          </p:cNvPr>
          <p:cNvSpPr>
            <a:spLocks noGrp="1"/>
          </p:cNvSpPr>
          <p:nvPr>
            <p:ph type="body" idx="1"/>
          </p:nvPr>
        </p:nvSpPr>
        <p:spPr>
          <a:xfrm>
            <a:off x="679450" y="3924301"/>
            <a:ext cx="5438775" cy="5207874"/>
          </a:xfrm>
        </p:spPr>
        <p:txBody>
          <a:bodyPr/>
          <a:lstStyle/>
          <a:p>
            <a:pPr marL="0" marR="0" lvl="0" indent="0" algn="l" defTabSz="914400" rtl="0" eaLnBrk="1" fontAlgn="auto" latinLnBrk="0" hangingPunct="1">
              <a:lnSpc>
                <a:spcPct val="100000"/>
              </a:lnSpc>
              <a:spcBef>
                <a:spcPts val="0"/>
              </a:spcBef>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buClrTx/>
              <a:buSzTx/>
              <a:buFontTx/>
              <a:buNone/>
              <a:tabLst/>
              <a:defRPr/>
            </a:pPr>
            <a:r>
              <a:rPr lang="en-GB" sz="1000" b="0">
                <a:ea typeface="Calibri" panose="020F0502020204030204" pitchFamily="34" charset="0"/>
                <a:cs typeface="Calibri" panose="020F0502020204030204" pitchFamily="34" charset="0"/>
              </a:rPr>
              <a:t>The CHANCE trial was a randomized, double-blind, placebo-controlled study of DAPT with clopidogrel and aspirin vs aspirin alone in patients with acute high-risk TIA or minor ischemic stroke. 5,170 patients across 114 centres in China were randomized.</a:t>
            </a:r>
            <a:r>
              <a:rPr lang="en-GB" sz="1000" b="0" baseline="30000">
                <a:ea typeface="Calibri" panose="020F0502020204030204" pitchFamily="34" charset="0"/>
                <a:cs typeface="Calibri" panose="020F0502020204030204" pitchFamily="34" charset="0"/>
              </a:rPr>
              <a:t>  </a:t>
            </a:r>
            <a:r>
              <a:rPr lang="en-GB" sz="1000" b="0">
                <a:ea typeface="Calibri" panose="020F0502020204030204" pitchFamily="34" charset="0"/>
                <a:cs typeface="Calibri" panose="020F0502020204030204" pitchFamily="34" charset="0"/>
              </a:rPr>
              <a:t>With a follow-up duration of 90 days, the primary efficacy outcome was the onset of a new stroke event, regardless of whether ischemic or </a:t>
            </a:r>
            <a:r>
              <a:rPr lang="en-GB" sz="1000" b="0" err="1">
                <a:ea typeface="Calibri" panose="020F0502020204030204" pitchFamily="34" charset="0"/>
                <a:cs typeface="Calibri" panose="020F0502020204030204" pitchFamily="34" charset="0"/>
              </a:rPr>
              <a:t>hemorraghic</a:t>
            </a:r>
            <a:r>
              <a:rPr lang="en-GB" sz="1000" b="0">
                <a:ea typeface="Calibri" panose="020F0502020204030204" pitchFamily="34" charset="0"/>
                <a:cs typeface="Calibri" panose="020F0502020204030204" pitchFamily="34" charset="0"/>
              </a:rPr>
              <a:t>.</a:t>
            </a:r>
            <a:r>
              <a:rPr lang="en-GB" sz="1000" baseline="30000">
                <a:ea typeface="Calibri" panose="020F0502020204030204" pitchFamily="34" charset="0"/>
                <a:cs typeface="Calibri" panose="020F0502020204030204" pitchFamily="34" charset="0"/>
              </a:rPr>
              <a:t> </a:t>
            </a:r>
            <a:r>
              <a:rPr lang="en-GB" sz="1000" b="0">
                <a:ea typeface="Calibri" panose="020F0502020204030204" pitchFamily="34" charset="0"/>
                <a:cs typeface="Calibri" panose="020F0502020204030204" pitchFamily="34" charset="0"/>
              </a:rPr>
              <a:t>The primary safety outcome was the incidence of moderate-to-severe bleeding events according to the GUSTO definition.</a:t>
            </a:r>
          </a:p>
          <a:p>
            <a:pPr marL="0" marR="0" lvl="0" indent="0" algn="l" defTabSz="914400" rtl="0" eaLnBrk="1" fontAlgn="auto" latinLnBrk="0" hangingPunct="1">
              <a:lnSpc>
                <a:spcPct val="100000"/>
              </a:lnSpc>
              <a:spcBef>
                <a:spcPts val="0"/>
              </a:spcBef>
              <a:buClrTx/>
              <a:buSzTx/>
              <a:buFontTx/>
              <a:buNone/>
              <a:tabLst/>
              <a:defRPr/>
            </a:pPr>
            <a:endParaRPr lang="en-GB" sz="1000" b="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GB" sz="1000" b="0">
                <a:ea typeface="Calibri" panose="020F0502020204030204" pitchFamily="34" charset="0"/>
                <a:cs typeface="Calibri" panose="020F0502020204030204" pitchFamily="34" charset="0"/>
              </a:rPr>
              <a:t>Notably, the duration of DAPT was only 21 days, with aspirin no longer being administered after this period – clopidogrel monotherapy was continued until Day 90.</a:t>
            </a:r>
          </a:p>
          <a:p>
            <a:pPr marL="0" marR="0" lvl="0" indent="0" algn="l" defTabSz="914400" rtl="0" eaLnBrk="1" fontAlgn="auto" latinLnBrk="0" hangingPunct="1">
              <a:lnSpc>
                <a:spcPct val="100000"/>
              </a:lnSpc>
              <a:spcBef>
                <a:spcPts val="0"/>
              </a:spcBef>
              <a:buClrTx/>
              <a:buSzTx/>
              <a:buFontTx/>
              <a:buNone/>
              <a:tabLst/>
              <a:defRPr/>
            </a:pPr>
            <a:endPar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a:t>
            </a:r>
          </a:p>
          <a:p>
            <a:pPr marL="0" marR="0" lvl="0" indent="0" algn="l" defTabSz="914400" rtl="0" eaLnBrk="1" fontAlgn="auto" latinLnBrk="0" hangingPunct="1">
              <a:lnSpc>
                <a:spcPct val="100000"/>
              </a:lnSpc>
              <a:spcBef>
                <a:spcPts val="0"/>
              </a:spcBef>
              <a:buClrTx/>
              <a:buSzTx/>
              <a:buFontTx/>
              <a:buNone/>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Wang Y et al. N Engl J Med 2013;369:11–19.</a:t>
            </a:r>
            <a:endParaRPr lang="en-US" sz="1000" b="1">
              <a:ea typeface="Calibri" panose="020F0502020204030204" pitchFamily="34" charset="0"/>
              <a:cs typeface="Calibri" panose="020F0502020204030204" pitchFamily="34" charset="0"/>
            </a:endParaRPr>
          </a:p>
          <a:p>
            <a:endParaRPr lang="en-GB" sz="900"/>
          </a:p>
        </p:txBody>
      </p:sp>
    </p:spTree>
    <p:extLst>
      <p:ext uri="{BB962C8B-B14F-4D97-AF65-F5344CB8AC3E}">
        <p14:creationId xmlns:p14="http://schemas.microsoft.com/office/powerpoint/2010/main" val="1568650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lvl="0"/>
            <a:fld id="{32F3CE37-8989-471A-BC57-D3CAAD03839D}" type="slidenum">
              <a:rPr lang="en-US" noProof="0" smtClean="0"/>
              <a:pPr lvl="0"/>
              <a:t>21</a:t>
            </a:fld>
            <a:endParaRPr lang="en-US" noProof="0"/>
          </a:p>
        </p:txBody>
      </p:sp>
      <p:sp>
        <p:nvSpPr>
          <p:cNvPr id="3" name="Slide Image Placeholder 2">
            <a:extLst>
              <a:ext uri="{FF2B5EF4-FFF2-40B4-BE49-F238E27FC236}">
                <a16:creationId xmlns:a16="http://schemas.microsoft.com/office/drawing/2014/main" id="{54BE1F69-B33B-56EC-060B-B0DB44824801}"/>
              </a:ext>
            </a:extLst>
          </p:cNvPr>
          <p:cNvSpPr>
            <a:spLocks noGrp="1" noRot="1" noChangeAspect="1"/>
          </p:cNvSpPr>
          <p:nvPr>
            <p:ph type="sldImg"/>
          </p:nvPr>
        </p:nvSpPr>
        <p:spPr>
          <a:xfrm>
            <a:off x="685800" y="630238"/>
            <a:ext cx="5486400" cy="3086100"/>
          </a:xfrm>
        </p:spPr>
      </p:sp>
      <p:sp>
        <p:nvSpPr>
          <p:cNvPr id="7" name="Notes Placeholder 6">
            <a:extLst>
              <a:ext uri="{FF2B5EF4-FFF2-40B4-BE49-F238E27FC236}">
                <a16:creationId xmlns:a16="http://schemas.microsoft.com/office/drawing/2014/main" id="{0EFA3CF3-C7A3-BC86-4B2F-C5C15E241E03}"/>
              </a:ext>
            </a:extLst>
          </p:cNvPr>
          <p:cNvSpPr>
            <a:spLocks noGrp="1"/>
          </p:cNvSpPr>
          <p:nvPr>
            <p:ph type="body" idx="1"/>
          </p:nvPr>
        </p:nvSpPr>
        <p:spPr>
          <a:xfrm>
            <a:off x="679450" y="3924301"/>
            <a:ext cx="5438775" cy="520787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ea typeface="Calibri" panose="020F0502020204030204" pitchFamily="34" charset="0"/>
                <a:cs typeface="Calibri" panose="020F0502020204030204" pitchFamily="34" charset="0"/>
              </a:rPr>
              <a:t>The data showed that DAPT with clopidogrel and aspirin for 21 days, initiated within 24 hours of symptom onset, reduced the 90-day incidence of stroke vs aspirin alone.</a:t>
            </a:r>
            <a:r>
              <a:rPr lang="en-GB" sz="1000" b="0" baseline="30000">
                <a:ea typeface="Calibri" panose="020F0502020204030204" pitchFamily="34" charset="0"/>
                <a:cs typeface="Calibri" panose="020F0502020204030204" pitchFamily="34" charset="0"/>
              </a:rPr>
              <a:t> </a:t>
            </a:r>
            <a:r>
              <a:rPr lang="en-GB" sz="1000" b="0">
                <a:ea typeface="Calibri" panose="020F0502020204030204" pitchFamily="34" charset="0"/>
                <a:cs typeface="Calibri" panose="020F0502020204030204" pitchFamily="34" charset="0"/>
              </a:rPr>
              <a:t>Bleeding rates were not significantly different between the two treatment groups.</a:t>
            </a:r>
            <a:r>
              <a:rPr lang="en-GB" sz="1000" b="0" baseline="30000">
                <a:ea typeface="Calibri" panose="020F0502020204030204" pitchFamily="34" charset="0"/>
                <a:cs typeface="Calibri" panose="020F0502020204030204" pitchFamily="34" charset="0"/>
              </a:rPr>
              <a:t> </a:t>
            </a:r>
            <a:r>
              <a:rPr lang="en-GB" sz="1000" b="0">
                <a:ea typeface="Calibri" panose="020F0502020204030204" pitchFamily="34" charset="0"/>
                <a:cs typeface="Calibri" panose="020F0502020204030204" pitchFamily="34" charset="0"/>
              </a:rPr>
              <a:t>In this study, clopidogrel plus aspirin was given for 21 days followed by clopidogrel alone compared to aspirin alone.</a:t>
            </a:r>
            <a:endParaRPr kumimoji="0" lang="en-GB" sz="1000" b="0" u="none" strike="noStrike" kern="1200" cap="none" spc="0" normalizeH="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Wang Y et al. N Engl J Med 2013;369:11–19.</a:t>
            </a:r>
            <a:endParaRPr lang="en-US" sz="1000" b="1">
              <a:ea typeface="Calibri" panose="020F0502020204030204" pitchFamily="34" charset="0"/>
              <a:cs typeface="Calibri" panose="020F0502020204030204" pitchFamily="34" charset="0"/>
            </a:endParaRPr>
          </a:p>
          <a:p>
            <a:pPr marL="0" indent="0">
              <a:buNone/>
            </a:pPr>
            <a:endParaRPr lang="en-US" sz="1000" b="1"/>
          </a:p>
          <a:p>
            <a:endParaRPr lang="en-GB" sz="1000"/>
          </a:p>
          <a:p>
            <a:endParaRPr lang="en-GB" sz="1000"/>
          </a:p>
        </p:txBody>
      </p:sp>
    </p:spTree>
    <p:extLst>
      <p:ext uri="{BB962C8B-B14F-4D97-AF65-F5344CB8AC3E}">
        <p14:creationId xmlns:p14="http://schemas.microsoft.com/office/powerpoint/2010/main" val="3536169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53AB9-AD59-6B6D-27EF-E22D710AF3E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F0B710-C4C9-E24A-85D3-891D2B2B1330}"/>
              </a:ext>
            </a:extLst>
          </p:cNvPr>
          <p:cNvSpPr>
            <a:spLocks noGrp="1"/>
          </p:cNvSpPr>
          <p:nvPr>
            <p:ph type="sldNum" sz="quarter" idx="5"/>
          </p:nvPr>
        </p:nvSpPr>
        <p:spPr/>
        <p:txBody>
          <a:bodyPr/>
          <a:lstStyle/>
          <a:p>
            <a:pPr lvl="0"/>
            <a:fld id="{32F3CE37-8989-471A-BC57-D3CAAD03839D}" type="slidenum">
              <a:rPr lang="en-US" noProof="0" smtClean="0"/>
              <a:pPr lvl="0"/>
              <a:t>22</a:t>
            </a:fld>
            <a:endParaRPr lang="en-US" noProof="0"/>
          </a:p>
        </p:txBody>
      </p:sp>
      <p:sp>
        <p:nvSpPr>
          <p:cNvPr id="3" name="Slide Image Placeholder 2">
            <a:extLst>
              <a:ext uri="{FF2B5EF4-FFF2-40B4-BE49-F238E27FC236}">
                <a16:creationId xmlns:a16="http://schemas.microsoft.com/office/drawing/2014/main" id="{2103B3C2-31D4-0FB5-F41F-1D112AA5266E}"/>
              </a:ext>
            </a:extLst>
          </p:cNvPr>
          <p:cNvSpPr>
            <a:spLocks noGrp="1" noRot="1" noChangeAspect="1"/>
          </p:cNvSpPr>
          <p:nvPr>
            <p:ph type="sldImg"/>
          </p:nvPr>
        </p:nvSpPr>
        <p:spPr>
          <a:xfrm>
            <a:off x="685800" y="630238"/>
            <a:ext cx="5486400" cy="3086100"/>
          </a:xfrm>
        </p:spPr>
      </p:sp>
      <p:sp>
        <p:nvSpPr>
          <p:cNvPr id="6" name="Notes Placeholder 5">
            <a:extLst>
              <a:ext uri="{FF2B5EF4-FFF2-40B4-BE49-F238E27FC236}">
                <a16:creationId xmlns:a16="http://schemas.microsoft.com/office/drawing/2014/main" id="{1EACE993-B07A-FAC8-AC58-940002EF2B8D}"/>
              </a:ext>
            </a:extLst>
          </p:cNvPr>
          <p:cNvSpPr>
            <a:spLocks noGrp="1"/>
          </p:cNvSpPr>
          <p:nvPr>
            <p:ph type="body" idx="1"/>
          </p:nvPr>
        </p:nvSpPr>
        <p:spPr>
          <a:xfrm>
            <a:off x="679450" y="3876675"/>
            <a:ext cx="5438775" cy="5255499"/>
          </a:xfrm>
        </p:spPr>
        <p:txBody>
          <a:bodyPr/>
          <a:lstStyle/>
          <a:p>
            <a:pPr marL="0" marR="0" lvl="0" indent="0" algn="l" defTabSz="914400" rtl="0" eaLnBrk="1" fontAlgn="auto" latinLnBrk="0" hangingPunct="1">
              <a:lnSpc>
                <a:spcPct val="100000"/>
              </a:lnSpc>
              <a:spcBef>
                <a:spcPts val="0"/>
              </a:spcBef>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buClrTx/>
              <a:buSzTx/>
              <a:buFontTx/>
              <a:buNone/>
              <a:tabLst/>
              <a:defRPr/>
            </a:pPr>
            <a:r>
              <a:rPr lang="en-US" sz="1000" b="0">
                <a:ea typeface="Calibri" panose="020F0502020204030204" pitchFamily="34" charset="0"/>
                <a:cs typeface="Calibri" panose="020F0502020204030204" pitchFamily="34" charset="0"/>
              </a:rPr>
              <a:t>The POINT trial was an international, randomized, double-blind, placebo-controlled study of DAPT with clopidogrel and aspirin vs aspirin alone in patients with acute high-risk TIA or minor ischemic stroke. A total of 4,881 patients across 269 sites in 10 countries were randomized.</a:t>
            </a:r>
            <a:r>
              <a:rPr lang="en-US" sz="1000" b="0" baseline="30000">
                <a:ea typeface="Calibri" panose="020F0502020204030204" pitchFamily="34" charset="0"/>
                <a:cs typeface="Calibri" panose="020F0502020204030204" pitchFamily="34" charset="0"/>
              </a:rPr>
              <a:t>1  </a:t>
            </a:r>
            <a:r>
              <a:rPr lang="en-US" sz="1000" b="0" baseline="0">
                <a:ea typeface="Calibri" panose="020F0502020204030204" pitchFamily="34" charset="0"/>
                <a:cs typeface="Calibri" panose="020F0502020204030204" pitchFamily="34" charset="0"/>
              </a:rPr>
              <a:t>T</a:t>
            </a:r>
            <a:r>
              <a:rPr lang="en-US" sz="1000" b="0">
                <a:ea typeface="Calibri" panose="020F0502020204030204" pitchFamily="34" charset="0"/>
                <a:cs typeface="Calibri" panose="020F0502020204030204" pitchFamily="34" charset="0"/>
              </a:rPr>
              <a:t>he primary efficacy outcome was the composite of ischemic stroke, MI, or death from ischemic vascular causes (major ischemic events).</a:t>
            </a:r>
            <a:r>
              <a:rPr lang="en-US" sz="1000" b="0" baseline="30000">
                <a:ea typeface="Calibri" panose="020F0502020204030204" pitchFamily="34" charset="0"/>
                <a:cs typeface="Calibri" panose="020F0502020204030204" pitchFamily="34" charset="0"/>
              </a:rPr>
              <a:t>1</a:t>
            </a:r>
            <a:r>
              <a:rPr lang="en-US" sz="1000" b="0">
                <a:ea typeface="Calibri" panose="020F0502020204030204" pitchFamily="34" charset="0"/>
                <a:cs typeface="Calibri" panose="020F0502020204030204" pitchFamily="34" charset="0"/>
              </a:rPr>
              <a:t> </a:t>
            </a:r>
            <a:br>
              <a:rPr lang="en-US" sz="1000" b="0">
                <a:ea typeface="Calibri" panose="020F0502020204030204" pitchFamily="34" charset="0"/>
                <a:cs typeface="Calibri" panose="020F0502020204030204" pitchFamily="34" charset="0"/>
              </a:rPr>
            </a:br>
            <a:r>
              <a:rPr lang="en-US" sz="1000" b="0">
                <a:ea typeface="Calibri" panose="020F0502020204030204" pitchFamily="34" charset="0"/>
                <a:cs typeface="Calibri" panose="020F0502020204030204" pitchFamily="34" charset="0"/>
              </a:rPr>
              <a:t>Incidence of major hemorrhage, defined as symptomatic intracranial hemorrhage, intraocular bleeding causing vision loss, transfusion of ≥2 units of red cells or equivalent of whole blood, hospitalization or prolongation of existing hospitalization, or death due to hemorrhage comprised the primary safety outcome.</a:t>
            </a:r>
            <a:r>
              <a:rPr lang="en-US" sz="1000" b="0" baseline="30000">
                <a:ea typeface="Calibri" panose="020F0502020204030204" pitchFamily="34" charset="0"/>
                <a:cs typeface="Calibri" panose="020F0502020204030204" pitchFamily="34" charset="0"/>
              </a:rPr>
              <a:t>1</a:t>
            </a:r>
            <a:endParaRPr lang="en-US" sz="1000" b="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endParaRPr lang="en-US" sz="1000" b="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lang="en-US" sz="1000" b="0">
                <a:ea typeface="Calibri" panose="020F0502020204030204" pitchFamily="34" charset="0"/>
                <a:cs typeface="Calibri" panose="020F0502020204030204" pitchFamily="34" charset="0"/>
              </a:rPr>
              <a:t>Compared to the CHANCE trial,</a:t>
            </a:r>
            <a:r>
              <a:rPr lang="en-US" sz="1000" b="0" baseline="30000">
                <a:ea typeface="Calibri" panose="020F0502020204030204" pitchFamily="34" charset="0"/>
                <a:cs typeface="Calibri" panose="020F0502020204030204" pitchFamily="34" charset="0"/>
              </a:rPr>
              <a:t> </a:t>
            </a:r>
            <a:r>
              <a:rPr lang="en-US" sz="1000" b="0">
                <a:ea typeface="Calibri" panose="020F0502020204030204" pitchFamily="34" charset="0"/>
                <a:cs typeface="Calibri" panose="020F0502020204030204" pitchFamily="34" charset="0"/>
              </a:rPr>
              <a:t>the duration of DAPT therapy with clopidogrel and aspirin was longer in POINT (90 days vs 21 days).</a:t>
            </a:r>
            <a:r>
              <a:rPr lang="en-US" sz="1000" b="0" baseline="30000">
                <a:ea typeface="Calibri" panose="020F0502020204030204" pitchFamily="34" charset="0"/>
                <a:cs typeface="Calibri" panose="020F0502020204030204" pitchFamily="34" charset="0"/>
              </a:rPr>
              <a:t>1,2</a:t>
            </a:r>
            <a:r>
              <a:rPr lang="en-US" sz="1000" b="0">
                <a:ea typeface="Calibri" panose="020F0502020204030204" pitchFamily="34" charset="0"/>
                <a:cs typeface="Calibri" panose="020F0502020204030204" pitchFamily="34" charset="0"/>
              </a:rPr>
              <a:t> The loading dose of clopidogrel used in POINT was also higher than that in CHANCE (600 mg vs 300 mg, respectively).</a:t>
            </a:r>
            <a:r>
              <a:rPr lang="en-US" sz="1000" b="0" baseline="30000">
                <a:ea typeface="Calibri" panose="020F0502020204030204" pitchFamily="34" charset="0"/>
                <a:cs typeface="Calibri" panose="020F0502020204030204" pitchFamily="34" charset="0"/>
              </a:rPr>
              <a:t>1,2</a:t>
            </a:r>
            <a:br>
              <a:rPr lang="en-GB" sz="1000" b="0">
                <a:ea typeface="Calibri" panose="020F0502020204030204" pitchFamily="34" charset="0"/>
                <a:cs typeface="Calibri" panose="020F0502020204030204" pitchFamily="34" charset="0"/>
              </a:rPr>
            </a:br>
            <a:endPar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Johnston SC et al. N Engl J Med 2018;379:215–225.</a:t>
            </a:r>
            <a:r>
              <a:rPr lang="en-US" sz="1000" b="1">
                <a:ea typeface="Calibri" panose="020F0502020204030204" pitchFamily="34" charset="0"/>
                <a:cs typeface="Calibri" panose="020F0502020204030204" pitchFamily="34" charset="0"/>
              </a:rPr>
              <a:t>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Wang Y et al. N Engl J Med 2013;369:11–19. </a:t>
            </a:r>
          </a:p>
          <a:p>
            <a:endParaRPr lang="en-GB" sz="1000"/>
          </a:p>
          <a:p>
            <a:endParaRPr lang="en-GB" sz="1000"/>
          </a:p>
        </p:txBody>
      </p:sp>
    </p:spTree>
    <p:extLst>
      <p:ext uri="{BB962C8B-B14F-4D97-AF65-F5344CB8AC3E}">
        <p14:creationId xmlns:p14="http://schemas.microsoft.com/office/powerpoint/2010/main" val="475104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89B9B-AF8D-E40C-9E46-097D42FE7D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6050199-2471-9EA8-EF7C-8C738F93CE32}"/>
              </a:ext>
            </a:extLst>
          </p:cNvPr>
          <p:cNvSpPr>
            <a:spLocks noGrp="1"/>
          </p:cNvSpPr>
          <p:nvPr>
            <p:ph type="sldNum" sz="quarter" idx="5"/>
          </p:nvPr>
        </p:nvSpPr>
        <p:spPr/>
        <p:txBody>
          <a:bodyPr/>
          <a:lstStyle/>
          <a:p>
            <a:pPr lvl="0"/>
            <a:fld id="{32F3CE37-8989-471A-BC57-D3CAAD03839D}" type="slidenum">
              <a:rPr lang="en-US" noProof="0" smtClean="0"/>
              <a:pPr lvl="0"/>
              <a:t>23</a:t>
            </a:fld>
            <a:endParaRPr lang="en-US" noProof="0"/>
          </a:p>
        </p:txBody>
      </p:sp>
      <p:sp>
        <p:nvSpPr>
          <p:cNvPr id="3" name="Slide Image Placeholder 2">
            <a:extLst>
              <a:ext uri="{FF2B5EF4-FFF2-40B4-BE49-F238E27FC236}">
                <a16:creationId xmlns:a16="http://schemas.microsoft.com/office/drawing/2014/main" id="{9BBAAC56-057F-BB4F-9765-153EE3FB81C6}"/>
              </a:ext>
            </a:extLst>
          </p:cNvPr>
          <p:cNvSpPr>
            <a:spLocks noGrp="1" noRot="1" noChangeAspect="1"/>
          </p:cNvSpPr>
          <p:nvPr>
            <p:ph type="sldImg"/>
          </p:nvPr>
        </p:nvSpPr>
        <p:spPr>
          <a:xfrm>
            <a:off x="685800" y="630238"/>
            <a:ext cx="5486400" cy="3086100"/>
          </a:xfrm>
        </p:spPr>
      </p:sp>
      <p:sp>
        <p:nvSpPr>
          <p:cNvPr id="7" name="Notes Placeholder 6">
            <a:extLst>
              <a:ext uri="{FF2B5EF4-FFF2-40B4-BE49-F238E27FC236}">
                <a16:creationId xmlns:a16="http://schemas.microsoft.com/office/drawing/2014/main" id="{4FF71CA1-431D-4240-646E-18054C00DC3B}"/>
              </a:ext>
            </a:extLst>
          </p:cNvPr>
          <p:cNvSpPr>
            <a:spLocks noGrp="1"/>
          </p:cNvSpPr>
          <p:nvPr>
            <p:ph type="body" idx="1"/>
          </p:nvPr>
        </p:nvSpPr>
        <p:spPr>
          <a:xfrm>
            <a:off x="679450" y="3895725"/>
            <a:ext cx="5438775" cy="523644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ea typeface="Calibri" panose="020F0502020204030204" pitchFamily="34" charset="0"/>
                <a:cs typeface="Calibri" panose="020F0502020204030204" pitchFamily="34" charset="0"/>
              </a:rPr>
              <a:t>Primary results from the POINT trial showed that DAPT with clopidogrel plus aspirin, initiated within 12 hours of symptom onset, significantly reduced the 90-day risk of the primary composite outcome vs aspirin alone. This came at the expense of an increased risk of </a:t>
            </a:r>
            <a:r>
              <a:rPr lang="en-GB" sz="1000" b="0" err="1">
                <a:ea typeface="Calibri" panose="020F0502020204030204" pitchFamily="34" charset="0"/>
                <a:cs typeface="Calibri" panose="020F0502020204030204" pitchFamily="34" charset="0"/>
              </a:rPr>
              <a:t>hemorrhage</a:t>
            </a:r>
            <a:r>
              <a:rPr lang="en-GB" sz="1000" b="0">
                <a:ea typeface="Calibri" panose="020F0502020204030204" pitchFamily="34" charset="0"/>
                <a:cs typeface="Calibri" panose="020F0502020204030204" pitchFamily="34" charset="0"/>
              </a:rPr>
              <a:t>.</a:t>
            </a:r>
            <a:endParaRPr kumimoji="0" lang="en-GB" sz="1000" b="0"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Johnston SC et al. N Engl J Med 2018;379:215–225.</a:t>
            </a:r>
            <a:endParaRPr lang="en-US" sz="1000" b="1">
              <a:ea typeface="Calibri" panose="020F0502020204030204" pitchFamily="34" charset="0"/>
              <a:cs typeface="Calibri" panose="020F0502020204030204" pitchFamily="34" charset="0"/>
            </a:endParaRPr>
          </a:p>
          <a:p>
            <a:endParaRPr lang="en-GB" sz="1000"/>
          </a:p>
          <a:p>
            <a:endParaRPr lang="en-GB" sz="1000"/>
          </a:p>
        </p:txBody>
      </p:sp>
    </p:spTree>
    <p:extLst>
      <p:ext uri="{BB962C8B-B14F-4D97-AF65-F5344CB8AC3E}">
        <p14:creationId xmlns:p14="http://schemas.microsoft.com/office/powerpoint/2010/main" val="3645014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57F43-EDBF-8987-E982-05C108AE85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B234AC3-0FDC-36D4-0C00-10FFE91C3D08}"/>
              </a:ext>
            </a:extLst>
          </p:cNvPr>
          <p:cNvSpPr>
            <a:spLocks noGrp="1"/>
          </p:cNvSpPr>
          <p:nvPr>
            <p:ph type="sldNum" sz="quarter" idx="5"/>
          </p:nvPr>
        </p:nvSpPr>
        <p:spPr/>
        <p:txBody>
          <a:bodyPr/>
          <a:lstStyle/>
          <a:p>
            <a:pPr lvl="0"/>
            <a:fld id="{32F3CE37-8989-471A-BC57-D3CAAD03839D}" type="slidenum">
              <a:rPr lang="en-US" noProof="0" smtClean="0"/>
              <a:pPr lvl="0"/>
              <a:t>24</a:t>
            </a:fld>
            <a:endParaRPr lang="en-US" noProof="0"/>
          </a:p>
        </p:txBody>
      </p:sp>
      <p:sp>
        <p:nvSpPr>
          <p:cNvPr id="3" name="Slide Image Placeholder 2">
            <a:extLst>
              <a:ext uri="{FF2B5EF4-FFF2-40B4-BE49-F238E27FC236}">
                <a16:creationId xmlns:a16="http://schemas.microsoft.com/office/drawing/2014/main" id="{1A9CE1C3-9BA0-4B57-8B2B-6B63408AFC54}"/>
              </a:ext>
            </a:extLst>
          </p:cNvPr>
          <p:cNvSpPr>
            <a:spLocks noGrp="1" noRot="1" noChangeAspect="1"/>
          </p:cNvSpPr>
          <p:nvPr>
            <p:ph type="sldImg"/>
          </p:nvPr>
        </p:nvSpPr>
        <p:spPr>
          <a:xfrm>
            <a:off x="685800" y="630238"/>
            <a:ext cx="5486400" cy="3086100"/>
          </a:xfrm>
        </p:spPr>
      </p:sp>
      <p:sp>
        <p:nvSpPr>
          <p:cNvPr id="6" name="Notes Placeholder 5">
            <a:extLst>
              <a:ext uri="{FF2B5EF4-FFF2-40B4-BE49-F238E27FC236}">
                <a16:creationId xmlns:a16="http://schemas.microsoft.com/office/drawing/2014/main" id="{718BC367-0AE2-BEC5-9E77-68251C6673A3}"/>
              </a:ext>
            </a:extLst>
          </p:cNvPr>
          <p:cNvSpPr>
            <a:spLocks noGrp="1"/>
          </p:cNvSpPr>
          <p:nvPr>
            <p:ph type="body" idx="1"/>
          </p:nvPr>
        </p:nvSpPr>
        <p:spPr>
          <a:xfrm>
            <a:off x="679450" y="3924301"/>
            <a:ext cx="5438775" cy="520787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000" b="0">
                <a:ea typeface="Calibri" panose="020F0502020204030204" pitchFamily="34" charset="0"/>
                <a:cs typeface="Calibri" panose="020F0502020204030204" pitchFamily="34" charset="0"/>
              </a:rPr>
              <a:t>The THALES trial was a multicenter, randomized, double-blind, placebo-controlled study of DAPT with ticagrelor and aspirin vs aspirin alone in patients with acute non-cardioembolic ischemic stroke or high-risk TIA.</a:t>
            </a:r>
            <a:r>
              <a:rPr lang="en-US" sz="1000" b="0" baseline="30000">
                <a:ea typeface="Calibri" panose="020F0502020204030204" pitchFamily="34" charset="0"/>
                <a:cs typeface="Calibri" panose="020F0502020204030204" pitchFamily="34" charset="0"/>
              </a:rPr>
              <a:t> </a:t>
            </a:r>
            <a:r>
              <a:rPr lang="en-US" sz="1000" b="0">
                <a:ea typeface="Calibri" panose="020F0502020204030204" pitchFamily="34" charset="0"/>
                <a:cs typeface="Calibri" panose="020F0502020204030204" pitchFamily="34" charset="0"/>
              </a:rPr>
              <a:t>11,016 patients across 414 sites in 28 countries were randomized;</a:t>
            </a:r>
            <a:r>
              <a:rPr lang="en-US" sz="1000" b="0" baseline="30000">
                <a:ea typeface="Calibri" panose="020F0502020204030204" pitchFamily="34" charset="0"/>
                <a:cs typeface="Calibri" panose="020F0502020204030204" pitchFamily="34" charset="0"/>
              </a:rPr>
              <a:t> </a:t>
            </a:r>
            <a:r>
              <a:rPr lang="en-US" sz="1000" b="0">
                <a:ea typeface="Calibri" panose="020F0502020204030204" pitchFamily="34" charset="0"/>
                <a:cs typeface="Calibri" panose="020F0502020204030204" pitchFamily="34" charset="0"/>
              </a:rPr>
              <a:t>patients in the DAPT group received combination therapy for 30 days.</a:t>
            </a:r>
            <a:r>
              <a:rPr lang="en-US" sz="1000" b="0" baseline="30000">
                <a:ea typeface="Calibri" panose="020F0502020204030204" pitchFamily="34" charset="0"/>
                <a:cs typeface="Calibri" panose="020F0502020204030204" pitchFamily="34" charset="0"/>
              </a:rPr>
              <a:t> </a:t>
            </a:r>
            <a:r>
              <a:rPr lang="en-US" sz="1000" b="0" baseline="0">
                <a:ea typeface="Calibri" panose="020F0502020204030204" pitchFamily="34" charset="0"/>
                <a:cs typeface="Calibri" panose="020F0502020204030204" pitchFamily="34" charset="0"/>
              </a:rPr>
              <a:t>T</a:t>
            </a:r>
            <a:r>
              <a:rPr lang="en-US" sz="1000" b="0">
                <a:ea typeface="Calibri" panose="020F0502020204030204" pitchFamily="34" charset="0"/>
                <a:cs typeface="Calibri" panose="020F0502020204030204" pitchFamily="34" charset="0"/>
              </a:rPr>
              <a:t>he primary efficacy outcome was the composite of </a:t>
            </a:r>
            <a:r>
              <a:rPr lang="en-GB" sz="1000" b="0">
                <a:ea typeface="Calibri" panose="020F0502020204030204" pitchFamily="34" charset="0"/>
                <a:cs typeface="Calibri" panose="020F0502020204030204" pitchFamily="34" charset="0"/>
              </a:rPr>
              <a:t>first onset of stroke or death, from randomization through 30 days of follow-up,</a:t>
            </a:r>
            <a:r>
              <a:rPr lang="en-US" sz="1000" b="0" baseline="30000">
                <a:ea typeface="Calibri" panose="020F0502020204030204" pitchFamily="34" charset="0"/>
                <a:cs typeface="Calibri" panose="020F0502020204030204" pitchFamily="34" charset="0"/>
              </a:rPr>
              <a:t> </a:t>
            </a:r>
            <a:r>
              <a:rPr lang="en-US" sz="1000" b="0">
                <a:ea typeface="Calibri" panose="020F0502020204030204" pitchFamily="34" charset="0"/>
                <a:cs typeface="Calibri" panose="020F0502020204030204" pitchFamily="34" charset="0"/>
              </a:rPr>
              <a:t>while the primary safety outcome comprised the incidence of the first severe bleeding event.</a:t>
            </a:r>
            <a:endPar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Johnston SC et al. N Engl J Med 2020;383:207–217.</a:t>
            </a:r>
          </a:p>
          <a:p>
            <a:pPr marL="0" indent="0">
              <a:buNone/>
            </a:pPr>
            <a:endParaRPr lang="en-US" sz="1000" b="1">
              <a:ea typeface="Calibri" panose="020F0502020204030204" pitchFamily="34" charset="0"/>
              <a:cs typeface="Calibri" panose="020F0502020204030204" pitchFamily="34" charset="0"/>
            </a:endParaRPr>
          </a:p>
          <a:p>
            <a:endParaRPr lang="en-GB" sz="1000"/>
          </a:p>
          <a:p>
            <a:endParaRPr lang="en-GB" sz="900"/>
          </a:p>
        </p:txBody>
      </p:sp>
    </p:spTree>
    <p:extLst>
      <p:ext uri="{BB962C8B-B14F-4D97-AF65-F5344CB8AC3E}">
        <p14:creationId xmlns:p14="http://schemas.microsoft.com/office/powerpoint/2010/main" val="14223815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E3A37-EE96-BDB7-23C9-8773069D8A5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2E5BD6-08A8-87F4-4C89-97A5FCD55F2B}"/>
              </a:ext>
            </a:extLst>
          </p:cNvPr>
          <p:cNvSpPr>
            <a:spLocks noGrp="1"/>
          </p:cNvSpPr>
          <p:nvPr>
            <p:ph type="sldNum" sz="quarter" idx="5"/>
          </p:nvPr>
        </p:nvSpPr>
        <p:spPr/>
        <p:txBody>
          <a:bodyPr/>
          <a:lstStyle/>
          <a:p>
            <a:pPr lvl="0"/>
            <a:fld id="{32F3CE37-8989-471A-BC57-D3CAAD03839D}" type="slidenum">
              <a:rPr lang="en-US" noProof="0" smtClean="0"/>
              <a:pPr lvl="0"/>
              <a:t>25</a:t>
            </a:fld>
            <a:endParaRPr lang="en-US" noProof="0"/>
          </a:p>
        </p:txBody>
      </p:sp>
      <p:sp>
        <p:nvSpPr>
          <p:cNvPr id="3" name="Slide Image Placeholder 2">
            <a:extLst>
              <a:ext uri="{FF2B5EF4-FFF2-40B4-BE49-F238E27FC236}">
                <a16:creationId xmlns:a16="http://schemas.microsoft.com/office/drawing/2014/main" id="{A5B5C9C1-B149-477C-B13B-3D8F529B9F90}"/>
              </a:ext>
            </a:extLst>
          </p:cNvPr>
          <p:cNvSpPr>
            <a:spLocks noGrp="1" noRot="1" noChangeAspect="1"/>
          </p:cNvSpPr>
          <p:nvPr>
            <p:ph type="sldImg"/>
          </p:nvPr>
        </p:nvSpPr>
        <p:spPr>
          <a:xfrm>
            <a:off x="685800" y="630238"/>
            <a:ext cx="5486400" cy="3086100"/>
          </a:xfrm>
        </p:spPr>
      </p:sp>
      <p:sp>
        <p:nvSpPr>
          <p:cNvPr id="7" name="Notes Placeholder 6">
            <a:extLst>
              <a:ext uri="{FF2B5EF4-FFF2-40B4-BE49-F238E27FC236}">
                <a16:creationId xmlns:a16="http://schemas.microsoft.com/office/drawing/2014/main" id="{3B2FC973-E538-AF92-D821-92F999BB0849}"/>
              </a:ext>
            </a:extLst>
          </p:cNvPr>
          <p:cNvSpPr>
            <a:spLocks noGrp="1"/>
          </p:cNvSpPr>
          <p:nvPr>
            <p:ph type="body" idx="1"/>
          </p:nvPr>
        </p:nvSpPr>
        <p:spPr>
          <a:xfrm>
            <a:off x="679450" y="3819525"/>
            <a:ext cx="5438775" cy="531264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ea typeface="Calibri" panose="020F0502020204030204" pitchFamily="34" charset="0"/>
                <a:cs typeface="Calibri" panose="020F0502020204030204" pitchFamily="34" charset="0"/>
              </a:rPr>
              <a:t>The data showed that DAPT with ticagrelor and aspirin for 30 days significantly reduced the risk of stroke or death vs aspirin alone.</a:t>
            </a:r>
            <a:r>
              <a:rPr lang="en-GB" sz="1000" b="0" baseline="30000">
                <a:ea typeface="Calibri" panose="020F0502020204030204" pitchFamily="34" charset="0"/>
                <a:cs typeface="Calibri" panose="020F0502020204030204" pitchFamily="34" charset="0"/>
              </a:rPr>
              <a:t> </a:t>
            </a:r>
            <a:r>
              <a:rPr lang="en-GB" sz="1000" b="0">
                <a:ea typeface="Calibri" panose="020F0502020204030204" pitchFamily="34" charset="0"/>
                <a:cs typeface="Calibri" panose="020F0502020204030204" pitchFamily="34" charset="0"/>
              </a:rPr>
              <a:t>However, this came at the expense of an increase in severe bleeding risk.</a:t>
            </a:r>
            <a:endParaRPr lang="en-GB" sz="1000" b="0" baseline="3000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u="none" strike="noStrike" kern="1200" cap="none" spc="0" normalizeH="0" baseline="0" noProof="0">
                <a:ln>
                  <a:noFill/>
                </a:ln>
                <a:effectLst/>
                <a:uLnTx/>
                <a:uFillTx/>
                <a:ea typeface="Calibri" panose="020F0502020204030204" pitchFamily="34" charset="0"/>
                <a:cs typeface="Calibri" panose="020F0502020204030204" pitchFamily="34" charset="0"/>
              </a:rPr>
              <a:t>Reference</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rPr>
              <a:t>Johnston SC et al. N Engl J Med 2020;383:207–217.</a:t>
            </a:r>
          </a:p>
          <a:p>
            <a:endParaRPr lang="en-GB" sz="1000"/>
          </a:p>
          <a:p>
            <a:endParaRPr lang="en-GB" sz="1000"/>
          </a:p>
        </p:txBody>
      </p:sp>
    </p:spTree>
    <p:extLst>
      <p:ext uri="{BB962C8B-B14F-4D97-AF65-F5344CB8AC3E}">
        <p14:creationId xmlns:p14="http://schemas.microsoft.com/office/powerpoint/2010/main" val="18256026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2114E-9584-D870-E77E-B2339A32972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704C6DF-968C-0479-A6A0-9DD639DE558B}"/>
              </a:ext>
            </a:extLst>
          </p:cNvPr>
          <p:cNvSpPr>
            <a:spLocks noGrp="1"/>
          </p:cNvSpPr>
          <p:nvPr>
            <p:ph type="sldNum" sz="quarter" idx="5"/>
          </p:nvPr>
        </p:nvSpPr>
        <p:spPr/>
        <p:txBody>
          <a:bodyPr/>
          <a:lstStyle/>
          <a:p>
            <a:pPr lvl="0"/>
            <a:fld id="{32F3CE37-8989-471A-BC57-D3CAAD03839D}" type="slidenum">
              <a:rPr lang="en-US" noProof="0" smtClean="0"/>
              <a:pPr lvl="0"/>
              <a:t>26</a:t>
            </a:fld>
            <a:endParaRPr lang="en-US" noProof="0"/>
          </a:p>
        </p:txBody>
      </p:sp>
      <p:sp>
        <p:nvSpPr>
          <p:cNvPr id="11" name="Slide Image Placeholder 10">
            <a:extLst>
              <a:ext uri="{FF2B5EF4-FFF2-40B4-BE49-F238E27FC236}">
                <a16:creationId xmlns:a16="http://schemas.microsoft.com/office/drawing/2014/main" id="{878F5F73-7C41-3213-033E-9C8D25F2BF92}"/>
              </a:ext>
            </a:extLst>
          </p:cNvPr>
          <p:cNvSpPr>
            <a:spLocks noGrp="1" noRot="1" noChangeAspect="1"/>
          </p:cNvSpPr>
          <p:nvPr>
            <p:ph type="sldImg"/>
          </p:nvPr>
        </p:nvSpPr>
        <p:spPr>
          <a:xfrm>
            <a:off x="685800" y="630238"/>
            <a:ext cx="5486400" cy="3086100"/>
          </a:xfrm>
        </p:spPr>
      </p:sp>
      <p:sp>
        <p:nvSpPr>
          <p:cNvPr id="12" name="Notes Placeholder 11">
            <a:extLst>
              <a:ext uri="{FF2B5EF4-FFF2-40B4-BE49-F238E27FC236}">
                <a16:creationId xmlns:a16="http://schemas.microsoft.com/office/drawing/2014/main" id="{7043672A-8660-D494-C607-758582A21A6F}"/>
              </a:ext>
            </a:extLst>
          </p:cNvPr>
          <p:cNvSpPr>
            <a:spLocks noGrp="1"/>
          </p:cNvSpPr>
          <p:nvPr>
            <p:ph type="body" idx="1"/>
          </p:nvPr>
        </p:nvSpPr>
        <p:spPr>
          <a:xfrm>
            <a:off x="679450" y="3886201"/>
            <a:ext cx="5438775" cy="524597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000" b="0">
                <a:ea typeface="Calibri" panose="020F0502020204030204" pitchFamily="34" charset="0"/>
                <a:cs typeface="Calibri" panose="020F0502020204030204" pitchFamily="34" charset="0"/>
              </a:rPr>
              <a:t>COMPASS was an </a:t>
            </a:r>
            <a:r>
              <a:rPr lang="en-GB" sz="1000" b="0">
                <a:ea typeface="Calibri" panose="020F0502020204030204" pitchFamily="34" charset="0"/>
                <a:cs typeface="Calibri" panose="020F0502020204030204" pitchFamily="34" charset="0"/>
              </a:rPr>
              <a:t>international, randomized, double-blind, parallel-group trial of rivaroxaban plus aspirin, or rivaroxaban alone, versus aspirin alone for the prevention of recurrent CV events in patients with stable atherosclerotic vascular disease</a:t>
            </a:r>
            <a:r>
              <a:rPr lang="en-US" sz="1000" b="0">
                <a:ea typeface="Calibri" panose="020F0502020204030204" pitchFamily="34" charset="0"/>
                <a:cs typeface="Calibri" panose="020F0502020204030204" pitchFamily="34" charset="0"/>
              </a:rPr>
              <a:t>.</a:t>
            </a:r>
            <a:r>
              <a:rPr lang="en-US" sz="1000" b="0" baseline="30000">
                <a:ea typeface="Calibri" panose="020F0502020204030204" pitchFamily="34" charset="0"/>
                <a:cs typeface="Calibri" panose="020F0502020204030204" pitchFamily="34" charset="0"/>
              </a:rPr>
              <a:t> </a:t>
            </a:r>
            <a:r>
              <a:rPr lang="en-US" sz="1000" b="0">
                <a:ea typeface="Calibri" panose="020F0502020204030204" pitchFamily="34" charset="0"/>
                <a:cs typeface="Calibri" panose="020F0502020204030204" pitchFamily="34" charset="0"/>
              </a:rPr>
              <a:t>The trial randomized 27,395 patients across 602 sites in 33 countries.</a:t>
            </a:r>
            <a:r>
              <a:rPr lang="en-US" sz="1000" b="0" baseline="30000">
                <a:ea typeface="Calibri" panose="020F0502020204030204" pitchFamily="34" charset="0"/>
                <a:cs typeface="Calibri" panose="020F0502020204030204" pitchFamily="34" charset="0"/>
              </a:rPr>
              <a:t> </a:t>
            </a:r>
            <a:r>
              <a:rPr lang="en-US" sz="1000" b="0" baseline="0">
                <a:ea typeface="Calibri" panose="020F0502020204030204" pitchFamily="34" charset="0"/>
                <a:cs typeface="Calibri" panose="020F0502020204030204" pitchFamily="34" charset="0"/>
              </a:rPr>
              <a:t>T</a:t>
            </a:r>
            <a:r>
              <a:rPr lang="en-US" sz="1000" b="0">
                <a:ea typeface="Calibri" panose="020F0502020204030204" pitchFamily="34" charset="0"/>
                <a:cs typeface="Calibri" panose="020F0502020204030204" pitchFamily="34" charset="0"/>
              </a:rPr>
              <a:t>he primary efficacy outcome was </a:t>
            </a:r>
            <a:r>
              <a:rPr lang="en-GB" sz="1000" b="0">
                <a:ea typeface="Calibri" panose="020F0502020204030204" pitchFamily="34" charset="0"/>
                <a:cs typeface="Calibri" panose="020F0502020204030204" pitchFamily="34" charset="0"/>
              </a:rPr>
              <a:t>a composite of CV death, stroke or MI</a:t>
            </a:r>
            <a:r>
              <a:rPr kumimoji="0" lang="en-US" sz="1000" b="0" u="none" strike="noStrike" kern="0" cap="none" spc="0" normalizeH="0" baseline="0" noProof="0">
                <a:ln>
                  <a:noFill/>
                </a:ln>
                <a:effectLst/>
                <a:uLnTx/>
                <a:uFillTx/>
                <a:ea typeface="Calibri" panose="020F0502020204030204" pitchFamily="34" charset="0"/>
                <a:cs typeface="Calibri" panose="020F0502020204030204" pitchFamily="34" charset="0"/>
              </a:rPr>
              <a:t>, with the effect on stroke, including subtypes, assessed as an additional outcome. The primary safety outcome comprised of major bleeding according to modified ISTH criteria.</a:t>
            </a:r>
            <a:endPar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rPr>
              <a:t>Reference</a:t>
            </a:r>
          </a:p>
          <a:p>
            <a:pPr marL="0" marR="0" lvl="0" indent="0" algn="l" defTabSz="914309" rtl="0" eaLnBrk="1" fontAlgn="auto" latinLnBrk="0" hangingPunct="1">
              <a:lnSpc>
                <a:spcPct val="100000"/>
              </a:lnSpc>
              <a:spcBef>
                <a:spcPts val="0"/>
              </a:spcBef>
              <a:spcAft>
                <a:spcPts val="0"/>
              </a:spcAft>
              <a:buClrTx/>
              <a:buSzTx/>
              <a:buFontTx/>
              <a:buNone/>
              <a:tabLst/>
              <a:defRPr/>
            </a:pPr>
            <a:r>
              <a:rPr kumimoji="0" lang="en-US" sz="1000" b="0" u="none" strike="noStrike" kern="1200" cap="none" spc="0" normalizeH="0" baseline="0" noProof="0" err="1">
                <a:ln>
                  <a:noFill/>
                </a:ln>
                <a:effectLst/>
                <a:uLnTx/>
                <a:uFillTx/>
              </a:rPr>
              <a:t>Eikelboom</a:t>
            </a:r>
            <a:r>
              <a:rPr kumimoji="0" lang="en-US" sz="1000" b="0" u="none" strike="noStrike" kern="1200" cap="none" spc="0" normalizeH="0" baseline="0" noProof="0">
                <a:ln>
                  <a:noFill/>
                </a:ln>
                <a:effectLst/>
                <a:uLnTx/>
                <a:uFillTx/>
              </a:rPr>
              <a:t> JW et al. N Engl J Med 2017;377:1319–1330.</a:t>
            </a:r>
            <a:endParaRPr lang="en-US" sz="1000" b="1"/>
          </a:p>
          <a:p>
            <a:endParaRPr lang="en-GB" sz="1000"/>
          </a:p>
          <a:p>
            <a:endParaRPr lang="en-GB" sz="1000"/>
          </a:p>
        </p:txBody>
      </p:sp>
    </p:spTree>
    <p:extLst>
      <p:ext uri="{BB962C8B-B14F-4D97-AF65-F5344CB8AC3E}">
        <p14:creationId xmlns:p14="http://schemas.microsoft.com/office/powerpoint/2010/main" val="29217375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BCCB1-F238-A84A-751C-729F91A6D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062CE3-70BD-86A1-8F45-F84A0A0E417F}"/>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A7961EFB-5B91-2F3C-A290-ECFC8F134226}"/>
              </a:ext>
            </a:extLst>
          </p:cNvPr>
          <p:cNvSpPr>
            <a:spLocks noGrp="1"/>
          </p:cNvSpPr>
          <p:nvPr>
            <p:ph type="sldNum" sz="quarter" idx="5"/>
          </p:nvPr>
        </p:nvSpPr>
        <p:spPr/>
        <p:txBody>
          <a:bodyPr/>
          <a:lstStyle/>
          <a:p>
            <a:fld id="{4FE12A04-9E3C-4CA4-8E37-57D068AB06B1}" type="slidenum">
              <a:rPr lang="en-GB" smtClean="0"/>
              <a:pPr/>
              <a:t>27</a:t>
            </a:fld>
            <a:endParaRPr lang="en-GB"/>
          </a:p>
        </p:txBody>
      </p:sp>
      <p:sp>
        <p:nvSpPr>
          <p:cNvPr id="5" name="Notes Placeholder 11">
            <a:extLst>
              <a:ext uri="{FF2B5EF4-FFF2-40B4-BE49-F238E27FC236}">
                <a16:creationId xmlns:a16="http://schemas.microsoft.com/office/drawing/2014/main" id="{E0D708E9-9051-B14F-1B03-1BFC25B4B403}"/>
              </a:ext>
            </a:extLst>
          </p:cNvPr>
          <p:cNvSpPr>
            <a:spLocks noGrp="1"/>
          </p:cNvSpPr>
          <p:nvPr>
            <p:ph type="body" idx="1"/>
          </p:nvPr>
        </p:nvSpPr>
        <p:spPr>
          <a:xfrm>
            <a:off x="679450" y="4689475"/>
            <a:ext cx="5438775" cy="444341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rPr>
              <a:t>Speaker Notes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000" b="0">
                <a:ea typeface="Calibri" panose="020F0502020204030204" pitchFamily="34" charset="0"/>
                <a:cs typeface="Calibri" panose="020F0502020204030204" pitchFamily="34" charset="0"/>
              </a:rPr>
              <a:t>Compared with aspirin alone, rivaroxaban plus aspirin reduced the risk of stroke by 42%, and ischemic or uncertain stroke by 49%.</a:t>
            </a:r>
            <a:r>
              <a:rPr lang="en-GB" sz="1000" b="0" baseline="30000">
                <a:ea typeface="Calibri" panose="020F0502020204030204" pitchFamily="34" charset="0"/>
                <a:cs typeface="Calibri" panose="020F0502020204030204" pitchFamily="34" charset="0"/>
              </a:rPr>
              <a:t>1,2</a:t>
            </a:r>
            <a:endParaRPr kumimoji="0" lang="en-US" sz="1000" b="0"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u="none" strike="noStrike" kern="1200" cap="none" spc="0" normalizeH="0" baseline="0" noProof="0">
              <a:ln>
                <a:noFill/>
              </a:ln>
              <a:effectLst/>
              <a:uLnTx/>
              <a:uFillTx/>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u="none" strike="noStrike" kern="1200" cap="none" spc="0" normalizeH="0" baseline="0" noProof="0">
                <a:ln>
                  <a:noFill/>
                </a:ln>
                <a:effectLst/>
                <a:uLnTx/>
                <a:uFillTx/>
              </a:rPr>
              <a:t>References</a:t>
            </a:r>
          </a:p>
          <a:p>
            <a:pPr marL="228600" marR="0" lvl="0" indent="-228600" algn="l" defTabSz="914309" rtl="0" eaLnBrk="1" fontAlgn="auto" latinLnBrk="0" hangingPunct="1">
              <a:lnSpc>
                <a:spcPct val="100000"/>
              </a:lnSpc>
              <a:spcBef>
                <a:spcPts val="0"/>
              </a:spcBef>
              <a:spcAft>
                <a:spcPts val="0"/>
              </a:spcAft>
              <a:buClrTx/>
              <a:buSzTx/>
              <a:buFontTx/>
              <a:buAutoNum type="arabicPeriod"/>
              <a:tabLst/>
              <a:defRPr/>
            </a:pPr>
            <a:r>
              <a:rPr kumimoji="0" lang="en-US" sz="1000" b="0" u="none" strike="noStrike" kern="1200" cap="none" spc="0" normalizeH="0" baseline="0" noProof="0" err="1">
                <a:ln>
                  <a:noFill/>
                </a:ln>
                <a:effectLst/>
                <a:uLnTx/>
                <a:uFillTx/>
              </a:rPr>
              <a:t>Eikelboom</a:t>
            </a:r>
            <a:r>
              <a:rPr kumimoji="0" lang="en-US" sz="1000" b="0" u="none" strike="noStrike" kern="1200" cap="none" spc="0" normalizeH="0" baseline="0" noProof="0">
                <a:ln>
                  <a:noFill/>
                </a:ln>
                <a:effectLst/>
                <a:uLnTx/>
                <a:uFillTx/>
              </a:rPr>
              <a:t> JW et al. N Engl J Med 2017;377:1319–1330.</a:t>
            </a:r>
          </a:p>
          <a:p>
            <a:pPr marL="228600" lvl="0" indent="-228600" defTabSz="914309">
              <a:buFontTx/>
              <a:buAutoNum type="arabicPeriod"/>
              <a:defRPr/>
            </a:pPr>
            <a:r>
              <a:rPr lang="en-US" sz="1000"/>
              <a:t>Sharma M, et al. Circulation 2019;139:1134–1145.</a:t>
            </a:r>
            <a:endParaRPr lang="en-US" sz="1000" b="1"/>
          </a:p>
          <a:p>
            <a:endParaRPr lang="en-GB" sz="1000"/>
          </a:p>
          <a:p>
            <a:endParaRPr lang="en-GB" sz="1000"/>
          </a:p>
        </p:txBody>
      </p:sp>
    </p:spTree>
    <p:extLst>
      <p:ext uri="{BB962C8B-B14F-4D97-AF65-F5344CB8AC3E}">
        <p14:creationId xmlns:p14="http://schemas.microsoft.com/office/powerpoint/2010/main" val="30148740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a:t>Speaker Notes</a:t>
            </a:r>
          </a:p>
          <a:p>
            <a:r>
              <a:rPr lang="en-US" sz="1000" b="0"/>
              <a:t>The findings from the COMPASS trial support combination of anticoagulant and antiplatelet therapies and highlight the need for uncoupling hemostasis and thrombosis</a:t>
            </a:r>
            <a:r>
              <a:rPr lang="en-US" sz="1000" b="0" baseline="30000"/>
              <a:t>1,2</a:t>
            </a:r>
            <a:endParaRPr lang="en-US" sz="1000" b="0"/>
          </a:p>
          <a:p>
            <a:endParaRPr lang="en-US" sz="1000" b="0"/>
          </a:p>
          <a:p>
            <a:r>
              <a:rPr lang="en-US" sz="1000" b="1"/>
              <a:t>References</a:t>
            </a:r>
          </a:p>
          <a:p>
            <a:pPr marL="228600" indent="-228600">
              <a:buAutoNum type="arabicPeriod"/>
            </a:pPr>
            <a:r>
              <a:rPr lang="en-GB" sz="1000"/>
              <a:t>Sharma M, et al. Circulation. 2019,139:1134-1145. </a:t>
            </a:r>
          </a:p>
          <a:p>
            <a:pPr marL="228600" indent="-228600">
              <a:buAutoNum type="arabicPeriod"/>
            </a:pPr>
            <a:r>
              <a:rPr lang="en-GB" sz="1000" err="1"/>
              <a:t>Eikelboom</a:t>
            </a:r>
            <a:r>
              <a:rPr lang="en-GB" sz="1000"/>
              <a:t> JW, et al. N Engl J Med. 2017;377:1319-1330.</a:t>
            </a:r>
            <a:endParaRPr lang="en-GB" sz="1000" b="1"/>
          </a:p>
        </p:txBody>
      </p:sp>
      <p:sp>
        <p:nvSpPr>
          <p:cNvPr id="4" name="Slide Number Placeholder 3"/>
          <p:cNvSpPr>
            <a:spLocks noGrp="1"/>
          </p:cNvSpPr>
          <p:nvPr>
            <p:ph type="sldNum" sz="quarter" idx="5"/>
          </p:nvPr>
        </p:nvSpPr>
        <p:spPr/>
        <p:txBody>
          <a:bodyPr/>
          <a:lstStyle/>
          <a:p>
            <a:fld id="{4FE12A04-9E3C-4CA4-8E37-57D068AB06B1}" type="slidenum">
              <a:rPr lang="en-GB" smtClean="0"/>
              <a:pPr/>
              <a:t>28</a:t>
            </a:fld>
            <a:endParaRPr lang="en-GB"/>
          </a:p>
        </p:txBody>
      </p:sp>
    </p:spTree>
    <p:extLst>
      <p:ext uri="{BB962C8B-B14F-4D97-AF65-F5344CB8AC3E}">
        <p14:creationId xmlns:p14="http://schemas.microsoft.com/office/powerpoint/2010/main" val="2285047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a:t>Speaker Notes</a:t>
            </a:r>
            <a:br>
              <a:rPr lang="en-US" sz="1000" b="1"/>
            </a:br>
            <a:r>
              <a:rPr lang="en-US" sz="1000"/>
              <a:t>Phase III trials, CHANCE, POINT, THALES and COMPASS have shown limitations with combining current prevention strategies due to the associated bleeding risk, highlighting the need for improvement in SSP</a:t>
            </a:r>
            <a:r>
              <a:rPr lang="en-US" sz="1000" baseline="30000"/>
              <a:t>1–4</a:t>
            </a:r>
          </a:p>
          <a:p>
            <a:endParaRPr lang="en-US" sz="1000" baseline="30000"/>
          </a:p>
          <a:p>
            <a:r>
              <a:rPr lang="en-US" sz="1000" b="1" baseline="0"/>
              <a:t>References</a:t>
            </a:r>
          </a:p>
          <a:p>
            <a:pPr marL="228600" indent="-228600">
              <a:buAutoNum type="arabicPeriod"/>
            </a:pPr>
            <a:r>
              <a:rPr lang="en-US" sz="1000" b="0" baseline="0"/>
              <a:t>Wang Y, et al. N Engl J Med. 2013;368(1):11–19.</a:t>
            </a:r>
          </a:p>
          <a:p>
            <a:pPr marL="228600" indent="-228600">
              <a:buAutoNum type="arabicPeriod"/>
            </a:pPr>
            <a:r>
              <a:rPr lang="en-US" sz="1000" b="0" baseline="0"/>
              <a:t>Johnston SC, et al. N Engl J Med. 2018;379(3):215–225.</a:t>
            </a:r>
          </a:p>
          <a:p>
            <a:pPr marL="228600" indent="-228600">
              <a:buAutoNum type="arabicPeriod"/>
            </a:pPr>
            <a:r>
              <a:rPr lang="en-US" sz="1000" b="0" baseline="0"/>
              <a:t>Johnston SC, et al. N Engl J Med. 2020;383(3):207–217.</a:t>
            </a:r>
          </a:p>
          <a:p>
            <a:pPr marL="228600" indent="-228600">
              <a:buAutoNum type="arabicPeriod"/>
            </a:pPr>
            <a:r>
              <a:rPr lang="en-US" sz="1000" b="0" baseline="0" err="1"/>
              <a:t>Eikelboom</a:t>
            </a:r>
            <a:r>
              <a:rPr lang="en-US" sz="1000" b="0" baseline="0"/>
              <a:t> J.W et al. N Engl J Med 2017;377:1319–1330.</a:t>
            </a:r>
            <a:endParaRPr lang="en-US" sz="1000" b="1" baseline="0"/>
          </a:p>
        </p:txBody>
      </p:sp>
      <p:sp>
        <p:nvSpPr>
          <p:cNvPr id="4" name="Slide Number Placeholder 3"/>
          <p:cNvSpPr>
            <a:spLocks noGrp="1"/>
          </p:cNvSpPr>
          <p:nvPr>
            <p:ph type="sldNum" sz="quarter" idx="5"/>
          </p:nvPr>
        </p:nvSpPr>
        <p:spPr/>
        <p:txBody>
          <a:bodyPr/>
          <a:lstStyle/>
          <a:p>
            <a:fld id="{4FE12A04-9E3C-4CA4-8E37-57D068AB06B1}" type="slidenum">
              <a:rPr lang="en-GB" smtClean="0"/>
              <a:pPr/>
              <a:t>29</a:t>
            </a:fld>
            <a:endParaRPr lang="en-GB"/>
          </a:p>
        </p:txBody>
      </p:sp>
    </p:spTree>
    <p:extLst>
      <p:ext uri="{BB962C8B-B14F-4D97-AF65-F5344CB8AC3E}">
        <p14:creationId xmlns:p14="http://schemas.microsoft.com/office/powerpoint/2010/main" val="903016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a:p>
        </p:txBody>
      </p:sp>
      <p:sp>
        <p:nvSpPr>
          <p:cNvPr id="4" name="Slide Number Placeholder 3"/>
          <p:cNvSpPr>
            <a:spLocks noGrp="1"/>
          </p:cNvSpPr>
          <p:nvPr>
            <p:ph type="sldNum" sz="quarter" idx="5"/>
          </p:nvPr>
        </p:nvSpPr>
        <p:spPr/>
        <p:txBody>
          <a:bodyPr/>
          <a:lstStyle/>
          <a:p>
            <a:fld id="{4FE12A04-9E3C-4CA4-8E37-57D068AB06B1}" type="slidenum">
              <a:rPr lang="en-GB" smtClean="0"/>
              <a:pPr/>
              <a:t>3</a:t>
            </a:fld>
            <a:endParaRPr lang="en-GB"/>
          </a:p>
        </p:txBody>
      </p:sp>
    </p:spTree>
    <p:extLst>
      <p:ext uri="{BB962C8B-B14F-4D97-AF65-F5344CB8AC3E}">
        <p14:creationId xmlns:p14="http://schemas.microsoft.com/office/powerpoint/2010/main" val="35411157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30</a:t>
            </a:fld>
            <a:endParaRPr lang="en-GB"/>
          </a:p>
        </p:txBody>
      </p:sp>
    </p:spTree>
    <p:extLst>
      <p:ext uri="{BB962C8B-B14F-4D97-AF65-F5344CB8AC3E}">
        <p14:creationId xmlns:p14="http://schemas.microsoft.com/office/powerpoint/2010/main" val="141844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a:t>Speaker Notes</a:t>
            </a:r>
          </a:p>
          <a:p>
            <a:pPr marL="171450" indent="-171450">
              <a:buFont typeface="Arial" panose="020B0604020202020204" pitchFamily="34" charset="0"/>
              <a:buChar char="•"/>
            </a:pPr>
            <a:r>
              <a:rPr lang="en-US" sz="1000" b="0"/>
              <a:t>People with inherited FXI deficiency have a significantly lower incidence of thromboembolic events including ischemic stroke and VTE. They rarely bleed spontaneously, and the condition is often diagnosed incidentally</a:t>
            </a:r>
            <a:r>
              <a:rPr lang="en-US" sz="1000" b="0" baseline="30000"/>
              <a:t>1–3</a:t>
            </a:r>
          </a:p>
          <a:p>
            <a:pPr marL="171450" indent="-171450">
              <a:buFont typeface="Arial" panose="020B0604020202020204" pitchFamily="34" charset="0"/>
              <a:buChar char="•"/>
            </a:pPr>
            <a:r>
              <a:rPr lang="en-US" sz="1000" b="0"/>
              <a:t>In Mendelian randomization studies, genetically lower FXI levels were associated with a reduced risk of ischemic stroke, with no corresponding increase in major bleeding risk</a:t>
            </a:r>
            <a:r>
              <a:rPr lang="en-US" sz="1000" b="0" baseline="30000"/>
              <a:t>4,5</a:t>
            </a:r>
          </a:p>
          <a:p>
            <a:pPr marL="442913" lvl="1" indent="-171450">
              <a:buFont typeface="Arial" panose="020B0604020202020204" pitchFamily="34" charset="0"/>
              <a:buChar char="•"/>
            </a:pPr>
            <a:r>
              <a:rPr lang="en-US" sz="1000" b="0" baseline="0"/>
              <a:t>Mendelian randomization studies indicate </a:t>
            </a:r>
            <a:r>
              <a:rPr lang="en-GB" sz="1000" b="0" baseline="0"/>
              <a:t>that genetically higher FXI activity is associated with greater risk of VTE and some stroke subtypes, but not ACS</a:t>
            </a:r>
            <a:r>
              <a:rPr lang="en-GB" sz="1000" b="0" baseline="30000"/>
              <a:t>6</a:t>
            </a:r>
            <a:endParaRPr lang="en-GB" sz="1000" b="0" baseline="0"/>
          </a:p>
          <a:p>
            <a:pPr marL="171450" lvl="0" indent="-171450">
              <a:buFont typeface="Arial" panose="020B0604020202020204" pitchFamily="34" charset="0"/>
              <a:buChar char="•"/>
            </a:pPr>
            <a:r>
              <a:rPr lang="en-GB" sz="1000">
                <a:latin typeface="Arial" panose="020B0604020202020204" pitchFamily="34" charset="0"/>
                <a:cs typeface="Arial" panose="020B0604020202020204" pitchFamily="34" charset="0"/>
              </a:rPr>
              <a:t>FXI inhibition attenuates thrombosis in mouse, rabbit, and non-human primate models, with no increase in bleeding versus VKA or DOAC therapy</a:t>
            </a:r>
            <a:r>
              <a:rPr lang="en-GB" sz="1000" baseline="30000">
                <a:latin typeface="Arial" panose="020B0604020202020204" pitchFamily="34" charset="0"/>
                <a:cs typeface="Arial" panose="020B0604020202020204" pitchFamily="34" charset="0"/>
              </a:rPr>
              <a:t>7</a:t>
            </a:r>
          </a:p>
          <a:p>
            <a:pPr marL="0" indent="0">
              <a:buFont typeface="Arial" panose="020B0604020202020204" pitchFamily="34" charset="0"/>
              <a:buNone/>
            </a:pPr>
            <a:endParaRPr lang="en-US" sz="1000" b="0"/>
          </a:p>
          <a:p>
            <a:r>
              <a:rPr lang="en-US" sz="1000" b="1"/>
              <a:t>References</a:t>
            </a:r>
          </a:p>
          <a:p>
            <a:pPr marL="228600" indent="-228600">
              <a:buAutoNum type="arabicPeriod"/>
            </a:pPr>
            <a:r>
              <a:rPr lang="en-US" sz="1000"/>
              <a:t>Sharman Moser S, et al. </a:t>
            </a:r>
            <a:r>
              <a:rPr lang="en-US" sz="1000" err="1"/>
              <a:t>Thromb</a:t>
            </a:r>
            <a:r>
              <a:rPr lang="en-US" sz="1000"/>
              <a:t> </a:t>
            </a:r>
            <a:r>
              <a:rPr lang="en-US" sz="1000" err="1"/>
              <a:t>Haemost</a:t>
            </a:r>
            <a:r>
              <a:rPr lang="en-US" sz="1000"/>
              <a:t>. 2022;122:808–817.</a:t>
            </a:r>
          </a:p>
          <a:p>
            <a:pPr marL="228600" indent="-228600">
              <a:buAutoNum type="arabicPeriod"/>
            </a:pPr>
            <a:r>
              <a:rPr lang="en-US" sz="1000"/>
              <a:t>Preis M, et al. Blood. 2017;129(9):1210–1215.</a:t>
            </a:r>
          </a:p>
          <a:p>
            <a:pPr marL="228600" indent="-228600">
              <a:buAutoNum type="arabicPeriod"/>
            </a:pPr>
            <a:r>
              <a:rPr lang="en-US" sz="1000"/>
              <a:t>Salomon O, et al. Blood. 2008;111:4113–4117.</a:t>
            </a:r>
            <a:r>
              <a:rPr lang="en-GB" sz="1000"/>
              <a:t>1.</a:t>
            </a:r>
          </a:p>
          <a:p>
            <a:pPr marL="228600" indent="-228600">
              <a:buAutoNum type="arabicPeriod"/>
            </a:pPr>
            <a:r>
              <a:rPr lang="en-US" sz="1000"/>
              <a:t>Georgi B, et al. Stroke. 2019;50:3004–3012.</a:t>
            </a:r>
          </a:p>
          <a:p>
            <a:pPr marL="228600" indent="-228600">
              <a:buAutoNum type="arabicPeriod"/>
            </a:pPr>
            <a:r>
              <a:rPr lang="en-US" sz="1000"/>
              <a:t>Gill D, et al. Stroke. 2018;49:2761–2763.</a:t>
            </a:r>
          </a:p>
          <a:p>
            <a:pPr marL="228600" indent="-228600">
              <a:buAutoNum type="arabicPeriod"/>
            </a:pPr>
            <a:r>
              <a:rPr lang="da-DK" sz="1000"/>
              <a:t>Yuan S, et al. J Am Heart Assoc. 2021;10:e019644.</a:t>
            </a:r>
          </a:p>
          <a:p>
            <a:pPr marL="228600" indent="-228600">
              <a:buAutoNum type="arabicPeriod"/>
            </a:pPr>
            <a:r>
              <a:rPr lang="en-GB" sz="1000"/>
              <a:t>Gailani D et al. </a:t>
            </a:r>
            <a:r>
              <a:rPr lang="en-GB" sz="1000" err="1"/>
              <a:t>Arterioscler</a:t>
            </a:r>
            <a:r>
              <a:rPr lang="en-GB" sz="1000"/>
              <a:t> </a:t>
            </a:r>
            <a:r>
              <a:rPr lang="en-GB" sz="1000" err="1"/>
              <a:t>Thromb</a:t>
            </a:r>
            <a:r>
              <a:rPr lang="en-GB" sz="1000"/>
              <a:t> </a:t>
            </a:r>
            <a:r>
              <a:rPr lang="en-GB" sz="1000" err="1"/>
              <a:t>Vasc</a:t>
            </a:r>
            <a:r>
              <a:rPr lang="en-GB" sz="1000"/>
              <a:t> Biol. 2016;36:1316–1322.</a:t>
            </a:r>
            <a:endParaRPr lang="en-US" sz="1000" b="0"/>
          </a:p>
        </p:txBody>
      </p:sp>
      <p:sp>
        <p:nvSpPr>
          <p:cNvPr id="4" name="Slide Number Placeholder 3"/>
          <p:cNvSpPr>
            <a:spLocks noGrp="1"/>
          </p:cNvSpPr>
          <p:nvPr>
            <p:ph type="sldNum" sz="quarter" idx="5"/>
          </p:nvPr>
        </p:nvSpPr>
        <p:spPr/>
        <p:txBody>
          <a:bodyPr/>
          <a:lstStyle/>
          <a:p>
            <a:fld id="{4FE12A04-9E3C-4CA4-8E37-57D068AB06B1}" type="slidenum">
              <a:rPr lang="en-GB" smtClean="0"/>
              <a:pPr/>
              <a:t>31</a:t>
            </a:fld>
            <a:endParaRPr lang="en-GB"/>
          </a:p>
        </p:txBody>
      </p:sp>
    </p:spTree>
    <p:extLst>
      <p:ext uri="{BB962C8B-B14F-4D97-AF65-F5344CB8AC3E}">
        <p14:creationId xmlns:p14="http://schemas.microsoft.com/office/powerpoint/2010/main" val="19372085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A2C5C-F279-0E0D-1EF7-FECF1ECA89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309BD2-3C31-3E35-994B-1E6866AA0F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D2EAD3-CF1E-FF3C-E47F-B1B7D5A53270}"/>
              </a:ext>
            </a:extLst>
          </p:cNvPr>
          <p:cNvSpPr>
            <a:spLocks noGrp="1"/>
          </p:cNvSpPr>
          <p:nvPr>
            <p:ph type="body" idx="1"/>
          </p:nvPr>
        </p:nvSpPr>
        <p:spPr/>
        <p:txBody>
          <a:bodyPr/>
          <a:lstStyle/>
          <a:p>
            <a:r>
              <a:rPr lang="en-US" sz="1000" b="1"/>
              <a:t>Speaker Notes</a:t>
            </a:r>
          </a:p>
          <a:p>
            <a:r>
              <a:rPr lang="en-US" sz="1000"/>
              <a:t>Risk of cardiovascular events is lower in individuals with FXI deficiency versus individuals with normal FXI activity.</a:t>
            </a:r>
          </a:p>
          <a:p>
            <a:endParaRPr lang="en-US" sz="1000" b="0"/>
          </a:p>
          <a:p>
            <a:r>
              <a:rPr lang="en-US" sz="1000" b="1"/>
              <a:t>Reference</a:t>
            </a:r>
          </a:p>
          <a:p>
            <a:r>
              <a:rPr lang="da-DK" sz="1000" kern="1200">
                <a:latin typeface="Arial" panose="020B0604020202020204" pitchFamily="34" charset="0"/>
                <a:cs typeface="Arial" panose="020B0604020202020204" pitchFamily="34" charset="0"/>
              </a:rPr>
              <a:t>Preis M, et al. Blood</a:t>
            </a:r>
            <a:r>
              <a:rPr lang="da-DK" sz="1000" i="1" kern="1200">
                <a:latin typeface="Arial" panose="020B0604020202020204" pitchFamily="34" charset="0"/>
                <a:cs typeface="Arial" panose="020B0604020202020204" pitchFamily="34" charset="0"/>
              </a:rPr>
              <a:t>. </a:t>
            </a:r>
            <a:r>
              <a:rPr lang="da-DK" sz="1000" kern="1200">
                <a:latin typeface="Arial" panose="020B0604020202020204" pitchFamily="34" charset="0"/>
                <a:cs typeface="Arial" panose="020B0604020202020204" pitchFamily="34" charset="0"/>
              </a:rPr>
              <a:t>2017;129(9):1210–1215.</a:t>
            </a:r>
            <a:endParaRPr lang="en-US" sz="1000" b="1"/>
          </a:p>
        </p:txBody>
      </p:sp>
      <p:sp>
        <p:nvSpPr>
          <p:cNvPr id="4" name="Slide Number Placeholder 3">
            <a:extLst>
              <a:ext uri="{FF2B5EF4-FFF2-40B4-BE49-F238E27FC236}">
                <a16:creationId xmlns:a16="http://schemas.microsoft.com/office/drawing/2014/main" id="{14FD4297-3E7E-601B-0D6E-A3D84AFE77A4}"/>
              </a:ext>
            </a:extLst>
          </p:cNvPr>
          <p:cNvSpPr>
            <a:spLocks noGrp="1"/>
          </p:cNvSpPr>
          <p:nvPr>
            <p:ph type="sldNum" sz="quarter" idx="5"/>
          </p:nvPr>
        </p:nvSpPr>
        <p:spPr/>
        <p:txBody>
          <a:bodyPr/>
          <a:lstStyle/>
          <a:p>
            <a:fld id="{4FE12A04-9E3C-4CA4-8E37-57D068AB06B1}" type="slidenum">
              <a:rPr lang="en-GB" smtClean="0"/>
              <a:pPr/>
              <a:t>32</a:t>
            </a:fld>
            <a:endParaRPr lang="en-GB"/>
          </a:p>
        </p:txBody>
      </p:sp>
    </p:spTree>
    <p:extLst>
      <p:ext uri="{BB962C8B-B14F-4D97-AF65-F5344CB8AC3E}">
        <p14:creationId xmlns:p14="http://schemas.microsoft.com/office/powerpoint/2010/main" val="16936699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CEA41-06D6-D84E-D3E1-2C50A0462F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8F0F5-0CBA-7A2F-3DF4-A3A1B6634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20EB8A-8FEC-68C3-668C-3686D1813AD2}"/>
              </a:ext>
            </a:extLst>
          </p:cNvPr>
          <p:cNvSpPr>
            <a:spLocks noGrp="1"/>
          </p:cNvSpPr>
          <p:nvPr>
            <p:ph type="body" idx="1"/>
          </p:nvPr>
        </p:nvSpPr>
        <p:spPr/>
        <p:txBody>
          <a:bodyPr/>
          <a:lstStyle/>
          <a:p>
            <a:r>
              <a:rPr lang="en-US" sz="1000" b="1"/>
              <a:t>Speaker notes</a:t>
            </a:r>
          </a:p>
          <a:p>
            <a:r>
              <a:rPr lang="en-US" sz="1000" b="0"/>
              <a:t>Genetic studies have demonstrated an association between FXI levels and the risk of ischemic stroke, with no corresponding effects on major bleeding</a:t>
            </a:r>
            <a:r>
              <a:rPr lang="en-US" sz="1000" b="0" baseline="30000"/>
              <a:t>1,2</a:t>
            </a:r>
          </a:p>
          <a:p>
            <a:pPr marL="171450" indent="-171450">
              <a:buFont typeface="Arial" panose="020B0604020202020204" pitchFamily="34" charset="0"/>
              <a:buChar char="•"/>
            </a:pPr>
            <a:endParaRPr lang="en-US" sz="1000" b="0" baseline="30000"/>
          </a:p>
          <a:p>
            <a:pPr marL="0" indent="0">
              <a:buFont typeface="Arial" panose="020B0604020202020204" pitchFamily="34" charset="0"/>
              <a:buNone/>
            </a:pPr>
            <a:r>
              <a:rPr lang="en-US" sz="1000" b="1" baseline="0"/>
              <a:t>References</a:t>
            </a:r>
          </a:p>
          <a:p>
            <a:pPr marL="0" indent="0">
              <a:buFont typeface="Arial" panose="020B0604020202020204" pitchFamily="34" charset="0"/>
              <a:buNone/>
            </a:pPr>
            <a:r>
              <a:rPr lang="en-US" sz="1000" b="0" baseline="0"/>
              <a:t>1. Georgi B, et al. Stroke. 2019;50(11):3004–3012.</a:t>
            </a:r>
          </a:p>
          <a:p>
            <a:pPr marL="0" indent="0">
              <a:buFont typeface="Arial" panose="020B0604020202020204" pitchFamily="34" charset="0"/>
              <a:buNone/>
            </a:pPr>
            <a:r>
              <a:rPr lang="en-US" sz="1000" b="0" baseline="0"/>
              <a:t>2. Gill D, et al. Stroke. 2018;49(11):2761–2763. </a:t>
            </a:r>
          </a:p>
        </p:txBody>
      </p:sp>
      <p:sp>
        <p:nvSpPr>
          <p:cNvPr id="4" name="Slide Number Placeholder 3">
            <a:extLst>
              <a:ext uri="{FF2B5EF4-FFF2-40B4-BE49-F238E27FC236}">
                <a16:creationId xmlns:a16="http://schemas.microsoft.com/office/drawing/2014/main" id="{0250CCC3-82D3-13F4-7051-CB2A99D269BC}"/>
              </a:ext>
            </a:extLst>
          </p:cNvPr>
          <p:cNvSpPr>
            <a:spLocks noGrp="1"/>
          </p:cNvSpPr>
          <p:nvPr>
            <p:ph type="sldNum" sz="quarter" idx="5"/>
          </p:nvPr>
        </p:nvSpPr>
        <p:spPr/>
        <p:txBody>
          <a:bodyPr/>
          <a:lstStyle/>
          <a:p>
            <a:fld id="{4FE12A04-9E3C-4CA4-8E37-57D068AB06B1}" type="slidenum">
              <a:rPr lang="en-GB" smtClean="0"/>
              <a:pPr/>
              <a:t>33</a:t>
            </a:fld>
            <a:endParaRPr lang="en-GB"/>
          </a:p>
        </p:txBody>
      </p:sp>
    </p:spTree>
    <p:extLst>
      <p:ext uri="{BB962C8B-B14F-4D97-AF65-F5344CB8AC3E}">
        <p14:creationId xmlns:p14="http://schemas.microsoft.com/office/powerpoint/2010/main" val="29105128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34</a:t>
            </a:fld>
            <a:endParaRPr lang="en-GB"/>
          </a:p>
        </p:txBody>
      </p:sp>
    </p:spTree>
    <p:extLst>
      <p:ext uri="{BB962C8B-B14F-4D97-AF65-F5344CB8AC3E}">
        <p14:creationId xmlns:p14="http://schemas.microsoft.com/office/powerpoint/2010/main" val="23972911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2BF01-9AFD-3125-4947-229553B5AC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736C9C-DCF7-7893-23C1-C7F3E95732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207A85-8E2E-F796-B7E1-EBA83B2A81C8}"/>
              </a:ext>
            </a:extLst>
          </p:cNvPr>
          <p:cNvSpPr>
            <a:spLocks noGrp="1"/>
          </p:cNvSpPr>
          <p:nvPr>
            <p:ph type="body" idx="1"/>
          </p:nvPr>
        </p:nvSpPr>
        <p:spPr/>
        <p:txBody>
          <a:bodyPr/>
          <a:lstStyle/>
          <a:p>
            <a:r>
              <a:rPr lang="en-GB" sz="1000" b="1"/>
              <a:t>Speaker Notes</a:t>
            </a:r>
          </a:p>
          <a:p>
            <a:pPr marL="171450" indent="-171450">
              <a:buFont typeface="Arial" panose="020B0604020202020204" pitchFamily="34" charset="0"/>
              <a:buChar char="•"/>
            </a:pPr>
            <a:r>
              <a:rPr lang="en-US" sz="1000">
                <a:latin typeface="+mn-lt"/>
                <a:cs typeface="Arial"/>
              </a:rPr>
              <a:t>Physiological hemostasis and pathological thrombosis each rely on the common coagulation pathway</a:t>
            </a:r>
            <a:r>
              <a:rPr lang="en-US" sz="1000" baseline="30000">
                <a:latin typeface="+mn-lt"/>
                <a:cs typeface="Arial"/>
              </a:rPr>
              <a:t>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effectLst/>
                <a:uLnTx/>
                <a:uFillTx/>
                <a:latin typeface="+mn-lt"/>
                <a:ea typeface="+mn-ea"/>
                <a:cs typeface="Arial"/>
              </a:rPr>
              <a:t>Although related, both hemostasis and thrombosis are distinct processes of coagulation</a:t>
            </a:r>
            <a:r>
              <a:rPr kumimoji="0" lang="en-GB" sz="1000" b="0" i="0" u="none" strike="noStrike" kern="1200" cap="none" spc="-8" normalizeH="0" baseline="30000" noProof="0">
                <a:ln>
                  <a:noFill/>
                </a:ln>
                <a:effectLst/>
                <a:uLnTx/>
                <a:uFillTx/>
                <a:latin typeface="+mn-lt"/>
                <a:ea typeface="+mn-ea"/>
                <a:cs typeface="Arial"/>
              </a:rPr>
              <a:t>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1200" cap="none" spc="0" normalizeH="0" baseline="0" noProof="0">
                <a:ln>
                  <a:noFill/>
                </a:ln>
                <a:effectLst/>
                <a:uLnTx/>
                <a:uFillTx/>
                <a:latin typeface="Arial" charset="0"/>
                <a:ea typeface="+mn-ea"/>
                <a:cs typeface="+mn-cs"/>
              </a:rPr>
              <a:t>Understanding the differential role of Factor </a:t>
            </a:r>
            <a:r>
              <a:rPr kumimoji="0" lang="en-US" sz="1000" b="0" i="0" u="none" strike="noStrike" kern="1200" cap="none" spc="0" normalizeH="0" baseline="0" noProof="0" err="1">
                <a:ln>
                  <a:noFill/>
                </a:ln>
                <a:effectLst/>
                <a:uLnTx/>
                <a:uFillTx/>
                <a:latin typeface="Arial" charset="0"/>
                <a:ea typeface="+mn-ea"/>
                <a:cs typeface="+mn-cs"/>
              </a:rPr>
              <a:t>XIa</a:t>
            </a:r>
            <a:r>
              <a:rPr kumimoji="0" lang="en-US" sz="1000" b="0" i="0" u="none" strike="noStrike" kern="1200" cap="none" spc="0" normalizeH="0" baseline="0" noProof="0">
                <a:ln>
                  <a:noFill/>
                </a:ln>
                <a:effectLst/>
                <a:uLnTx/>
                <a:uFillTx/>
                <a:latin typeface="Arial" charset="0"/>
                <a:ea typeface="+mn-ea"/>
                <a:cs typeface="+mn-cs"/>
              </a:rPr>
              <a:t> has led to the possibility of uncoupling hemostasis from thrombosis</a:t>
            </a:r>
            <a:r>
              <a:rPr kumimoji="0" lang="en-GB" sz="1000" b="0" i="0" u="none" strike="noStrike" kern="1200" cap="none" spc="-8" normalizeH="0" baseline="30000" noProof="0">
                <a:ln>
                  <a:noFill/>
                </a:ln>
                <a:effectLst/>
                <a:uLnTx/>
                <a:uFillTx/>
                <a:latin typeface="Arial" charset="0"/>
                <a:ea typeface="+mn-ea"/>
                <a:cs typeface="+mn-cs"/>
              </a:rPr>
              <a:t>1,2</a:t>
            </a:r>
            <a:endParaRPr kumimoji="0" lang="en-GB" sz="1000" b="0" i="0" u="none" strike="noStrike" kern="1200" cap="none" spc="0" normalizeH="0" baseline="0" noProof="0">
              <a:ln>
                <a:noFill/>
              </a:ln>
              <a:effectLst/>
              <a:uLnTx/>
              <a:uFillTx/>
              <a:latin typeface="Arial" charset="0"/>
              <a:ea typeface="+mn-ea"/>
              <a:cs typeface="+mn-cs"/>
            </a:endParaRPr>
          </a:p>
          <a:p>
            <a:pPr marL="0" indent="0">
              <a:buFont typeface="Arial" panose="020B0604020202020204" pitchFamily="34" charset="0"/>
              <a:buNone/>
            </a:pPr>
            <a:endParaRPr lang="en-GB" sz="1000" b="1"/>
          </a:p>
          <a:p>
            <a:pPr marL="0" indent="0">
              <a:buFont typeface="Arial" panose="020B0604020202020204" pitchFamily="34" charset="0"/>
              <a:buNone/>
            </a:pPr>
            <a:r>
              <a:rPr lang="en-GB" sz="1000" b="1"/>
              <a:t>References</a:t>
            </a:r>
          </a:p>
          <a:p>
            <a:pPr marL="228600" indent="-228600">
              <a:buFont typeface="Arial" panose="020B0604020202020204" pitchFamily="34" charset="0"/>
              <a:buAutoNum type="arabicPeriod"/>
            </a:pPr>
            <a:r>
              <a:rPr lang="en-GB" sz="1000" b="0"/>
              <a:t>Fredenburgh JC, et al. </a:t>
            </a:r>
            <a:r>
              <a:rPr lang="en-GB" sz="1000" b="0" err="1"/>
              <a:t>Hamostaseologie</a:t>
            </a:r>
            <a:r>
              <a:rPr lang="en-GB" sz="1000" b="0"/>
              <a:t>. 2021;41:104-110.</a:t>
            </a:r>
          </a:p>
          <a:p>
            <a:pPr marL="228600" indent="-228600">
              <a:buFont typeface="Arial" panose="020B0604020202020204" pitchFamily="34" charset="0"/>
              <a:buAutoNum type="arabicPeriod"/>
            </a:pPr>
            <a:r>
              <a:rPr lang="en-GB" sz="1000" b="0"/>
              <a:t>Hsu C, et al. J Am Coll </a:t>
            </a:r>
            <a:r>
              <a:rPr lang="en-GB" sz="1000" b="0" err="1"/>
              <a:t>Cardiol</a:t>
            </a:r>
            <a:r>
              <a:rPr lang="en-GB" sz="1000" b="0"/>
              <a:t>. 2021;78(6):625–631.</a:t>
            </a:r>
          </a:p>
        </p:txBody>
      </p:sp>
      <p:sp>
        <p:nvSpPr>
          <p:cNvPr id="4" name="Slide Number Placeholder 3">
            <a:extLst>
              <a:ext uri="{FF2B5EF4-FFF2-40B4-BE49-F238E27FC236}">
                <a16:creationId xmlns:a16="http://schemas.microsoft.com/office/drawing/2014/main" id="{E8C059E9-E169-329C-E6A7-E37FCD87E511}"/>
              </a:ext>
            </a:extLst>
          </p:cNvPr>
          <p:cNvSpPr>
            <a:spLocks noGrp="1"/>
          </p:cNvSpPr>
          <p:nvPr>
            <p:ph type="sldNum" sz="quarter" idx="5"/>
          </p:nvPr>
        </p:nvSpPr>
        <p:spPr/>
        <p:txBody>
          <a:bodyPr/>
          <a:lstStyle/>
          <a:p>
            <a:fld id="{4FE12A04-9E3C-4CA4-8E37-57D068AB06B1}" type="slidenum">
              <a:rPr lang="en-GB" smtClean="0"/>
              <a:pPr/>
              <a:t>35</a:t>
            </a:fld>
            <a:endParaRPr lang="en-GB"/>
          </a:p>
        </p:txBody>
      </p:sp>
    </p:spTree>
    <p:extLst>
      <p:ext uri="{BB962C8B-B14F-4D97-AF65-F5344CB8AC3E}">
        <p14:creationId xmlns:p14="http://schemas.microsoft.com/office/powerpoint/2010/main" val="19305228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FA0A4-05EE-68BB-8004-82113BC53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37DAB-8A22-421A-C494-01F8D5044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F44A07-2E6B-E5C3-C40F-C9EC7B2662AD}"/>
              </a:ext>
            </a:extLst>
          </p:cNvPr>
          <p:cNvSpPr>
            <a:spLocks noGrp="1"/>
          </p:cNvSpPr>
          <p:nvPr>
            <p:ph type="body" idx="1"/>
          </p:nvPr>
        </p:nvSpPr>
        <p:spPr/>
        <p:txBody>
          <a:bodyPr/>
          <a:lstStyle/>
          <a:p>
            <a:r>
              <a:rPr lang="en-ZA" sz="1000" b="1"/>
              <a:t>Speaker Notes</a:t>
            </a:r>
          </a:p>
          <a:p>
            <a:r>
              <a:rPr lang="en-US" sz="1000"/>
              <a:t>Hemostasis is initiated by an adventitial Tissue Factor (TF) burst at site of injury by the extrinsic pathway.</a:t>
            </a:r>
            <a:r>
              <a:rPr lang="en-US" sz="1000" baseline="30000"/>
              <a:t>1,2</a:t>
            </a:r>
            <a:endParaRPr lang="en-ZA" sz="1000" b="1"/>
          </a:p>
          <a:p>
            <a:endParaRPr lang="en-ZA" sz="1000" b="1"/>
          </a:p>
          <a:p>
            <a:r>
              <a:rPr lang="en-ZA" sz="1000" b="1"/>
              <a:t>References</a:t>
            </a:r>
          </a:p>
          <a:p>
            <a:pPr marL="228600" indent="-228600">
              <a:buAutoNum type="arabicPeriod"/>
            </a:pPr>
            <a:r>
              <a:rPr lang="en-GB" sz="1000"/>
              <a:t>Fredenburgh JC, et al. </a:t>
            </a:r>
            <a:r>
              <a:rPr lang="en-GB" sz="1000" err="1"/>
              <a:t>Hamostaseologie</a:t>
            </a:r>
            <a:r>
              <a:rPr lang="en-GB" sz="1000"/>
              <a:t>. 2021;41:104-110.</a:t>
            </a:r>
          </a:p>
          <a:p>
            <a:pPr marL="228600" indent="-228600">
              <a:buAutoNum type="arabicPeriod"/>
            </a:pPr>
            <a:r>
              <a:rPr lang="en-GB" sz="1000"/>
              <a:t>Hsu C, et al. J Am Coll </a:t>
            </a:r>
            <a:r>
              <a:rPr lang="en-GB" sz="1000" err="1"/>
              <a:t>Cardiol</a:t>
            </a:r>
            <a:r>
              <a:rPr lang="en-GB" sz="1000"/>
              <a:t>. 2021;78(6):625–631.</a:t>
            </a:r>
            <a:endParaRPr lang="en-ZA" sz="1000" b="1"/>
          </a:p>
        </p:txBody>
      </p:sp>
      <p:sp>
        <p:nvSpPr>
          <p:cNvPr id="4" name="Slide Number Placeholder 3">
            <a:extLst>
              <a:ext uri="{FF2B5EF4-FFF2-40B4-BE49-F238E27FC236}">
                <a16:creationId xmlns:a16="http://schemas.microsoft.com/office/drawing/2014/main" id="{B8991D9F-A6E6-15A9-9E28-09548C683D96}"/>
              </a:ext>
            </a:extLst>
          </p:cNvPr>
          <p:cNvSpPr>
            <a:spLocks noGrp="1"/>
          </p:cNvSpPr>
          <p:nvPr>
            <p:ph type="sldNum" sz="quarter" idx="5"/>
          </p:nvPr>
        </p:nvSpPr>
        <p:spPr/>
        <p:txBody>
          <a:bodyPr/>
          <a:lstStyle/>
          <a:p>
            <a:fld id="{ECA92A10-D422-4839-AC68-4BEA7E228D3E}" type="slidenum">
              <a:rPr lang="en-US" smtClean="0"/>
              <a:pPr/>
              <a:t>36</a:t>
            </a:fld>
            <a:endParaRPr lang="en-US"/>
          </a:p>
        </p:txBody>
      </p:sp>
    </p:spTree>
    <p:extLst>
      <p:ext uri="{BB962C8B-B14F-4D97-AF65-F5344CB8AC3E}">
        <p14:creationId xmlns:p14="http://schemas.microsoft.com/office/powerpoint/2010/main" val="2364726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3C8AA-873C-CB13-ADD1-CC8A53D80F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AECA8-A8A4-724B-09D3-0A408AA07F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5D2A2-E70B-D19E-71E3-8A5F20A7CB3A}"/>
              </a:ext>
            </a:extLst>
          </p:cNvPr>
          <p:cNvSpPr>
            <a:spLocks noGrp="1"/>
          </p:cNvSpPr>
          <p:nvPr>
            <p:ph type="body" idx="1"/>
          </p:nvPr>
        </p:nvSpPr>
        <p:spPr/>
        <p:txBody>
          <a:bodyPr/>
          <a:lstStyle/>
          <a:p>
            <a:r>
              <a:rPr lang="en-GB" b="1"/>
              <a:t>Speaker Notes</a:t>
            </a:r>
          </a:p>
          <a:p>
            <a:r>
              <a:rPr lang="en-US" b="0"/>
              <a:t>Thrombosis is initiated by lower TF concentrations at sites of atherosclerotic plaque rupture and perpetuated by the thrombin amplification loop.</a:t>
            </a:r>
            <a:r>
              <a:rPr lang="en-US" b="0" baseline="30000"/>
              <a:t>1,2</a:t>
            </a:r>
            <a:endParaRPr lang="en-GB" b="0"/>
          </a:p>
          <a:p>
            <a:endParaRPr lang="en-GB" b="1"/>
          </a:p>
          <a:p>
            <a:r>
              <a:rPr lang="en-GB" b="1"/>
              <a:t>References</a:t>
            </a:r>
          </a:p>
          <a:p>
            <a:pPr marL="228600" indent="-228600">
              <a:buAutoNum type="arabicPeriod"/>
            </a:pPr>
            <a:r>
              <a:rPr lang="en-GB" sz="1100"/>
              <a:t>Fredenburgh JC, et al. </a:t>
            </a:r>
            <a:r>
              <a:rPr lang="en-GB" sz="1100" err="1"/>
              <a:t>Hamostaseologie</a:t>
            </a:r>
            <a:r>
              <a:rPr lang="en-GB" sz="1100"/>
              <a:t>. 2021;41:104-110.</a:t>
            </a:r>
          </a:p>
          <a:p>
            <a:pPr marL="228600" indent="-228600">
              <a:buAutoNum type="arabicPeriod"/>
            </a:pPr>
            <a:r>
              <a:rPr lang="en-GB" sz="1100"/>
              <a:t>Hsu C, et al. J Am Coll Cardiol. 2021;78(6):625–631.</a:t>
            </a:r>
            <a:endParaRPr lang="en-ZA" b="1"/>
          </a:p>
          <a:p>
            <a:endParaRPr lang="en-GB" b="1"/>
          </a:p>
        </p:txBody>
      </p:sp>
      <p:sp>
        <p:nvSpPr>
          <p:cNvPr id="4" name="Slide Number Placeholder 3">
            <a:extLst>
              <a:ext uri="{FF2B5EF4-FFF2-40B4-BE49-F238E27FC236}">
                <a16:creationId xmlns:a16="http://schemas.microsoft.com/office/drawing/2014/main" id="{956ED3C7-3CB8-48D9-4E6B-21159B750091}"/>
              </a:ext>
            </a:extLst>
          </p:cNvPr>
          <p:cNvSpPr>
            <a:spLocks noGrp="1"/>
          </p:cNvSpPr>
          <p:nvPr>
            <p:ph type="sldNum" sz="quarter" idx="5"/>
          </p:nvPr>
        </p:nvSpPr>
        <p:spPr/>
        <p:txBody>
          <a:bodyPr/>
          <a:lstStyle/>
          <a:p>
            <a:fld id="{4FE12A04-9E3C-4CA4-8E37-57D068AB06B1}" type="slidenum">
              <a:rPr lang="en-GB" smtClean="0"/>
              <a:pPr/>
              <a:t>37</a:t>
            </a:fld>
            <a:endParaRPr lang="en-GB"/>
          </a:p>
        </p:txBody>
      </p:sp>
    </p:spTree>
    <p:extLst>
      <p:ext uri="{BB962C8B-B14F-4D97-AF65-F5344CB8AC3E}">
        <p14:creationId xmlns:p14="http://schemas.microsoft.com/office/powerpoint/2010/main" val="14743855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99953-A3B7-006C-600A-53CF4DC98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046C82-0F1A-6C56-3DED-5164E707A6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503D02-3492-9438-B3B0-08A7ECAC4343}"/>
              </a:ext>
            </a:extLst>
          </p:cNvPr>
          <p:cNvSpPr>
            <a:spLocks noGrp="1"/>
          </p:cNvSpPr>
          <p:nvPr>
            <p:ph type="body" idx="1"/>
          </p:nvPr>
        </p:nvSpPr>
        <p:spPr/>
        <p:txBody>
          <a:bodyPr/>
          <a:lstStyle/>
          <a:p>
            <a:r>
              <a:rPr lang="en-US" sz="1000" b="1"/>
              <a:t>Speaker Notes</a:t>
            </a:r>
          </a:p>
          <a:p>
            <a:pPr marL="171450" indent="-171450">
              <a:buFont typeface="Arial" panose="020B0604020202020204" pitchFamily="34" charset="0"/>
              <a:buChar char="•"/>
            </a:pPr>
            <a:r>
              <a:rPr lang="en-US" sz="1000" b="0"/>
              <a:t>Asundexian directly inhibits FXIa within the intrinsic pathway and blocks its ability to activate downstream coagulation factors that drive thrombin amplification</a:t>
            </a:r>
            <a:r>
              <a:rPr lang="en-US" sz="1000" b="0" baseline="30000"/>
              <a:t>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FXIa has a minor role in the context of hemostatic plug formation, therefore the extrinsic (TF) pathway is unaffected</a:t>
            </a:r>
            <a:r>
              <a:rPr lang="en-US" sz="1000" b="0" baseline="30000"/>
              <a:t>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During thrombosis asundexian targets the intrinsic (contact) pathway, specifically preventing the thrombin amplification loop which drives the growth and stabilization of pathological clots</a:t>
            </a:r>
            <a:r>
              <a:rPr lang="en-US" sz="1000" b="0" baseline="30000"/>
              <a:t>1,2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Asundexian uncouples hemostasis from thrombosis by reducing pathological thrombus formation without a significant increase in major bleeding</a:t>
            </a:r>
            <a:r>
              <a:rPr lang="en-US" sz="1000" b="0" baseline="30000"/>
              <a:t>1,2</a:t>
            </a:r>
          </a:p>
          <a:p>
            <a:endParaRPr lang="en-US" sz="1000" b="0"/>
          </a:p>
          <a:p>
            <a:r>
              <a:rPr lang="en-US" sz="1000" b="1"/>
              <a:t>References</a:t>
            </a:r>
          </a:p>
          <a:p>
            <a:pPr marL="228600" indent="-228600">
              <a:buAutoNum type="arabicPeriod"/>
            </a:pPr>
            <a:r>
              <a:rPr lang="en-GB" sz="1000"/>
              <a:t>Sharma M, et al. Eur J Stroke. 2026;11(1):1–11.</a:t>
            </a:r>
          </a:p>
          <a:p>
            <a:pPr marL="228600" indent="-228600">
              <a:buAutoNum type="arabicPeriod"/>
            </a:pPr>
            <a:r>
              <a:rPr lang="en-GB" sz="1000"/>
              <a:t>Fredenburgh JC, et al. </a:t>
            </a:r>
            <a:r>
              <a:rPr lang="en-GB" sz="1000" err="1"/>
              <a:t>Hamostaseologie</a:t>
            </a:r>
            <a:r>
              <a:rPr lang="en-GB" sz="1000"/>
              <a:t>. 2021;41:104-110.</a:t>
            </a:r>
            <a:endParaRPr lang="en-US" sz="1000" b="1"/>
          </a:p>
        </p:txBody>
      </p:sp>
      <p:sp>
        <p:nvSpPr>
          <p:cNvPr id="4" name="Slide Number Placeholder 3">
            <a:extLst>
              <a:ext uri="{FF2B5EF4-FFF2-40B4-BE49-F238E27FC236}">
                <a16:creationId xmlns:a16="http://schemas.microsoft.com/office/drawing/2014/main" id="{1F13C560-2A5F-96C1-59EB-B615D80AAF16}"/>
              </a:ext>
            </a:extLst>
          </p:cNvPr>
          <p:cNvSpPr>
            <a:spLocks noGrp="1"/>
          </p:cNvSpPr>
          <p:nvPr>
            <p:ph type="sldNum" sz="quarter" idx="5"/>
          </p:nvPr>
        </p:nvSpPr>
        <p:spPr/>
        <p:txBody>
          <a:bodyPr/>
          <a:lstStyle/>
          <a:p>
            <a:fld id="{4FE12A04-9E3C-4CA4-8E37-57D068AB06B1}" type="slidenum">
              <a:rPr lang="en-GB" smtClean="0"/>
              <a:pPr/>
              <a:t>38</a:t>
            </a:fld>
            <a:endParaRPr lang="en-GB"/>
          </a:p>
        </p:txBody>
      </p:sp>
    </p:spTree>
    <p:extLst>
      <p:ext uri="{BB962C8B-B14F-4D97-AF65-F5344CB8AC3E}">
        <p14:creationId xmlns:p14="http://schemas.microsoft.com/office/powerpoint/2010/main" val="3233179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a:t>Speaker Notes</a:t>
            </a:r>
          </a:p>
          <a:p>
            <a:pPr marL="171450" indent="-171450">
              <a:buFont typeface="Arial" panose="020B0604020202020204" pitchFamily="34" charset="0"/>
              <a:buChar char="•"/>
            </a:pPr>
            <a:r>
              <a:rPr lang="en-US" sz="1000"/>
              <a:t>Asundexian is an oral FXIa inhibitor that is direct, potent and orally administered</a:t>
            </a:r>
            <a:r>
              <a:rPr lang="en-US" sz="1000" baseline="30000"/>
              <a:t>1,2</a:t>
            </a:r>
            <a:endParaRPr lang="en-GB" sz="1000" b="1"/>
          </a:p>
          <a:p>
            <a:pPr marL="442913" lvl="1" indent="-171450" rtl="0" eaLnBrk="1" fontAlgn="auto" latinLnBrk="0" hangingPunct="1">
              <a:buFont typeface="Arial" panose="020B0604020202020204" pitchFamily="34" charset="0"/>
              <a:buChar char="•"/>
            </a:pPr>
            <a:r>
              <a:rPr lang="en-GB" sz="1000" b="0" i="0" u="none" strike="noStrike" kern="1200">
                <a:effectLst/>
                <a:latin typeface="+mn-lt"/>
                <a:ea typeface="+mn-ea"/>
                <a:cs typeface="+mn-cs"/>
              </a:rPr>
              <a:t>Acceptable adverse event profile, consistent and predictable pharmacologic profile, high bioavailability, and no interaction with CYP3A4 shown in </a:t>
            </a:r>
            <a:r>
              <a:rPr lang="en-GB" sz="1000" b="0" i="0" u="none" strike="noStrike" kern="1200" baseline="0">
                <a:effectLst/>
                <a:latin typeface="+mn-lt"/>
                <a:ea typeface="+mn-ea"/>
                <a:cs typeface="+mn-cs"/>
              </a:rPr>
              <a:t>Phase I trials</a:t>
            </a:r>
            <a:r>
              <a:rPr lang="en-GB" sz="1000" b="0" i="0" u="none" strike="noStrike" kern="1200" baseline="30000">
                <a:effectLst/>
                <a:latin typeface="+mn-lt"/>
                <a:ea typeface="+mn-ea"/>
                <a:cs typeface="+mn-cs"/>
              </a:rPr>
              <a:t>2–5</a:t>
            </a:r>
          </a:p>
          <a:p>
            <a:pPr marL="442913" lvl="1" indent="-171450" rtl="0" eaLnBrk="1" fontAlgn="auto" latinLnBrk="0" hangingPunct="1">
              <a:buFont typeface="Arial" panose="020B0604020202020204" pitchFamily="34" charset="0"/>
              <a:buChar char="•"/>
            </a:pPr>
            <a:r>
              <a:rPr lang="en-GB" sz="1000" b="0" i="0" u="none" strike="noStrike" kern="1200">
                <a:effectLst/>
                <a:latin typeface="+mn-lt"/>
                <a:ea typeface="+mn-ea"/>
                <a:cs typeface="+mn-cs"/>
              </a:rPr>
              <a:t>No dose adjustment expected for varying ages, sex, or renal and hepatic mild-moderate impairment levels</a:t>
            </a:r>
            <a:r>
              <a:rPr lang="en-GB" sz="1000" b="0" i="0" u="none" strike="noStrike" kern="1200" baseline="30000">
                <a:effectLst/>
                <a:latin typeface="+mn-lt"/>
                <a:ea typeface="+mn-ea"/>
                <a:cs typeface="+mn-cs"/>
              </a:rPr>
              <a:t>3</a:t>
            </a:r>
            <a:endParaRPr lang="en-GB" sz="1000" b="0" i="0" u="none" strike="noStrike" kern="1200" baseline="0">
              <a:effectLst/>
              <a:latin typeface="+mn-lt"/>
              <a:ea typeface="+mn-ea"/>
              <a:cs typeface="+mn-cs"/>
            </a:endParaRPr>
          </a:p>
          <a:p>
            <a:pPr marL="442913" lvl="1" indent="-171450" rtl="0" eaLnBrk="1" fontAlgn="auto" latinLnBrk="0" hangingPunct="1">
              <a:buFont typeface="Arial" panose="020B0604020202020204" pitchFamily="34" charset="0"/>
              <a:buChar char="•"/>
            </a:pPr>
            <a:r>
              <a:rPr lang="en-GB" sz="1000" b="0" i="0" u="none" strike="noStrike" kern="1200" baseline="0">
                <a:effectLst/>
                <a:latin typeface="+mn-lt"/>
                <a:ea typeface="+mn-ea"/>
                <a:cs typeface="+mn-cs"/>
              </a:rPr>
              <a:t>Predictable PK/PD with a manageable DDI profile for the 50 mg dose in the intended trial </a:t>
            </a:r>
            <a:br>
              <a:rPr lang="en-GB" sz="1000" b="0" i="0" u="none" strike="noStrike" kern="1200" baseline="0">
                <a:effectLst/>
                <a:latin typeface="+mn-lt"/>
                <a:ea typeface="+mn-ea"/>
                <a:cs typeface="+mn-cs"/>
              </a:rPr>
            </a:br>
            <a:r>
              <a:rPr lang="en-GB" sz="1000" b="0" i="0" u="none" strike="noStrike" kern="1200" baseline="0">
                <a:effectLst/>
                <a:latin typeface="+mn-lt"/>
                <a:ea typeface="+mn-ea"/>
                <a:cs typeface="+mn-cs"/>
              </a:rPr>
              <a:t>patient populations</a:t>
            </a:r>
            <a:r>
              <a:rPr lang="en-GB" sz="1000" b="0" i="0" u="none" strike="noStrike" kern="1200" baseline="30000">
                <a:effectLst/>
                <a:latin typeface="+mn-lt"/>
                <a:ea typeface="+mn-ea"/>
                <a:cs typeface="+mn-cs"/>
              </a:rPr>
              <a:t>2,4</a:t>
            </a:r>
            <a:endParaRPr lang="en-GB" sz="1000" b="0" i="0" u="none" strike="noStrike" kern="1200" baseline="0">
              <a:effectLst/>
              <a:latin typeface="+mn-lt"/>
              <a:ea typeface="+mn-ea"/>
              <a:cs typeface="+mn-cs"/>
            </a:endParaRPr>
          </a:p>
          <a:p>
            <a:pPr marL="442913" lvl="1" indent="-171450" rtl="0" eaLnBrk="1" fontAlgn="auto" latinLnBrk="0" hangingPunct="1">
              <a:buFont typeface="Arial" panose="020B0604020202020204" pitchFamily="34" charset="0"/>
              <a:buChar char="•"/>
            </a:pPr>
            <a:r>
              <a:rPr lang="en-GB" sz="1000" b="0" i="0" u="none" strike="noStrike" kern="1200" baseline="0">
                <a:effectLst/>
                <a:latin typeface="+mn-lt"/>
                <a:ea typeface="+mn-ea"/>
                <a:cs typeface="+mn-cs"/>
              </a:rPr>
              <a:t>Similar proportion of major bleeding events observed versus placebo in combination with antiplatelet therapy</a:t>
            </a:r>
            <a:r>
              <a:rPr lang="en-GB" sz="1000" b="0" i="0" u="none" strike="noStrike" kern="1200" baseline="30000">
                <a:effectLst/>
                <a:latin typeface="+mn-lt"/>
                <a:ea typeface="+mn-ea"/>
                <a:cs typeface="+mn-cs"/>
              </a:rPr>
              <a:t>6</a:t>
            </a:r>
            <a:endParaRPr lang="en-GB" sz="1000" b="1"/>
          </a:p>
          <a:p>
            <a:endParaRPr lang="en-GB" sz="1000" b="1"/>
          </a:p>
          <a:p>
            <a:r>
              <a:rPr lang="en-GB" sz="1000" b="1"/>
              <a:t>References</a:t>
            </a:r>
          </a:p>
          <a:p>
            <a:r>
              <a:rPr lang="en-GB" sz="1000"/>
              <a:t>1. Edwards J, et al. Am J Health </a:t>
            </a:r>
            <a:r>
              <a:rPr lang="en-GB" sz="1000" err="1"/>
              <a:t>Syst</a:t>
            </a:r>
            <a:r>
              <a:rPr lang="en-GB" sz="1000"/>
              <a:t> Pharm 2024;81:1222–1229.</a:t>
            </a:r>
          </a:p>
          <a:p>
            <a:r>
              <a:rPr lang="en-GB" sz="1000"/>
              <a:t>2. Thomas D, et al. J </a:t>
            </a:r>
            <a:r>
              <a:rPr lang="en-GB" sz="1000" err="1"/>
              <a:t>Thromb</a:t>
            </a:r>
            <a:r>
              <a:rPr lang="en-GB" sz="1000"/>
              <a:t> </a:t>
            </a:r>
            <a:r>
              <a:rPr lang="en-GB" sz="1000" err="1"/>
              <a:t>Haemost</a:t>
            </a:r>
            <a:r>
              <a:rPr lang="en-GB" sz="1000"/>
              <a:t> 2021;19:2407–2416. </a:t>
            </a:r>
          </a:p>
          <a:p>
            <a:r>
              <a:rPr lang="en-GB" sz="1000" b="0"/>
              <a:t>3. Brase C, et al. Clin </a:t>
            </a:r>
            <a:r>
              <a:rPr lang="en-GB" sz="1000" b="0" err="1"/>
              <a:t>Pharmacokinet</a:t>
            </a:r>
            <a:r>
              <a:rPr lang="en-GB" sz="1000" b="0"/>
              <a:t>. 2024;63(11):1631-1648.</a:t>
            </a:r>
          </a:p>
          <a:p>
            <a:r>
              <a:rPr lang="en-GB" sz="1000" b="0"/>
              <a:t>4. Kubitza D, et al. Br J Clin </a:t>
            </a:r>
            <a:r>
              <a:rPr lang="en-GB" sz="1000" b="0" err="1"/>
              <a:t>Pharmacol</a:t>
            </a:r>
            <a:r>
              <a:rPr lang="en-GB" sz="1000" b="0"/>
              <a:t> 2022;88:3447–3462.</a:t>
            </a:r>
          </a:p>
          <a:p>
            <a:r>
              <a:rPr lang="en-GB" sz="1000" b="0"/>
              <a:t>5. </a:t>
            </a:r>
            <a:r>
              <a:rPr lang="en-GB" sz="1000" b="0" err="1"/>
              <a:t>Kanefendt</a:t>
            </a:r>
            <a:r>
              <a:rPr lang="en-GB" sz="1000" b="0"/>
              <a:t> F, et al. Clin </a:t>
            </a:r>
            <a:r>
              <a:rPr lang="en-GB" sz="1000" b="0" err="1"/>
              <a:t>Pharmacol</a:t>
            </a:r>
            <a:r>
              <a:rPr lang="en-GB" sz="1000" b="0"/>
              <a:t> Drug Dev 2023;12:219–230.</a:t>
            </a:r>
          </a:p>
          <a:p>
            <a:r>
              <a:rPr lang="en-GB" sz="1000" b="0"/>
              <a:t>6. </a:t>
            </a:r>
            <a:r>
              <a:rPr lang="en-GB" sz="1000" b="0" err="1"/>
              <a:t>Shoamanesh</a:t>
            </a:r>
            <a:r>
              <a:rPr lang="en-GB" sz="1000" b="0"/>
              <a:t> A, et al. Lancet 2022;400:997–1007.</a:t>
            </a:r>
          </a:p>
        </p:txBody>
      </p:sp>
      <p:sp>
        <p:nvSpPr>
          <p:cNvPr id="4" name="Slide Number Placeholder 3"/>
          <p:cNvSpPr>
            <a:spLocks noGrp="1"/>
          </p:cNvSpPr>
          <p:nvPr>
            <p:ph type="sldNum" sz="quarter" idx="5"/>
          </p:nvPr>
        </p:nvSpPr>
        <p:spPr/>
        <p:txBody>
          <a:bodyPr/>
          <a:lstStyle/>
          <a:p>
            <a:fld id="{4FE12A04-9E3C-4CA4-8E37-57D068AB06B1}" type="slidenum">
              <a:rPr lang="en-GB" smtClean="0"/>
              <a:pPr/>
              <a:t>39</a:t>
            </a:fld>
            <a:endParaRPr lang="en-GB"/>
          </a:p>
        </p:txBody>
      </p:sp>
    </p:spTree>
    <p:extLst>
      <p:ext uri="{BB962C8B-B14F-4D97-AF65-F5344CB8AC3E}">
        <p14:creationId xmlns:p14="http://schemas.microsoft.com/office/powerpoint/2010/main" val="677585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800"/>
          </a:p>
        </p:txBody>
      </p:sp>
      <p:sp>
        <p:nvSpPr>
          <p:cNvPr id="4" name="Slide Number Placeholder 3"/>
          <p:cNvSpPr>
            <a:spLocks noGrp="1"/>
          </p:cNvSpPr>
          <p:nvPr>
            <p:ph type="sldNum" sz="quarter" idx="5"/>
          </p:nvPr>
        </p:nvSpPr>
        <p:spPr/>
        <p:txBody>
          <a:bodyPr/>
          <a:lstStyle/>
          <a:p>
            <a:fld id="{4FE12A04-9E3C-4CA4-8E37-57D068AB06B1}" type="slidenum">
              <a:rPr lang="en-GB" smtClean="0"/>
              <a:pPr/>
              <a:t>4</a:t>
            </a:fld>
            <a:endParaRPr lang="en-GB"/>
          </a:p>
        </p:txBody>
      </p:sp>
    </p:spTree>
    <p:extLst>
      <p:ext uri="{BB962C8B-B14F-4D97-AF65-F5344CB8AC3E}">
        <p14:creationId xmlns:p14="http://schemas.microsoft.com/office/powerpoint/2010/main" val="39498830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40</a:t>
            </a:fld>
            <a:endParaRPr lang="en-GB"/>
          </a:p>
        </p:txBody>
      </p:sp>
    </p:spTree>
    <p:extLst>
      <p:ext uri="{BB962C8B-B14F-4D97-AF65-F5344CB8AC3E}">
        <p14:creationId xmlns:p14="http://schemas.microsoft.com/office/powerpoint/2010/main" val="357354306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asundexian 10, 20, or 50 mg, or placebo in addition to usual antiplatelet therapy, and were followed up during treatment for 26–52 weeks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 total of 1,808 participants were randomly assigned to asundexian 10 (n=455), 20 (n=450), or 50 mg (n=447), or placebo (n=456); 783 (43%) participants received dual antiplatelet treatment for a mean duration of 70.1 days (SD 113.4) after randomization</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The primary efficacy outcome was the dose–response effect on the composite of incident MRI-detected covert brain infarcts and recurrent symptomatic ischemic stroke at or before 26 weeks after randomization. The primary safety outcome was major or clinically relevant non-major bleeding as defined by International Society on Thrombosis and </a:t>
            </a:r>
            <a:r>
              <a:rPr lang="en-US" sz="1000" kern="100" err="1">
                <a:effectLst/>
                <a:latin typeface="+mj-lt"/>
                <a:ea typeface="Calibri" panose="020F0502020204030204" pitchFamily="34" charset="0"/>
                <a:cs typeface="Arial" panose="020B0604020202020204" pitchFamily="34" charset="0"/>
              </a:rPr>
              <a:t>Haemostasis</a:t>
            </a:r>
            <a:r>
              <a:rPr lang="en-US" sz="1000" kern="100">
                <a:effectLst/>
                <a:latin typeface="+mj-lt"/>
                <a:ea typeface="Calibri" panose="020F0502020204030204" pitchFamily="34" charset="0"/>
                <a:cs typeface="Arial" panose="020B0604020202020204" pitchFamily="34" charset="0"/>
              </a:rPr>
              <a:t> criteria</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 </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err="1">
                <a:effectLst/>
                <a:latin typeface="+mj-lt"/>
                <a:ea typeface="Calibri" panose="020F0502020204030204" pitchFamily="34" charset="0"/>
                <a:cs typeface="Arial" panose="020B0604020202020204" pitchFamily="34" charset="0"/>
              </a:rPr>
              <a:t>Shoamanesh</a:t>
            </a:r>
            <a:r>
              <a:rPr lang="en-US" sz="1000" kern="100">
                <a:effectLst/>
                <a:latin typeface="+mj-lt"/>
                <a:ea typeface="Calibri" panose="020F0502020204030204" pitchFamily="34" charset="0"/>
                <a:cs typeface="Arial" panose="020B0604020202020204" pitchFamily="34" charset="0"/>
              </a:rPr>
              <a:t> A, et al. </a:t>
            </a:r>
            <a:r>
              <a:rPr lang="en-US" sz="1000" i="1" kern="100">
                <a:effectLst/>
                <a:latin typeface="+mj-lt"/>
                <a:ea typeface="Calibri" panose="020F0502020204030204" pitchFamily="34" charset="0"/>
                <a:cs typeface="Arial" panose="020B0604020202020204" pitchFamily="34" charset="0"/>
              </a:rPr>
              <a:t>Lancet.</a:t>
            </a:r>
            <a:r>
              <a:rPr lang="en-US" sz="1000" kern="100">
                <a:effectLst/>
                <a:latin typeface="+mj-lt"/>
                <a:ea typeface="Calibri" panose="020F0502020204030204" pitchFamily="34" charset="0"/>
                <a:cs typeface="Arial" panose="020B0604020202020204" pitchFamily="34" charset="0"/>
              </a:rPr>
              <a:t> 2022;400:997–1007. </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41</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4394794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2FA4D-EFF4-977B-95FE-18173D95D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B4E89-E89A-AAB7-5266-7F71E4C2CA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05686D-5405-63A0-3D1D-A8EB6E16EF75}"/>
              </a:ext>
            </a:extLst>
          </p:cNvPr>
          <p:cNvSpPr>
            <a:spLocks noGrp="1"/>
          </p:cNvSpPr>
          <p:nvPr>
            <p:ph type="body" idx="1"/>
          </p:nvPr>
        </p:nvSpPr>
        <p:spPr/>
        <p:txBody>
          <a:bodyPr/>
          <a:lstStyle/>
          <a:p>
            <a:r>
              <a:rPr lang="en-US" sz="1000" b="1" kern="100">
                <a:effectLst/>
                <a:latin typeface="Arial" panose="020B0604020202020204" pitchFamily="34" charset="0"/>
                <a:ea typeface="Calibri" panose="020F0502020204030204" pitchFamily="34" charset="0"/>
                <a:cs typeface="Arial" panose="020B0604020202020204" pitchFamily="34" charset="0"/>
              </a:rPr>
              <a:t>Speaker Notes</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pPr lvl="0"/>
            <a:r>
              <a:rPr lang="en-US" sz="1000" kern="100">
                <a:effectLst/>
                <a:latin typeface="Arial" panose="020B0604020202020204" pitchFamily="34" charset="0"/>
                <a:ea typeface="Calibri" panose="020F0502020204030204" pitchFamily="34" charset="0"/>
                <a:cs typeface="Arial" panose="020B0604020202020204" pitchFamily="34" charset="0"/>
              </a:rPr>
              <a:t>This slide shows the key inclusion and exclusion criteria for the PACIFIC-STROKE study. </a:t>
            </a:r>
            <a:endParaRPr lang="en-GB" sz="1000" kern="100">
              <a:effectLst/>
              <a:latin typeface="Calibri" panose="020F0502020204030204" pitchFamily="34" charset="0"/>
              <a:ea typeface="Calibri" panose="020F0502020204030204" pitchFamily="34" charset="0"/>
              <a:cs typeface="Arial" panose="020B0604020202020204" pitchFamily="34" charset="0"/>
            </a:endParaRPr>
          </a:p>
          <a:p>
            <a:endParaRPr lang="en-GB" sz="1000" kern="100">
              <a:effectLst/>
              <a:latin typeface="+mj-lt"/>
              <a:ea typeface="Calibri" panose="020F0502020204030204" pitchFamily="34" charset="0"/>
              <a:cs typeface="Arial" panose="020B0604020202020204" pitchFamily="34" charset="0"/>
            </a:endParaRPr>
          </a:p>
          <a:p>
            <a:r>
              <a:rPr lang="en-US" sz="1000" b="1" kern="100">
                <a:solidFill>
                  <a:schemeClr val="tx1"/>
                </a:solidFill>
                <a:effectLst/>
                <a:latin typeface="+mn-lt"/>
                <a:ea typeface="Calibri" panose="020F0502020204030204" pitchFamily="34" charset="0"/>
                <a:cs typeface="Arial" panose="020B0604020202020204" pitchFamily="34" charset="0"/>
              </a:rPr>
              <a:t>Reference</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kern="100" err="1">
                <a:solidFill>
                  <a:schemeClr val="tx1"/>
                </a:solidFill>
                <a:effectLst/>
                <a:latin typeface="+mn-lt"/>
                <a:ea typeface="Calibri" panose="020F0502020204030204" pitchFamily="34" charset="0"/>
                <a:cs typeface="Arial" panose="020B0604020202020204" pitchFamily="34" charset="0"/>
              </a:rPr>
              <a:t>Shoamanesh</a:t>
            </a:r>
            <a:r>
              <a:rPr lang="en-US" sz="1000" kern="100">
                <a:solidFill>
                  <a:schemeClr val="tx1"/>
                </a:solidFill>
                <a:effectLst/>
                <a:latin typeface="+mn-lt"/>
                <a:ea typeface="Calibri" panose="020F0502020204030204" pitchFamily="34" charset="0"/>
                <a:cs typeface="Arial" panose="020B0604020202020204" pitchFamily="34" charset="0"/>
              </a:rPr>
              <a:t> A, et al. </a:t>
            </a:r>
            <a:r>
              <a:rPr lang="en-US" sz="1000" i="0" kern="100">
                <a:solidFill>
                  <a:schemeClr val="tx1"/>
                </a:solidFill>
                <a:effectLst/>
                <a:latin typeface="+mn-lt"/>
                <a:ea typeface="Calibri" panose="020F0502020204030204" pitchFamily="34" charset="0"/>
                <a:cs typeface="Arial" panose="020B0604020202020204" pitchFamily="34" charset="0"/>
              </a:rPr>
              <a:t>Lancet</a:t>
            </a:r>
            <a:r>
              <a:rPr lang="en-US" sz="1000" i="1" kern="100">
                <a:solidFill>
                  <a:schemeClr val="tx1"/>
                </a:solidFill>
                <a:effectLst/>
                <a:latin typeface="+mn-lt"/>
                <a:ea typeface="Calibri" panose="020F0502020204030204" pitchFamily="34" charset="0"/>
                <a:cs typeface="Arial" panose="020B0604020202020204" pitchFamily="34" charset="0"/>
              </a:rPr>
              <a:t>.</a:t>
            </a:r>
            <a:r>
              <a:rPr lang="en-US" sz="1000" kern="100">
                <a:solidFill>
                  <a:schemeClr val="tx1"/>
                </a:solidFill>
                <a:effectLst/>
                <a:latin typeface="+mn-lt"/>
                <a:ea typeface="Calibri" panose="020F0502020204030204" pitchFamily="34" charset="0"/>
                <a:cs typeface="Arial" panose="020B0604020202020204" pitchFamily="34" charset="0"/>
              </a:rPr>
              <a:t> 2022;400:997–1007. </a:t>
            </a:r>
            <a:endParaRPr lang="en-GB" sz="1000" kern="100">
              <a:solidFill>
                <a:schemeClr val="tx1"/>
              </a:solidFill>
              <a:effectLst/>
              <a:latin typeface="+mn-lt"/>
              <a:ea typeface="Calibri" panose="020F0502020204030204" pitchFamily="34" charset="0"/>
              <a:cs typeface="Arial" panose="020B0604020202020204" pitchFamily="34" charset="0"/>
            </a:endParaRPr>
          </a:p>
          <a:p>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1C40983-8147-D930-255A-BC5B7A7C088E}"/>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42</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314370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asundexian 10, 20, or 50 mg, or placebo in addition to usual antiplatelet therapy, and were followed up during treatment for 26–52 weeks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At 26 weeks after randomization, the primary composite efficacy outcome was observed in 87 (19%) of 456 participants in the placebo group versus 86 (19%) of 455 in the asundexian 10 mg group, 99 (22%) of 450 in the asundexian 20 mg group, and 90 (20%) of 447 in the asundexian 50 mg group. No significant difference was seen between the placebo group and any of the asundexian dose groups</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 </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err="1">
                <a:effectLst/>
                <a:latin typeface="+mj-lt"/>
                <a:ea typeface="Calibri" panose="020F0502020204030204" pitchFamily="34" charset="0"/>
                <a:cs typeface="Arial" panose="020B0604020202020204" pitchFamily="34" charset="0"/>
              </a:rPr>
              <a:t>Shoamanesh</a:t>
            </a:r>
            <a:r>
              <a:rPr lang="en-US" sz="1000" kern="100">
                <a:effectLst/>
                <a:latin typeface="+mj-lt"/>
                <a:ea typeface="Calibri" panose="020F0502020204030204" pitchFamily="34" charset="0"/>
                <a:cs typeface="Arial" panose="020B0604020202020204" pitchFamily="34" charset="0"/>
              </a:rPr>
              <a:t> A, et al. </a:t>
            </a:r>
            <a:r>
              <a:rPr lang="en-US" sz="1000" i="1" kern="100">
                <a:effectLst/>
                <a:latin typeface="+mj-lt"/>
                <a:ea typeface="Calibri" panose="020F0502020204030204" pitchFamily="34" charset="0"/>
                <a:cs typeface="Arial" panose="020B0604020202020204" pitchFamily="34" charset="0"/>
              </a:rPr>
              <a:t>Lancet.</a:t>
            </a:r>
            <a:r>
              <a:rPr lang="en-US" sz="1000" kern="100">
                <a:effectLst/>
                <a:latin typeface="+mj-lt"/>
                <a:ea typeface="Calibri" panose="020F0502020204030204" pitchFamily="34" charset="0"/>
                <a:cs typeface="Arial" panose="020B0604020202020204" pitchFamily="34" charset="0"/>
              </a:rPr>
              <a:t> 2022;400(10357):997–1007.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43</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7479127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BF31E-083F-3B77-E21E-981ADCF66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040EE-D934-E890-3A75-50FE3C8642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2F8ED8-C779-EFB7-08D4-7971C5D3A7B8}"/>
              </a:ext>
            </a:extLst>
          </p:cNvPr>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10, 20, or 50 mg, or placebo in addition to usual antiplatelet therapy, and were followed up during treatment for 26–52 weeks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As of data cutoff, 102 recurrent symptomatic ischemic strokes occurred: 28 (6%) in the placebo group, 26 (6%) in the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10 mg group, 26 (6%) in the 20 mg group, and 22 (5%) in the 50 mg group. Prespecified secondary efficacy outcomes had no significant difference between the placebo group and any of the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dose groups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In post-hoc analysis, the frequency of the composite outcome of recurrent ischemic stroke and transient ischemic attack was lower among participants assigned to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than among participants assigned to placebo, particularly among those assigned to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50 mg</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The frequency of the composite outcome of TIA was lower among participants assigned to </a:t>
            </a:r>
            <a:r>
              <a:rPr lang="en-US" sz="1000" kern="100" err="1">
                <a:effectLst/>
                <a:latin typeface="+mj-lt"/>
                <a:ea typeface="Calibri" panose="020F0502020204030204" pitchFamily="34" charset="0"/>
                <a:cs typeface="Arial" panose="020B0604020202020204" pitchFamily="34" charset="0"/>
              </a:rPr>
              <a:t>asundexian</a:t>
            </a:r>
            <a:r>
              <a:rPr lang="en-US" sz="1000" kern="100">
                <a:effectLst/>
                <a:latin typeface="+mj-lt"/>
                <a:ea typeface="Calibri" panose="020F0502020204030204" pitchFamily="34" charset="0"/>
                <a:cs typeface="Arial" panose="020B0604020202020204" pitchFamily="34" charset="0"/>
              </a:rPr>
              <a:t> 20 and 50 mg than among participants assigned to placebo</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 </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err="1">
                <a:effectLst/>
                <a:latin typeface="+mj-lt"/>
                <a:ea typeface="Calibri" panose="020F0502020204030204" pitchFamily="34" charset="0"/>
                <a:cs typeface="Arial" panose="020B0604020202020204" pitchFamily="34" charset="0"/>
              </a:rPr>
              <a:t>Shoamanesh</a:t>
            </a:r>
            <a:r>
              <a:rPr lang="en-US" sz="1000" kern="100">
                <a:effectLst/>
                <a:latin typeface="+mj-lt"/>
                <a:ea typeface="Calibri" panose="020F0502020204030204" pitchFamily="34" charset="0"/>
                <a:cs typeface="Arial" panose="020B0604020202020204" pitchFamily="34" charset="0"/>
              </a:rPr>
              <a:t> A. et al. </a:t>
            </a:r>
            <a:r>
              <a:rPr lang="en-US" sz="1000" i="0" kern="100">
                <a:effectLst/>
                <a:latin typeface="+mj-lt"/>
                <a:ea typeface="Calibri" panose="020F0502020204030204" pitchFamily="34" charset="0"/>
                <a:cs typeface="Arial" panose="020B0604020202020204" pitchFamily="34" charset="0"/>
              </a:rPr>
              <a:t>Lancet</a:t>
            </a:r>
            <a:r>
              <a:rPr lang="en-US" sz="1000" i="1" kern="100">
                <a:effectLst/>
                <a:latin typeface="+mj-lt"/>
                <a:ea typeface="Calibri" panose="020F0502020204030204" pitchFamily="34" charset="0"/>
                <a:cs typeface="Arial" panose="020B0604020202020204" pitchFamily="34" charset="0"/>
              </a:rPr>
              <a:t>.</a:t>
            </a:r>
            <a:r>
              <a:rPr lang="en-US" sz="1000" kern="100">
                <a:effectLst/>
                <a:latin typeface="+mj-lt"/>
                <a:ea typeface="Calibri" panose="020F0502020204030204" pitchFamily="34" charset="0"/>
                <a:cs typeface="Arial" panose="020B0604020202020204" pitchFamily="34" charset="0"/>
              </a:rPr>
              <a:t> 2022;400(10357):997–1007.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FD3201E3-DA8D-3239-F940-487F235D15B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44</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859875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asundexian 10, 20, or 50 mg, or placebo in addition to usual antiplatelet therapy, and were followed up during treatment for 26–52 weeks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A large, non-significant, relative risk reduction in recurrent symptomatic ischemic stroke was observed with asundexian 50 mg daily among the prespecified subgroup of patients with stroke attributed to large-artery atherosclerotic disease (seven [8%] of 89 in the asundexian 50 mg group versus 11 [15%] of 76 in the placebo group; HR = 0.53 [90% CI, 0.24–1.17]).</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Similar reductions were seen when considering patients with imaging evidence of any extracranial or intracranial atherosclerosis supplying the qualifying infarct (six [3%] of 195 in the asundexian 50 mg group vs 12 [6%] of 198 in the placebo group; HR = 0.52 [90% CI, 0.23–1.18])</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  </a:t>
            </a:r>
            <a:endParaRPr lang="en-GB" sz="1000" kern="100">
              <a:effectLst/>
              <a:latin typeface="+mj-lt"/>
              <a:ea typeface="Calibri" panose="020F0502020204030204" pitchFamily="34" charset="0"/>
              <a:cs typeface="Arial" panose="020B0604020202020204" pitchFamily="34" charset="0"/>
            </a:endParaRPr>
          </a:p>
          <a:p>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err="1">
                <a:effectLst/>
                <a:latin typeface="+mj-lt"/>
                <a:ea typeface="Calibri" panose="020F0502020204030204" pitchFamily="34" charset="0"/>
                <a:cs typeface="Arial" panose="020B0604020202020204" pitchFamily="34" charset="0"/>
              </a:rPr>
              <a:t>Shoamanesh</a:t>
            </a:r>
            <a:r>
              <a:rPr lang="en-US" sz="1000" kern="100">
                <a:effectLst/>
                <a:latin typeface="+mj-lt"/>
                <a:ea typeface="Calibri" panose="020F0502020204030204" pitchFamily="34" charset="0"/>
                <a:cs typeface="Arial" panose="020B0604020202020204" pitchFamily="34" charset="0"/>
              </a:rPr>
              <a:t> A, et al. </a:t>
            </a:r>
            <a:r>
              <a:rPr lang="en-US" sz="1000" i="0" kern="100">
                <a:effectLst/>
                <a:latin typeface="+mj-lt"/>
                <a:ea typeface="Calibri" panose="020F0502020204030204" pitchFamily="34" charset="0"/>
                <a:cs typeface="Arial" panose="020B0604020202020204" pitchFamily="34" charset="0"/>
              </a:rPr>
              <a:t>Lancet</a:t>
            </a:r>
            <a:r>
              <a:rPr lang="en-US" sz="1000" i="1" kern="100">
                <a:effectLst/>
                <a:latin typeface="+mj-lt"/>
                <a:ea typeface="Calibri" panose="020F0502020204030204" pitchFamily="34" charset="0"/>
                <a:cs typeface="Arial" panose="020B0604020202020204" pitchFamily="34" charset="0"/>
              </a:rPr>
              <a:t>.</a:t>
            </a:r>
            <a:r>
              <a:rPr lang="en-US" sz="1000" kern="100">
                <a:effectLst/>
                <a:latin typeface="+mj-lt"/>
                <a:ea typeface="Calibri" panose="020F0502020204030204" pitchFamily="34" charset="0"/>
                <a:cs typeface="Arial" panose="020B0604020202020204" pitchFamily="34" charset="0"/>
              </a:rPr>
              <a:t> 2022;400(10357):997–1007.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45</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66992923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kern="100">
                <a:effectLst/>
                <a:latin typeface="+mj-lt"/>
                <a:ea typeface="Calibri" panose="020F0502020204030204" pitchFamily="34" charset="0"/>
                <a:cs typeface="Arial" panose="020B0604020202020204" pitchFamily="34" charset="0"/>
              </a:rPr>
              <a:t>Speaker Notes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asundexian 10, 20, or 50, or placebo in addition to usual antiplatelet therapy, and were followed up during treatment for 26–52 weeks</a:t>
            </a:r>
            <a:endParaRPr lang="en-GB" sz="1000" kern="100">
              <a:effectLst/>
              <a:latin typeface="+mj-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effectLst/>
                <a:latin typeface="+mj-lt"/>
                <a:ea typeface="Calibri" panose="020F0502020204030204" pitchFamily="34" charset="0"/>
                <a:cs typeface="Arial" panose="020B0604020202020204" pitchFamily="34" charset="0"/>
              </a:rPr>
              <a:t>The primary safety composite outcome of ISTH major and clinically relevant non-major bleeding occurred while on treatment in 11 (2%) of 452 participants taking placebo, 19 (4%) of 445 taking asundexian 10 mg, 14 (3%) of 446 taking asundexian 20 mg, and 19 (4%) of 443 taking asundexian 50 mg (table 3; appendix p 13). It was found no dose–response association and no significant increase in the proportion of primary safety outcome events in the pooled asundexian groups compared with the proportion of events in the placebo group (HR = 1.57 [90% CI, 0.91–2.71])</a:t>
            </a:r>
            <a:endParaRPr lang="en-GB" sz="1000" kern="100">
              <a:effectLst/>
              <a:latin typeface="+mj-lt"/>
              <a:ea typeface="Calibri" panose="020F0502020204030204" pitchFamily="34" charset="0"/>
              <a:cs typeface="Arial" panose="020B0604020202020204" pitchFamily="34" charset="0"/>
            </a:endParaRPr>
          </a:p>
          <a:p>
            <a:br>
              <a:rPr lang="en-US" sz="1000" b="1" kern="100">
                <a:effectLst/>
                <a:latin typeface="+mj-lt"/>
                <a:ea typeface="Calibri" panose="020F0502020204030204" pitchFamily="34" charset="0"/>
                <a:cs typeface="Arial" panose="020B0604020202020204" pitchFamily="34" charset="0"/>
              </a:rPr>
            </a:br>
            <a:r>
              <a:rPr lang="en-US" sz="1000" b="1" kern="100">
                <a:effectLst/>
                <a:latin typeface="+mj-lt"/>
                <a:ea typeface="Calibri" panose="020F0502020204030204" pitchFamily="34" charset="0"/>
                <a:cs typeface="Arial" panose="020B0604020202020204" pitchFamily="34" charset="0"/>
              </a:rPr>
              <a:t>Reference</a:t>
            </a:r>
            <a:endParaRPr lang="en-GB" sz="1000" kern="100">
              <a:effectLst/>
              <a:latin typeface="+mj-lt"/>
              <a:ea typeface="Calibri" panose="020F0502020204030204" pitchFamily="34" charset="0"/>
              <a:cs typeface="Arial" panose="020B0604020202020204" pitchFamily="34" charset="0"/>
            </a:endParaRPr>
          </a:p>
          <a:p>
            <a:r>
              <a:rPr lang="en-US" sz="1000" kern="100" err="1">
                <a:effectLst/>
                <a:latin typeface="+mj-lt"/>
                <a:ea typeface="Calibri" panose="020F0502020204030204" pitchFamily="34" charset="0"/>
                <a:cs typeface="Arial" panose="020B0604020202020204" pitchFamily="34" charset="0"/>
              </a:rPr>
              <a:t>Shoamanesh</a:t>
            </a:r>
            <a:r>
              <a:rPr lang="en-US" sz="1000" kern="100">
                <a:effectLst/>
                <a:latin typeface="+mj-lt"/>
                <a:ea typeface="Calibri" panose="020F0502020204030204" pitchFamily="34" charset="0"/>
                <a:cs typeface="Arial" panose="020B0604020202020204" pitchFamily="34" charset="0"/>
              </a:rPr>
              <a:t> A, et al. </a:t>
            </a:r>
            <a:r>
              <a:rPr lang="en-US" sz="1000" i="0" kern="100">
                <a:effectLst/>
                <a:latin typeface="+mj-lt"/>
                <a:ea typeface="Calibri" panose="020F0502020204030204" pitchFamily="34" charset="0"/>
                <a:cs typeface="Arial" panose="020B0604020202020204" pitchFamily="34" charset="0"/>
              </a:rPr>
              <a:t>Lancet</a:t>
            </a:r>
            <a:r>
              <a:rPr lang="en-US" sz="1000" i="1" kern="100">
                <a:effectLst/>
                <a:latin typeface="+mj-lt"/>
                <a:ea typeface="Calibri" panose="020F0502020204030204" pitchFamily="34" charset="0"/>
                <a:cs typeface="Arial" panose="020B0604020202020204" pitchFamily="34" charset="0"/>
              </a:rPr>
              <a:t>.</a:t>
            </a:r>
            <a:r>
              <a:rPr lang="en-US" sz="1000" kern="100">
                <a:effectLst/>
                <a:latin typeface="+mj-lt"/>
                <a:ea typeface="Calibri" panose="020F0502020204030204" pitchFamily="34" charset="0"/>
                <a:cs typeface="Arial" panose="020B0604020202020204" pitchFamily="34" charset="0"/>
              </a:rPr>
              <a:t> 2022;400(10357):997–1007.</a:t>
            </a:r>
            <a:endParaRPr lang="en-GB" sz="1000" kern="100">
              <a:effectLst/>
              <a:latin typeface="+mj-lt"/>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46</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3801889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17E55-6B62-D708-715A-08F2DF575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A22A2-82A5-9996-6B45-2605EA12C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DB734-FB81-D24E-035C-7F8B62DE7688}"/>
              </a:ext>
            </a:extLst>
          </p:cNvPr>
          <p:cNvSpPr>
            <a:spLocks noGrp="1"/>
          </p:cNvSpPr>
          <p:nvPr>
            <p:ph type="body" idx="1"/>
          </p:nvPr>
        </p:nvSpPr>
        <p:spPr/>
        <p:txBody>
          <a:bodyPr/>
          <a:lstStyle/>
          <a:p>
            <a:r>
              <a:rPr lang="en-US" sz="1000" b="1" kern="100">
                <a:solidFill>
                  <a:schemeClr val="tx1"/>
                </a:solidFill>
                <a:effectLst/>
                <a:latin typeface="+mn-lt"/>
                <a:ea typeface="Calibri" panose="020F0502020204030204" pitchFamily="34" charset="0"/>
                <a:cs typeface="Arial" panose="020B0604020202020204" pitchFamily="34" charset="0"/>
              </a:rPr>
              <a:t>Speaker Notes</a:t>
            </a:r>
            <a:endParaRPr lang="en-GB" sz="1000" kern="100">
              <a:solidFill>
                <a:schemeClr val="tx1"/>
              </a:solidFill>
              <a:effectLst/>
              <a:latin typeface="+mn-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US" sz="1000" kern="100">
                <a:solidFill>
                  <a:schemeClr val="tx1"/>
                </a:solidFill>
                <a:effectLst/>
                <a:latin typeface="+mn-lt"/>
                <a:ea typeface="Calibri" panose="020F0502020204030204" pitchFamily="34" charset="0"/>
                <a:cs typeface="Arial" panose="020B0604020202020204" pitchFamily="34" charset="0"/>
              </a:rPr>
              <a:t>PACIFIC-STROKE is an international, randomized, double-blind, placebo-controlled, Phase IIb trial. Patients with acute (within 48 hours) non-cardioembolic ischemic stroke were recruited. Eligible participants were randomly assigned (1:1:1:1) and stratified according to anticipated antiplatelet therapy (single vs dual), to once daily oral asundexian 10, 20, or 50, or placebo in addition to usual antiplatelet therapy, and were followed up during treatment for 26–52 weeks</a:t>
            </a:r>
            <a:endParaRPr lang="en-GB" sz="1000" kern="100">
              <a:solidFill>
                <a:schemeClr val="tx1"/>
              </a:solidFill>
              <a:effectLst/>
              <a:latin typeface="+mn-lt"/>
              <a:ea typeface="Calibri" panose="020F0502020204030204" pitchFamily="34" charset="0"/>
              <a:cs typeface="Arial" panose="020B0604020202020204" pitchFamily="34" charset="0"/>
            </a:endParaRPr>
          </a:p>
          <a:p>
            <a:pPr marL="171450" lvl="0" indent="-171450">
              <a:buFont typeface="Arial" panose="020B0604020202020204" pitchFamily="34" charset="0"/>
              <a:buChar char="•"/>
            </a:pPr>
            <a:r>
              <a:rPr lang="en-GB" sz="1000" kern="100">
                <a:solidFill>
                  <a:schemeClr val="tx1"/>
                </a:solidFill>
                <a:effectLst/>
                <a:latin typeface="+mn-lt"/>
                <a:ea typeface="Calibri" panose="020F0502020204030204" pitchFamily="34" charset="0"/>
                <a:cs typeface="Arial" panose="020B0604020202020204" pitchFamily="34" charset="0"/>
              </a:rPr>
              <a:t>The results of the PACIFIC-STROKE trial helped inform the study dose and patient population for OCEANIC-STROKE</a:t>
            </a:r>
          </a:p>
          <a:p>
            <a:br>
              <a:rPr lang="en-US" sz="1000" b="1" kern="100">
                <a:solidFill>
                  <a:schemeClr val="tx1"/>
                </a:solidFill>
                <a:effectLst/>
                <a:latin typeface="+mn-lt"/>
                <a:ea typeface="Calibri" panose="020F0502020204030204" pitchFamily="34" charset="0"/>
                <a:cs typeface="Arial" panose="020B0604020202020204" pitchFamily="34" charset="0"/>
              </a:rPr>
            </a:br>
            <a:r>
              <a:rPr lang="en-US" sz="1000" b="1" kern="100">
                <a:solidFill>
                  <a:schemeClr val="tx1"/>
                </a:solidFill>
                <a:effectLst/>
                <a:latin typeface="+mn-lt"/>
                <a:ea typeface="Calibri" panose="020F0502020204030204" pitchFamily="34" charset="0"/>
                <a:cs typeface="Arial" panose="020B0604020202020204" pitchFamily="34" charset="0"/>
              </a:rPr>
              <a:t>Reference</a:t>
            </a:r>
            <a:endParaRPr lang="en-GB" sz="1000" kern="100">
              <a:solidFill>
                <a:schemeClr val="tx1"/>
              </a:solidFill>
              <a:effectLst/>
              <a:latin typeface="+mn-lt"/>
              <a:ea typeface="Calibri" panose="020F0502020204030204" pitchFamily="34" charset="0"/>
              <a:cs typeface="Arial" panose="020B0604020202020204" pitchFamily="34" charset="0"/>
            </a:endParaRPr>
          </a:p>
          <a:p>
            <a:r>
              <a:rPr lang="en-US" sz="1000" kern="100" err="1">
                <a:solidFill>
                  <a:schemeClr val="tx1"/>
                </a:solidFill>
                <a:effectLst/>
                <a:latin typeface="+mn-lt"/>
                <a:ea typeface="Calibri" panose="020F0502020204030204" pitchFamily="34" charset="0"/>
                <a:cs typeface="Arial" panose="020B0604020202020204" pitchFamily="34" charset="0"/>
              </a:rPr>
              <a:t>Shoamanesh</a:t>
            </a:r>
            <a:r>
              <a:rPr lang="en-US" sz="1000" kern="100">
                <a:solidFill>
                  <a:schemeClr val="tx1"/>
                </a:solidFill>
                <a:effectLst/>
                <a:latin typeface="+mn-lt"/>
                <a:ea typeface="Calibri" panose="020F0502020204030204" pitchFamily="34" charset="0"/>
                <a:cs typeface="Arial" panose="020B0604020202020204" pitchFamily="34" charset="0"/>
              </a:rPr>
              <a:t> A, et al. </a:t>
            </a:r>
            <a:r>
              <a:rPr lang="en-US" sz="1000" i="0" kern="100">
                <a:solidFill>
                  <a:schemeClr val="tx1"/>
                </a:solidFill>
                <a:effectLst/>
                <a:latin typeface="+mn-lt"/>
                <a:ea typeface="Calibri" panose="020F0502020204030204" pitchFamily="34" charset="0"/>
                <a:cs typeface="Arial" panose="020B0604020202020204" pitchFamily="34" charset="0"/>
              </a:rPr>
              <a:t>Lancet</a:t>
            </a:r>
            <a:r>
              <a:rPr lang="en-US" sz="1000" i="1" kern="100">
                <a:solidFill>
                  <a:schemeClr val="tx1"/>
                </a:solidFill>
                <a:effectLst/>
                <a:latin typeface="+mn-lt"/>
                <a:ea typeface="Calibri" panose="020F0502020204030204" pitchFamily="34" charset="0"/>
                <a:cs typeface="Arial" panose="020B0604020202020204" pitchFamily="34" charset="0"/>
              </a:rPr>
              <a:t>.</a:t>
            </a:r>
            <a:r>
              <a:rPr lang="en-US" sz="1000" kern="100">
                <a:solidFill>
                  <a:schemeClr val="tx1"/>
                </a:solidFill>
                <a:effectLst/>
                <a:latin typeface="+mn-lt"/>
                <a:ea typeface="Calibri" panose="020F0502020204030204" pitchFamily="34" charset="0"/>
                <a:cs typeface="Arial" panose="020B0604020202020204" pitchFamily="34" charset="0"/>
              </a:rPr>
              <a:t> 2022;400(10357):997–1007.</a:t>
            </a:r>
            <a:endParaRPr lang="en-GB" sz="1000" kern="100">
              <a:solidFill>
                <a:schemeClr val="tx1"/>
              </a:solidFill>
              <a:effectLst/>
              <a:latin typeface="+mn-lt"/>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B48FB0AE-FBF8-6822-0ABB-5D1DA4FEBB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A92A10-D422-4839-AC68-4BEA7E228D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15831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48</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1778185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1BCC9-676D-59E0-31D0-01C7C94EA2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BDD015-8310-F106-43A1-B1D2738673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289F0EB-9A5E-EFF2-9E64-3BA4A572B270}"/>
              </a:ext>
            </a:extLst>
          </p:cNvPr>
          <p:cNvSpPr>
            <a:spLocks noGrp="1"/>
          </p:cNvSpPr>
          <p:nvPr>
            <p:ph type="body" idx="1"/>
          </p:nvPr>
        </p:nvSpPr>
        <p:spPr/>
        <p:txBody>
          <a:bodyPr/>
          <a:lstStyle/>
          <a:p>
            <a:r>
              <a:rPr lang="en-US" sz="1000" b="1"/>
              <a:t>Speaker Notes</a:t>
            </a:r>
          </a:p>
          <a:p>
            <a:pPr marL="171450" indent="-171450">
              <a:buFont typeface="Arial" panose="020B0604020202020204" pitchFamily="34" charset="0"/>
              <a:buChar char="•"/>
            </a:pPr>
            <a:r>
              <a:rPr lang="en-US" sz="1000" b="0"/>
              <a:t>OCEANIC-STROKE is a Phase III study in patients who have had a non-cardioembolic ischemic stroke or high-risk TIA</a:t>
            </a:r>
            <a:r>
              <a:rPr lang="en-US" sz="1000" baseline="30000"/>
              <a:t>1,2</a:t>
            </a:r>
            <a:endParaRPr lang="en-US" sz="1000" b="0"/>
          </a:p>
          <a:p>
            <a:pPr marL="171450" indent="-171450">
              <a:buFont typeface="Arial" panose="020B0604020202020204" pitchFamily="34" charset="0"/>
              <a:buChar char="•"/>
            </a:pPr>
            <a:r>
              <a:rPr lang="en-US" sz="1000" b="0"/>
              <a:t>OCEANIC-STROKE was a multicenter, international, randomized, placebo-controlled, double-blind, parallel-group, event-driven, Phase III study of the oral FXIa inhibitor asundexian for the prevention of secondary stroke (completed: October 2025)</a:t>
            </a:r>
            <a:r>
              <a:rPr lang="en-US" sz="1000" b="0" baseline="30000"/>
              <a:t>1,2</a:t>
            </a:r>
            <a:endParaRPr lang="en-US" sz="1000" b="0"/>
          </a:p>
          <a:p>
            <a:endParaRPr lang="en-US" sz="1000" b="1"/>
          </a:p>
          <a:p>
            <a:r>
              <a:rPr lang="en-US" sz="1000" b="1"/>
              <a:t>References</a:t>
            </a:r>
          </a:p>
          <a:p>
            <a:pPr marL="228600" indent="-228600">
              <a:buAutoNum type="arabicPeriod"/>
            </a:pPr>
            <a:r>
              <a:rPr lang="en-US" sz="1000" b="0"/>
              <a:t>ClinicalTrials.gov. NCT05686070. https://clinicaltrials.gov/study/NCT05686070. Accessed January 2026. </a:t>
            </a:r>
          </a:p>
          <a:p>
            <a:pPr marL="228600" indent="-228600">
              <a:buAutoNum type="arabicPeriod"/>
            </a:pPr>
            <a:r>
              <a:rPr lang="en-US" sz="1000" b="0"/>
              <a:t>Sharma M, et al. Eur Stroke J. 2026;11(1):1–11.</a:t>
            </a:r>
          </a:p>
        </p:txBody>
      </p:sp>
      <p:sp>
        <p:nvSpPr>
          <p:cNvPr id="4" name="Slide Number Placeholder 3">
            <a:extLst>
              <a:ext uri="{FF2B5EF4-FFF2-40B4-BE49-F238E27FC236}">
                <a16:creationId xmlns:a16="http://schemas.microsoft.com/office/drawing/2014/main" id="{0EEA8B0E-5A50-6333-62F2-E25B98CA6CB3}"/>
              </a:ext>
            </a:extLst>
          </p:cNvPr>
          <p:cNvSpPr>
            <a:spLocks noGrp="1"/>
          </p:cNvSpPr>
          <p:nvPr>
            <p:ph type="sldNum" sz="quarter" idx="5"/>
          </p:nvPr>
        </p:nvSpPr>
        <p:spPr/>
        <p:txBody>
          <a:bodyPr/>
          <a:lstStyle/>
          <a:p>
            <a:fld id="{F75D35F7-D133-44FB-BB2E-A64C2B6DC2E5}" type="slidenum">
              <a:rPr lang="en-US" smtClean="0"/>
              <a:t>49</a:t>
            </a:fld>
            <a:endParaRPr lang="en-US"/>
          </a:p>
        </p:txBody>
      </p:sp>
    </p:spTree>
    <p:extLst>
      <p:ext uri="{BB962C8B-B14F-4D97-AF65-F5344CB8AC3E}">
        <p14:creationId xmlns:p14="http://schemas.microsoft.com/office/powerpoint/2010/main" val="1290953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kern="100">
                <a:effectLst/>
                <a:ea typeface="Calibri" panose="020F0502020204030204" pitchFamily="34" charset="0"/>
                <a:cs typeface="Arial" panose="020B0604020202020204" pitchFamily="34" charset="0"/>
              </a:rPr>
              <a:t>Speaker Notes</a:t>
            </a:r>
            <a:br>
              <a:rPr lang="en-GB" sz="1000" b="1" kern="100">
                <a:effectLst/>
                <a:ea typeface="Calibri" panose="020F0502020204030204" pitchFamily="34" charset="0"/>
                <a:cs typeface="Arial" panose="020B0604020202020204" pitchFamily="34" charset="0"/>
              </a:rPr>
            </a:br>
            <a:r>
              <a:rPr lang="en-US" sz="1000" b="0"/>
              <a:t>Worldwide there are ~12 million strokes per year, with the number projected to increase to ~21 million in 2050</a:t>
            </a:r>
            <a:r>
              <a:rPr lang="en-US" sz="1000" b="0" baseline="30000"/>
              <a:t>1,2</a:t>
            </a:r>
          </a:p>
          <a:p>
            <a:pPr marL="176213" indent="-171450">
              <a:lnSpc>
                <a:spcPct val="114000"/>
              </a:lnSpc>
              <a:spcBef>
                <a:spcPts val="0"/>
              </a:spcBef>
              <a:spcAft>
                <a:spcPts val="0"/>
              </a:spcAft>
              <a:buFont typeface="Arial" panose="020B0604020202020204" pitchFamily="34" charset="0"/>
              <a:buChar char="•"/>
            </a:pPr>
            <a:r>
              <a:rPr lang="en-US" sz="1000" b="0"/>
              <a:t>Stroke is the second leading cause of death and the third leading cause of death and disability combined</a:t>
            </a:r>
            <a:r>
              <a:rPr lang="en-US" sz="1000" b="0" baseline="30000"/>
              <a:t>1</a:t>
            </a:r>
          </a:p>
          <a:p>
            <a:pPr marL="176213" indent="-171450">
              <a:lnSpc>
                <a:spcPct val="114000"/>
              </a:lnSpc>
              <a:spcBef>
                <a:spcPts val="0"/>
              </a:spcBef>
              <a:spcAft>
                <a:spcPts val="0"/>
              </a:spcAft>
              <a:buFont typeface="Arial" panose="020B0604020202020204" pitchFamily="34" charset="0"/>
              <a:buChar char="•"/>
            </a:pPr>
            <a:r>
              <a:rPr lang="en-US" sz="1000"/>
              <a:t>Globally, the rate of stroke is increasing ~50% faster in younger patients (&lt;55 vs ≥55 years)</a:t>
            </a:r>
            <a:r>
              <a:rPr lang="en-US" sz="1000" baseline="30000"/>
              <a:t>3,4</a:t>
            </a:r>
          </a:p>
          <a:p>
            <a:endParaRPr lang="en-US" sz="1000" b="1" kern="100">
              <a:effectLst/>
              <a:ea typeface="Calibri" panose="020F0502020204030204" pitchFamily="34" charset="0"/>
              <a:cs typeface="Arial" panose="020B0604020202020204" pitchFamily="34" charset="0"/>
            </a:endParaRPr>
          </a:p>
          <a:p>
            <a:r>
              <a:rPr lang="en-US" sz="1000" b="1" kern="100">
                <a:effectLst/>
                <a:ea typeface="Calibri" panose="020F0502020204030204" pitchFamily="34" charset="0"/>
                <a:cs typeface="Arial" panose="020B0604020202020204" pitchFamily="34" charset="0"/>
              </a:rPr>
              <a:t>References</a:t>
            </a:r>
            <a:endParaRPr lang="en-GB" sz="1000" kern="100">
              <a:effectLst/>
              <a:ea typeface="Calibri" panose="020F0502020204030204" pitchFamily="34" charset="0"/>
              <a:cs typeface="Arial" panose="020B0604020202020204" pitchFamily="34" charset="0"/>
            </a:endParaRPr>
          </a:p>
          <a:p>
            <a:pPr marL="228600" indent="-228600">
              <a:buFont typeface="+mj-lt"/>
              <a:buAutoNum type="arabicPeriod"/>
            </a:pPr>
            <a:r>
              <a:rPr lang="en-US" sz="1000"/>
              <a:t>Feigin VL, et al. Int J Stroke. 2025:20(2):132–144.</a:t>
            </a:r>
          </a:p>
          <a:p>
            <a:pPr marL="228600" indent="-228600">
              <a:buFont typeface="+mj-lt"/>
              <a:buAutoNum type="arabicPeriod"/>
            </a:pPr>
            <a:r>
              <a:rPr lang="en-US" sz="1000"/>
              <a:t>Cheng Y, et al. J Am Heart Assoc. 2024;13(23):e036142.</a:t>
            </a:r>
          </a:p>
          <a:p>
            <a:pPr marL="228600" indent="-228600">
              <a:buFont typeface="+mj-lt"/>
              <a:buAutoNum type="arabicPeriod"/>
            </a:pPr>
            <a:r>
              <a:rPr lang="en-US" sz="1000"/>
              <a:t>Li L, et al. JAMA. 2022;328(6):563–574.</a:t>
            </a:r>
            <a:endParaRPr lang="en-GB" sz="100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a:t>Scott CA, et al. JAMA Neurol. 2022;79(10):1036–1048.</a:t>
            </a:r>
          </a:p>
          <a:p>
            <a:endParaRPr lang="en-US" sz="1000"/>
          </a:p>
        </p:txBody>
      </p:sp>
      <p:sp>
        <p:nvSpPr>
          <p:cNvPr id="4" name="Slide Number Placeholder 3"/>
          <p:cNvSpPr>
            <a:spLocks noGrp="1"/>
          </p:cNvSpPr>
          <p:nvPr>
            <p:ph type="sldNum" sz="quarter" idx="5"/>
          </p:nvPr>
        </p:nvSpPr>
        <p:spPr/>
        <p:txBody>
          <a:bodyPr/>
          <a:lstStyle/>
          <a:p>
            <a:fld id="{4FE12A04-9E3C-4CA4-8E37-57D068AB06B1}" type="slidenum">
              <a:rPr lang="en-GB" smtClean="0"/>
              <a:pPr/>
              <a:t>5</a:t>
            </a:fld>
            <a:endParaRPr lang="en-GB"/>
          </a:p>
        </p:txBody>
      </p:sp>
    </p:spTree>
    <p:extLst>
      <p:ext uri="{BB962C8B-B14F-4D97-AF65-F5344CB8AC3E}">
        <p14:creationId xmlns:p14="http://schemas.microsoft.com/office/powerpoint/2010/main" val="27092120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b="1"/>
              <a:t>Speaker Notes</a:t>
            </a:r>
          </a:p>
          <a:p>
            <a:r>
              <a:rPr lang="en-US" sz="1000" b="0"/>
              <a:t>OCEANIC-STROKE is an international Phase III study conducted across 702 sites in 37 countries</a:t>
            </a:r>
          </a:p>
          <a:p>
            <a:endParaRPr lang="en-US" sz="1000" b="0"/>
          </a:p>
          <a:p>
            <a:r>
              <a:rPr lang="en-US" sz="1000" b="1"/>
              <a:t>Reference</a:t>
            </a:r>
          </a:p>
          <a:p>
            <a:r>
              <a:rPr lang="en-US" sz="1000" b="0"/>
              <a:t>Sharma M, et al. Presented at: International Stroke Conference, Feb 4–6, 2026; New Orleans, LA. Presentation LB009</a:t>
            </a:r>
          </a:p>
        </p:txBody>
      </p:sp>
      <p:sp>
        <p:nvSpPr>
          <p:cNvPr id="4" name="Slide Number Placeholder 3"/>
          <p:cNvSpPr>
            <a:spLocks noGrp="1"/>
          </p:cNvSpPr>
          <p:nvPr>
            <p:ph type="sldNum" sz="quarter" idx="5"/>
          </p:nvPr>
        </p:nvSpPr>
        <p:spPr/>
        <p:txBody>
          <a:bodyPr/>
          <a:lstStyle/>
          <a:p>
            <a:fld id="{ECA92A10-D422-4839-AC68-4BEA7E228D3E}" type="slidenum">
              <a:rPr lang="en-US" smtClean="0"/>
              <a:t>50</a:t>
            </a:fld>
            <a:endParaRPr lang="en-US"/>
          </a:p>
        </p:txBody>
      </p:sp>
    </p:spTree>
    <p:extLst>
      <p:ext uri="{BB962C8B-B14F-4D97-AF65-F5344CB8AC3E}">
        <p14:creationId xmlns:p14="http://schemas.microsoft.com/office/powerpoint/2010/main" val="19155513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1D5B7-5C6D-F389-4CD0-AE9DBAE8D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EE0BE1-11F5-3143-BF49-237F3AFC99E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A202A53-737A-4AA8-4A6C-CEDBE17380F5}"/>
              </a:ext>
            </a:extLst>
          </p:cNvPr>
          <p:cNvSpPr>
            <a:spLocks noGrp="1"/>
          </p:cNvSpPr>
          <p:nvPr>
            <p:ph type="body" idx="1"/>
          </p:nvPr>
        </p:nvSpPr>
        <p:spPr/>
        <p:txBody>
          <a:bodyPr/>
          <a:lstStyle/>
          <a:p>
            <a:pPr marL="0" indent="0">
              <a:buFont typeface="Arial" panose="020B0604020202020204" pitchFamily="34" charset="0"/>
              <a:buNone/>
            </a:pPr>
            <a:r>
              <a:rPr lang="en-US" sz="1000" b="1"/>
              <a:t>Speaker Notes</a:t>
            </a:r>
          </a:p>
          <a:p>
            <a:pPr marL="171450" indent="-171450">
              <a:buFont typeface="Arial" panose="020B0604020202020204" pitchFamily="34" charset="0"/>
              <a:buChar char="•"/>
            </a:pPr>
            <a:r>
              <a:rPr lang="en-US" sz="1000" b="0"/>
              <a:t>Not all participants in the OCEANIC-STROKE study were required to have atherosclerosis to be eligible for enrollment, nor did the atherosclerosis need to be causative of the stroke</a:t>
            </a:r>
          </a:p>
          <a:p>
            <a:pPr marL="171450" indent="-171450">
              <a:buFont typeface="Arial" panose="020B0604020202020204" pitchFamily="34" charset="0"/>
              <a:buChar char="•"/>
            </a:pPr>
            <a:r>
              <a:rPr lang="en-US" sz="1000" b="0"/>
              <a:t>The trial focused on individuals who had experienced either acute onset non-cardioembolic ischemic stroke or high-risk TIA, which are often associated with atherosclerosis, but the presence of atherosclerosis itself was not a mandatory requirement for enrolled participants</a:t>
            </a:r>
          </a:p>
          <a:p>
            <a:pPr marL="171450" indent="-171450">
              <a:buFont typeface="Arial" panose="020B0604020202020204" pitchFamily="34" charset="0"/>
              <a:buChar char="•"/>
            </a:pPr>
            <a:r>
              <a:rPr lang="en-US" sz="1000" b="0"/>
              <a:t>Participants were permitted to enroll without atherosclerosis if brain imaging indicated a non-lacunar infarct</a:t>
            </a:r>
          </a:p>
          <a:p>
            <a:pPr marL="171450" indent="-171450">
              <a:buFont typeface="Arial" panose="020B0604020202020204" pitchFamily="34" charset="0"/>
              <a:buChar char="•"/>
            </a:pPr>
            <a:r>
              <a:rPr lang="en-US" sz="1000" b="0"/>
              <a:t>Participants with lacunar infarcts were also eligible, provided they met one of the following criteria:</a:t>
            </a:r>
          </a:p>
          <a:p>
            <a:pPr marL="171450" indent="-171450">
              <a:buFont typeface="Arial" panose="020B0604020202020204" pitchFamily="34" charset="0"/>
              <a:buChar char="•"/>
            </a:pPr>
            <a:r>
              <a:rPr lang="en-US" sz="1000" b="0"/>
              <a:t>Evidence of atherosclerosis on cerebrovascular imaging OR</a:t>
            </a:r>
          </a:p>
          <a:p>
            <a:pPr marL="171450" indent="-171450">
              <a:buFont typeface="Arial" panose="020B0604020202020204" pitchFamily="34" charset="0"/>
              <a:buChar char="•"/>
            </a:pPr>
            <a:r>
              <a:rPr lang="en-US" sz="1000" b="0"/>
              <a:t>A history of atherosclerosis (such as coronary artery or peripheral vascular disease)</a:t>
            </a:r>
          </a:p>
          <a:p>
            <a:pPr marL="171450" indent="-171450">
              <a:buFont typeface="Arial" panose="020B0604020202020204" pitchFamily="34" charset="0"/>
              <a:buChar char="•"/>
            </a:pPr>
            <a:endParaRPr lang="en-US" sz="1000" b="0"/>
          </a:p>
          <a:p>
            <a:pPr marL="171450" indent="-171450">
              <a:buFont typeface="Arial" panose="020B0604020202020204" pitchFamily="34" charset="0"/>
              <a:buChar char="•"/>
            </a:pPr>
            <a:endParaRPr lang="en-US" sz="1000" b="0"/>
          </a:p>
          <a:p>
            <a:pPr marL="0" indent="0">
              <a:buFont typeface="Arial" panose="020B0604020202020204" pitchFamily="34" charset="0"/>
              <a:buNone/>
            </a:pPr>
            <a:r>
              <a:rPr lang="nl-NL" sz="1000" b="1"/>
              <a:t>Reference</a:t>
            </a:r>
            <a:br>
              <a:rPr lang="nl-NL" sz="1000" b="1"/>
            </a:br>
            <a:r>
              <a:rPr lang="nl-NL" sz="1000" b="0" err="1"/>
              <a:t>Sharma</a:t>
            </a:r>
            <a:r>
              <a:rPr lang="nl-NL" sz="1000" b="0"/>
              <a:t> M, et al. </a:t>
            </a:r>
            <a:r>
              <a:rPr lang="nl-NL" sz="1000" b="0" err="1"/>
              <a:t>Eur</a:t>
            </a:r>
            <a:r>
              <a:rPr lang="nl-NL" sz="1000" b="0"/>
              <a:t> </a:t>
            </a:r>
            <a:r>
              <a:rPr lang="nl-NL" sz="1000" b="0" err="1"/>
              <a:t>Stroke</a:t>
            </a:r>
            <a:r>
              <a:rPr lang="nl-NL" sz="1000" b="0"/>
              <a:t> J. 2026;11(1):1–11.</a:t>
            </a:r>
            <a:endParaRPr lang="en-US" sz="1000" b="0"/>
          </a:p>
        </p:txBody>
      </p:sp>
      <p:sp>
        <p:nvSpPr>
          <p:cNvPr id="4" name="Slide Number Placeholder 3">
            <a:extLst>
              <a:ext uri="{FF2B5EF4-FFF2-40B4-BE49-F238E27FC236}">
                <a16:creationId xmlns:a16="http://schemas.microsoft.com/office/drawing/2014/main" id="{088AF323-D61D-B66F-3F0C-A74607BFA5FE}"/>
              </a:ext>
            </a:extLst>
          </p:cNvPr>
          <p:cNvSpPr>
            <a:spLocks noGrp="1"/>
          </p:cNvSpPr>
          <p:nvPr>
            <p:ph type="sldNum" sz="quarter" idx="5"/>
          </p:nvPr>
        </p:nvSpPr>
        <p:spPr/>
        <p:txBody>
          <a:bodyPr/>
          <a:lstStyle/>
          <a:p>
            <a:fld id="{ECA92A10-D422-4839-AC68-4BEA7E228D3E}" type="slidenum">
              <a:rPr lang="en-US" smtClean="0"/>
              <a:t>51</a:t>
            </a:fld>
            <a:endParaRPr lang="en-US"/>
          </a:p>
        </p:txBody>
      </p:sp>
    </p:spTree>
    <p:extLst>
      <p:ext uri="{BB962C8B-B14F-4D97-AF65-F5344CB8AC3E}">
        <p14:creationId xmlns:p14="http://schemas.microsoft.com/office/powerpoint/2010/main" val="35102906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A9C3B-E9D2-BCC4-2484-ECB152DA9E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986BBC-3DB8-5B02-AB11-DDA67813DF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AD8A408-24DE-3CED-C0CE-AE18CAF7277A}"/>
              </a:ext>
            </a:extLst>
          </p:cNvPr>
          <p:cNvSpPr>
            <a:spLocks noGrp="1"/>
          </p:cNvSpPr>
          <p:nvPr>
            <p:ph type="body" idx="1"/>
          </p:nvPr>
        </p:nvSpPr>
        <p:spPr/>
        <p:txBody>
          <a:bodyPr/>
          <a:lstStyle/>
          <a:p>
            <a:r>
              <a:rPr lang="en-US" sz="1000" b="1"/>
              <a:t>Speaker Notes</a:t>
            </a:r>
          </a:p>
          <a:p>
            <a:r>
              <a:rPr lang="en-US" sz="1000" b="0"/>
              <a:t>Here are the efficacy and safety outcomes assessed in OCEANIC-STROKE.</a:t>
            </a:r>
          </a:p>
        </p:txBody>
      </p:sp>
      <p:sp>
        <p:nvSpPr>
          <p:cNvPr id="4" name="Slide Number Placeholder 3">
            <a:extLst>
              <a:ext uri="{FF2B5EF4-FFF2-40B4-BE49-F238E27FC236}">
                <a16:creationId xmlns:a16="http://schemas.microsoft.com/office/drawing/2014/main" id="{31C5E0C1-DB54-9990-5521-C12963B6CFD5}"/>
              </a:ext>
            </a:extLst>
          </p:cNvPr>
          <p:cNvSpPr>
            <a:spLocks noGrp="1"/>
          </p:cNvSpPr>
          <p:nvPr>
            <p:ph type="sldNum" sz="quarter" idx="5"/>
          </p:nvPr>
        </p:nvSpPr>
        <p:spPr/>
        <p:txBody>
          <a:bodyPr/>
          <a:lstStyle/>
          <a:p>
            <a:fld id="{F75D35F7-D133-44FB-BB2E-A64C2B6DC2E5}" type="slidenum">
              <a:rPr lang="en-US" smtClean="0"/>
              <a:t>52</a:t>
            </a:fld>
            <a:endParaRPr lang="en-US"/>
          </a:p>
        </p:txBody>
      </p:sp>
    </p:spTree>
    <p:extLst>
      <p:ext uri="{BB962C8B-B14F-4D97-AF65-F5344CB8AC3E}">
        <p14:creationId xmlns:p14="http://schemas.microsoft.com/office/powerpoint/2010/main" val="38473241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b="1"/>
              <a:t>Speaker Notes</a:t>
            </a:r>
          </a:p>
          <a:p>
            <a:r>
              <a:rPr lang="en-US" sz="1000" b="0"/>
              <a:t>Here are the key exclusion criteria assessed in OCEANIC-STROKE.</a:t>
            </a:r>
          </a:p>
        </p:txBody>
      </p:sp>
      <p:sp>
        <p:nvSpPr>
          <p:cNvPr id="4" name="Slide Number Placeholder 3"/>
          <p:cNvSpPr>
            <a:spLocks noGrp="1"/>
          </p:cNvSpPr>
          <p:nvPr>
            <p:ph type="sldNum" sz="quarter" idx="5"/>
          </p:nvPr>
        </p:nvSpPr>
        <p:spPr/>
        <p:txBody>
          <a:bodyPr/>
          <a:lstStyle/>
          <a:p>
            <a:fld id="{ECA92A10-D422-4839-AC68-4BEA7E228D3E}" type="slidenum">
              <a:rPr lang="en-US" smtClean="0"/>
              <a:t>53</a:t>
            </a:fld>
            <a:endParaRPr lang="en-US"/>
          </a:p>
        </p:txBody>
      </p:sp>
    </p:spTree>
    <p:extLst>
      <p:ext uri="{BB962C8B-B14F-4D97-AF65-F5344CB8AC3E}">
        <p14:creationId xmlns:p14="http://schemas.microsoft.com/office/powerpoint/2010/main" val="8907381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sz="1000"/>
          </a:p>
        </p:txBody>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000" b="1"/>
              <a:t>Speaker Notes</a:t>
            </a:r>
          </a:p>
          <a:p>
            <a:r>
              <a:rPr lang="en-US" sz="1000" b="0"/>
              <a:t>Robust, pragmatic methodology ensured generation of high-quality evidence applicable to broad populations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A clinical trial is considered pragmatic when it is designed to reflect routine clinical practice, with broad eligibility criteria, flexible treatment delivery, and clinically meaningful endpoints, prioritizing real-world applicability over strict experimental control</a:t>
            </a:r>
            <a:r>
              <a:rPr lang="en-US" sz="1000" b="0" baseline="30000"/>
              <a:t>1</a:t>
            </a:r>
            <a:r>
              <a:rPr lang="en-US" sz="1000" b="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00" b="0"/>
          </a:p>
          <a:p>
            <a:pPr marL="0" indent="0">
              <a:buFont typeface="Arial" panose="020B0604020202020204" pitchFamily="34" charset="0"/>
              <a:buNone/>
            </a:pPr>
            <a:r>
              <a:rPr lang="en-US" sz="1000" b="0"/>
              <a:t>OCEANIC-STROKE has several key features that demonstrate the robust, pragmatic methodology:</a:t>
            </a:r>
          </a:p>
          <a:p>
            <a:pPr marL="0" indent="0">
              <a:buFont typeface="Arial" panose="020B0604020202020204" pitchFamily="34" charset="0"/>
              <a:buNone/>
            </a:pPr>
            <a:endParaRPr lang="en-US" sz="1000" b="0"/>
          </a:p>
          <a:p>
            <a:pPr marL="0" indent="0">
              <a:buFont typeface="Arial" panose="020B0604020202020204" pitchFamily="34" charset="0"/>
              <a:buNone/>
            </a:pPr>
            <a:r>
              <a:rPr lang="en-US" sz="1000" b="0"/>
              <a:t>Robust design and analysis</a:t>
            </a:r>
            <a:r>
              <a:rPr lang="en-US" sz="1000" b="0" baseline="30000"/>
              <a:t>2</a:t>
            </a:r>
            <a:endParaRPr lang="en-US" sz="1000" b="0"/>
          </a:p>
          <a:p>
            <a:pPr marL="171450" indent="-171450">
              <a:buFont typeface="Arial" panose="020B0604020202020204" pitchFamily="34" charset="0"/>
              <a:buChar char="•"/>
            </a:pPr>
            <a:r>
              <a:rPr lang="en-US" sz="1000" b="0"/>
              <a:t>Multicenter, international, randomized, double-blind, placebo-controlled trial </a:t>
            </a:r>
          </a:p>
          <a:p>
            <a:pPr marL="171450" indent="-171450">
              <a:buFont typeface="Arial" panose="020B0604020202020204" pitchFamily="34" charset="0"/>
              <a:buChar char="•"/>
            </a:pPr>
            <a:r>
              <a:rPr lang="en-US" sz="1000" b="0"/>
              <a:t>Central interactive response technology (IRT) and stratification by single or dual antiplatelet use – a real-world confounder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t>A central IRT is a system used to randomize and stratify patients</a:t>
            </a:r>
          </a:p>
          <a:p>
            <a:pPr marL="171450" indent="-171450">
              <a:buFont typeface="Arial" panose="020B0604020202020204" pitchFamily="34" charset="0"/>
              <a:buChar char="•"/>
            </a:pPr>
            <a:r>
              <a:rPr lang="en-US" sz="1000" b="0"/>
              <a:t>Independent endpoint adjudication</a:t>
            </a:r>
          </a:p>
          <a:p>
            <a:pPr marL="171450" indent="-171450">
              <a:buFont typeface="Arial" panose="020B0604020202020204" pitchFamily="34" charset="0"/>
              <a:buChar char="•"/>
            </a:pPr>
            <a:r>
              <a:rPr lang="en-US" sz="1000" b="0"/>
              <a:t>Large window of randomization </a:t>
            </a:r>
          </a:p>
          <a:p>
            <a:pPr marL="0" indent="0">
              <a:buFont typeface="Arial" panose="020B0604020202020204" pitchFamily="34" charset="0"/>
              <a:buNone/>
            </a:pPr>
            <a:endParaRPr lang="en-US" sz="1000" b="0"/>
          </a:p>
          <a:p>
            <a:pPr marL="0" indent="0">
              <a:buFont typeface="Arial" panose="020B0604020202020204" pitchFamily="34" charset="0"/>
              <a:buNone/>
            </a:pPr>
            <a:r>
              <a:rPr lang="en-US" sz="1000" b="0"/>
              <a:t>Clinical significance</a:t>
            </a:r>
            <a:r>
              <a:rPr lang="en-US" sz="1000" b="0" baseline="30000"/>
              <a:t>2</a:t>
            </a:r>
            <a:endParaRPr lang="en-US" sz="1000" b="0"/>
          </a:p>
          <a:p>
            <a:pPr marL="171450" indent="-171450">
              <a:buFont typeface="Arial" panose="020B0604020202020204" pitchFamily="34" charset="0"/>
              <a:buChar char="•"/>
            </a:pPr>
            <a:r>
              <a:rPr lang="en-US" sz="1000" b="0"/>
              <a:t>Broad inclusion across non-cardioembolic TOAST categories and strokes up to NIHSS 15, ensuring comprehensive representation of stroke etiologies</a:t>
            </a:r>
          </a:p>
          <a:p>
            <a:pPr marL="171450" indent="-171450">
              <a:buFont typeface="Arial" panose="020B0604020202020204" pitchFamily="34" charset="0"/>
              <a:buChar char="•"/>
            </a:pPr>
            <a:r>
              <a:rPr lang="en-US" sz="1000" b="0"/>
              <a:t>Thrombolysis or EVT (after 24 h and post-scan) included </a:t>
            </a:r>
          </a:p>
          <a:p>
            <a:pPr marL="0" indent="0">
              <a:buFont typeface="Arial" panose="020B0604020202020204" pitchFamily="34" charset="0"/>
              <a:buNone/>
            </a:pPr>
            <a:endParaRPr lang="en-US" sz="1000" b="0"/>
          </a:p>
          <a:p>
            <a:pPr marL="0" indent="0">
              <a:buFont typeface="Arial" panose="020B0604020202020204" pitchFamily="34" charset="0"/>
              <a:buNone/>
            </a:pPr>
            <a:r>
              <a:rPr lang="en-US" sz="1000" b="0"/>
              <a:t>Broad external validity</a:t>
            </a:r>
            <a:r>
              <a:rPr lang="en-US" sz="1000" b="0" baseline="30000"/>
              <a:t>2,3</a:t>
            </a:r>
            <a:endParaRPr lang="en-US" sz="1000" b="0"/>
          </a:p>
          <a:p>
            <a:pPr marL="171450" indent="-171450">
              <a:buFont typeface="Arial" panose="020B0604020202020204" pitchFamily="34" charset="0"/>
              <a:buChar char="•"/>
            </a:pPr>
            <a:r>
              <a:rPr lang="en-US" sz="1000" b="0"/>
              <a:t>Large (N=12,327), global patient population</a:t>
            </a:r>
          </a:p>
          <a:p>
            <a:pPr marL="171450" indent="-171450">
              <a:buFont typeface="Arial" panose="020B0604020202020204" pitchFamily="34" charset="0"/>
              <a:buChar char="•"/>
            </a:pPr>
            <a:r>
              <a:rPr lang="en-US" sz="1000" b="0"/>
              <a:t>Pre-specified regional sub-analyses</a:t>
            </a:r>
          </a:p>
          <a:p>
            <a:pPr marL="171450" indent="-171450">
              <a:buFont typeface="Arial" panose="020B0604020202020204" pitchFamily="34" charset="0"/>
              <a:buChar char="•"/>
            </a:pPr>
            <a:endParaRPr lang="en-US" sz="1000" b="0"/>
          </a:p>
          <a:p>
            <a:pPr marL="0" indent="0">
              <a:buFont typeface="Arial" panose="020B0604020202020204" pitchFamily="34" charset="0"/>
              <a:buNone/>
            </a:pPr>
            <a:r>
              <a:rPr lang="en-GB" sz="1000" b="1"/>
              <a:t>References</a:t>
            </a:r>
          </a:p>
          <a:p>
            <a:pPr marL="228600" indent="-228600">
              <a:buFont typeface="Arial" panose="020B0604020202020204" pitchFamily="34" charset="0"/>
              <a:buAutoNum type="arabicPeriod"/>
            </a:pPr>
            <a:r>
              <a:rPr lang="en-US" sz="1000" b="0"/>
              <a:t>Loudon K, et al. BMJ. 2015;350:h2147.</a:t>
            </a:r>
          </a:p>
          <a:p>
            <a:pPr marL="228600" indent="-228600">
              <a:buFont typeface="Arial" panose="020B0604020202020204" pitchFamily="34" charset="0"/>
              <a:buAutoNum type="arabicPeriod"/>
            </a:pPr>
            <a:r>
              <a:rPr lang="en-US" sz="1000" b="0"/>
              <a:t>Bayer Data on File. OCEANIC-STROKE Clinical Study Protocol. Version 3. 2024.</a:t>
            </a:r>
          </a:p>
          <a:p>
            <a:pPr marL="228600" indent="-228600">
              <a:buFont typeface="Arial" panose="020B0604020202020204" pitchFamily="34" charset="0"/>
              <a:buAutoNum type="arabicPeriod"/>
            </a:pPr>
            <a:r>
              <a:rPr lang="en-US" sz="1000" b="0"/>
              <a:t>ClinicalTrials.gov. NCT05686070. https://clinicaltrials.gov/study/NCT05686070. Accessed January 2026.</a:t>
            </a:r>
            <a:endParaRPr lang="en-GB" sz="1000" b="0"/>
          </a:p>
        </p:txBody>
      </p:sp>
      <p:sp>
        <p:nvSpPr>
          <p:cNvPr id="4" name="Slide Number Placeholder 3"/>
          <p:cNvSpPr>
            <a:spLocks noGrp="1"/>
          </p:cNvSpPr>
          <p:nvPr>
            <p:ph type="sldNum" sz="quarter" idx="5"/>
          </p:nvPr>
        </p:nvSpPr>
        <p:spPr/>
        <p:txBody>
          <a:bodyPr/>
          <a:lstStyle/>
          <a:p>
            <a:fld id="{ECA92A10-D422-4839-AC68-4BEA7E228D3E}" type="slidenum">
              <a:rPr lang="en-US" sz="1000" smtClean="0"/>
              <a:t>54</a:t>
            </a:fld>
            <a:endParaRPr lang="en-US" sz="1000"/>
          </a:p>
        </p:txBody>
      </p:sp>
    </p:spTree>
    <p:extLst>
      <p:ext uri="{BB962C8B-B14F-4D97-AF65-F5344CB8AC3E}">
        <p14:creationId xmlns:p14="http://schemas.microsoft.com/office/powerpoint/2010/main" val="11212572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C4666-D10A-3201-52FC-C3D98BFF0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20AD54-88C9-10A9-49EB-1BF43DB858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CD9907C-F06C-9261-B70D-86A36C72A1B4}"/>
              </a:ext>
            </a:extLst>
          </p:cNvPr>
          <p:cNvSpPr>
            <a:spLocks noGrp="1"/>
          </p:cNvSpPr>
          <p:nvPr>
            <p:ph type="body" idx="1"/>
          </p:nvPr>
        </p:nvSpPr>
        <p:spPr/>
        <p:txBody>
          <a:bodyPr/>
          <a:lstStyle/>
          <a:p>
            <a:r>
              <a:rPr lang="en-US" sz="1000" b="1"/>
              <a:t>Speaker Notes</a:t>
            </a:r>
          </a:p>
          <a:p>
            <a:r>
              <a:rPr lang="en-US" sz="1000"/>
              <a:t>Baseline demographics are representative of an international stroke population</a:t>
            </a:r>
            <a:endParaRPr lang="en-US" sz="1000" b="1"/>
          </a:p>
          <a:p>
            <a:endParaRPr lang="en-US" sz="1000" b="1"/>
          </a:p>
          <a:p>
            <a:r>
              <a:rPr lang="en-US" sz="1000" b="1"/>
              <a:t>Reference</a:t>
            </a:r>
          </a:p>
          <a:p>
            <a:pPr marL="0" indent="0">
              <a:buFont typeface="Arial" panose="020B0604020202020204" pitchFamily="34" charset="0"/>
              <a:buNone/>
            </a:pPr>
            <a:r>
              <a:rPr lang="nl-NL" sz="1000"/>
              <a:t>Sharma M, et al. Eur Stroke J. 2026;11(1):1–11.</a:t>
            </a:r>
            <a:endParaRPr lang="en-GB" sz="1000"/>
          </a:p>
        </p:txBody>
      </p:sp>
      <p:sp>
        <p:nvSpPr>
          <p:cNvPr id="4" name="Slide Number Placeholder 3">
            <a:extLst>
              <a:ext uri="{FF2B5EF4-FFF2-40B4-BE49-F238E27FC236}">
                <a16:creationId xmlns:a16="http://schemas.microsoft.com/office/drawing/2014/main" id="{9FA73570-9316-046B-E3F1-AF7BFADF02BC}"/>
              </a:ext>
            </a:extLst>
          </p:cNvPr>
          <p:cNvSpPr>
            <a:spLocks noGrp="1"/>
          </p:cNvSpPr>
          <p:nvPr>
            <p:ph type="sldNum" sz="quarter" idx="5"/>
          </p:nvPr>
        </p:nvSpPr>
        <p:spPr/>
        <p:txBody>
          <a:bodyPr/>
          <a:lstStyle/>
          <a:p>
            <a:fld id="{ECA92A10-D422-4839-AC68-4BEA7E228D3E}" type="slidenum">
              <a:rPr lang="en-US" smtClean="0"/>
              <a:t>55</a:t>
            </a:fld>
            <a:endParaRPr lang="en-US"/>
          </a:p>
        </p:txBody>
      </p:sp>
    </p:spTree>
    <p:extLst>
      <p:ext uri="{BB962C8B-B14F-4D97-AF65-F5344CB8AC3E}">
        <p14:creationId xmlns:p14="http://schemas.microsoft.com/office/powerpoint/2010/main" val="37487266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CD75F5-182E-BAF9-7ED0-3128D7DF1A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5A8181-DC87-D141-B55D-0FAF608F57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2177C4A-B6DF-7A87-CC0D-67A40F5931CA}"/>
              </a:ext>
            </a:extLst>
          </p:cNvPr>
          <p:cNvSpPr>
            <a:spLocks noGrp="1"/>
          </p:cNvSpPr>
          <p:nvPr>
            <p:ph type="body" idx="1"/>
          </p:nvPr>
        </p:nvSpPr>
        <p:spPr/>
        <p:txBody>
          <a:bodyPr/>
          <a:lstStyle/>
          <a:p>
            <a:r>
              <a:rPr lang="en-US" sz="1000" b="1"/>
              <a:t>Speaker Notes</a:t>
            </a:r>
          </a:p>
          <a:p>
            <a:r>
              <a:rPr lang="en-US" sz="1000" b="0"/>
              <a:t>The index event included a broad range of TOAST stroke subtypes, including small vessel disease,</a:t>
            </a:r>
          </a:p>
          <a:p>
            <a:endParaRPr lang="en-US" sz="1000" b="1"/>
          </a:p>
          <a:p>
            <a:r>
              <a:rPr lang="en-US" sz="1000" b="1"/>
              <a:t>Reference</a:t>
            </a:r>
          </a:p>
          <a:p>
            <a:pPr marL="0" indent="0">
              <a:buFont typeface="Arial" panose="020B0604020202020204" pitchFamily="34" charset="0"/>
              <a:buNone/>
            </a:pPr>
            <a:r>
              <a:rPr lang="nl-NL" sz="1000"/>
              <a:t>Sharma M, et al. Eur Stroke J. 2026;11(1):1–11.</a:t>
            </a:r>
            <a:endParaRPr lang="en-GB" sz="1000"/>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BF2E06EE-530C-BB9E-F0E7-72D7933798EC}"/>
              </a:ext>
            </a:extLst>
          </p:cNvPr>
          <p:cNvSpPr>
            <a:spLocks noGrp="1"/>
          </p:cNvSpPr>
          <p:nvPr>
            <p:ph type="sldNum" sz="quarter" idx="5"/>
          </p:nvPr>
        </p:nvSpPr>
        <p:spPr/>
        <p:txBody>
          <a:bodyPr/>
          <a:lstStyle/>
          <a:p>
            <a:fld id="{ECA92A10-D422-4839-AC68-4BEA7E228D3E}" type="slidenum">
              <a:rPr lang="en-US" smtClean="0"/>
              <a:t>56</a:t>
            </a:fld>
            <a:endParaRPr lang="en-US"/>
          </a:p>
        </p:txBody>
      </p:sp>
    </p:spTree>
    <p:extLst>
      <p:ext uri="{BB962C8B-B14F-4D97-AF65-F5344CB8AC3E}">
        <p14:creationId xmlns:p14="http://schemas.microsoft.com/office/powerpoint/2010/main" val="26108215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DC9EE-B4C0-4B0D-9E9B-36269F801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5E56-D289-0C13-B6CC-712610FACE9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37D3550-77FE-71DF-42E6-74775DB3C336}"/>
              </a:ext>
            </a:extLst>
          </p:cNvPr>
          <p:cNvSpPr>
            <a:spLocks noGrp="1"/>
          </p:cNvSpPr>
          <p:nvPr>
            <p:ph type="body" idx="1"/>
          </p:nvPr>
        </p:nvSpPr>
        <p:spPr/>
        <p:txBody>
          <a:bodyPr/>
          <a:lstStyle/>
          <a:p>
            <a:r>
              <a:rPr lang="en-US" sz="1000" b="1"/>
              <a:t>Speaker notes</a:t>
            </a:r>
          </a:p>
          <a:p>
            <a:pPr marL="171450" indent="-171450">
              <a:buFont typeface="Arial" panose="020B0604020202020204" pitchFamily="34" charset="0"/>
              <a:buChar char="•"/>
            </a:pPr>
            <a:r>
              <a:rPr lang="en-US" sz="1000" b="0"/>
              <a:t>Dual antiplatelet therapy (ASA and a P2Y12 inhibitor) was planned as initial treatment in 62.6% of participants at randomization</a:t>
            </a:r>
            <a:r>
              <a:rPr lang="en-US" sz="1000" b="0" baseline="30000"/>
              <a:t>1</a:t>
            </a:r>
            <a:endParaRPr lang="en-US" sz="1000" b="0"/>
          </a:p>
          <a:p>
            <a:pPr marL="171450" indent="-171450">
              <a:buFont typeface="Arial" panose="020B0604020202020204" pitchFamily="34" charset="0"/>
              <a:buChar char="•"/>
            </a:pPr>
            <a:r>
              <a:rPr lang="en-US" sz="1000" b="0"/>
              <a:t>Previous antiplatelet trials excluded patients undergoing thrombolysis or endovascular therapy. By including well-treated patients, OCEANIC-STROKE generated broad, comprehensive evidence on the efficacy of asundexian</a:t>
            </a:r>
            <a:r>
              <a:rPr lang="en-US" sz="1000" b="0" baseline="30000"/>
              <a:t>2,3</a:t>
            </a:r>
          </a:p>
          <a:p>
            <a:pPr marL="171450" indent="-171450">
              <a:buFont typeface="Arial" panose="020B0604020202020204" pitchFamily="34" charset="0"/>
              <a:buChar char="•"/>
            </a:pPr>
            <a:endParaRPr lang="en-US" sz="1000" b="0"/>
          </a:p>
          <a:p>
            <a:r>
              <a:rPr lang="en-US" sz="1000" b="1"/>
              <a:t>References</a:t>
            </a:r>
          </a:p>
          <a:p>
            <a:pPr marL="228600" indent="-228600">
              <a:buFont typeface="Arial" panose="020B0604020202020204" pitchFamily="34" charset="0"/>
              <a:buAutoNum type="arabicPeriod"/>
            </a:pPr>
            <a:r>
              <a:rPr lang="nl-NL" sz="1000"/>
              <a:t>Sharma M, et al. Eur Stroke J. 2026;11(1):1–11.</a:t>
            </a:r>
          </a:p>
          <a:p>
            <a:pPr marL="228600" indent="-228600">
              <a:buFont typeface="Arial" panose="020B0604020202020204" pitchFamily="34" charset="0"/>
              <a:buAutoNum type="arabicPeriod"/>
            </a:pPr>
            <a:r>
              <a:rPr lang="en-GB" sz="1000"/>
              <a:t>Wang Y, et al. N Engl J Med.2013;369:11–19.</a:t>
            </a:r>
          </a:p>
          <a:p>
            <a:pPr marL="228600" indent="-228600">
              <a:buFont typeface="Arial" panose="020B0604020202020204" pitchFamily="34" charset="0"/>
              <a:buAutoNum type="arabicPeriod"/>
            </a:pPr>
            <a:r>
              <a:rPr lang="en-GB" sz="1000"/>
              <a:t>ClinicalTrials.gov. NCT00991029. https://clinicaltrials.gov/study/NCT00991029. Accessed January 2026.</a:t>
            </a:r>
          </a:p>
        </p:txBody>
      </p:sp>
      <p:sp>
        <p:nvSpPr>
          <p:cNvPr id="4" name="Slide Number Placeholder 3">
            <a:extLst>
              <a:ext uri="{FF2B5EF4-FFF2-40B4-BE49-F238E27FC236}">
                <a16:creationId xmlns:a16="http://schemas.microsoft.com/office/drawing/2014/main" id="{413F346C-217A-E134-05BB-E3609687C81B}"/>
              </a:ext>
            </a:extLst>
          </p:cNvPr>
          <p:cNvSpPr>
            <a:spLocks noGrp="1"/>
          </p:cNvSpPr>
          <p:nvPr>
            <p:ph type="sldNum" sz="quarter" idx="5"/>
          </p:nvPr>
        </p:nvSpPr>
        <p:spPr/>
        <p:txBody>
          <a:bodyPr/>
          <a:lstStyle/>
          <a:p>
            <a:fld id="{ECA92A10-D422-4839-AC68-4BEA7E228D3E}" type="slidenum">
              <a:rPr lang="en-US" smtClean="0"/>
              <a:t>57</a:t>
            </a:fld>
            <a:endParaRPr lang="en-US"/>
          </a:p>
        </p:txBody>
      </p:sp>
    </p:spTree>
    <p:extLst>
      <p:ext uri="{BB962C8B-B14F-4D97-AF65-F5344CB8AC3E}">
        <p14:creationId xmlns:p14="http://schemas.microsoft.com/office/powerpoint/2010/main" val="404496588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6564E-DC1D-40F8-65CD-13237144E4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438527-CB81-12B0-EBAA-E6B4236EB7D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1AD8CE-F03B-7C4F-8470-1351DE1BBA10}"/>
              </a:ext>
            </a:extLst>
          </p:cNvPr>
          <p:cNvSpPr>
            <a:spLocks noGrp="1"/>
          </p:cNvSpPr>
          <p:nvPr>
            <p:ph type="body" idx="1"/>
          </p:nvPr>
        </p:nvSpPr>
        <p:spPr/>
        <p:txBody>
          <a:bodyPr/>
          <a:lstStyle/>
          <a:p>
            <a:r>
              <a:rPr lang="en-US" sz="1000" b="1"/>
              <a:t>Speaker Notes</a:t>
            </a:r>
          </a:p>
          <a:p>
            <a:r>
              <a:rPr lang="en-US" sz="1000" b="0"/>
              <a:t>The Phase III OCEANIC-STROKE findings are generalizable to the broader stroke population.</a:t>
            </a:r>
          </a:p>
          <a:p>
            <a:endParaRPr lang="en-US" sz="1000" b="1"/>
          </a:p>
          <a:p>
            <a:r>
              <a:rPr lang="en-US" sz="1000" b="1"/>
              <a:t>Reference</a:t>
            </a:r>
          </a:p>
          <a:p>
            <a:r>
              <a:rPr lang="nl-NL" sz="1000" b="0"/>
              <a:t>Sharma M, et al. Eur Stroke J. 2026;11(1):1–11.</a:t>
            </a:r>
            <a:endParaRPr lang="en-US" sz="1000" b="0"/>
          </a:p>
        </p:txBody>
      </p:sp>
      <p:sp>
        <p:nvSpPr>
          <p:cNvPr id="4" name="Slide Number Placeholder 3">
            <a:extLst>
              <a:ext uri="{FF2B5EF4-FFF2-40B4-BE49-F238E27FC236}">
                <a16:creationId xmlns:a16="http://schemas.microsoft.com/office/drawing/2014/main" id="{A1D904EB-C0B6-4D79-A663-C46A630663F7}"/>
              </a:ext>
            </a:extLst>
          </p:cNvPr>
          <p:cNvSpPr>
            <a:spLocks noGrp="1"/>
          </p:cNvSpPr>
          <p:nvPr>
            <p:ph type="sldNum" sz="quarter" idx="5"/>
          </p:nvPr>
        </p:nvSpPr>
        <p:spPr/>
        <p:txBody>
          <a:bodyPr/>
          <a:lstStyle/>
          <a:p>
            <a:fld id="{ECA92A10-D422-4839-AC68-4BEA7E228D3E}" type="slidenum">
              <a:rPr lang="en-US" smtClean="0"/>
              <a:t>58</a:t>
            </a:fld>
            <a:endParaRPr lang="en-US"/>
          </a:p>
        </p:txBody>
      </p:sp>
    </p:spTree>
    <p:extLst>
      <p:ext uri="{BB962C8B-B14F-4D97-AF65-F5344CB8AC3E}">
        <p14:creationId xmlns:p14="http://schemas.microsoft.com/office/powerpoint/2010/main" val="9280288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62D6C-667F-82AF-E87E-9625C7445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275E11-C8DC-F59D-37E0-02949670D79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5D42F0-FA6A-26E1-E5F4-61B6DA3AF352}"/>
              </a:ext>
            </a:extLst>
          </p:cNvPr>
          <p:cNvSpPr>
            <a:spLocks noGrp="1"/>
          </p:cNvSpPr>
          <p:nvPr>
            <p:ph type="body" idx="1"/>
          </p:nvPr>
        </p:nvSpPr>
        <p:spPr/>
        <p:txBody>
          <a:bodyPr/>
          <a:lstStyle/>
          <a:p>
            <a:r>
              <a:rPr lang="en-US" sz="1000" b="1"/>
              <a:t>Speaker Notes</a:t>
            </a:r>
          </a:p>
          <a:p>
            <a:r>
              <a:rPr lang="en-US" sz="1000" b="0"/>
              <a:t>Asundexian 50 mg provided an early and sustained benefit in reducing the risk of secondary ischemic stroke.</a:t>
            </a:r>
          </a:p>
          <a:p>
            <a:endParaRPr lang="en-US" sz="1000" b="1"/>
          </a:p>
          <a:p>
            <a:r>
              <a:rPr lang="en-US" sz="1000" b="1"/>
              <a:t>Reference</a:t>
            </a:r>
          </a:p>
          <a:p>
            <a:r>
              <a:rPr lang="en-US" sz="1000" b="0"/>
              <a:t>Sharma M, et al. Presented at: International Stroke Conference, Feb 4–6, 2026; New Orleans, LA. Presentation LB009.</a:t>
            </a:r>
          </a:p>
        </p:txBody>
      </p:sp>
      <p:sp>
        <p:nvSpPr>
          <p:cNvPr id="4" name="Slide Number Placeholder 3">
            <a:extLst>
              <a:ext uri="{FF2B5EF4-FFF2-40B4-BE49-F238E27FC236}">
                <a16:creationId xmlns:a16="http://schemas.microsoft.com/office/drawing/2014/main" id="{69398C26-8534-A485-ABD4-07416C5CAE03}"/>
              </a:ext>
            </a:extLst>
          </p:cNvPr>
          <p:cNvSpPr>
            <a:spLocks noGrp="1"/>
          </p:cNvSpPr>
          <p:nvPr>
            <p:ph type="sldNum" sz="quarter" idx="5"/>
          </p:nvPr>
        </p:nvSpPr>
        <p:spPr/>
        <p:txBody>
          <a:bodyPr/>
          <a:lstStyle/>
          <a:p>
            <a:fld id="{ECA92A10-D422-4839-AC68-4BEA7E228D3E}" type="slidenum">
              <a:rPr lang="en-US" smtClean="0"/>
              <a:t>59</a:t>
            </a:fld>
            <a:endParaRPr lang="en-US"/>
          </a:p>
        </p:txBody>
      </p:sp>
    </p:spTree>
    <p:extLst>
      <p:ext uri="{BB962C8B-B14F-4D97-AF65-F5344CB8AC3E}">
        <p14:creationId xmlns:p14="http://schemas.microsoft.com/office/powerpoint/2010/main" val="4100033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7F43C-0A61-8B50-D81A-1137853DB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FB286-3724-AC50-BAD3-C0D0D85D9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C2653C-63DB-050A-783E-C9CF1DD70717}"/>
              </a:ext>
            </a:extLst>
          </p:cNvPr>
          <p:cNvSpPr>
            <a:spLocks noGrp="1"/>
          </p:cNvSpPr>
          <p:nvPr>
            <p:ph type="body" idx="1"/>
          </p:nvPr>
        </p:nvSpPr>
        <p:spPr/>
        <p:txBody>
          <a:bodyPr/>
          <a:lstStyle/>
          <a:p>
            <a:r>
              <a:rPr lang="en-GB" sz="1000" b="1" kern="100">
                <a:effectLst/>
                <a:ea typeface="Calibri" panose="020F0502020204030204" pitchFamily="34" charset="0"/>
                <a:cs typeface="Arial" panose="020B0604020202020204" pitchFamily="34" charset="0"/>
              </a:rPr>
              <a:t>Speaker Notes</a:t>
            </a:r>
            <a:br>
              <a:rPr lang="en-GB" sz="1000" b="1" kern="100">
                <a:effectLst/>
                <a:ea typeface="Calibri" panose="020F0502020204030204" pitchFamily="34" charset="0"/>
                <a:cs typeface="Arial" panose="020B0604020202020204" pitchFamily="34" charset="0"/>
              </a:rPr>
            </a:br>
            <a:r>
              <a:rPr lang="en-US" sz="1000" b="0"/>
              <a:t>Worldwide there are ~12 million strokes per year, with the number projected to increase to ~21 million in 2050</a:t>
            </a:r>
            <a:r>
              <a:rPr lang="en-US" sz="1000" b="0" baseline="30000"/>
              <a:t>1,2</a:t>
            </a:r>
          </a:p>
          <a:p>
            <a:pPr marL="176213" indent="-171450">
              <a:lnSpc>
                <a:spcPct val="114000"/>
              </a:lnSpc>
              <a:spcBef>
                <a:spcPts val="0"/>
              </a:spcBef>
              <a:spcAft>
                <a:spcPts val="0"/>
              </a:spcAft>
              <a:buFont typeface="Arial" panose="020B0604020202020204" pitchFamily="34" charset="0"/>
              <a:buChar char="•"/>
            </a:pPr>
            <a:r>
              <a:rPr lang="en-US" sz="1000" b="0"/>
              <a:t>Stroke is the second leading cause of death and the third leading cause of death and disability combined</a:t>
            </a:r>
            <a:r>
              <a:rPr lang="en-US" sz="1000" b="0" baseline="30000"/>
              <a:t>1</a:t>
            </a:r>
          </a:p>
          <a:p>
            <a:pPr marL="176213" indent="-171450">
              <a:lnSpc>
                <a:spcPct val="114000"/>
              </a:lnSpc>
              <a:spcBef>
                <a:spcPts val="0"/>
              </a:spcBef>
              <a:spcAft>
                <a:spcPts val="0"/>
              </a:spcAft>
              <a:buFont typeface="Arial" panose="020B0604020202020204" pitchFamily="34" charset="0"/>
              <a:buChar char="•"/>
            </a:pPr>
            <a:r>
              <a:rPr lang="en-US" sz="1000"/>
              <a:t>Globally, the rate of stroke is increasing ~50% faster in younger patients (&lt;55 vs ≥55 years)</a:t>
            </a:r>
            <a:r>
              <a:rPr lang="en-US" sz="1000" baseline="30000"/>
              <a:t>3,4</a:t>
            </a:r>
          </a:p>
          <a:p>
            <a:endParaRPr lang="en-US" sz="1000" b="1" kern="100">
              <a:effectLst/>
              <a:ea typeface="Calibri" panose="020F0502020204030204" pitchFamily="34" charset="0"/>
              <a:cs typeface="Arial" panose="020B0604020202020204" pitchFamily="34" charset="0"/>
            </a:endParaRPr>
          </a:p>
          <a:p>
            <a:r>
              <a:rPr lang="en-US" sz="1000" b="1" kern="100">
                <a:effectLst/>
                <a:ea typeface="Calibri" panose="020F0502020204030204" pitchFamily="34" charset="0"/>
                <a:cs typeface="Arial" panose="020B0604020202020204" pitchFamily="34" charset="0"/>
              </a:rPr>
              <a:t>References</a:t>
            </a:r>
            <a:endParaRPr lang="en-GB" sz="1000" kern="100">
              <a:effectLst/>
              <a:ea typeface="Calibri" panose="020F0502020204030204" pitchFamily="34" charset="0"/>
              <a:cs typeface="Arial" panose="020B0604020202020204" pitchFamily="34" charset="0"/>
            </a:endParaRPr>
          </a:p>
          <a:p>
            <a:pPr marL="228600" indent="-228600">
              <a:buFont typeface="+mj-lt"/>
              <a:buAutoNum type="arabicPeriod"/>
            </a:pPr>
            <a:r>
              <a:rPr lang="en-US" sz="1000"/>
              <a:t>Feigin VL, et al. Int J Stroke. 2025:20(2):132–144.</a:t>
            </a:r>
          </a:p>
          <a:p>
            <a:pPr marL="228600" indent="-228600">
              <a:buFont typeface="+mj-lt"/>
              <a:buAutoNum type="arabicPeriod"/>
            </a:pPr>
            <a:r>
              <a:rPr lang="en-US" sz="1000"/>
              <a:t>Cheng Y, et al. J Am Heart Assoc. 2024;13(23):e036142.</a:t>
            </a:r>
          </a:p>
          <a:p>
            <a:pPr marL="228600" indent="-228600">
              <a:buFont typeface="+mj-lt"/>
              <a:buAutoNum type="arabicPeriod"/>
            </a:pPr>
            <a:r>
              <a:rPr lang="en-US" sz="1000"/>
              <a:t>Li L, et al. JAMA. 2022;328(6):563–574.</a:t>
            </a:r>
            <a:endParaRPr lang="en-GB" sz="100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a:t>Scott CA, et al. JAMA Neurol. 2022;79(10):1036–1048.</a:t>
            </a:r>
          </a:p>
          <a:p>
            <a:endParaRPr lang="en-US" sz="1000"/>
          </a:p>
        </p:txBody>
      </p:sp>
      <p:sp>
        <p:nvSpPr>
          <p:cNvPr id="4" name="Slide Number Placeholder 3">
            <a:extLst>
              <a:ext uri="{FF2B5EF4-FFF2-40B4-BE49-F238E27FC236}">
                <a16:creationId xmlns:a16="http://schemas.microsoft.com/office/drawing/2014/main" id="{55B4E108-D721-AF6B-F936-B3E21AAF864E}"/>
              </a:ext>
            </a:extLst>
          </p:cNvPr>
          <p:cNvSpPr>
            <a:spLocks noGrp="1"/>
          </p:cNvSpPr>
          <p:nvPr>
            <p:ph type="sldNum" sz="quarter" idx="5"/>
          </p:nvPr>
        </p:nvSpPr>
        <p:spPr/>
        <p:txBody>
          <a:bodyPr/>
          <a:lstStyle/>
          <a:p>
            <a:fld id="{4FE12A04-9E3C-4CA4-8E37-57D068AB06B1}" type="slidenum">
              <a:rPr lang="en-GB" smtClean="0"/>
              <a:pPr/>
              <a:t>6</a:t>
            </a:fld>
            <a:endParaRPr lang="en-GB"/>
          </a:p>
        </p:txBody>
      </p:sp>
    </p:spTree>
    <p:extLst>
      <p:ext uri="{BB962C8B-B14F-4D97-AF65-F5344CB8AC3E}">
        <p14:creationId xmlns:p14="http://schemas.microsoft.com/office/powerpoint/2010/main" val="19523321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0EEE9-6EF3-A2CA-97A9-62FFD6B8E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85D02A-009A-4DAD-48B7-576202EA9F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060E56-A24E-889D-FB2B-B035CC797839}"/>
              </a:ext>
            </a:extLst>
          </p:cNvPr>
          <p:cNvSpPr>
            <a:spLocks noGrp="1"/>
          </p:cNvSpPr>
          <p:nvPr>
            <p:ph type="body" idx="1"/>
          </p:nvPr>
        </p:nvSpPr>
        <p:spPr/>
        <p:txBody>
          <a:bodyPr/>
          <a:lstStyle/>
          <a:p>
            <a:r>
              <a:rPr lang="en-US" sz="1000" b="1"/>
              <a:t>Speaker Notes</a:t>
            </a:r>
          </a:p>
          <a:p>
            <a:r>
              <a:rPr lang="en-US" sz="1000" b="0"/>
              <a:t>Here are the efficacy outcomes for OCEANIC-STROKE. </a:t>
            </a:r>
          </a:p>
          <a:p>
            <a:endParaRPr lang="en-US" sz="1000" b="1"/>
          </a:p>
          <a:p>
            <a:r>
              <a:rPr lang="en-US" sz="1000" b="1"/>
              <a:t>Reference</a:t>
            </a:r>
          </a:p>
          <a:p>
            <a:r>
              <a:rPr lang="en-US" sz="1000" b="0"/>
              <a:t>Sharma M, et al. Presented at: International Stroke Conference, Feb 4–6, 2026; New Orleans, LA. Presentation LB009.</a:t>
            </a:r>
          </a:p>
          <a:p>
            <a:endParaRPr lang="en-GB" sz="1000"/>
          </a:p>
        </p:txBody>
      </p:sp>
      <p:sp>
        <p:nvSpPr>
          <p:cNvPr id="4" name="Slide Number Placeholder 3">
            <a:extLst>
              <a:ext uri="{FF2B5EF4-FFF2-40B4-BE49-F238E27FC236}">
                <a16:creationId xmlns:a16="http://schemas.microsoft.com/office/drawing/2014/main" id="{14639787-27B6-C38A-6D47-D06221FBC12C}"/>
              </a:ext>
            </a:extLst>
          </p:cNvPr>
          <p:cNvSpPr>
            <a:spLocks noGrp="1"/>
          </p:cNvSpPr>
          <p:nvPr>
            <p:ph type="sldNum" sz="quarter" idx="5"/>
          </p:nvPr>
        </p:nvSpPr>
        <p:spPr/>
        <p:txBody>
          <a:bodyPr/>
          <a:lstStyle/>
          <a:p>
            <a:fld id="{4FE12A04-9E3C-4CA4-8E37-57D068AB06B1}" type="slidenum">
              <a:rPr lang="en-GB" smtClean="0"/>
              <a:pPr/>
              <a:t>60</a:t>
            </a:fld>
            <a:endParaRPr lang="en-GB"/>
          </a:p>
        </p:txBody>
      </p:sp>
    </p:spTree>
    <p:extLst>
      <p:ext uri="{BB962C8B-B14F-4D97-AF65-F5344CB8AC3E}">
        <p14:creationId xmlns:p14="http://schemas.microsoft.com/office/powerpoint/2010/main" val="22167264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01A8E-6239-875A-B6D5-3AA6F7BB8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C4EB0-3FD8-A119-2D1E-C91EFBF2F4A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7DA4D26-2588-CFE1-3F89-87D7B057E29B}"/>
              </a:ext>
            </a:extLst>
          </p:cNvPr>
          <p:cNvSpPr>
            <a:spLocks noGrp="1"/>
          </p:cNvSpPr>
          <p:nvPr>
            <p:ph type="body" idx="1"/>
          </p:nvPr>
        </p:nvSpPr>
        <p:spPr/>
        <p:txBody>
          <a:bodyPr/>
          <a:lstStyle/>
          <a:p>
            <a:r>
              <a:rPr lang="en-US" sz="1000" b="1"/>
              <a:t>Speaker Notes</a:t>
            </a:r>
          </a:p>
          <a:p>
            <a:r>
              <a:rPr lang="en-US" sz="1000" b="0"/>
              <a:t>A consistent effect was observed with asundexian 50 mg in prespecified subgroups</a:t>
            </a:r>
          </a:p>
          <a:p>
            <a:endParaRPr lang="en-US" sz="1000" b="1"/>
          </a:p>
          <a:p>
            <a:r>
              <a:rPr lang="en-US" sz="1000" b="1"/>
              <a:t>Reference</a:t>
            </a:r>
          </a:p>
          <a:p>
            <a:r>
              <a:rPr lang="en-US" sz="1000" b="0"/>
              <a:t>Sharma M, et al. Presented at: International Stroke Conference, Feb 4–6, 2026; New Orleans, LA. Presentation LB009.</a:t>
            </a:r>
          </a:p>
          <a:p>
            <a:endParaRPr lang="en-GB" sz="1000"/>
          </a:p>
        </p:txBody>
      </p:sp>
      <p:sp>
        <p:nvSpPr>
          <p:cNvPr id="4" name="Slide Number Placeholder 3">
            <a:extLst>
              <a:ext uri="{FF2B5EF4-FFF2-40B4-BE49-F238E27FC236}">
                <a16:creationId xmlns:a16="http://schemas.microsoft.com/office/drawing/2014/main" id="{562CF4AB-D852-F17B-E9FE-3A24E87C1B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A92A10-D422-4839-AC68-4BEA7E228D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51608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8F5D9-A067-102D-0923-D259E7F0C3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9E8981-7632-13D9-4958-1BBB509739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E4CF36A-D42F-0692-9D44-AB4392BCCAFE}"/>
              </a:ext>
            </a:extLst>
          </p:cNvPr>
          <p:cNvSpPr>
            <a:spLocks noGrp="1"/>
          </p:cNvSpPr>
          <p:nvPr>
            <p:ph type="body" idx="1"/>
          </p:nvPr>
        </p:nvSpPr>
        <p:spPr/>
        <p:txBody>
          <a:bodyPr/>
          <a:lstStyle/>
          <a:p>
            <a:r>
              <a:rPr lang="en-US" sz="1000" b="1"/>
              <a:t>Speaker Notes</a:t>
            </a:r>
          </a:p>
          <a:p>
            <a:r>
              <a:rPr lang="en-US" sz="1000" b="0"/>
              <a:t>Consistent efficacy of asundexian was observed irrespective of underlying etiology.</a:t>
            </a:r>
          </a:p>
          <a:p>
            <a:endParaRPr lang="en-US" sz="1000" b="1"/>
          </a:p>
          <a:p>
            <a:r>
              <a:rPr lang="en-US" sz="1000" b="1"/>
              <a:t>Reference</a:t>
            </a:r>
          </a:p>
          <a:p>
            <a:r>
              <a:rPr lang="en-US" sz="1000" b="0" err="1"/>
              <a:t>Shoamanesh</a:t>
            </a:r>
            <a:r>
              <a:rPr lang="en-US" sz="1000" b="0"/>
              <a:t> A, et al. Presented at: International Stroke Conference, Feb 4–6, 2026; New Orleans, LA. Presentation LB020. </a:t>
            </a:r>
            <a:endParaRPr lang="en-GB" sz="1000"/>
          </a:p>
          <a:p>
            <a:endParaRPr lang="en-US" sz="1000"/>
          </a:p>
        </p:txBody>
      </p:sp>
      <p:sp>
        <p:nvSpPr>
          <p:cNvPr id="4" name="Slide Number Placeholder 3">
            <a:extLst>
              <a:ext uri="{FF2B5EF4-FFF2-40B4-BE49-F238E27FC236}">
                <a16:creationId xmlns:a16="http://schemas.microsoft.com/office/drawing/2014/main" id="{F0C4DC1D-214E-8E62-1FAA-D6A7AFA8A099}"/>
              </a:ext>
            </a:extLst>
          </p:cNvPr>
          <p:cNvSpPr>
            <a:spLocks noGrp="1"/>
          </p:cNvSpPr>
          <p:nvPr>
            <p:ph type="sldNum" sz="quarter" idx="5"/>
          </p:nvPr>
        </p:nvSpPr>
        <p:spPr/>
        <p:txBody>
          <a:bodyPr/>
          <a:lstStyle/>
          <a:p>
            <a:fld id="{ECA92A10-D422-4839-AC68-4BEA7E228D3E}" type="slidenum">
              <a:rPr lang="en-US" smtClean="0"/>
              <a:t>62</a:t>
            </a:fld>
            <a:endParaRPr lang="en-US"/>
          </a:p>
        </p:txBody>
      </p:sp>
    </p:spTree>
    <p:extLst>
      <p:ext uri="{BB962C8B-B14F-4D97-AF65-F5344CB8AC3E}">
        <p14:creationId xmlns:p14="http://schemas.microsoft.com/office/powerpoint/2010/main" val="127674440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CF288-70A4-A28A-FF60-34C8BABE6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D5292E-C61D-2D35-5315-6253F19CF3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EC5C90-95FF-06CF-5647-821538902887}"/>
              </a:ext>
            </a:extLst>
          </p:cNvPr>
          <p:cNvSpPr>
            <a:spLocks noGrp="1"/>
          </p:cNvSpPr>
          <p:nvPr>
            <p:ph type="body" idx="1"/>
          </p:nvPr>
        </p:nvSpPr>
        <p:spPr/>
        <p:txBody>
          <a:bodyPr/>
          <a:lstStyle/>
          <a:p>
            <a:r>
              <a:rPr lang="en-US" sz="1000" b="1"/>
              <a:t>Speaker Notes</a:t>
            </a:r>
          </a:p>
          <a:p>
            <a:r>
              <a:rPr lang="en-US" sz="1000" b="0"/>
              <a:t>Asundexian 50 mg, in combination with antiplatelet therapy, did not increase major bleeding at any time point</a:t>
            </a:r>
          </a:p>
          <a:p>
            <a:endParaRPr lang="en-US" sz="1000" b="1"/>
          </a:p>
          <a:p>
            <a:r>
              <a:rPr lang="en-US" sz="1000" b="1"/>
              <a:t>Reference</a:t>
            </a:r>
          </a:p>
          <a:p>
            <a:r>
              <a:rPr lang="en-US" sz="1000" b="0"/>
              <a:t>Sharma M, et al. Presented at: International Stroke Conference, Feb 4–6, 2026; New Orleans, LA. Presentation LB009.</a:t>
            </a:r>
          </a:p>
        </p:txBody>
      </p:sp>
      <p:sp>
        <p:nvSpPr>
          <p:cNvPr id="4" name="Slide Number Placeholder 3">
            <a:extLst>
              <a:ext uri="{FF2B5EF4-FFF2-40B4-BE49-F238E27FC236}">
                <a16:creationId xmlns:a16="http://schemas.microsoft.com/office/drawing/2014/main" id="{79470336-7A6E-18BD-D711-3399DCA1E010}"/>
              </a:ext>
            </a:extLst>
          </p:cNvPr>
          <p:cNvSpPr>
            <a:spLocks noGrp="1"/>
          </p:cNvSpPr>
          <p:nvPr>
            <p:ph type="sldNum" sz="quarter" idx="5"/>
          </p:nvPr>
        </p:nvSpPr>
        <p:spPr/>
        <p:txBody>
          <a:bodyPr/>
          <a:lstStyle/>
          <a:p>
            <a:fld id="{ECA92A10-D422-4839-AC68-4BEA7E228D3E}" type="slidenum">
              <a:rPr lang="en-US" smtClean="0"/>
              <a:t>63</a:t>
            </a:fld>
            <a:endParaRPr lang="en-US"/>
          </a:p>
        </p:txBody>
      </p:sp>
    </p:spTree>
    <p:extLst>
      <p:ext uri="{BB962C8B-B14F-4D97-AF65-F5344CB8AC3E}">
        <p14:creationId xmlns:p14="http://schemas.microsoft.com/office/powerpoint/2010/main" val="13375739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58E17-8B74-E244-36D9-F91A0D27F2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E2D0D-D86D-BAC8-5081-C563E9CC6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637B5-F7B5-8A37-0865-495E7CB547E9}"/>
              </a:ext>
            </a:extLst>
          </p:cNvPr>
          <p:cNvSpPr>
            <a:spLocks noGrp="1"/>
          </p:cNvSpPr>
          <p:nvPr>
            <p:ph type="body" idx="1"/>
          </p:nvPr>
        </p:nvSpPr>
        <p:spPr/>
        <p:txBody>
          <a:bodyPr/>
          <a:lstStyle/>
          <a:p>
            <a:r>
              <a:rPr lang="en-US" sz="1000" b="1"/>
              <a:t>Speaker Notes</a:t>
            </a:r>
          </a:p>
          <a:p>
            <a:r>
              <a:rPr lang="en-US" sz="1000" b="0"/>
              <a:t>Here are the safety outcomes for OCEANIC-STROKE. </a:t>
            </a:r>
          </a:p>
          <a:p>
            <a:endParaRPr lang="en-US" sz="1000" b="1"/>
          </a:p>
          <a:p>
            <a:r>
              <a:rPr lang="en-US" sz="1000" b="1"/>
              <a:t>Reference</a:t>
            </a:r>
          </a:p>
          <a:p>
            <a:r>
              <a:rPr lang="en-US" sz="1000" b="0"/>
              <a:t>Sharma M, et al. Presented at: International Stroke Conference, Feb 4–6, 2026; New Orleans, LA. Presentation LB009.</a:t>
            </a:r>
          </a:p>
          <a:p>
            <a:endParaRPr lang="en-GB" sz="1000"/>
          </a:p>
        </p:txBody>
      </p:sp>
      <p:sp>
        <p:nvSpPr>
          <p:cNvPr id="4" name="Slide Number Placeholder 3">
            <a:extLst>
              <a:ext uri="{FF2B5EF4-FFF2-40B4-BE49-F238E27FC236}">
                <a16:creationId xmlns:a16="http://schemas.microsoft.com/office/drawing/2014/main" id="{D7CDF8E5-5101-005B-4AD9-3A074ED8E274}"/>
              </a:ext>
            </a:extLst>
          </p:cNvPr>
          <p:cNvSpPr>
            <a:spLocks noGrp="1"/>
          </p:cNvSpPr>
          <p:nvPr>
            <p:ph type="sldNum" sz="quarter" idx="5"/>
          </p:nvPr>
        </p:nvSpPr>
        <p:spPr/>
        <p:txBody>
          <a:bodyPr/>
          <a:lstStyle/>
          <a:p>
            <a:fld id="{4FE12A04-9E3C-4CA4-8E37-57D068AB06B1}" type="slidenum">
              <a:rPr lang="en-GB" smtClean="0"/>
              <a:pPr/>
              <a:t>64</a:t>
            </a:fld>
            <a:endParaRPr lang="en-GB"/>
          </a:p>
        </p:txBody>
      </p:sp>
    </p:spTree>
    <p:extLst>
      <p:ext uri="{BB962C8B-B14F-4D97-AF65-F5344CB8AC3E}">
        <p14:creationId xmlns:p14="http://schemas.microsoft.com/office/powerpoint/2010/main" val="219984431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90106-7425-71AD-68E4-D8F702BAA3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070AFF-C6A0-A890-59FA-857E307141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4DE45-CABF-B6FC-5F55-19AFECE00C85}"/>
              </a:ext>
            </a:extLst>
          </p:cNvPr>
          <p:cNvSpPr>
            <a:spLocks noGrp="1"/>
          </p:cNvSpPr>
          <p:nvPr>
            <p:ph type="body" idx="1"/>
          </p:nvPr>
        </p:nvSpPr>
        <p:spPr/>
        <p:txBody>
          <a:bodyPr/>
          <a:lstStyle/>
          <a:p>
            <a:r>
              <a:rPr lang="en-US" sz="1000" b="1"/>
              <a:t>Speaker Notes</a:t>
            </a:r>
          </a:p>
          <a:p>
            <a:r>
              <a:rPr lang="en-US" sz="1000" b="0"/>
              <a:t>Asundexian was consistent across safety outcomes, irrespective of underlying etiology </a:t>
            </a:r>
          </a:p>
          <a:p>
            <a:endParaRPr lang="en-US" sz="1000" b="1"/>
          </a:p>
          <a:p>
            <a:r>
              <a:rPr lang="en-US" sz="1000" b="1"/>
              <a:t>Reference</a:t>
            </a:r>
          </a:p>
          <a:p>
            <a:r>
              <a:rPr lang="en-US" sz="1000" b="0" err="1"/>
              <a:t>Shoamanesh</a:t>
            </a:r>
            <a:r>
              <a:rPr lang="en-US" sz="1000" b="0"/>
              <a:t> A, et al. Presented at: International Stroke Conference, Feb 4–6, 2026; New Orleans, LA. Presentation LB020. </a:t>
            </a:r>
            <a:endParaRPr lang="en-GB" sz="1000"/>
          </a:p>
        </p:txBody>
      </p:sp>
      <p:sp>
        <p:nvSpPr>
          <p:cNvPr id="4" name="Slide Number Placeholder 3">
            <a:extLst>
              <a:ext uri="{FF2B5EF4-FFF2-40B4-BE49-F238E27FC236}">
                <a16:creationId xmlns:a16="http://schemas.microsoft.com/office/drawing/2014/main" id="{9FEEE6A2-A2F1-751A-D717-3FD36018B514}"/>
              </a:ext>
            </a:extLst>
          </p:cNvPr>
          <p:cNvSpPr>
            <a:spLocks noGrp="1"/>
          </p:cNvSpPr>
          <p:nvPr>
            <p:ph type="sldNum" sz="quarter" idx="5"/>
          </p:nvPr>
        </p:nvSpPr>
        <p:spPr/>
        <p:txBody>
          <a:bodyPr/>
          <a:lstStyle/>
          <a:p>
            <a:fld id="{4FE12A04-9E3C-4CA4-8E37-57D068AB06B1}" type="slidenum">
              <a:rPr lang="en-GB" smtClean="0"/>
              <a:pPr/>
              <a:t>65</a:t>
            </a:fld>
            <a:endParaRPr lang="en-GB"/>
          </a:p>
        </p:txBody>
      </p:sp>
    </p:spTree>
    <p:extLst>
      <p:ext uri="{BB962C8B-B14F-4D97-AF65-F5344CB8AC3E}">
        <p14:creationId xmlns:p14="http://schemas.microsoft.com/office/powerpoint/2010/main" val="401585022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sz="1000" b="1"/>
              <a:t>Speaker Notes</a:t>
            </a:r>
          </a:p>
          <a:p>
            <a:r>
              <a:rPr lang="en-US" sz="1000" b="0"/>
              <a:t>Participants receiving asundexian 50 mg once daily, in combination with antiplatelet therapy, experienced lower rates of recurrent ischemic stroke without an increase in major bleeding</a:t>
            </a:r>
          </a:p>
          <a:p>
            <a:endParaRPr lang="en-US" sz="1000" b="1"/>
          </a:p>
          <a:p>
            <a:r>
              <a:rPr lang="en-US" sz="1000" b="1"/>
              <a:t>Reference</a:t>
            </a:r>
          </a:p>
          <a:p>
            <a:r>
              <a:rPr lang="en-GB" sz="1000"/>
              <a:t>Sharma M, et al. Presented at: International Stroke Conference, Feb 4</a:t>
            </a:r>
            <a:r>
              <a:rPr lang="en-US" sz="1000"/>
              <a:t>–6, 2026; New Orleans, LA. Presentation LB009</a:t>
            </a:r>
            <a:endParaRPr lang="en-GB" sz="1000"/>
          </a:p>
        </p:txBody>
      </p:sp>
      <p:sp>
        <p:nvSpPr>
          <p:cNvPr id="4" name="Slide Number Placeholder 3"/>
          <p:cNvSpPr>
            <a:spLocks noGrp="1"/>
          </p:cNvSpPr>
          <p:nvPr>
            <p:ph type="sldNum" sz="quarter" idx="5"/>
          </p:nvPr>
        </p:nvSpPr>
        <p:spPr/>
        <p:txBody>
          <a:bodyPr/>
          <a:lstStyle/>
          <a:p>
            <a:fld id="{ECA92A10-D422-4839-AC68-4BEA7E228D3E}" type="slidenum">
              <a:rPr lang="en-US" smtClean="0"/>
              <a:t>66</a:t>
            </a:fld>
            <a:endParaRPr lang="en-US"/>
          </a:p>
        </p:txBody>
      </p:sp>
    </p:spTree>
    <p:extLst>
      <p:ext uri="{BB962C8B-B14F-4D97-AF65-F5344CB8AC3E}">
        <p14:creationId xmlns:p14="http://schemas.microsoft.com/office/powerpoint/2010/main" val="18913550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8E2B9-297B-0C65-5179-D827618E8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1569C-3D06-4D8C-9A6B-7B48294599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46F8E-408D-35B9-90EC-FCD6C92901B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DAC28DA-9A58-F64F-DE59-A53CEBCE8AA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50000"/>
              </a:spcBef>
              <a:spcAft>
                <a:spcPct val="0"/>
              </a:spcAft>
              <a:buClrTx/>
              <a:buSzTx/>
              <a:buFontTx/>
              <a:buNone/>
              <a:tabLst/>
              <a:defRPr/>
            </a:pPr>
            <a:fld id="{4FE12A04-9E3C-4CA4-8E37-57D068AB06B1}" type="slidenum">
              <a:rPr kumimoji="0" lang="en-GB"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67</a:t>
            </a:fld>
            <a:endParaRPr kumimoji="0" lang="en-GB"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0932695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31152-0469-B1DA-EA3A-9A7933F0C8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436E9AB-BFBA-C624-736D-230D7EA940E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3CE37-8989-471A-BC57-D3CAAD03839D}" type="slidenum">
              <a:rPr kumimoji="0" lang="en-US" sz="1200" b="0" i="0" u="none" strike="noStrike" kern="1200" cap="none" spc="0" normalizeH="0" baseline="0" noProof="0" smtClean="0">
                <a:ln>
                  <a:noFill/>
                </a:ln>
                <a:solidFill>
                  <a:srgbClr val="000000"/>
                </a:solidFill>
                <a:effectLst/>
                <a:uLnTx/>
                <a:uFillTx/>
                <a:latin typeface="Arial"/>
                <a:ea typeface="Arial Unicode MS"/>
                <a:cs typeface="Arial"/>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srgbClr val="000000"/>
              </a:solidFill>
              <a:effectLst/>
              <a:uLnTx/>
              <a:uFillTx/>
              <a:latin typeface="Arial"/>
              <a:ea typeface="Arial Unicode MS"/>
              <a:cs typeface="Arial"/>
            </a:endParaRPr>
          </a:p>
        </p:txBody>
      </p:sp>
      <p:sp>
        <p:nvSpPr>
          <p:cNvPr id="10" name="Slide Image Placeholder 9">
            <a:extLst>
              <a:ext uri="{FF2B5EF4-FFF2-40B4-BE49-F238E27FC236}">
                <a16:creationId xmlns:a16="http://schemas.microsoft.com/office/drawing/2014/main" id="{AA6E0ECE-230A-BCB1-2523-C6F9F1F3A4B9}"/>
              </a:ext>
            </a:extLst>
          </p:cNvPr>
          <p:cNvSpPr>
            <a:spLocks noGrp="1" noRot="1" noChangeAspect="1"/>
          </p:cNvSpPr>
          <p:nvPr>
            <p:ph type="sldImg"/>
          </p:nvPr>
        </p:nvSpPr>
        <p:spPr>
          <a:xfrm>
            <a:off x="685800" y="630238"/>
            <a:ext cx="5486400" cy="3086100"/>
          </a:xfrm>
        </p:spPr>
      </p:sp>
      <p:sp>
        <p:nvSpPr>
          <p:cNvPr id="11" name="Notes Placeholder 10">
            <a:extLst>
              <a:ext uri="{FF2B5EF4-FFF2-40B4-BE49-F238E27FC236}">
                <a16:creationId xmlns:a16="http://schemas.microsoft.com/office/drawing/2014/main" id="{82FEC785-67EC-A427-97F6-C6195FC05606}"/>
              </a:ext>
            </a:extLst>
          </p:cNvPr>
          <p:cNvSpPr>
            <a:spLocks noGrp="1"/>
          </p:cNvSpPr>
          <p:nvPr>
            <p:ph type="body" idx="1"/>
          </p:nvPr>
        </p:nvSpPr>
        <p:spPr>
          <a:xfrm>
            <a:off x="679450" y="3878581"/>
            <a:ext cx="5438775" cy="525359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kern="100">
                <a:solidFill>
                  <a:schemeClr val="tx1"/>
                </a:solidFill>
                <a:effectLst/>
                <a:latin typeface="+mn-lt"/>
                <a:ea typeface="Calibri" panose="020F0502020204030204" pitchFamily="34" charset="0"/>
                <a:cs typeface="Arial" panose="020B0604020202020204" pitchFamily="34" charset="0"/>
              </a:rPr>
              <a:t>Speaker Notes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a:t>Other FXIa inhibitors – small molecules, monoclonal antibodies, and siRNA approaches – are being explored for utility in SSP, acute coronary syndromes, atrial fibrillation and venous thromboembolism, as well as various other thrombotic disorders such as cancer-associated thrombosis.</a:t>
            </a:r>
            <a:r>
              <a:rPr lang="en-GB" sz="1000" baseline="30000"/>
              <a:t>1,2</a:t>
            </a:r>
            <a:endParaRPr lang="en-GB" sz="1000"/>
          </a:p>
          <a:p>
            <a:pPr marL="0" indent="0">
              <a:buFont typeface="Arial" panose="020B0604020202020204" pitchFamily="34" charset="0"/>
              <a:buNone/>
            </a:pPr>
            <a:endParaRPr lang="en-US" sz="1000" b="1"/>
          </a:p>
          <a:p>
            <a:pPr marL="0" indent="0">
              <a:buFont typeface="Arial" panose="020B0604020202020204" pitchFamily="34" charset="0"/>
              <a:buNone/>
            </a:pPr>
            <a:r>
              <a:rPr lang="en-US" sz="1000" b="1"/>
              <a:t>References</a:t>
            </a:r>
          </a:p>
          <a:p>
            <a:pPr marL="228600" indent="-228600">
              <a:buFont typeface="+mj-lt"/>
              <a:buAutoNum type="arabicPeriod"/>
            </a:pPr>
            <a:r>
              <a:rPr lang="en-US" sz="1000"/>
              <a:t>Greco A, et al. Circulation. 2023;147(11):897–913.</a:t>
            </a:r>
          </a:p>
          <a:p>
            <a:pPr marL="228600" indent="-228600">
              <a:buFont typeface="+mj-lt"/>
              <a:buAutoNum type="arabicPeriod"/>
            </a:pPr>
            <a:r>
              <a:rPr lang="en-US" sz="1000"/>
              <a:t>Liang J. JACC Basic </a:t>
            </a:r>
            <a:r>
              <a:rPr lang="en-US" sz="1000" err="1"/>
              <a:t>Transl</a:t>
            </a:r>
            <a:r>
              <a:rPr lang="en-US" sz="1000"/>
              <a:t> Sci. 2025;10(6):786–797.</a:t>
            </a:r>
            <a:endParaRPr lang="en-GB" sz="1000"/>
          </a:p>
        </p:txBody>
      </p:sp>
    </p:spTree>
    <p:extLst>
      <p:ext uri="{BB962C8B-B14F-4D97-AF65-F5344CB8AC3E}">
        <p14:creationId xmlns:p14="http://schemas.microsoft.com/office/powerpoint/2010/main" val="6341181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90A72-BA56-5760-6C09-A3F6787D73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679F627-72EA-D774-A47E-77B86BD235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F3CE37-8989-471A-BC57-D3CAAD03839D}" type="slidenum">
              <a:rPr kumimoji="0" lang="en-US" sz="1200" b="0" i="0" u="none" strike="noStrike" kern="1200" cap="none" spc="0" normalizeH="0" baseline="0" noProof="0" smtClean="0">
                <a:ln>
                  <a:noFill/>
                </a:ln>
                <a:solidFill>
                  <a:srgbClr val="000000"/>
                </a:solidFill>
                <a:effectLst/>
                <a:uLnTx/>
                <a:uFillTx/>
                <a:latin typeface="Arial"/>
                <a:ea typeface="Arial Unicode MS"/>
                <a:cs typeface="Arial"/>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srgbClr val="000000"/>
              </a:solidFill>
              <a:effectLst/>
              <a:uLnTx/>
              <a:uFillTx/>
              <a:latin typeface="Arial"/>
              <a:ea typeface="Arial Unicode MS"/>
              <a:cs typeface="Arial"/>
            </a:endParaRPr>
          </a:p>
        </p:txBody>
      </p:sp>
      <p:sp>
        <p:nvSpPr>
          <p:cNvPr id="10" name="Slide Image Placeholder 9">
            <a:extLst>
              <a:ext uri="{FF2B5EF4-FFF2-40B4-BE49-F238E27FC236}">
                <a16:creationId xmlns:a16="http://schemas.microsoft.com/office/drawing/2014/main" id="{25391F48-04D5-3869-94B3-4A4375943A20}"/>
              </a:ext>
            </a:extLst>
          </p:cNvPr>
          <p:cNvSpPr>
            <a:spLocks noGrp="1" noRot="1" noChangeAspect="1"/>
          </p:cNvSpPr>
          <p:nvPr>
            <p:ph type="sldImg"/>
          </p:nvPr>
        </p:nvSpPr>
        <p:spPr>
          <a:xfrm>
            <a:off x="685800" y="630238"/>
            <a:ext cx="5486400" cy="3086100"/>
          </a:xfrm>
        </p:spPr>
      </p:sp>
      <p:sp>
        <p:nvSpPr>
          <p:cNvPr id="11" name="Notes Placeholder 10">
            <a:extLst>
              <a:ext uri="{FF2B5EF4-FFF2-40B4-BE49-F238E27FC236}">
                <a16:creationId xmlns:a16="http://schemas.microsoft.com/office/drawing/2014/main" id="{57FA06F5-D6FF-7821-B401-91F5C8CD668A}"/>
              </a:ext>
            </a:extLst>
          </p:cNvPr>
          <p:cNvSpPr>
            <a:spLocks noGrp="1"/>
          </p:cNvSpPr>
          <p:nvPr>
            <p:ph type="body" idx="1"/>
          </p:nvPr>
        </p:nvSpPr>
        <p:spPr>
          <a:xfrm>
            <a:off x="679450" y="3893821"/>
            <a:ext cx="5438775" cy="5238354"/>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1" kern="100">
                <a:solidFill>
                  <a:schemeClr val="tx1"/>
                </a:solidFill>
                <a:effectLst/>
                <a:latin typeface="+mn-lt"/>
                <a:ea typeface="Calibri" panose="020F0502020204030204" pitchFamily="34" charset="0"/>
                <a:cs typeface="Arial" panose="020B0604020202020204" pitchFamily="34" charset="0"/>
              </a:rPr>
              <a:t>Speaker Notes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000" b="0" kern="100">
                <a:solidFill>
                  <a:schemeClr val="tx1"/>
                </a:solidFill>
                <a:effectLst/>
                <a:latin typeface="+mn-lt"/>
                <a:ea typeface="Calibri" panose="020F0502020204030204" pitchFamily="34" charset="0"/>
                <a:cs typeface="Arial" panose="020B0604020202020204" pitchFamily="34" charset="0"/>
              </a:rPr>
              <a:t>Here is an overview of clinical trials targeting FXI/FXIa.</a:t>
            </a:r>
          </a:p>
        </p:txBody>
      </p:sp>
    </p:spTree>
    <p:extLst>
      <p:ext uri="{BB962C8B-B14F-4D97-AF65-F5344CB8AC3E}">
        <p14:creationId xmlns:p14="http://schemas.microsoft.com/office/powerpoint/2010/main" val="2005951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0B627-6A8B-04DE-EF83-51B6F14B3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BD06F7-8D09-72BA-D4F3-F24D393260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E314E-3525-0F49-DE0B-C3A4A171CEB7}"/>
              </a:ext>
            </a:extLst>
          </p:cNvPr>
          <p:cNvSpPr>
            <a:spLocks noGrp="1"/>
          </p:cNvSpPr>
          <p:nvPr>
            <p:ph type="body" idx="1"/>
          </p:nvPr>
        </p:nvSpPr>
        <p:spPr/>
        <p:txBody>
          <a:bodyPr/>
          <a:lstStyle/>
          <a:p>
            <a:pPr>
              <a:lnSpc>
                <a:spcPct val="115000"/>
              </a:lnSpc>
              <a:spcAft>
                <a:spcPts val="800"/>
              </a:spcAft>
            </a:pPr>
            <a:r>
              <a:rPr lang="en-US" sz="1000" b="1" kern="100">
                <a:effectLst/>
                <a:ea typeface="Calibri" panose="020F0502020204030204" pitchFamily="34" charset="0"/>
                <a:cs typeface="Arial" panose="020B0604020202020204" pitchFamily="34" charset="0"/>
              </a:rPr>
              <a:t>Speaker Notes</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Stroke increases the risk of dementia and cognitive impairment</a:t>
            </a:r>
            <a:r>
              <a:rPr lang="en-US" sz="1000" baseline="30000"/>
              <a:t>1–3</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Depression affects ~27% of patients post-stroke, and up to </a:t>
            </a:r>
            <a:r>
              <a:rPr lang="en-DE" sz="1000"/>
              <a:t>~</a:t>
            </a:r>
            <a:r>
              <a:rPr lang="en-US" sz="1000"/>
              <a:t>18% experience PTSD within the first year after a stroke</a:t>
            </a:r>
            <a:r>
              <a:rPr lang="en-US" sz="1000" baseline="30000"/>
              <a:t>4,5</a:t>
            </a:r>
            <a:endParaRPr lang="en-GB" sz="1000" baseline="30000"/>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Almost a third of stroke patients experience health anxiety, with high levels of anxiety significantly associated with lower quality of life and higher rates of depression</a:t>
            </a:r>
            <a:r>
              <a:rPr lang="en-US" sz="1000" baseline="30000"/>
              <a:t>6</a:t>
            </a:r>
            <a:endParaRPr lang="en-GB" sz="1000" baseline="30000"/>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Anxiety and depression are common in stroke care partners, and are associated with increased risk of patient mortality within 6 months post-stroke</a:t>
            </a:r>
            <a:r>
              <a:rPr lang="en-US" sz="1000" baseline="30000"/>
              <a:t>7</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kern="0">
                <a:cs typeface="Arial"/>
              </a:rPr>
              <a:t>The estimated global cost of stroke is over </a:t>
            </a:r>
            <a:r>
              <a:rPr lang="en-US" sz="1000" b="0" kern="0">
                <a:cs typeface="Arial" panose="020B0604020202020204" pitchFamily="34" charset="0"/>
              </a:rPr>
              <a:t>US$890 billion</a:t>
            </a:r>
            <a:r>
              <a:rPr lang="en-US" sz="1000" b="0" kern="0" baseline="0">
                <a:cs typeface="Arial" panose="020B0604020202020204" pitchFamily="34" charset="0"/>
              </a:rPr>
              <a:t>, with estimates expecting a rise to US$1.6 trillion by 2050</a:t>
            </a:r>
            <a:r>
              <a:rPr lang="en-US" sz="1000" b="0" kern="0" baseline="30000">
                <a:cs typeface="Arial" panose="020B0604020202020204" pitchFamily="34" charset="0"/>
              </a:rPr>
              <a:t>8</a:t>
            </a:r>
            <a:r>
              <a:rPr lang="en-US" sz="1000" b="0" kern="0" baseline="0">
                <a:cs typeface="Arial" panose="020B0604020202020204" pitchFamily="34" charset="0"/>
              </a:rPr>
              <a:t> </a:t>
            </a:r>
            <a:endParaRPr lang="en-US" sz="1000" b="0" kern="0" baseline="30000">
              <a:cs typeface="Arial" panose="020B0604020202020204" pitchFamily="34" charset="0"/>
            </a:endParaRPr>
          </a:p>
          <a:p>
            <a:pPr marL="176213" indent="-171450">
              <a:lnSpc>
                <a:spcPct val="114000"/>
              </a:lnSpc>
              <a:spcBef>
                <a:spcPts val="0"/>
              </a:spcBef>
              <a:spcAft>
                <a:spcPts val="0"/>
              </a:spcAft>
              <a:buFont typeface="Arial" panose="020B0604020202020204" pitchFamily="34" charset="0"/>
              <a:buChar char="•"/>
            </a:pPr>
            <a:endParaRPr lang="en-US" sz="1000" b="0"/>
          </a:p>
          <a:p>
            <a:pPr>
              <a:lnSpc>
                <a:spcPct val="115000"/>
              </a:lnSpc>
              <a:spcAft>
                <a:spcPts val="800"/>
              </a:spcAft>
            </a:pPr>
            <a:r>
              <a:rPr lang="en-US" sz="1000" b="1" kern="100">
                <a:effectLst/>
                <a:ea typeface="Calibri" panose="020F0502020204030204" pitchFamily="34" charset="0"/>
                <a:cs typeface="Arial" panose="020B0604020202020204" pitchFamily="34" charset="0"/>
              </a:rPr>
              <a:t>References</a:t>
            </a:r>
          </a:p>
          <a:p>
            <a:pPr marL="228600" indent="-228600">
              <a:buFont typeface="+mj-lt"/>
              <a:buAutoNum type="arabicPeriod"/>
            </a:pPr>
            <a:r>
              <a:rPr lang="nl-NL" sz="1000"/>
              <a:t>Melkas S, et al. Degener Neurol Neuromuscul Dis. 2014;5;4:21–27.</a:t>
            </a:r>
          </a:p>
          <a:p>
            <a:pPr marL="228600" indent="-228600">
              <a:buFont typeface="+mj-lt"/>
              <a:buAutoNum type="arabicPeriod"/>
            </a:pPr>
            <a:r>
              <a:rPr lang="en-US" sz="1000"/>
              <a:t>Pendlebury ST, et al. Lancet Neurol. 2019;18:248–258. </a:t>
            </a:r>
          </a:p>
          <a:p>
            <a:pPr marL="228600" indent="-228600">
              <a:buFont typeface="+mj-lt"/>
              <a:buAutoNum type="arabicPeriod"/>
            </a:pPr>
            <a:r>
              <a:rPr lang="en-US" sz="1000"/>
              <a:t>Vijayan M and Hemachandra Reddy P. J </a:t>
            </a:r>
            <a:r>
              <a:rPr lang="en-US" sz="1000" err="1"/>
              <a:t>Alzheimers</a:t>
            </a:r>
            <a:r>
              <a:rPr lang="en-US" sz="1000"/>
              <a:t> Dis. 2016;54(2):427–443.</a:t>
            </a:r>
          </a:p>
          <a:p>
            <a:pPr marL="228600" lvl="0" indent="-228600">
              <a:buFont typeface="+mj-lt"/>
              <a:buAutoNum type="arabicPeriod"/>
            </a:pPr>
            <a:r>
              <a:rPr lang="en-US" sz="1000"/>
              <a:t>Liu L, et al. </a:t>
            </a:r>
            <a:r>
              <a:rPr lang="en-US" sz="1000" err="1"/>
              <a:t>PLoS</a:t>
            </a:r>
            <a:r>
              <a:rPr lang="en-US" sz="1000"/>
              <a:t> Med. 2023;20(3):e1004200.</a:t>
            </a:r>
          </a:p>
          <a:p>
            <a:pPr marL="228600" lvl="0" indent="-228600">
              <a:buFont typeface="+mj-lt"/>
              <a:buAutoNum type="arabicPeriod"/>
            </a:pPr>
            <a:r>
              <a:rPr lang="en-GB" sz="1000"/>
              <a:t>Janssen EPJ, et al. J </a:t>
            </a:r>
            <a:r>
              <a:rPr lang="en-GB" sz="1000" err="1"/>
              <a:t>Psychosom</a:t>
            </a:r>
            <a:r>
              <a:rPr lang="en-GB" sz="1000"/>
              <a:t> Res. 2024;187:111914.</a:t>
            </a:r>
            <a:endParaRPr lang="en-US" sz="1000"/>
          </a:p>
          <a:p>
            <a:pPr marL="228600" lvl="0" indent="-228600">
              <a:buFont typeface="+mj-lt"/>
              <a:buAutoNum type="arabicPeriod"/>
            </a:pPr>
            <a:r>
              <a:rPr lang="nl-NL" sz="1000"/>
              <a:t>Diamond PR, et al. Disabil Rehabil. 2023;45(1):27–33.</a:t>
            </a:r>
          </a:p>
          <a:p>
            <a:pPr marL="228600" lvl="0" indent="-228600">
              <a:buFont typeface="+mj-lt"/>
              <a:buAutoNum type="arabicPeriod"/>
            </a:pPr>
            <a:r>
              <a:rPr lang="en-GB" sz="1000">
                <a:cs typeface="Arial"/>
              </a:rPr>
              <a:t>Zhao J, et al. Sci Rep. 2021;11(1):2747.</a:t>
            </a:r>
          </a:p>
          <a:p>
            <a:pPr marL="228600" lvl="0" indent="-228600">
              <a:buFont typeface="+mj-lt"/>
              <a:buAutoNum type="arabicPeriod"/>
            </a:pPr>
            <a:r>
              <a:rPr lang="nl-NL" sz="1000"/>
              <a:t>Feigin VL, et al. Int J Stroke. 2025:20(2):132–144.</a:t>
            </a:r>
            <a:endParaRPr lang="en-US" sz="1000"/>
          </a:p>
        </p:txBody>
      </p:sp>
      <p:sp>
        <p:nvSpPr>
          <p:cNvPr id="4" name="Slide Number Placeholder 3">
            <a:extLst>
              <a:ext uri="{FF2B5EF4-FFF2-40B4-BE49-F238E27FC236}">
                <a16:creationId xmlns:a16="http://schemas.microsoft.com/office/drawing/2014/main" id="{72AFF638-BA9E-6385-1CBE-123A44B69D31}"/>
              </a:ext>
            </a:extLst>
          </p:cNvPr>
          <p:cNvSpPr>
            <a:spLocks noGrp="1"/>
          </p:cNvSpPr>
          <p:nvPr>
            <p:ph type="sldNum" sz="quarter" idx="5"/>
          </p:nvPr>
        </p:nvSpPr>
        <p:spPr/>
        <p:txBody>
          <a:bodyPr/>
          <a:lstStyle/>
          <a:p>
            <a:fld id="{4FE12A04-9E3C-4CA4-8E37-57D068AB06B1}" type="slidenum">
              <a:rPr lang="en-GB" smtClean="0"/>
              <a:pPr/>
              <a:t>7</a:t>
            </a:fld>
            <a:endParaRPr lang="en-GB"/>
          </a:p>
        </p:txBody>
      </p:sp>
    </p:spTree>
    <p:extLst>
      <p:ext uri="{BB962C8B-B14F-4D97-AF65-F5344CB8AC3E}">
        <p14:creationId xmlns:p14="http://schemas.microsoft.com/office/powerpoint/2010/main" val="294940012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4FE12A04-9E3C-4CA4-8E37-57D068AB06B1}" type="slidenum">
              <a:rPr lang="en-GB" smtClean="0"/>
              <a:pPr/>
              <a:t>70</a:t>
            </a:fld>
            <a:endParaRPr lang="en-GB"/>
          </a:p>
        </p:txBody>
      </p:sp>
    </p:spTree>
    <p:extLst>
      <p:ext uri="{BB962C8B-B14F-4D97-AF65-F5344CB8AC3E}">
        <p14:creationId xmlns:p14="http://schemas.microsoft.com/office/powerpoint/2010/main" val="6472380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372C3-BCEA-238C-780A-B5C16E08D0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D652C0-34A2-6D69-857C-92BAACE7A857}"/>
              </a:ext>
            </a:extLst>
          </p:cNvPr>
          <p:cNvSpPr>
            <a:spLocks noGrp="1" noRot="1" noChangeAspect="1"/>
          </p:cNvSpPr>
          <p:nvPr>
            <p:ph type="sldImg"/>
          </p:nvPr>
        </p:nvSpPr>
        <p:spPr>
          <a:xfrm>
            <a:off x="201613" y="617538"/>
            <a:ext cx="6505575" cy="3660775"/>
          </a:xfrm>
        </p:spPr>
      </p:sp>
      <p:sp>
        <p:nvSpPr>
          <p:cNvPr id="3" name="Notes Placeholder 2">
            <a:extLst>
              <a:ext uri="{FF2B5EF4-FFF2-40B4-BE49-F238E27FC236}">
                <a16:creationId xmlns:a16="http://schemas.microsoft.com/office/drawing/2014/main" id="{0D0567F3-D97E-7E3B-3BB3-678DBFAEC1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545D0E-2F5A-1070-7D18-244610381E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CF9AD-8AD2-4DD0-A00E-CE23707F2660}" type="slidenum">
              <a:rPr kumimoji="0" lang="de-DE"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de-DE"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956491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2675B-F26E-ABE8-3C2C-2D87CF202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2503E3-8DE1-4234-2C92-DBD9837B5952}"/>
              </a:ext>
            </a:extLst>
          </p:cNvPr>
          <p:cNvSpPr>
            <a:spLocks noGrp="1" noRot="1" noChangeAspect="1"/>
          </p:cNvSpPr>
          <p:nvPr>
            <p:ph type="sldImg"/>
          </p:nvPr>
        </p:nvSpPr>
        <p:spPr>
          <a:xfrm>
            <a:off x="201613" y="617538"/>
            <a:ext cx="6505575" cy="3660775"/>
          </a:xfrm>
        </p:spPr>
      </p:sp>
      <p:sp>
        <p:nvSpPr>
          <p:cNvPr id="3" name="Notes Placeholder 2">
            <a:extLst>
              <a:ext uri="{FF2B5EF4-FFF2-40B4-BE49-F238E27FC236}">
                <a16:creationId xmlns:a16="http://schemas.microsoft.com/office/drawing/2014/main" id="{25A88481-76C0-D77E-38D9-CABA3ABAC1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ED674A7-FB78-4B07-BCBF-198DA34BE8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CF9AD-8AD2-4DD0-A00E-CE23707F2660}" type="slidenum">
              <a:rPr kumimoji="0" lang="de-DE" sz="1200" b="0" i="0" u="none" strike="noStrike" kern="1200" cap="none" spc="0" normalizeH="0" baseline="0" noProof="0" smtClean="0">
                <a:ln>
                  <a:noFill/>
                </a:ln>
                <a:solidFill>
                  <a:prstClr val="black"/>
                </a:solidFill>
                <a:effectLst/>
                <a:uLnTx/>
                <a:uFillTx/>
                <a:latin typeface="Arial"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de-DE" sz="1200" b="0" i="0" u="none" strike="noStrike" kern="1200" cap="none" spc="0" normalizeH="0" baseline="0" noProof="0">
              <a:ln>
                <a:noFill/>
              </a:ln>
              <a:solidFill>
                <a:prstClr val="black"/>
              </a:solidFill>
              <a:effectLst/>
              <a:uLnTx/>
              <a:uFillTx/>
              <a:latin typeface="Arial" charset="0"/>
              <a:ea typeface="+mn-ea"/>
              <a:cs typeface="+mn-cs"/>
            </a:endParaRPr>
          </a:p>
        </p:txBody>
      </p:sp>
    </p:spTree>
    <p:extLst>
      <p:ext uri="{BB962C8B-B14F-4D97-AF65-F5344CB8AC3E}">
        <p14:creationId xmlns:p14="http://schemas.microsoft.com/office/powerpoint/2010/main" val="2330967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365E0-7765-2DBD-EA55-A6DCBB9F5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5D8954-1672-034A-CBBC-56CD13C9F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76C305-1E43-5FFA-E12A-B01691FCAD4D}"/>
              </a:ext>
            </a:extLst>
          </p:cNvPr>
          <p:cNvSpPr>
            <a:spLocks noGrp="1"/>
          </p:cNvSpPr>
          <p:nvPr>
            <p:ph type="body" idx="1"/>
          </p:nvPr>
        </p:nvSpPr>
        <p:spPr/>
        <p:txBody>
          <a:bodyPr/>
          <a:lstStyle/>
          <a:p>
            <a:pPr>
              <a:lnSpc>
                <a:spcPct val="115000"/>
              </a:lnSpc>
              <a:spcAft>
                <a:spcPts val="800"/>
              </a:spcAft>
            </a:pPr>
            <a:r>
              <a:rPr lang="en-US" sz="1000" b="1" kern="100">
                <a:effectLst/>
                <a:ea typeface="Calibri" panose="020F0502020204030204" pitchFamily="34" charset="0"/>
                <a:cs typeface="Arial" panose="020B0604020202020204" pitchFamily="34" charset="0"/>
              </a:rPr>
              <a:t>Speaker Notes</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Stroke increases the risk of dementia and cognitive impairment</a:t>
            </a:r>
            <a:r>
              <a:rPr lang="en-US" sz="1000" baseline="30000"/>
              <a:t>1–3</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Depression affects ~27% of patients post-stroke, and up to </a:t>
            </a:r>
            <a:r>
              <a:rPr lang="en-DE" sz="1000"/>
              <a:t>~</a:t>
            </a:r>
            <a:r>
              <a:rPr lang="en-US" sz="1000"/>
              <a:t>18% experience PTSD within the first year after a stroke</a:t>
            </a:r>
            <a:r>
              <a:rPr lang="en-US" sz="1000" baseline="30000"/>
              <a:t>4,5</a:t>
            </a:r>
            <a:endParaRPr lang="en-GB" sz="1000" baseline="30000"/>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Almost a third of stroke patients experience health anxiety, with high levels of anxiety significantly associated with lower quality of life and higher rates of depression</a:t>
            </a:r>
            <a:r>
              <a:rPr lang="en-US" sz="1000" baseline="30000"/>
              <a:t>6</a:t>
            </a:r>
            <a:endParaRPr lang="en-GB" sz="1000" baseline="30000"/>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a:t>Anxiety and depression are common in stroke care partners, and are associated with increased risk of patient mortality within 6 months post-stroke</a:t>
            </a:r>
            <a:r>
              <a:rPr lang="en-US" sz="1000" baseline="30000"/>
              <a:t>7</a:t>
            </a:r>
          </a:p>
          <a:p>
            <a:pPr marL="176213" marR="0" lvl="0" indent="-171450" algn="l" defTabSz="914400" rtl="0" eaLnBrk="1" fontAlgn="auto" latinLnBrk="0" hangingPunct="1">
              <a:lnSpc>
                <a:spcPct val="114000"/>
              </a:lnSpc>
              <a:spcBef>
                <a:spcPts val="0"/>
              </a:spcBef>
              <a:spcAft>
                <a:spcPts val="0"/>
              </a:spcAft>
              <a:buClrTx/>
              <a:buSzTx/>
              <a:buFont typeface="Arial" panose="020B0604020202020204" pitchFamily="34" charset="0"/>
              <a:buChar char="•"/>
              <a:tabLst/>
              <a:defRPr/>
            </a:pPr>
            <a:r>
              <a:rPr lang="en-US" sz="1000" kern="0">
                <a:cs typeface="Arial"/>
              </a:rPr>
              <a:t>The estimated global cost of stroke is over </a:t>
            </a:r>
            <a:r>
              <a:rPr lang="en-US" sz="1000" b="0" kern="0">
                <a:cs typeface="Arial" panose="020B0604020202020204" pitchFamily="34" charset="0"/>
              </a:rPr>
              <a:t>US$890 billion</a:t>
            </a:r>
            <a:r>
              <a:rPr lang="en-US" sz="1000" b="0" kern="0" baseline="0">
                <a:cs typeface="Arial" panose="020B0604020202020204" pitchFamily="34" charset="0"/>
              </a:rPr>
              <a:t>, with estimates expecting a rise to US$1.6 trillion by 2050</a:t>
            </a:r>
            <a:r>
              <a:rPr lang="en-US" sz="1000" b="0" kern="0" baseline="30000">
                <a:cs typeface="Arial" panose="020B0604020202020204" pitchFamily="34" charset="0"/>
              </a:rPr>
              <a:t>8</a:t>
            </a:r>
            <a:r>
              <a:rPr lang="en-US" sz="1000" b="0" kern="0" baseline="0">
                <a:cs typeface="Arial" panose="020B0604020202020204" pitchFamily="34" charset="0"/>
              </a:rPr>
              <a:t> </a:t>
            </a:r>
            <a:endParaRPr lang="en-US" sz="1000" b="0" kern="0" baseline="30000">
              <a:cs typeface="Arial" panose="020B0604020202020204" pitchFamily="34" charset="0"/>
            </a:endParaRPr>
          </a:p>
          <a:p>
            <a:pPr marL="176213" indent="-171450">
              <a:lnSpc>
                <a:spcPct val="114000"/>
              </a:lnSpc>
              <a:spcBef>
                <a:spcPts val="0"/>
              </a:spcBef>
              <a:spcAft>
                <a:spcPts val="0"/>
              </a:spcAft>
              <a:buFont typeface="Arial" panose="020B0604020202020204" pitchFamily="34" charset="0"/>
              <a:buChar char="•"/>
            </a:pPr>
            <a:endParaRPr lang="en-US" sz="1000" b="0"/>
          </a:p>
          <a:p>
            <a:pPr>
              <a:lnSpc>
                <a:spcPct val="115000"/>
              </a:lnSpc>
              <a:spcAft>
                <a:spcPts val="800"/>
              </a:spcAft>
            </a:pPr>
            <a:r>
              <a:rPr lang="en-US" sz="1000" b="1" kern="100">
                <a:effectLst/>
                <a:ea typeface="Calibri" panose="020F0502020204030204" pitchFamily="34" charset="0"/>
                <a:cs typeface="Arial" panose="020B0604020202020204" pitchFamily="34" charset="0"/>
              </a:rPr>
              <a:t>References</a:t>
            </a:r>
          </a:p>
          <a:p>
            <a:pPr marL="228600" indent="-228600">
              <a:buFont typeface="+mj-lt"/>
              <a:buAutoNum type="arabicPeriod"/>
            </a:pPr>
            <a:r>
              <a:rPr lang="nl-NL" sz="1000"/>
              <a:t>Melkas S, et al. Degener Neurol Neuromuscul Dis. 2014;5;4:21–27.</a:t>
            </a:r>
          </a:p>
          <a:p>
            <a:pPr marL="228600" indent="-228600">
              <a:buFont typeface="+mj-lt"/>
              <a:buAutoNum type="arabicPeriod"/>
            </a:pPr>
            <a:r>
              <a:rPr lang="en-US" sz="1000"/>
              <a:t>Pendlebury ST, et al. Lancet Neurol. 2019;18:248–258. </a:t>
            </a:r>
          </a:p>
          <a:p>
            <a:pPr marL="228600" indent="-228600">
              <a:buFont typeface="+mj-lt"/>
              <a:buAutoNum type="arabicPeriod"/>
            </a:pPr>
            <a:r>
              <a:rPr lang="en-US" sz="1000"/>
              <a:t>Vijayan M and Hemachandra Reddy P. J </a:t>
            </a:r>
            <a:r>
              <a:rPr lang="en-US" sz="1000" err="1"/>
              <a:t>Alzheimers</a:t>
            </a:r>
            <a:r>
              <a:rPr lang="en-US" sz="1000"/>
              <a:t> Dis. 2016;54(2):427–443.</a:t>
            </a:r>
          </a:p>
          <a:p>
            <a:pPr marL="228600" lvl="0" indent="-228600">
              <a:buFont typeface="+mj-lt"/>
              <a:buAutoNum type="arabicPeriod"/>
            </a:pPr>
            <a:r>
              <a:rPr lang="en-US" sz="1000"/>
              <a:t>Liu L, et al. </a:t>
            </a:r>
            <a:r>
              <a:rPr lang="en-US" sz="1000" err="1"/>
              <a:t>PLoS</a:t>
            </a:r>
            <a:r>
              <a:rPr lang="en-US" sz="1000"/>
              <a:t> Med. 2023;20(3):e1004200.</a:t>
            </a:r>
          </a:p>
          <a:p>
            <a:pPr marL="228600" lvl="0" indent="-228600">
              <a:buFont typeface="+mj-lt"/>
              <a:buAutoNum type="arabicPeriod"/>
            </a:pPr>
            <a:r>
              <a:rPr lang="en-GB" sz="1000"/>
              <a:t>Janssen EPJ, et al. J </a:t>
            </a:r>
            <a:r>
              <a:rPr lang="en-GB" sz="1000" err="1"/>
              <a:t>Psychosom</a:t>
            </a:r>
            <a:r>
              <a:rPr lang="en-GB" sz="1000"/>
              <a:t> Res. 2024;187:111914.</a:t>
            </a:r>
            <a:endParaRPr lang="en-US" sz="1000"/>
          </a:p>
          <a:p>
            <a:pPr marL="228600" lvl="0" indent="-228600">
              <a:buFont typeface="+mj-lt"/>
              <a:buAutoNum type="arabicPeriod"/>
            </a:pPr>
            <a:r>
              <a:rPr lang="nl-NL" sz="1000"/>
              <a:t>Diamond PR, et al. Disabil Rehabil. 2023;45(1):27–33.</a:t>
            </a:r>
          </a:p>
          <a:p>
            <a:pPr marL="228600" lvl="0" indent="-228600">
              <a:buFont typeface="+mj-lt"/>
              <a:buAutoNum type="arabicPeriod"/>
            </a:pPr>
            <a:r>
              <a:rPr lang="en-GB" sz="1000">
                <a:cs typeface="Arial"/>
              </a:rPr>
              <a:t>Zhao J, et al. Sci Rep. 2021;11(1):2747.</a:t>
            </a:r>
          </a:p>
          <a:p>
            <a:pPr marL="228600" lvl="0" indent="-228600">
              <a:buFont typeface="+mj-lt"/>
              <a:buAutoNum type="arabicPeriod"/>
            </a:pPr>
            <a:r>
              <a:rPr lang="nl-NL" sz="1000"/>
              <a:t>Feigin VL, et al. Int J Stroke. 2025:20(2):132–144.</a:t>
            </a:r>
            <a:endParaRPr lang="en-US" sz="1000"/>
          </a:p>
        </p:txBody>
      </p:sp>
      <p:sp>
        <p:nvSpPr>
          <p:cNvPr id="4" name="Slide Number Placeholder 3">
            <a:extLst>
              <a:ext uri="{FF2B5EF4-FFF2-40B4-BE49-F238E27FC236}">
                <a16:creationId xmlns:a16="http://schemas.microsoft.com/office/drawing/2014/main" id="{50E86841-67AB-9799-33F2-4A5F2E91F107}"/>
              </a:ext>
            </a:extLst>
          </p:cNvPr>
          <p:cNvSpPr>
            <a:spLocks noGrp="1"/>
          </p:cNvSpPr>
          <p:nvPr>
            <p:ph type="sldNum" sz="quarter" idx="5"/>
          </p:nvPr>
        </p:nvSpPr>
        <p:spPr/>
        <p:txBody>
          <a:bodyPr/>
          <a:lstStyle/>
          <a:p>
            <a:fld id="{4FE12A04-9E3C-4CA4-8E37-57D068AB06B1}" type="slidenum">
              <a:rPr lang="en-GB" smtClean="0"/>
              <a:pPr/>
              <a:t>8</a:t>
            </a:fld>
            <a:endParaRPr lang="en-GB"/>
          </a:p>
        </p:txBody>
      </p:sp>
    </p:spTree>
    <p:extLst>
      <p:ext uri="{BB962C8B-B14F-4D97-AF65-F5344CB8AC3E}">
        <p14:creationId xmlns:p14="http://schemas.microsoft.com/office/powerpoint/2010/main" val="4247835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29FCF-25DF-E49F-B236-88E1001DB0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AA4F3-BB7F-642F-ADB6-A4A822BF91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CEC07-5161-A8C0-2CDE-30973017AFDA}"/>
              </a:ext>
            </a:extLst>
          </p:cNvPr>
          <p:cNvSpPr>
            <a:spLocks noGrp="1"/>
          </p:cNvSpPr>
          <p:nvPr>
            <p:ph type="body" idx="1"/>
          </p:nvPr>
        </p:nvSpPr>
        <p:spPr/>
        <p:txBody>
          <a:bodyPr/>
          <a:lstStyle/>
          <a:p>
            <a:r>
              <a:rPr lang="en-GB" sz="1000" b="1"/>
              <a:t>Speaker Notes</a:t>
            </a:r>
          </a:p>
          <a:p>
            <a:pPr marL="171450" indent="-171450">
              <a:buFont typeface="Arial" panose="020B0604020202020204" pitchFamily="34" charset="0"/>
              <a:buChar char="•"/>
            </a:pPr>
            <a:r>
              <a:rPr lang="en-US" sz="1000" b="0"/>
              <a:t>Worldwide, there are 7.8 million ischemic strokes per year, representing 65.3% of all new strokes</a:t>
            </a:r>
            <a:r>
              <a:rPr lang="en-US" sz="1000" b="0" baseline="30000"/>
              <a:t>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kern="0">
                <a:latin typeface="Arial" panose="020B0604020202020204" pitchFamily="34" charset="0"/>
                <a:cs typeface="Arial" panose="020B0604020202020204" pitchFamily="34" charset="0"/>
              </a:rPr>
              <a:t>Three-quarters</a:t>
            </a:r>
            <a:r>
              <a:rPr lang="en-US" sz="1000" b="0"/>
              <a:t> (74.9%) of all strokes in high-income countries combined are </a:t>
            </a:r>
            <a:r>
              <a:rPr lang="en-US" sz="1000" b="0" kern="0">
                <a:latin typeface="Arial" panose="020B0604020202020204" pitchFamily="34" charset="0"/>
                <a:cs typeface="Arial" panose="020B0604020202020204" pitchFamily="34" charset="0"/>
              </a:rPr>
              <a:t>ischemic in origin</a:t>
            </a:r>
            <a:r>
              <a:rPr lang="en-US" sz="1000" b="0" baseline="30000"/>
              <a:t>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baseline="0"/>
              <a:t>1 in 4 people over the age of 25 will suffer an ischemic stroke</a:t>
            </a:r>
            <a:r>
              <a:rPr lang="en-US" sz="1000" b="0" baseline="30000"/>
              <a:t>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baseline="-25000"/>
          </a:p>
          <a:p>
            <a:pPr marL="171450" indent="-171450">
              <a:buFont typeface="Arial" panose="020B0604020202020204" pitchFamily="34" charset="0"/>
              <a:buChar char="•"/>
            </a:pPr>
            <a:endParaRPr lang="en-US" sz="1000" b="0" baseline="30000"/>
          </a:p>
          <a:p>
            <a:pPr marL="0" indent="0">
              <a:buFont typeface="Arial" panose="020B0604020202020204" pitchFamily="34" charset="0"/>
              <a:buNone/>
            </a:pPr>
            <a:r>
              <a:rPr lang="en-GB" sz="1000" b="1"/>
              <a:t>References</a:t>
            </a:r>
          </a:p>
          <a:p>
            <a:pPr marL="228600" indent="-228600">
              <a:buFont typeface="Arial" panose="020B0604020202020204" pitchFamily="34" charset="0"/>
              <a:buAutoNum type="arabicPeriod"/>
            </a:pPr>
            <a:r>
              <a:rPr lang="nl-NL" sz="1000" b="0"/>
              <a:t>Feigin VL, et al. Lancet Neurol. 2024;23(10):973–1003.</a:t>
            </a:r>
          </a:p>
          <a:p>
            <a:pPr marL="228600" indent="-228600">
              <a:buFont typeface="Arial" panose="020B0604020202020204" pitchFamily="34" charset="0"/>
              <a:buAutoNum type="arabicPeriod"/>
            </a:pPr>
            <a:r>
              <a:rPr lang="nl-NL" sz="1000" b="0"/>
              <a:t>Feigin VL, et al. Int J Stroke. 2025;20(2):132–144.</a:t>
            </a:r>
            <a:endParaRPr lang="en-GB" sz="1000" b="0"/>
          </a:p>
        </p:txBody>
      </p:sp>
      <p:sp>
        <p:nvSpPr>
          <p:cNvPr id="4" name="Slide Number Placeholder 3">
            <a:extLst>
              <a:ext uri="{FF2B5EF4-FFF2-40B4-BE49-F238E27FC236}">
                <a16:creationId xmlns:a16="http://schemas.microsoft.com/office/drawing/2014/main" id="{A05344C8-CBBD-C3B2-D937-E3BC13FD489F}"/>
              </a:ext>
            </a:extLst>
          </p:cNvPr>
          <p:cNvSpPr>
            <a:spLocks noGrp="1"/>
          </p:cNvSpPr>
          <p:nvPr>
            <p:ph type="sldNum" sz="quarter" idx="5"/>
          </p:nvPr>
        </p:nvSpPr>
        <p:spPr/>
        <p:txBody>
          <a:bodyPr/>
          <a:lstStyle/>
          <a:p>
            <a:fld id="{4FE12A04-9E3C-4CA4-8E37-57D068AB06B1}" type="slidenum">
              <a:rPr lang="en-GB" smtClean="0"/>
              <a:pPr/>
              <a:t>9</a:t>
            </a:fld>
            <a:endParaRPr lang="en-GB"/>
          </a:p>
        </p:txBody>
      </p:sp>
    </p:spTree>
    <p:extLst>
      <p:ext uri="{BB962C8B-B14F-4D97-AF65-F5344CB8AC3E}">
        <p14:creationId xmlns:p14="http://schemas.microsoft.com/office/powerpoint/2010/main" val="25632379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ayer_ESS_Cover 1">
    <p:bg>
      <p:bgPr>
        <a:solidFill>
          <a:schemeClr val="accent2"/>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60AFC00A-FA7A-A5A1-48E8-A0E4040359D9}"/>
              </a:ext>
            </a:extLst>
          </p:cNvPr>
          <p:cNvPicPr>
            <a:picLocks noChangeAspect="1"/>
          </p:cNvPicPr>
          <p:nvPr userDrawn="1"/>
        </p:nvPicPr>
        <p:blipFill>
          <a:blip r:embed="rId2" cstate="print">
            <a:alphaModFix amt="28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2" name="Title 1">
            <a:extLst>
              <a:ext uri="{FF2B5EF4-FFF2-40B4-BE49-F238E27FC236}">
                <a16:creationId xmlns:a16="http://schemas.microsoft.com/office/drawing/2014/main" id="{49BF416E-9FE7-3146-1075-72EA70A421AA}"/>
              </a:ext>
            </a:extLst>
          </p:cNvPr>
          <p:cNvSpPr>
            <a:spLocks noGrp="1"/>
          </p:cNvSpPr>
          <p:nvPr>
            <p:ph type="ctrTitle"/>
          </p:nvPr>
        </p:nvSpPr>
        <p:spPr>
          <a:xfrm>
            <a:off x="359100" y="2220567"/>
            <a:ext cx="5940000" cy="1049106"/>
          </a:xfrm>
          <a:noFill/>
        </p:spPr>
        <p:txBody>
          <a:bodyPr lIns="0" tIns="144000" rIns="108000" bIns="72000" anchor="b">
            <a:noAutofit/>
          </a:bodyPr>
          <a:lstStyle>
            <a:lvl1pPr algn="l">
              <a:defRPr sz="2997">
                <a:solidFill>
                  <a:schemeClr val="bg1"/>
                </a:solidFill>
              </a:defRPr>
            </a:lvl1pPr>
          </a:lstStyle>
          <a:p>
            <a:r>
              <a:rPr lang="en-US"/>
              <a:t>Click to edit Master title style</a:t>
            </a:r>
            <a:endParaRPr lang="en-GB"/>
          </a:p>
        </p:txBody>
      </p:sp>
      <p:sp>
        <p:nvSpPr>
          <p:cNvPr id="15" name="Text Placeholder 14">
            <a:extLst>
              <a:ext uri="{FF2B5EF4-FFF2-40B4-BE49-F238E27FC236}">
                <a16:creationId xmlns:a16="http://schemas.microsoft.com/office/drawing/2014/main" id="{29A3243A-74D7-64DA-A17E-C5C131404243}"/>
              </a:ext>
            </a:extLst>
          </p:cNvPr>
          <p:cNvSpPr>
            <a:spLocks noGrp="1"/>
          </p:cNvSpPr>
          <p:nvPr>
            <p:ph type="body" sz="quarter" idx="14" hasCustomPrompt="1"/>
          </p:nvPr>
        </p:nvSpPr>
        <p:spPr>
          <a:xfrm>
            <a:off x="359568" y="3284287"/>
            <a:ext cx="5940000" cy="567496"/>
          </a:xfrm>
        </p:spPr>
        <p:txBody>
          <a:bodyPr lIns="0" tIns="72000" rIns="108000" bIns="144000">
            <a:noAutofit/>
          </a:bodyPr>
          <a:lstStyle>
            <a:lvl1pPr marL="0" indent="0">
              <a:buNone/>
              <a:defRPr i="1">
                <a:solidFill>
                  <a:schemeClr val="bg1"/>
                </a:solidFill>
              </a:defRPr>
            </a:lvl1pPr>
          </a:lstStyle>
          <a:p>
            <a:pPr lvl="0"/>
            <a:r>
              <a:rPr lang="en-US"/>
              <a:t>Subtitle</a:t>
            </a:r>
            <a:endParaRPr lang="en-GB"/>
          </a:p>
        </p:txBody>
      </p:sp>
      <p:pic>
        <p:nvPicPr>
          <p:cNvPr id="8" name="Grafik 7">
            <a:extLst>
              <a:ext uri="{FF2B5EF4-FFF2-40B4-BE49-F238E27FC236}">
                <a16:creationId xmlns:a16="http://schemas.microsoft.com/office/drawing/2014/main" id="{BF86BC81-3C73-E0F4-A5F6-2D79D3D008E1}"/>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3596" r="10953" b="6946"/>
          <a:stretch>
            <a:fillRect/>
          </a:stretch>
        </p:blipFill>
        <p:spPr>
          <a:xfrm>
            <a:off x="4949952" y="165885"/>
            <a:ext cx="4194049" cy="4977615"/>
          </a:xfrm>
          <a:prstGeom prst="rect">
            <a:avLst/>
          </a:prstGeom>
        </p:spPr>
      </p:pic>
      <p:sp>
        <p:nvSpPr>
          <p:cNvPr id="6" name="Subtitle 2">
            <a:extLst>
              <a:ext uri="{FF2B5EF4-FFF2-40B4-BE49-F238E27FC236}">
                <a16:creationId xmlns:a16="http://schemas.microsoft.com/office/drawing/2014/main" id="{96978EB5-821A-85A0-E542-CE82B53E3F2D}"/>
              </a:ext>
            </a:extLst>
          </p:cNvPr>
          <p:cNvSpPr>
            <a:spLocks noGrp="1"/>
          </p:cNvSpPr>
          <p:nvPr>
            <p:ph type="subTitle" idx="1" hasCustomPrompt="1"/>
          </p:nvPr>
        </p:nvSpPr>
        <p:spPr>
          <a:xfrm>
            <a:off x="359568" y="4182838"/>
            <a:ext cx="960120" cy="278293"/>
          </a:xfrm>
          <a:prstGeom prst="round2DiagRect">
            <a:avLst/>
          </a:prstGeom>
          <a:solidFill>
            <a:schemeClr val="accent3"/>
          </a:solidFill>
        </p:spPr>
        <p:txBody>
          <a:bodyPr vert="horz" wrap="none" lIns="146304" tIns="79200" rIns="144000" bIns="79200" rtlCol="0" anchor="ctr">
            <a:noAutofit/>
          </a:bodyPr>
          <a:lstStyle>
            <a:lvl1pPr marL="0" indent="0" algn="ctr">
              <a:buNone/>
              <a:defRPr lang="en-GB" sz="899"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3" name="Footer Placeholder 4">
            <a:extLst>
              <a:ext uri="{FF2B5EF4-FFF2-40B4-BE49-F238E27FC236}">
                <a16:creationId xmlns:a16="http://schemas.microsoft.com/office/drawing/2014/main" id="{13C6E1AF-57E7-B330-51F0-2AD0E7328CA3}"/>
              </a:ext>
            </a:extLst>
          </p:cNvPr>
          <p:cNvSpPr>
            <a:spLocks noGrp="1"/>
          </p:cNvSpPr>
          <p:nvPr>
            <p:ph type="ftr" sz="quarter" idx="11"/>
          </p:nvPr>
        </p:nvSpPr>
        <p:spPr>
          <a:xfrm>
            <a:off x="359569" y="4835228"/>
            <a:ext cx="7830000" cy="146996"/>
          </a:xfrm>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24116713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yer_ESS_Cover 10">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1" name="Grafik 3" descr="Ein Bild, das Verschwommen, Blau, Nebel, Himmel enthält.&#10;&#10;KI-generierte Inhalte können fehlerhaft sein.">
            <a:extLst>
              <a:ext uri="{FF2B5EF4-FFF2-40B4-BE49-F238E27FC236}">
                <a16:creationId xmlns:a16="http://schemas.microsoft.com/office/drawing/2014/main" id="{4F1381D2-F06F-6835-0548-F3707726A94C}"/>
              </a:ext>
            </a:extLst>
          </p:cNvPr>
          <p:cNvPicPr>
            <a:picLocks noChangeAspect="1"/>
          </p:cNvPicPr>
          <p:nvPr userDrawn="1"/>
        </p:nvPicPr>
        <p:blipFill>
          <a:blip r:embed="rId2" cstate="print">
            <a:alphaModFix amt="5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10" name="Grafik 7">
            <a:extLst>
              <a:ext uri="{FF2B5EF4-FFF2-40B4-BE49-F238E27FC236}">
                <a16:creationId xmlns:a16="http://schemas.microsoft.com/office/drawing/2014/main" id="{6311D3D7-E36A-759F-5BC1-CC8AC62D2110}"/>
              </a:ext>
            </a:extLst>
          </p:cNvPr>
          <p:cNvPicPr>
            <a:picLocks noChangeAspect="1"/>
          </p:cNvPicPr>
          <p:nvPr userDrawn="1"/>
        </p:nvPicPr>
        <p:blipFill>
          <a:blip>
            <a:alphaModFix amt="50000"/>
            <a:extLst>
              <a:ext uri="{96DAC541-7B7A-43D3-8B79-37D633B846F1}">
                <asvg:svgBlip xmlns:asvg="http://schemas.microsoft.com/office/drawing/2016/SVG/main" r:embed="rId4"/>
              </a:ext>
            </a:extLst>
          </a:blip>
          <a:srcRect t="-3596" r="10953" b="6946"/>
          <a:stretch>
            <a:fillRect/>
          </a:stretch>
        </p:blipFill>
        <p:spPr>
          <a:xfrm>
            <a:off x="4949952" y="165885"/>
            <a:ext cx="4194049" cy="4977615"/>
          </a:xfrm>
          <a:prstGeom prst="rect">
            <a:avLst/>
          </a:prstGeom>
        </p:spPr>
      </p:pic>
      <p:sp>
        <p:nvSpPr>
          <p:cNvPr id="3" name="Title 1">
            <a:extLst>
              <a:ext uri="{FF2B5EF4-FFF2-40B4-BE49-F238E27FC236}">
                <a16:creationId xmlns:a16="http://schemas.microsoft.com/office/drawing/2014/main" id="{78208CC1-100C-3DBB-57EF-37A4606F4E75}"/>
              </a:ext>
            </a:extLst>
          </p:cNvPr>
          <p:cNvSpPr>
            <a:spLocks noGrp="1"/>
          </p:cNvSpPr>
          <p:nvPr>
            <p:ph type="ctrTitle"/>
          </p:nvPr>
        </p:nvSpPr>
        <p:spPr>
          <a:xfrm>
            <a:off x="359100" y="1422000"/>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4" name="Text Placeholder 14">
            <a:extLst>
              <a:ext uri="{FF2B5EF4-FFF2-40B4-BE49-F238E27FC236}">
                <a16:creationId xmlns:a16="http://schemas.microsoft.com/office/drawing/2014/main" id="{1B9CE093-669D-F4A0-DCE9-7974D16B3C0A}"/>
              </a:ext>
            </a:extLst>
          </p:cNvPr>
          <p:cNvSpPr>
            <a:spLocks noGrp="1"/>
          </p:cNvSpPr>
          <p:nvPr>
            <p:ph type="body" sz="quarter" idx="14" hasCustomPrompt="1"/>
          </p:nvPr>
        </p:nvSpPr>
        <p:spPr>
          <a:xfrm>
            <a:off x="359568" y="2479389"/>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5" name="Subtitle 2">
            <a:extLst>
              <a:ext uri="{FF2B5EF4-FFF2-40B4-BE49-F238E27FC236}">
                <a16:creationId xmlns:a16="http://schemas.microsoft.com/office/drawing/2014/main" id="{FFCE632D-105C-3614-A3FA-42AFD84336D5}"/>
              </a:ext>
            </a:extLst>
          </p:cNvPr>
          <p:cNvSpPr>
            <a:spLocks noGrp="1"/>
          </p:cNvSpPr>
          <p:nvPr>
            <p:ph type="subTitle" idx="1" hasCustomPrompt="1"/>
          </p:nvPr>
        </p:nvSpPr>
        <p:spPr>
          <a:xfrm>
            <a:off x="359568" y="4386577"/>
            <a:ext cx="960120" cy="278293"/>
          </a:xfrm>
          <a:prstGeom prst="round2DiagRect">
            <a:avLst/>
          </a:prstGeom>
          <a:solidFill>
            <a:schemeClr val="accent3"/>
          </a:solidFill>
        </p:spPr>
        <p:txBody>
          <a:bodyPr vert="horz" wrap="none" lIns="144000" tIns="79200" rIns="144000" bIns="79200" rtlCol="0" anchor="ctr">
            <a:noAutofit/>
          </a:bodyPr>
          <a:lstStyle>
            <a:lvl1pPr marL="0" indent="0" algn="ctr">
              <a:buNone/>
              <a:defRPr lang="en-GB" sz="899" cap="all" baseline="0" dirty="0">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6" name="Footer Placeholder 4">
            <a:extLst>
              <a:ext uri="{FF2B5EF4-FFF2-40B4-BE49-F238E27FC236}">
                <a16:creationId xmlns:a16="http://schemas.microsoft.com/office/drawing/2014/main" id="{B6E5C131-5FFC-745D-4624-4DC667CDB860}"/>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222680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2" name="Grafik 3">
            <a:extLst>
              <a:ext uri="{FF2B5EF4-FFF2-40B4-BE49-F238E27FC236}">
                <a16:creationId xmlns:a16="http://schemas.microsoft.com/office/drawing/2014/main" id="{3A0F9AEB-CDB8-E085-E46C-03816736DEC9}"/>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71478" t="-10255" r="-7152" b="10867"/>
          <a:stretch>
            <a:fillRect/>
          </a:stretch>
        </p:blipFill>
        <p:spPr>
          <a:xfrm rot="16200000" flipH="1">
            <a:off x="6385034" y="-1395246"/>
            <a:ext cx="1363720" cy="4154213"/>
          </a:xfrm>
          <a:prstGeom prst="rect">
            <a:avLst/>
          </a:prstGeom>
        </p:spPr>
      </p:pic>
      <p:sp>
        <p:nvSpPr>
          <p:cNvPr id="4" name="Titel 3">
            <a:extLst>
              <a:ext uri="{FF2B5EF4-FFF2-40B4-BE49-F238E27FC236}">
                <a16:creationId xmlns:a16="http://schemas.microsoft.com/office/drawing/2014/main" id="{EE583767-775E-8085-517B-90EF58468E8D}"/>
              </a:ext>
            </a:extLst>
          </p:cNvPr>
          <p:cNvSpPr>
            <a:spLocks noGrp="1"/>
          </p:cNvSpPr>
          <p:nvPr>
            <p:ph type="title"/>
          </p:nvPr>
        </p:nvSpPr>
        <p:spPr/>
        <p:txBody>
          <a:bodyPr/>
          <a:lstStyle/>
          <a:p>
            <a:r>
              <a:rPr lang="en-US"/>
              <a:t>Click to edit Master title style</a:t>
            </a:r>
            <a:endParaRPr lang="en-GB"/>
          </a:p>
        </p:txBody>
      </p:sp>
      <p:sp>
        <p:nvSpPr>
          <p:cNvPr id="9" name="Footer Placeholder 8">
            <a:extLst>
              <a:ext uri="{FF2B5EF4-FFF2-40B4-BE49-F238E27FC236}">
                <a16:creationId xmlns:a16="http://schemas.microsoft.com/office/drawing/2014/main" id="{DAE233D7-2435-2E6C-EB13-E945C27D3B33}"/>
              </a:ext>
            </a:extLst>
          </p:cNvPr>
          <p:cNvSpPr>
            <a:spLocks noGrp="1"/>
          </p:cNvSpPr>
          <p:nvPr>
            <p:ph type="ftr" sz="quarter" idx="11"/>
          </p:nvPr>
        </p:nvSpPr>
        <p:spPr/>
        <p:txBody>
          <a:bodyPr/>
          <a:lstStyle/>
          <a:p>
            <a:r>
              <a:rPr lang="en-GB"/>
              <a:t>Document title | Job Code</a:t>
            </a:r>
          </a:p>
        </p:txBody>
      </p:sp>
    </p:spTree>
    <p:extLst>
      <p:ext uri="{BB962C8B-B14F-4D97-AF65-F5344CB8AC3E}">
        <p14:creationId xmlns:p14="http://schemas.microsoft.com/office/powerpoint/2010/main" val="1061316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1">
    <p:bg>
      <p:bgPr>
        <a:solidFill>
          <a:schemeClr val="accent1"/>
        </a:solidFill>
        <a:effectLst/>
      </p:bgPr>
    </p:bg>
    <p:spTree>
      <p:nvGrpSpPr>
        <p:cNvPr id="1" name=""/>
        <p:cNvGrpSpPr/>
        <p:nvPr/>
      </p:nvGrpSpPr>
      <p:grpSpPr>
        <a:xfrm>
          <a:off x="0" y="0"/>
          <a:ext cx="0" cy="0"/>
          <a:chOff x="0" y="0"/>
          <a:chExt cx="0" cy="0"/>
        </a:xfrm>
      </p:grpSpPr>
      <p:pic>
        <p:nvPicPr>
          <p:cNvPr id="3" name="Grafik 2" descr="Ein Bild, das Verschwommen, Blau, Nebel, Himmel enthält.&#10;&#10;KI-generierte Inhalte können fehlerhaft sein.">
            <a:extLst>
              <a:ext uri="{FF2B5EF4-FFF2-40B4-BE49-F238E27FC236}">
                <a16:creationId xmlns:a16="http://schemas.microsoft.com/office/drawing/2014/main" id="{AD4668D0-0269-74BD-43AD-20DAB1E4D982}"/>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7185"/>
            <a:ext cx="9144000" cy="5143500"/>
          </a:xfrm>
          <a:prstGeom prst="rect">
            <a:avLst/>
          </a:prstGeom>
          <a:effectLst/>
        </p:spPr>
      </p:pic>
      <p:sp>
        <p:nvSpPr>
          <p:cNvPr id="2" name="Title 1">
            <a:extLst>
              <a:ext uri="{FF2B5EF4-FFF2-40B4-BE49-F238E27FC236}">
                <a16:creationId xmlns:a16="http://schemas.microsoft.com/office/drawing/2014/main" id="{E896375D-D241-EF25-CEFE-4A261400B416}"/>
              </a:ext>
            </a:extLst>
          </p:cNvPr>
          <p:cNvSpPr>
            <a:spLocks noGrp="1"/>
          </p:cNvSpPr>
          <p:nvPr>
            <p:ph type="title" hasCustomPrompt="1"/>
          </p:nvPr>
        </p:nvSpPr>
        <p:spPr>
          <a:xfrm>
            <a:off x="359568" y="2565000"/>
            <a:ext cx="4320000" cy="1049106"/>
          </a:xfrm>
          <a:noFill/>
        </p:spPr>
        <p:txBody>
          <a:bodyPr lIns="0" tIns="144000" rIns="108000" bIns="72000" anchor="t">
            <a:noAutofit/>
          </a:bodyPr>
          <a:lstStyle>
            <a:lvl1pPr>
              <a:defRPr sz="2997">
                <a:solidFill>
                  <a:schemeClr val="bg1">
                    <a:lumMod val="95000"/>
                  </a:schemeClr>
                </a:solidFill>
              </a:defRPr>
            </a:lvl1pPr>
          </a:lstStyle>
          <a:p>
            <a:r>
              <a:rPr lang="en-US"/>
              <a:t>Click to edit Master </a:t>
            </a:r>
            <a:br>
              <a:rPr lang="en-US"/>
            </a:br>
            <a:r>
              <a:rPr lang="en-US"/>
              <a:t>title style</a:t>
            </a:r>
            <a:endParaRPr lang="en-GB"/>
          </a:p>
        </p:txBody>
      </p:sp>
      <p:sp>
        <p:nvSpPr>
          <p:cNvPr id="9" name="Text Placeholder 14">
            <a:extLst>
              <a:ext uri="{FF2B5EF4-FFF2-40B4-BE49-F238E27FC236}">
                <a16:creationId xmlns:a16="http://schemas.microsoft.com/office/drawing/2014/main" id="{C5E544D6-18C3-8CF6-A741-AD5F1359003A}"/>
              </a:ext>
            </a:extLst>
          </p:cNvPr>
          <p:cNvSpPr>
            <a:spLocks noGrp="1"/>
          </p:cNvSpPr>
          <p:nvPr>
            <p:ph type="body" sz="quarter" idx="14" hasCustomPrompt="1"/>
          </p:nvPr>
        </p:nvSpPr>
        <p:spPr>
          <a:xfrm>
            <a:off x="359568" y="3628721"/>
            <a:ext cx="4320000" cy="567496"/>
          </a:xfrm>
        </p:spPr>
        <p:txBody>
          <a:bodyPr lIns="0" tIns="72000" rIns="108000" bIns="180000">
            <a:noAutofit/>
          </a:bodyPr>
          <a:lstStyle>
            <a:lvl1pPr marL="0" indent="0">
              <a:buNone/>
              <a:defRPr i="1">
                <a:solidFill>
                  <a:schemeClr val="accent4">
                    <a:lumMod val="40000"/>
                    <a:lumOff val="60000"/>
                  </a:schemeClr>
                </a:solidFill>
              </a:defRPr>
            </a:lvl1pPr>
          </a:lstStyle>
          <a:p>
            <a:pPr lvl="0"/>
            <a:r>
              <a:rPr lang="en-US"/>
              <a:t>Subtitle</a:t>
            </a:r>
            <a:endParaRPr lang="en-GB"/>
          </a:p>
        </p:txBody>
      </p:sp>
      <p:sp>
        <p:nvSpPr>
          <p:cNvPr id="11" name="Subtitle 2">
            <a:extLst>
              <a:ext uri="{FF2B5EF4-FFF2-40B4-BE49-F238E27FC236}">
                <a16:creationId xmlns:a16="http://schemas.microsoft.com/office/drawing/2014/main" id="{2D4C1093-0102-54F6-9EF1-2E391263B9FE}"/>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accent4">
                    <a:lumMod val="40000"/>
                    <a:lumOff val="60000"/>
                  </a:schemeClr>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pic>
        <p:nvPicPr>
          <p:cNvPr id="8" name="Grafik 7">
            <a:extLst>
              <a:ext uri="{FF2B5EF4-FFF2-40B4-BE49-F238E27FC236}">
                <a16:creationId xmlns:a16="http://schemas.microsoft.com/office/drawing/2014/main" id="{6E9A7036-C68E-B4DD-95E9-529AD45EE7BF}"/>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21910" r="10953" b="6947"/>
          <a:stretch>
            <a:fillRect/>
          </a:stretch>
        </p:blipFill>
        <p:spPr>
          <a:xfrm>
            <a:off x="3248026" y="-7185"/>
            <a:ext cx="5895975" cy="5150685"/>
          </a:xfrm>
          <a:prstGeom prst="rect">
            <a:avLst/>
          </a:prstGeom>
        </p:spPr>
      </p:pic>
      <p:sp>
        <p:nvSpPr>
          <p:cNvPr id="7" name="Footer Placeholder 6">
            <a:extLst>
              <a:ext uri="{FF2B5EF4-FFF2-40B4-BE49-F238E27FC236}">
                <a16:creationId xmlns:a16="http://schemas.microsoft.com/office/drawing/2014/main" id="{72D4EF30-1429-E9C7-677A-1717873D7B4D}"/>
              </a:ext>
            </a:extLst>
          </p:cNvPr>
          <p:cNvSpPr>
            <a:spLocks noGrp="1"/>
          </p:cNvSpPr>
          <p:nvPr>
            <p:ph type="ftr" sz="quarter" idx="16"/>
          </p:nvPr>
        </p:nvSpPr>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2828931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2">
    <p:bg>
      <p:bgPr>
        <a:solidFill>
          <a:schemeClr val="accent2"/>
        </a:solidFill>
        <a:effectLst/>
      </p:bgPr>
    </p:bg>
    <p:spTree>
      <p:nvGrpSpPr>
        <p:cNvPr id="1" name=""/>
        <p:cNvGrpSpPr/>
        <p:nvPr/>
      </p:nvGrpSpPr>
      <p:grpSpPr>
        <a:xfrm>
          <a:off x="0" y="0"/>
          <a:ext cx="0" cy="0"/>
          <a:chOff x="0" y="0"/>
          <a:chExt cx="0" cy="0"/>
        </a:xfrm>
      </p:grpSpPr>
      <p:pic>
        <p:nvPicPr>
          <p:cNvPr id="3" name="Grafik 2" descr="Ein Bild, das Verschwommen, Blau, Nebel, Himmel enthält.&#10;&#10;KI-generierte Inhalte können fehlerhaft sein.">
            <a:extLst>
              <a:ext uri="{FF2B5EF4-FFF2-40B4-BE49-F238E27FC236}">
                <a16:creationId xmlns:a16="http://schemas.microsoft.com/office/drawing/2014/main" id="{AD4668D0-0269-74BD-43AD-20DAB1E4D982}"/>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7185"/>
            <a:ext cx="9144000" cy="5143500"/>
          </a:xfrm>
          <a:prstGeom prst="rect">
            <a:avLst/>
          </a:prstGeom>
          <a:effectLst/>
        </p:spPr>
      </p:pic>
      <p:sp>
        <p:nvSpPr>
          <p:cNvPr id="2" name="Title 1">
            <a:extLst>
              <a:ext uri="{FF2B5EF4-FFF2-40B4-BE49-F238E27FC236}">
                <a16:creationId xmlns:a16="http://schemas.microsoft.com/office/drawing/2014/main" id="{E896375D-D241-EF25-CEFE-4A261400B416}"/>
              </a:ext>
            </a:extLst>
          </p:cNvPr>
          <p:cNvSpPr>
            <a:spLocks noGrp="1"/>
          </p:cNvSpPr>
          <p:nvPr>
            <p:ph type="title" hasCustomPrompt="1"/>
          </p:nvPr>
        </p:nvSpPr>
        <p:spPr>
          <a:xfrm>
            <a:off x="359568" y="2565000"/>
            <a:ext cx="4320000" cy="1049106"/>
          </a:xfrm>
          <a:noFill/>
        </p:spPr>
        <p:txBody>
          <a:bodyPr lIns="0" tIns="144000" rIns="108000" bIns="72000" anchor="t">
            <a:noAutofit/>
          </a:bodyPr>
          <a:lstStyle>
            <a:lvl1pPr>
              <a:defRPr sz="2997">
                <a:solidFill>
                  <a:schemeClr val="bg1"/>
                </a:solidFill>
              </a:defRPr>
            </a:lvl1pPr>
          </a:lstStyle>
          <a:p>
            <a:r>
              <a:rPr lang="en-US"/>
              <a:t>Click to edit Master </a:t>
            </a:r>
            <a:br>
              <a:rPr lang="en-US"/>
            </a:br>
            <a:r>
              <a:rPr lang="en-US"/>
              <a:t>title style</a:t>
            </a:r>
            <a:endParaRPr lang="en-GB"/>
          </a:p>
        </p:txBody>
      </p:sp>
      <p:sp>
        <p:nvSpPr>
          <p:cNvPr id="9" name="Text Placeholder 14">
            <a:extLst>
              <a:ext uri="{FF2B5EF4-FFF2-40B4-BE49-F238E27FC236}">
                <a16:creationId xmlns:a16="http://schemas.microsoft.com/office/drawing/2014/main" id="{C5E544D6-18C3-8CF6-A741-AD5F1359003A}"/>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bg1"/>
                </a:solidFill>
              </a:defRPr>
            </a:lvl1pPr>
          </a:lstStyle>
          <a:p>
            <a:pPr lvl="0"/>
            <a:r>
              <a:rPr lang="en-US"/>
              <a:t>Subtitle</a:t>
            </a:r>
            <a:endParaRPr lang="en-GB"/>
          </a:p>
        </p:txBody>
      </p:sp>
      <p:sp>
        <p:nvSpPr>
          <p:cNvPr id="11" name="Subtitle 2">
            <a:extLst>
              <a:ext uri="{FF2B5EF4-FFF2-40B4-BE49-F238E27FC236}">
                <a16:creationId xmlns:a16="http://schemas.microsoft.com/office/drawing/2014/main" id="{2D4C1093-0102-54F6-9EF1-2E391263B9FE}"/>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pic>
        <p:nvPicPr>
          <p:cNvPr id="7" name="Grafik 6">
            <a:extLst>
              <a:ext uri="{FF2B5EF4-FFF2-40B4-BE49-F238E27FC236}">
                <a16:creationId xmlns:a16="http://schemas.microsoft.com/office/drawing/2014/main" id="{DDEB6B28-D3FB-7DD9-B9E8-D70E06DE3998}"/>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21910" r="10953" b="6947"/>
          <a:stretch>
            <a:fillRect/>
          </a:stretch>
        </p:blipFill>
        <p:spPr>
          <a:xfrm>
            <a:off x="3248026" y="-7185"/>
            <a:ext cx="5895975" cy="5150685"/>
          </a:xfrm>
          <a:prstGeom prst="rect">
            <a:avLst/>
          </a:prstGeom>
        </p:spPr>
      </p:pic>
      <p:sp>
        <p:nvSpPr>
          <p:cNvPr id="8" name="Footer Placeholder 7">
            <a:extLst>
              <a:ext uri="{FF2B5EF4-FFF2-40B4-BE49-F238E27FC236}">
                <a16:creationId xmlns:a16="http://schemas.microsoft.com/office/drawing/2014/main" id="{846000CF-5368-B9EC-2097-AE7907B1C8BD}"/>
              </a:ext>
            </a:extLst>
          </p:cNvPr>
          <p:cNvSpPr>
            <a:spLocks noGrp="1"/>
          </p:cNvSpPr>
          <p:nvPr>
            <p:ph type="ftr" sz="quarter" idx="16"/>
          </p:nvPr>
        </p:nvSpPr>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8120586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3">
    <p:bg>
      <p:bgPr>
        <a:solidFill>
          <a:schemeClr val="accent3"/>
        </a:solidFill>
        <a:effectLst/>
      </p:bgPr>
    </p:bg>
    <p:spTree>
      <p:nvGrpSpPr>
        <p:cNvPr id="1" name=""/>
        <p:cNvGrpSpPr/>
        <p:nvPr/>
      </p:nvGrpSpPr>
      <p:grpSpPr>
        <a:xfrm>
          <a:off x="0" y="0"/>
          <a:ext cx="0" cy="0"/>
          <a:chOff x="0" y="0"/>
          <a:chExt cx="0" cy="0"/>
        </a:xfrm>
      </p:grpSpPr>
      <p:pic>
        <p:nvPicPr>
          <p:cNvPr id="8" name="Grafik 7" descr="Ein Bild, das Verschwommen, Blau, Nebel, Himmel enthält.&#10;&#10;KI-generierte Inhalte können fehlerhaft sein.">
            <a:extLst>
              <a:ext uri="{FF2B5EF4-FFF2-40B4-BE49-F238E27FC236}">
                <a16:creationId xmlns:a16="http://schemas.microsoft.com/office/drawing/2014/main" id="{2C6292C3-AED9-FE6F-3339-0B9937BCB8D9}"/>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15" name="Grafik 14">
            <a:extLst>
              <a:ext uri="{FF2B5EF4-FFF2-40B4-BE49-F238E27FC236}">
                <a16:creationId xmlns:a16="http://schemas.microsoft.com/office/drawing/2014/main" id="{47CB308E-53C9-735B-8707-2A3F60A0B2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000000">
            <a:off x="3594102" y="-1309203"/>
            <a:ext cx="5912691" cy="6465169"/>
          </a:xfrm>
          <a:prstGeom prst="rect">
            <a:avLst/>
          </a:prstGeom>
        </p:spPr>
      </p:pic>
      <p:sp>
        <p:nvSpPr>
          <p:cNvPr id="2" name="Title 1">
            <a:extLst>
              <a:ext uri="{FF2B5EF4-FFF2-40B4-BE49-F238E27FC236}">
                <a16:creationId xmlns:a16="http://schemas.microsoft.com/office/drawing/2014/main" id="{6742F89A-B5A2-8C26-B208-5D50CA959275}"/>
              </a:ext>
            </a:extLst>
          </p:cNvPr>
          <p:cNvSpPr>
            <a:spLocks noGrp="1"/>
          </p:cNvSpPr>
          <p:nvPr>
            <p:ph type="title" hasCustomPrompt="1"/>
          </p:nvPr>
        </p:nvSpPr>
        <p:spPr>
          <a:xfrm>
            <a:off x="359568" y="2565000"/>
            <a:ext cx="4320000" cy="1049106"/>
          </a:xfrm>
          <a:noFill/>
        </p:spPr>
        <p:txBody>
          <a:bodyPr lIns="0" tIns="144000" rIns="108000" bIns="72000" anchor="t">
            <a:noAutofit/>
          </a:bodyPr>
          <a:lstStyle>
            <a:lvl1pPr>
              <a:defRPr sz="2997">
                <a:solidFill>
                  <a:schemeClr val="tx1"/>
                </a:solidFill>
              </a:defRPr>
            </a:lvl1pPr>
          </a:lstStyle>
          <a:p>
            <a:r>
              <a:rPr lang="en-US"/>
              <a:t>Click to edit Master </a:t>
            </a:r>
            <a:br>
              <a:rPr lang="en-US"/>
            </a:br>
            <a:r>
              <a:rPr lang="en-US"/>
              <a:t>title style</a:t>
            </a:r>
            <a:endParaRPr lang="en-GB"/>
          </a:p>
        </p:txBody>
      </p:sp>
      <p:sp>
        <p:nvSpPr>
          <p:cNvPr id="3" name="Text Placeholder 14">
            <a:extLst>
              <a:ext uri="{FF2B5EF4-FFF2-40B4-BE49-F238E27FC236}">
                <a16:creationId xmlns:a16="http://schemas.microsoft.com/office/drawing/2014/main" id="{019354EB-6768-9199-8F81-B3F85C88732F}"/>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tx2"/>
                </a:solidFill>
              </a:defRPr>
            </a:lvl1pPr>
          </a:lstStyle>
          <a:p>
            <a:pPr lvl="0"/>
            <a:r>
              <a:rPr lang="en-US"/>
              <a:t>Subtitle</a:t>
            </a:r>
            <a:endParaRPr lang="en-GB"/>
          </a:p>
        </p:txBody>
      </p:sp>
      <p:sp>
        <p:nvSpPr>
          <p:cNvPr id="4" name="Subtitle 2">
            <a:extLst>
              <a:ext uri="{FF2B5EF4-FFF2-40B4-BE49-F238E27FC236}">
                <a16:creationId xmlns:a16="http://schemas.microsoft.com/office/drawing/2014/main" id="{2B7C55D1-6B38-F103-D265-2468BBA749F6}"/>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sp>
        <p:nvSpPr>
          <p:cNvPr id="7" name="Footer Placeholder 6">
            <a:extLst>
              <a:ext uri="{FF2B5EF4-FFF2-40B4-BE49-F238E27FC236}">
                <a16:creationId xmlns:a16="http://schemas.microsoft.com/office/drawing/2014/main" id="{74AAFEBF-98C6-8F03-20AD-B108A21B2519}"/>
              </a:ext>
            </a:extLst>
          </p:cNvPr>
          <p:cNvSpPr>
            <a:spLocks noGrp="1"/>
          </p:cNvSpPr>
          <p:nvPr>
            <p:ph type="ftr" sz="quarter" idx="16"/>
          </p:nvPr>
        </p:nvSpPr>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21245792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4">
    <p:bg>
      <p:bgPr>
        <a:solidFill>
          <a:schemeClr val="accent4"/>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B8913873-65CD-3463-B887-7B2754D77191}"/>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14" name="Grafik 13">
            <a:extLst>
              <a:ext uri="{FF2B5EF4-FFF2-40B4-BE49-F238E27FC236}">
                <a16:creationId xmlns:a16="http://schemas.microsoft.com/office/drawing/2014/main" id="{454B7741-CEC8-CEB9-0A59-91B96664896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000000">
            <a:off x="3594102" y="-1309203"/>
            <a:ext cx="5912691" cy="6465169"/>
          </a:xfrm>
          <a:prstGeom prst="rect">
            <a:avLst/>
          </a:prstGeom>
        </p:spPr>
      </p:pic>
      <p:sp>
        <p:nvSpPr>
          <p:cNvPr id="2" name="Title 1">
            <a:extLst>
              <a:ext uri="{FF2B5EF4-FFF2-40B4-BE49-F238E27FC236}">
                <a16:creationId xmlns:a16="http://schemas.microsoft.com/office/drawing/2014/main" id="{073D0FB2-7498-6262-FC17-C19F2435BE8B}"/>
              </a:ext>
            </a:extLst>
          </p:cNvPr>
          <p:cNvSpPr>
            <a:spLocks noGrp="1"/>
          </p:cNvSpPr>
          <p:nvPr>
            <p:ph type="title" hasCustomPrompt="1"/>
          </p:nvPr>
        </p:nvSpPr>
        <p:spPr>
          <a:xfrm>
            <a:off x="359568" y="2565000"/>
            <a:ext cx="4320000" cy="1049106"/>
          </a:xfrm>
          <a:noFill/>
        </p:spPr>
        <p:txBody>
          <a:bodyPr lIns="0" tIns="144000" rIns="108000" bIns="72000" anchor="t">
            <a:noAutofit/>
          </a:bodyPr>
          <a:lstStyle>
            <a:lvl1pPr>
              <a:defRPr sz="2997">
                <a:solidFill>
                  <a:schemeClr val="tx1"/>
                </a:solidFill>
              </a:defRPr>
            </a:lvl1pPr>
          </a:lstStyle>
          <a:p>
            <a:r>
              <a:rPr lang="en-US"/>
              <a:t>Click to edit Master </a:t>
            </a:r>
            <a:br>
              <a:rPr lang="en-US"/>
            </a:br>
            <a:r>
              <a:rPr lang="en-US"/>
              <a:t>title style</a:t>
            </a:r>
            <a:endParaRPr lang="en-GB"/>
          </a:p>
        </p:txBody>
      </p:sp>
      <p:sp>
        <p:nvSpPr>
          <p:cNvPr id="3" name="Text Placeholder 14">
            <a:extLst>
              <a:ext uri="{FF2B5EF4-FFF2-40B4-BE49-F238E27FC236}">
                <a16:creationId xmlns:a16="http://schemas.microsoft.com/office/drawing/2014/main" id="{9DCA743F-75C9-C1E6-3F13-C82A4D184E52}"/>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tx2"/>
                </a:solidFill>
              </a:defRPr>
            </a:lvl1pPr>
          </a:lstStyle>
          <a:p>
            <a:pPr lvl="0"/>
            <a:r>
              <a:rPr lang="en-US"/>
              <a:t>Subtitle</a:t>
            </a:r>
            <a:endParaRPr lang="en-GB"/>
          </a:p>
        </p:txBody>
      </p:sp>
      <p:sp>
        <p:nvSpPr>
          <p:cNvPr id="5" name="Subtitle 2">
            <a:extLst>
              <a:ext uri="{FF2B5EF4-FFF2-40B4-BE49-F238E27FC236}">
                <a16:creationId xmlns:a16="http://schemas.microsoft.com/office/drawing/2014/main" id="{F6D757B7-D0A1-1A7C-F53D-A6119218292D}"/>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sp>
        <p:nvSpPr>
          <p:cNvPr id="9" name="Footer Placeholder 8">
            <a:extLst>
              <a:ext uri="{FF2B5EF4-FFF2-40B4-BE49-F238E27FC236}">
                <a16:creationId xmlns:a16="http://schemas.microsoft.com/office/drawing/2014/main" id="{E00A1D4C-4940-AEA7-143A-211EE3AB4032}"/>
              </a:ext>
            </a:extLst>
          </p:cNvPr>
          <p:cNvSpPr>
            <a:spLocks noGrp="1"/>
          </p:cNvSpPr>
          <p:nvPr>
            <p:ph type="ftr" sz="quarter" idx="16"/>
          </p:nvPr>
        </p:nvSpPr>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286004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5">
    <p:bg>
      <p:bgPr>
        <a:solidFill>
          <a:schemeClr val="accent5"/>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25BBFDA2-826E-36CC-7200-CF0376902ED6}"/>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11" name="Text Placeholder 14">
            <a:extLst>
              <a:ext uri="{FF2B5EF4-FFF2-40B4-BE49-F238E27FC236}">
                <a16:creationId xmlns:a16="http://schemas.microsoft.com/office/drawing/2014/main" id="{387270F8-DB58-62A7-5812-ADAAB1731626}"/>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tx2"/>
                </a:solidFill>
              </a:defRPr>
            </a:lvl1pPr>
          </a:lstStyle>
          <a:p>
            <a:pPr lvl="0"/>
            <a:r>
              <a:rPr lang="en-US"/>
              <a:t>Subtitle</a:t>
            </a:r>
            <a:endParaRPr lang="en-GB"/>
          </a:p>
        </p:txBody>
      </p:sp>
      <p:sp>
        <p:nvSpPr>
          <p:cNvPr id="12" name="Subtitle 2">
            <a:extLst>
              <a:ext uri="{FF2B5EF4-FFF2-40B4-BE49-F238E27FC236}">
                <a16:creationId xmlns:a16="http://schemas.microsoft.com/office/drawing/2014/main" id="{52E9E0F8-6DF9-8FC5-985F-6F3235431D36}"/>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pic>
        <p:nvPicPr>
          <p:cNvPr id="14" name="Grafik 13">
            <a:extLst>
              <a:ext uri="{FF2B5EF4-FFF2-40B4-BE49-F238E27FC236}">
                <a16:creationId xmlns:a16="http://schemas.microsoft.com/office/drawing/2014/main" id="{B11608B9-7BB6-5833-AF9D-B8ACBCEFF47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000000">
            <a:off x="3594102" y="-1309203"/>
            <a:ext cx="5912691" cy="6465169"/>
          </a:xfrm>
          <a:prstGeom prst="rect">
            <a:avLst/>
          </a:prstGeom>
        </p:spPr>
      </p:pic>
      <p:sp>
        <p:nvSpPr>
          <p:cNvPr id="2" name="Title 1">
            <a:extLst>
              <a:ext uri="{FF2B5EF4-FFF2-40B4-BE49-F238E27FC236}">
                <a16:creationId xmlns:a16="http://schemas.microsoft.com/office/drawing/2014/main" id="{89C89107-6C2B-4170-FBBF-CFD59CECB5B5}"/>
              </a:ext>
            </a:extLst>
          </p:cNvPr>
          <p:cNvSpPr>
            <a:spLocks noGrp="1"/>
          </p:cNvSpPr>
          <p:nvPr>
            <p:ph type="title" hasCustomPrompt="1"/>
          </p:nvPr>
        </p:nvSpPr>
        <p:spPr>
          <a:xfrm>
            <a:off x="359568" y="2565000"/>
            <a:ext cx="4320000" cy="1049106"/>
          </a:xfrm>
          <a:noFill/>
        </p:spPr>
        <p:txBody>
          <a:bodyPr lIns="0" tIns="144000" rIns="108000" bIns="144000" anchor="t">
            <a:noAutofit/>
          </a:bodyPr>
          <a:lstStyle>
            <a:lvl1pPr>
              <a:defRPr sz="2997">
                <a:solidFill>
                  <a:schemeClr val="accent1"/>
                </a:solidFill>
              </a:defRPr>
            </a:lvl1pPr>
          </a:lstStyle>
          <a:p>
            <a:r>
              <a:rPr lang="en-US"/>
              <a:t>Click to edit Master </a:t>
            </a:r>
            <a:br>
              <a:rPr lang="en-US"/>
            </a:br>
            <a:r>
              <a:rPr lang="en-US"/>
              <a:t>title style</a:t>
            </a:r>
            <a:endParaRPr lang="en-GB"/>
          </a:p>
        </p:txBody>
      </p:sp>
      <p:sp>
        <p:nvSpPr>
          <p:cNvPr id="6" name="Footer Placeholder 5">
            <a:extLst>
              <a:ext uri="{FF2B5EF4-FFF2-40B4-BE49-F238E27FC236}">
                <a16:creationId xmlns:a16="http://schemas.microsoft.com/office/drawing/2014/main" id="{F7E946CE-995B-5AD4-EBCD-70DB9F43AF50}"/>
              </a:ext>
            </a:extLst>
          </p:cNvPr>
          <p:cNvSpPr>
            <a:spLocks noGrp="1"/>
          </p:cNvSpPr>
          <p:nvPr>
            <p:ph type="ftr" sz="quarter" idx="16"/>
          </p:nvPr>
        </p:nvSpPr>
        <p:spPr/>
        <p:txBody>
          <a:bodyPr/>
          <a:lstStyle>
            <a:lvl1pPr>
              <a:defRPr>
                <a:solidFill>
                  <a:schemeClr val="tx2"/>
                </a:solidFill>
              </a:defRPr>
            </a:lvl1pPr>
          </a:lstStyle>
          <a:p>
            <a:r>
              <a:rPr lang="en-GB"/>
              <a:t>Document title | Job Code</a:t>
            </a:r>
          </a:p>
        </p:txBody>
      </p:sp>
    </p:spTree>
    <p:extLst>
      <p:ext uri="{BB962C8B-B14F-4D97-AF65-F5344CB8AC3E}">
        <p14:creationId xmlns:p14="http://schemas.microsoft.com/office/powerpoint/2010/main" val="1233348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6">
    <p:bg>
      <p:bgPr>
        <a:solidFill>
          <a:schemeClr val="bg2"/>
        </a:solidFill>
        <a:effectLst/>
      </p:bgPr>
    </p:bg>
    <p:spTree>
      <p:nvGrpSpPr>
        <p:cNvPr id="1" name=""/>
        <p:cNvGrpSpPr/>
        <p:nvPr/>
      </p:nvGrpSpPr>
      <p:grpSpPr>
        <a:xfrm>
          <a:off x="0" y="0"/>
          <a:ext cx="0" cy="0"/>
          <a:chOff x="0" y="0"/>
          <a:chExt cx="0" cy="0"/>
        </a:xfrm>
      </p:grpSpPr>
      <p:pic>
        <p:nvPicPr>
          <p:cNvPr id="3" name="Grafik 3" descr="Ein Bild, das Verschwommen, Blau, Nebel, Himmel enthält.&#10;&#10;KI-generierte Inhalte können fehlerhaft sein.">
            <a:extLst>
              <a:ext uri="{FF2B5EF4-FFF2-40B4-BE49-F238E27FC236}">
                <a16:creationId xmlns:a16="http://schemas.microsoft.com/office/drawing/2014/main" id="{61E7A288-AE77-7445-2B51-A775B442F1F4}"/>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6" name="Text Placeholder 14">
            <a:extLst>
              <a:ext uri="{FF2B5EF4-FFF2-40B4-BE49-F238E27FC236}">
                <a16:creationId xmlns:a16="http://schemas.microsoft.com/office/drawing/2014/main" id="{C40604AB-8383-E678-6182-D324954B9B67}"/>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tx2"/>
                </a:solidFill>
              </a:defRPr>
            </a:lvl1pPr>
          </a:lstStyle>
          <a:p>
            <a:pPr lvl="0"/>
            <a:r>
              <a:rPr lang="en-US"/>
              <a:t>Subtitle</a:t>
            </a:r>
            <a:endParaRPr lang="en-GB"/>
          </a:p>
        </p:txBody>
      </p:sp>
      <p:sp>
        <p:nvSpPr>
          <p:cNvPr id="7" name="Subtitle 2">
            <a:extLst>
              <a:ext uri="{FF2B5EF4-FFF2-40B4-BE49-F238E27FC236}">
                <a16:creationId xmlns:a16="http://schemas.microsoft.com/office/drawing/2014/main" id="{596B5BE5-E302-3357-E885-353D850F47A0}"/>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sp>
        <p:nvSpPr>
          <p:cNvPr id="9" name="Title 1">
            <a:extLst>
              <a:ext uri="{FF2B5EF4-FFF2-40B4-BE49-F238E27FC236}">
                <a16:creationId xmlns:a16="http://schemas.microsoft.com/office/drawing/2014/main" id="{3ADBC561-C047-D16E-44BE-A09325C317A6}"/>
              </a:ext>
            </a:extLst>
          </p:cNvPr>
          <p:cNvSpPr>
            <a:spLocks noGrp="1"/>
          </p:cNvSpPr>
          <p:nvPr>
            <p:ph type="title" hasCustomPrompt="1"/>
          </p:nvPr>
        </p:nvSpPr>
        <p:spPr>
          <a:xfrm>
            <a:off x="359568" y="2565000"/>
            <a:ext cx="4320000" cy="1049106"/>
          </a:xfrm>
          <a:noFill/>
        </p:spPr>
        <p:txBody>
          <a:bodyPr lIns="0" tIns="144000" rIns="108000" bIns="144000" anchor="t">
            <a:noAutofit/>
          </a:bodyPr>
          <a:lstStyle>
            <a:lvl1pPr>
              <a:defRPr sz="2997">
                <a:solidFill>
                  <a:schemeClr val="accent1"/>
                </a:solidFill>
              </a:defRPr>
            </a:lvl1pPr>
          </a:lstStyle>
          <a:p>
            <a:r>
              <a:rPr lang="en-US"/>
              <a:t>Click to edit Master </a:t>
            </a:r>
            <a:br>
              <a:rPr lang="en-US"/>
            </a:br>
            <a:r>
              <a:rPr lang="en-US"/>
              <a:t>title style</a:t>
            </a:r>
            <a:endParaRPr lang="en-GB"/>
          </a:p>
        </p:txBody>
      </p:sp>
      <p:pic>
        <p:nvPicPr>
          <p:cNvPr id="10" name="Grafik 13">
            <a:extLst>
              <a:ext uri="{FF2B5EF4-FFF2-40B4-BE49-F238E27FC236}">
                <a16:creationId xmlns:a16="http://schemas.microsoft.com/office/drawing/2014/main" id="{9CF7C5E6-29DA-035F-DF1F-46B2CD6E7B9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000000">
            <a:off x="3594102" y="-1309203"/>
            <a:ext cx="5912691" cy="6465169"/>
          </a:xfrm>
          <a:prstGeom prst="rect">
            <a:avLst/>
          </a:prstGeom>
        </p:spPr>
      </p:pic>
      <p:sp>
        <p:nvSpPr>
          <p:cNvPr id="11" name="Footer Placeholder 4">
            <a:extLst>
              <a:ext uri="{FF2B5EF4-FFF2-40B4-BE49-F238E27FC236}">
                <a16:creationId xmlns:a16="http://schemas.microsoft.com/office/drawing/2014/main" id="{706C7599-B0DC-A8EA-B744-CDDC65582BCA}"/>
              </a:ext>
            </a:extLst>
          </p:cNvPr>
          <p:cNvSpPr txBox="1">
            <a:spLocks/>
          </p:cNvSpPr>
          <p:nvPr userDrawn="1"/>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8334533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7">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Grafik 3" descr="Ein Bild, das Verschwommen, Blau, Nebel, Himmel enthält.&#10;&#10;KI-generierte Inhalte können fehlerhaft sein.">
            <a:extLst>
              <a:ext uri="{FF2B5EF4-FFF2-40B4-BE49-F238E27FC236}">
                <a16:creationId xmlns:a16="http://schemas.microsoft.com/office/drawing/2014/main" id="{231F2B03-5552-BE9C-141C-1D40CF70FC20}"/>
              </a:ext>
            </a:extLst>
          </p:cNvPr>
          <p:cNvPicPr>
            <a:picLocks noChangeAspect="1"/>
          </p:cNvPicPr>
          <p:nvPr userDrawn="1"/>
        </p:nvPicPr>
        <p:blipFill>
          <a:blip r:embed="rId2" cstate="print">
            <a:alphaModFix amt="5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4" name="Grafik 7">
            <a:extLst>
              <a:ext uri="{FF2B5EF4-FFF2-40B4-BE49-F238E27FC236}">
                <a16:creationId xmlns:a16="http://schemas.microsoft.com/office/drawing/2014/main" id="{EFA1F07C-968B-1F2B-6807-39DCD91DDE04}"/>
              </a:ext>
            </a:extLst>
          </p:cNvPr>
          <p:cNvPicPr>
            <a:picLocks noChangeAspect="1"/>
          </p:cNvPicPr>
          <p:nvPr userDrawn="1"/>
        </p:nvPicPr>
        <p:blipFill>
          <a:blip>
            <a:alphaModFix amt="50000"/>
            <a:extLst>
              <a:ext uri="{96DAC541-7B7A-43D3-8B79-37D633B846F1}">
                <asvg:svgBlip xmlns:asvg="http://schemas.microsoft.com/office/drawing/2016/SVG/main" r:embed="rId4"/>
              </a:ext>
            </a:extLst>
          </a:blip>
          <a:srcRect t="-3596" r="10953" b="6946"/>
          <a:stretch>
            <a:fillRect/>
          </a:stretch>
        </p:blipFill>
        <p:spPr>
          <a:xfrm>
            <a:off x="4949952" y="165885"/>
            <a:ext cx="4194049" cy="4977615"/>
          </a:xfrm>
          <a:prstGeom prst="rect">
            <a:avLst/>
          </a:prstGeom>
        </p:spPr>
      </p:pic>
      <p:sp>
        <p:nvSpPr>
          <p:cNvPr id="11" name="Text Placeholder 14">
            <a:extLst>
              <a:ext uri="{FF2B5EF4-FFF2-40B4-BE49-F238E27FC236}">
                <a16:creationId xmlns:a16="http://schemas.microsoft.com/office/drawing/2014/main" id="{D96D3BE1-94DB-FDBB-B447-DC43FDBE19CF}"/>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tx2"/>
                </a:solidFill>
              </a:defRPr>
            </a:lvl1pPr>
          </a:lstStyle>
          <a:p>
            <a:pPr lvl="0"/>
            <a:r>
              <a:rPr lang="en-US"/>
              <a:t>Subtitle</a:t>
            </a:r>
            <a:endParaRPr lang="en-GB"/>
          </a:p>
        </p:txBody>
      </p:sp>
      <p:sp>
        <p:nvSpPr>
          <p:cNvPr id="12" name="Subtitle 2">
            <a:extLst>
              <a:ext uri="{FF2B5EF4-FFF2-40B4-BE49-F238E27FC236}">
                <a16:creationId xmlns:a16="http://schemas.microsoft.com/office/drawing/2014/main" id="{223722F5-506E-53B7-DA56-73473A0798D6}"/>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sp>
        <p:nvSpPr>
          <p:cNvPr id="13" name="Title 1">
            <a:extLst>
              <a:ext uri="{FF2B5EF4-FFF2-40B4-BE49-F238E27FC236}">
                <a16:creationId xmlns:a16="http://schemas.microsoft.com/office/drawing/2014/main" id="{C4BD1CD2-159A-DB75-A957-125426AA59A9}"/>
              </a:ext>
            </a:extLst>
          </p:cNvPr>
          <p:cNvSpPr>
            <a:spLocks noGrp="1"/>
          </p:cNvSpPr>
          <p:nvPr>
            <p:ph type="title" hasCustomPrompt="1"/>
          </p:nvPr>
        </p:nvSpPr>
        <p:spPr>
          <a:xfrm>
            <a:off x="359568" y="2565000"/>
            <a:ext cx="4320000" cy="1049106"/>
          </a:xfrm>
          <a:noFill/>
        </p:spPr>
        <p:txBody>
          <a:bodyPr lIns="0" tIns="144000" rIns="108000" bIns="144000" anchor="t">
            <a:noAutofit/>
          </a:bodyPr>
          <a:lstStyle>
            <a:lvl1pPr>
              <a:defRPr sz="2997">
                <a:solidFill>
                  <a:schemeClr val="accent1"/>
                </a:solidFill>
              </a:defRPr>
            </a:lvl1pPr>
          </a:lstStyle>
          <a:p>
            <a:r>
              <a:rPr lang="en-US"/>
              <a:t>Click to edit Master </a:t>
            </a:r>
            <a:br>
              <a:rPr lang="en-US"/>
            </a:br>
            <a:r>
              <a:rPr lang="en-US"/>
              <a:t>title style</a:t>
            </a:r>
            <a:endParaRPr lang="en-GB"/>
          </a:p>
        </p:txBody>
      </p:sp>
      <p:sp>
        <p:nvSpPr>
          <p:cNvPr id="6" name="Footer Placeholder 5">
            <a:extLst>
              <a:ext uri="{FF2B5EF4-FFF2-40B4-BE49-F238E27FC236}">
                <a16:creationId xmlns:a16="http://schemas.microsoft.com/office/drawing/2014/main" id="{22DC1C6B-CDAB-D714-45DE-1D9D29002597}"/>
              </a:ext>
            </a:extLst>
          </p:cNvPr>
          <p:cNvSpPr>
            <a:spLocks noGrp="1"/>
          </p:cNvSpPr>
          <p:nvPr>
            <p:ph type="ftr" sz="quarter" idx="16"/>
          </p:nvPr>
        </p:nvSpPr>
        <p:spPr/>
        <p:txBody>
          <a:bodyPr/>
          <a:lstStyle>
            <a:lvl1pPr>
              <a:defRPr>
                <a:solidFill>
                  <a:schemeClr val="tx2"/>
                </a:solidFill>
              </a:defRPr>
            </a:lvl1p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5872225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ayer_ESS_Divider Slide 8">
    <p:bg>
      <p:bgPr>
        <a:solidFill>
          <a:schemeClr val="tx1">
            <a:lumMod val="60000"/>
            <a:lumOff val="40000"/>
          </a:schemeClr>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434ED510-7792-0C50-5624-B9CFAE17F185}"/>
              </a:ext>
            </a:extLst>
          </p:cNvPr>
          <p:cNvPicPr>
            <a:picLocks noChangeAspect="1"/>
          </p:cNvPicPr>
          <p:nvPr userDrawn="1"/>
        </p:nvPicPr>
        <p:blipFill>
          <a:blip r:embed="rId2" cstate="print">
            <a:alphaModFix amt="4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6" name="Title 1">
            <a:extLst>
              <a:ext uri="{FF2B5EF4-FFF2-40B4-BE49-F238E27FC236}">
                <a16:creationId xmlns:a16="http://schemas.microsoft.com/office/drawing/2014/main" id="{D8D5BA29-1BDD-2F15-D855-E9E454846B84}"/>
              </a:ext>
            </a:extLst>
          </p:cNvPr>
          <p:cNvSpPr>
            <a:spLocks noGrp="1"/>
          </p:cNvSpPr>
          <p:nvPr>
            <p:ph type="title" hasCustomPrompt="1"/>
          </p:nvPr>
        </p:nvSpPr>
        <p:spPr>
          <a:xfrm>
            <a:off x="359568" y="2565000"/>
            <a:ext cx="4320000" cy="1049106"/>
          </a:xfrm>
          <a:noFill/>
        </p:spPr>
        <p:txBody>
          <a:bodyPr lIns="0" tIns="144000" rIns="108000" bIns="144000" anchor="t">
            <a:noAutofit/>
          </a:bodyPr>
          <a:lstStyle>
            <a:lvl1pPr>
              <a:defRPr sz="2997">
                <a:solidFill>
                  <a:schemeClr val="tx1">
                    <a:lumMod val="75000"/>
                  </a:schemeClr>
                </a:solidFill>
              </a:defRPr>
            </a:lvl1pPr>
          </a:lstStyle>
          <a:p>
            <a:r>
              <a:rPr lang="en-US"/>
              <a:t>Click to edit Master </a:t>
            </a:r>
            <a:br>
              <a:rPr lang="en-US"/>
            </a:br>
            <a:r>
              <a:rPr lang="en-US"/>
              <a:t>title style</a:t>
            </a:r>
            <a:endParaRPr lang="en-GB"/>
          </a:p>
        </p:txBody>
      </p:sp>
      <p:sp>
        <p:nvSpPr>
          <p:cNvPr id="12" name="Subtitle 2">
            <a:extLst>
              <a:ext uri="{FF2B5EF4-FFF2-40B4-BE49-F238E27FC236}">
                <a16:creationId xmlns:a16="http://schemas.microsoft.com/office/drawing/2014/main" id="{0195F872-DCCD-33D3-B348-76C5AFC61390}"/>
              </a:ext>
            </a:extLst>
          </p:cNvPr>
          <p:cNvSpPr>
            <a:spLocks noGrp="1"/>
          </p:cNvSpPr>
          <p:nvPr>
            <p:ph type="subTitle" idx="1" hasCustomPrompt="1"/>
          </p:nvPr>
        </p:nvSpPr>
        <p:spPr>
          <a:xfrm>
            <a:off x="359568" y="2293172"/>
            <a:ext cx="719912" cy="291251"/>
          </a:xfrm>
          <a:noFill/>
          <a:effectLst/>
        </p:spPr>
        <p:txBody>
          <a:bodyPr vert="horz" wrap="none" lIns="0" tIns="79200" rIns="122400" bIns="79200" rtlCol="0" anchor="ctr">
            <a:spAutoFit/>
          </a:bodyPr>
          <a:lstStyle>
            <a:lvl1pPr marL="0" indent="0" algn="l">
              <a:buNone/>
              <a:defRPr lang="en-GB" sz="899" b="1" cap="all" baseline="0" dirty="0">
                <a:solidFill>
                  <a:schemeClr val="tx2"/>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eyebrow</a:t>
            </a:r>
            <a:endParaRPr lang="en-GB"/>
          </a:p>
        </p:txBody>
      </p:sp>
      <p:pic>
        <p:nvPicPr>
          <p:cNvPr id="14" name="Grafik 13">
            <a:extLst>
              <a:ext uri="{FF2B5EF4-FFF2-40B4-BE49-F238E27FC236}">
                <a16:creationId xmlns:a16="http://schemas.microsoft.com/office/drawing/2014/main" id="{529D8821-0ACB-214D-0648-07A2D9122DA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9000000">
            <a:off x="3594102" y="-1309203"/>
            <a:ext cx="5912691" cy="6465169"/>
          </a:xfrm>
          <a:prstGeom prst="rect">
            <a:avLst/>
          </a:prstGeom>
        </p:spPr>
      </p:pic>
      <p:sp>
        <p:nvSpPr>
          <p:cNvPr id="2" name="Text Placeholder 14">
            <a:extLst>
              <a:ext uri="{FF2B5EF4-FFF2-40B4-BE49-F238E27FC236}">
                <a16:creationId xmlns:a16="http://schemas.microsoft.com/office/drawing/2014/main" id="{FCF19A61-EB77-896D-A4C3-B259EBC1F410}"/>
              </a:ext>
            </a:extLst>
          </p:cNvPr>
          <p:cNvSpPr>
            <a:spLocks noGrp="1"/>
          </p:cNvSpPr>
          <p:nvPr>
            <p:ph type="body" sz="quarter" idx="14" hasCustomPrompt="1"/>
          </p:nvPr>
        </p:nvSpPr>
        <p:spPr>
          <a:xfrm>
            <a:off x="359568" y="3628721"/>
            <a:ext cx="4320000" cy="567496"/>
          </a:xfrm>
        </p:spPr>
        <p:txBody>
          <a:bodyPr lIns="0" tIns="72000" rIns="108000" bIns="144000">
            <a:noAutofit/>
          </a:bodyPr>
          <a:lstStyle>
            <a:lvl1pPr marL="0" indent="0">
              <a:buNone/>
              <a:defRPr i="1">
                <a:solidFill>
                  <a:schemeClr val="bg1"/>
                </a:solidFill>
              </a:defRPr>
            </a:lvl1pPr>
          </a:lstStyle>
          <a:p>
            <a:pPr lvl="0"/>
            <a:r>
              <a:rPr lang="en-US"/>
              <a:t>Subtitle</a:t>
            </a:r>
            <a:endParaRPr lang="en-GB"/>
          </a:p>
        </p:txBody>
      </p:sp>
      <p:sp>
        <p:nvSpPr>
          <p:cNvPr id="7" name="Footer Placeholder 6">
            <a:extLst>
              <a:ext uri="{FF2B5EF4-FFF2-40B4-BE49-F238E27FC236}">
                <a16:creationId xmlns:a16="http://schemas.microsoft.com/office/drawing/2014/main" id="{D9D66161-F179-F4CF-1CC5-7D772FC5BC16}"/>
              </a:ext>
            </a:extLst>
          </p:cNvPr>
          <p:cNvSpPr>
            <a:spLocks noGrp="1"/>
          </p:cNvSpPr>
          <p:nvPr>
            <p:ph type="ftr" sz="quarter" idx="16"/>
          </p:nvPr>
        </p:nvSpPr>
        <p:spPr/>
        <p:txBody>
          <a:bodyPr/>
          <a:lstStyle>
            <a:lvl1pPr>
              <a:defRPr>
                <a:solidFill>
                  <a:schemeClr val="bg1"/>
                </a:solidFill>
              </a:defRPr>
            </a:lvl1p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431853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ayer_ESS_Cover 2">
    <p:bg>
      <p:bgPr>
        <a:solidFill>
          <a:schemeClr val="accent1"/>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60AFC00A-FA7A-A5A1-48E8-A0E4040359D9}"/>
              </a:ext>
            </a:extLst>
          </p:cNvPr>
          <p:cNvPicPr>
            <a:picLocks noChangeAspect="1"/>
          </p:cNvPicPr>
          <p:nvPr userDrawn="1"/>
        </p:nvPicPr>
        <p:blipFill>
          <a:blip r:embed="rId2" cstate="print">
            <a:alphaModFix amt="28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8" name="Grafik 7">
            <a:extLst>
              <a:ext uri="{FF2B5EF4-FFF2-40B4-BE49-F238E27FC236}">
                <a16:creationId xmlns:a16="http://schemas.microsoft.com/office/drawing/2014/main" id="{BF86BC81-3C73-E0F4-A5F6-2D79D3D008E1}"/>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3596" r="10953" b="6946"/>
          <a:stretch>
            <a:fillRect/>
          </a:stretch>
        </p:blipFill>
        <p:spPr>
          <a:xfrm>
            <a:off x="4949952" y="165885"/>
            <a:ext cx="4194049" cy="4977615"/>
          </a:xfrm>
          <a:prstGeom prst="rect">
            <a:avLst/>
          </a:prstGeom>
        </p:spPr>
      </p:pic>
      <p:sp>
        <p:nvSpPr>
          <p:cNvPr id="6" name="Title 1">
            <a:extLst>
              <a:ext uri="{FF2B5EF4-FFF2-40B4-BE49-F238E27FC236}">
                <a16:creationId xmlns:a16="http://schemas.microsoft.com/office/drawing/2014/main" id="{CB8CF1E5-F772-BD69-B329-7B4D6CF4B282}"/>
              </a:ext>
            </a:extLst>
          </p:cNvPr>
          <p:cNvSpPr>
            <a:spLocks noGrp="1"/>
          </p:cNvSpPr>
          <p:nvPr>
            <p:ph type="ctrTitle"/>
          </p:nvPr>
        </p:nvSpPr>
        <p:spPr>
          <a:xfrm>
            <a:off x="359100" y="2220567"/>
            <a:ext cx="5940000" cy="1049106"/>
          </a:xfrm>
          <a:noFill/>
        </p:spPr>
        <p:txBody>
          <a:bodyPr lIns="0" tIns="144000" rIns="108000" bIns="72000" anchor="b">
            <a:noAutofit/>
          </a:bodyPr>
          <a:lstStyle>
            <a:lvl1pPr algn="l">
              <a:defRPr sz="2997">
                <a:solidFill>
                  <a:schemeClr val="bg1"/>
                </a:solidFill>
              </a:defRPr>
            </a:lvl1pPr>
          </a:lstStyle>
          <a:p>
            <a:r>
              <a:rPr lang="en-US"/>
              <a:t>Click to edit Master title style</a:t>
            </a:r>
            <a:endParaRPr lang="en-GB"/>
          </a:p>
        </p:txBody>
      </p:sp>
      <p:sp>
        <p:nvSpPr>
          <p:cNvPr id="7" name="Text Placeholder 14">
            <a:extLst>
              <a:ext uri="{FF2B5EF4-FFF2-40B4-BE49-F238E27FC236}">
                <a16:creationId xmlns:a16="http://schemas.microsoft.com/office/drawing/2014/main" id="{C72F8ACE-B3E9-BB30-D2E7-9054BE133864}"/>
              </a:ext>
            </a:extLst>
          </p:cNvPr>
          <p:cNvSpPr>
            <a:spLocks noGrp="1"/>
          </p:cNvSpPr>
          <p:nvPr>
            <p:ph type="body" sz="quarter" idx="14" hasCustomPrompt="1"/>
          </p:nvPr>
        </p:nvSpPr>
        <p:spPr>
          <a:xfrm>
            <a:off x="359568" y="3284287"/>
            <a:ext cx="5940000" cy="567496"/>
          </a:xfrm>
        </p:spPr>
        <p:txBody>
          <a:bodyPr lIns="0" tIns="72000" rIns="108000" bIns="144000">
            <a:noAutofit/>
          </a:bodyPr>
          <a:lstStyle>
            <a:lvl1pPr marL="0" indent="0">
              <a:buNone/>
              <a:defRPr i="1">
                <a:solidFill>
                  <a:schemeClr val="accent3">
                    <a:lumMod val="20000"/>
                    <a:lumOff val="80000"/>
                  </a:schemeClr>
                </a:solidFill>
              </a:defRPr>
            </a:lvl1pPr>
          </a:lstStyle>
          <a:p>
            <a:pPr lvl="0"/>
            <a:r>
              <a:rPr lang="en-US"/>
              <a:t>Subtitle</a:t>
            </a:r>
            <a:endParaRPr lang="en-GB"/>
          </a:p>
        </p:txBody>
      </p:sp>
      <p:sp>
        <p:nvSpPr>
          <p:cNvPr id="9" name="Subtitle 2">
            <a:extLst>
              <a:ext uri="{FF2B5EF4-FFF2-40B4-BE49-F238E27FC236}">
                <a16:creationId xmlns:a16="http://schemas.microsoft.com/office/drawing/2014/main" id="{FBB6C775-15C4-6E3C-DE2B-AF38FAD9EE5F}"/>
              </a:ext>
            </a:extLst>
          </p:cNvPr>
          <p:cNvSpPr>
            <a:spLocks noGrp="1"/>
          </p:cNvSpPr>
          <p:nvPr>
            <p:ph type="subTitle" idx="1" hasCustomPrompt="1"/>
          </p:nvPr>
        </p:nvSpPr>
        <p:spPr>
          <a:xfrm>
            <a:off x="359568" y="4182838"/>
            <a:ext cx="960120" cy="278293"/>
          </a:xfrm>
          <a:prstGeom prst="round2DiagRect">
            <a:avLst/>
          </a:prstGeom>
          <a:solidFill>
            <a:schemeClr val="accent3"/>
          </a:solidFill>
        </p:spPr>
        <p:txBody>
          <a:bodyPr vert="horz" wrap="none" lIns="146304" tIns="79200" rIns="144000" bIns="79200" rtlCol="0" anchor="ctr">
            <a:noAutofit/>
          </a:bodyPr>
          <a:lstStyle>
            <a:lvl1pPr marL="0" indent="0" algn="ctr">
              <a:buNone/>
              <a:defRPr lang="en-GB" sz="899"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2" name="Footer Placeholder 4">
            <a:extLst>
              <a:ext uri="{FF2B5EF4-FFF2-40B4-BE49-F238E27FC236}">
                <a16:creationId xmlns:a16="http://schemas.microsoft.com/office/drawing/2014/main" id="{E752CD98-6C44-1453-1DB7-FF59457927FC}"/>
              </a:ext>
            </a:extLst>
          </p:cNvPr>
          <p:cNvSpPr>
            <a:spLocks noGrp="1"/>
          </p:cNvSpPr>
          <p:nvPr>
            <p:ph type="ftr" sz="quarter" idx="11"/>
          </p:nvPr>
        </p:nvSpPr>
        <p:spPr>
          <a:xfrm>
            <a:off x="359569" y="4835228"/>
            <a:ext cx="7830000" cy="146996"/>
          </a:xfrm>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2275191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yer_ESS_Title_Only">
    <p:spTree>
      <p:nvGrpSpPr>
        <p:cNvPr id="1" name=""/>
        <p:cNvGrpSpPr/>
        <p:nvPr/>
      </p:nvGrpSpPr>
      <p:grpSpPr>
        <a:xfrm>
          <a:off x="0" y="0"/>
          <a:ext cx="0" cy="0"/>
          <a:chOff x="0" y="0"/>
          <a:chExt cx="0" cy="0"/>
        </a:xfrm>
      </p:grpSpPr>
      <p:pic>
        <p:nvPicPr>
          <p:cNvPr id="7" name="Grafik 9">
            <a:extLst>
              <a:ext uri="{FF2B5EF4-FFF2-40B4-BE49-F238E27FC236}">
                <a16:creationId xmlns:a16="http://schemas.microsoft.com/office/drawing/2014/main" id="{3CE31AB8-E723-1A16-4E6B-BFC75A2A7D23}"/>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16200000" flipV="1">
            <a:off x="5495240" y="-476202"/>
            <a:ext cx="3172559" cy="4124965"/>
          </a:xfrm>
          <a:prstGeom prst="rect">
            <a:avLst/>
          </a:prstGeom>
        </p:spPr>
      </p:pic>
      <p:sp>
        <p:nvSpPr>
          <p:cNvPr id="2" name="Title 1">
            <a:extLst>
              <a:ext uri="{FF2B5EF4-FFF2-40B4-BE49-F238E27FC236}">
                <a16:creationId xmlns:a16="http://schemas.microsoft.com/office/drawing/2014/main" id="{2CF00F24-49CB-4F84-4E5D-2FCF9660359D}"/>
              </a:ext>
            </a:extLst>
          </p:cNvPr>
          <p:cNvSpPr>
            <a:spLocks noGrp="1"/>
          </p:cNvSpPr>
          <p:nvPr>
            <p:ph type="title"/>
          </p:nvPr>
        </p:nvSpPr>
        <p:spPr/>
        <p:txBody>
          <a:bodyPr/>
          <a:lstStyle/>
          <a:p>
            <a:r>
              <a:rPr lang="en-US"/>
              <a:t>Click to edit Master title style</a:t>
            </a:r>
            <a:endParaRPr lang="en-GB"/>
          </a:p>
        </p:txBody>
      </p:sp>
      <p:sp>
        <p:nvSpPr>
          <p:cNvPr id="9" name="Text Placeholder 7">
            <a:extLst>
              <a:ext uri="{FF2B5EF4-FFF2-40B4-BE49-F238E27FC236}">
                <a16:creationId xmlns:a16="http://schemas.microsoft.com/office/drawing/2014/main" id="{554F818F-9ADA-4BC1-CD5B-CCEAABA6A27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accent4"/>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1" name="Footer Placeholder 4">
            <a:extLst>
              <a:ext uri="{FF2B5EF4-FFF2-40B4-BE49-F238E27FC236}">
                <a16:creationId xmlns:a16="http://schemas.microsoft.com/office/drawing/2014/main" id="{2B7C750F-0A02-6E8B-5C8B-B97197B89FAC}"/>
              </a:ext>
            </a:extLst>
          </p:cNvPr>
          <p:cNvSpPr txBox="1">
            <a:spLocks/>
          </p:cNvSpPr>
          <p:nvPr userDrawn="1"/>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6559105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ayer_ESS_Title_Subtitle_Only">
    <p:spTree>
      <p:nvGrpSpPr>
        <p:cNvPr id="1" name=""/>
        <p:cNvGrpSpPr/>
        <p:nvPr/>
      </p:nvGrpSpPr>
      <p:grpSpPr>
        <a:xfrm>
          <a:off x="0" y="0"/>
          <a:ext cx="0" cy="0"/>
          <a:chOff x="0" y="0"/>
          <a:chExt cx="0" cy="0"/>
        </a:xfrm>
      </p:grpSpPr>
      <p:pic>
        <p:nvPicPr>
          <p:cNvPr id="3" name="Grafik 9">
            <a:extLst>
              <a:ext uri="{FF2B5EF4-FFF2-40B4-BE49-F238E27FC236}">
                <a16:creationId xmlns:a16="http://schemas.microsoft.com/office/drawing/2014/main" id="{562C2DD5-AEB3-AD0B-32A7-2EDDCB0A9BA1}"/>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16200000" flipV="1">
            <a:off x="5495240" y="-476202"/>
            <a:ext cx="3172559" cy="4124965"/>
          </a:xfrm>
          <a:prstGeom prst="rect">
            <a:avLst/>
          </a:prstGeom>
        </p:spPr>
      </p:pic>
      <p:sp>
        <p:nvSpPr>
          <p:cNvPr id="2" name="Title 1">
            <a:extLst>
              <a:ext uri="{FF2B5EF4-FFF2-40B4-BE49-F238E27FC236}">
                <a16:creationId xmlns:a16="http://schemas.microsoft.com/office/drawing/2014/main" id="{2CF00F24-49CB-4F84-4E5D-2FCF9660359D}"/>
              </a:ext>
            </a:extLst>
          </p:cNvPr>
          <p:cNvSpPr>
            <a:spLocks noGrp="1"/>
          </p:cNvSpPr>
          <p:nvPr>
            <p:ph type="title"/>
          </p:nvPr>
        </p:nvSpPr>
        <p:spPr/>
        <p:txBody>
          <a:bodyPr/>
          <a:lstStyle/>
          <a:p>
            <a:r>
              <a:rPr lang="en-US"/>
              <a:t>Click to edit Master title style</a:t>
            </a:r>
            <a:endParaRPr lang="en-GB"/>
          </a:p>
        </p:txBody>
      </p:sp>
      <p:sp>
        <p:nvSpPr>
          <p:cNvPr id="8" name="Text Placeholder 7">
            <a:extLst>
              <a:ext uri="{FF2B5EF4-FFF2-40B4-BE49-F238E27FC236}">
                <a16:creationId xmlns:a16="http://schemas.microsoft.com/office/drawing/2014/main" id="{B48B2051-7F5B-9450-F25F-2C2A4B14D177}"/>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554F818F-9ADA-4BC1-CD5B-CCEAABA6A27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accent4"/>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Footer Placeholder 4">
            <a:extLst>
              <a:ext uri="{FF2B5EF4-FFF2-40B4-BE49-F238E27FC236}">
                <a16:creationId xmlns:a16="http://schemas.microsoft.com/office/drawing/2014/main" id="{29751F14-5528-BC0B-8DF8-0F25B8294EA0}"/>
              </a:ext>
            </a:extLst>
          </p:cNvPr>
          <p:cNvSpPr txBox="1">
            <a:spLocks/>
          </p:cNvSpPr>
          <p:nvPr userDrawn="1"/>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1078076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ayer_ESS_Conten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00F24-49CB-4F84-4E5D-2FCF966035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0B12D8-6E14-6631-AB33-82B894BDF2A0}"/>
              </a:ext>
            </a:extLst>
          </p:cNvPr>
          <p:cNvSpPr>
            <a:spLocks noGrp="1"/>
          </p:cNvSpPr>
          <p:nvPr>
            <p:ph idx="1" hasCustomPrompt="1"/>
          </p:nvPr>
        </p:nvSpPr>
        <p:spPr>
          <a:xfrm>
            <a:off x="359570" y="1221581"/>
            <a:ext cx="8424863" cy="3402806"/>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B48B2051-7F5B-9450-F25F-2C2A4B14D177}"/>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554F818F-9ADA-4BC1-CD5B-CCEAABA6A27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accent4"/>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pic>
        <p:nvPicPr>
          <p:cNvPr id="4" name="Grafik 3">
            <a:extLst>
              <a:ext uri="{FF2B5EF4-FFF2-40B4-BE49-F238E27FC236}">
                <a16:creationId xmlns:a16="http://schemas.microsoft.com/office/drawing/2014/main" id="{EC2B9A1C-5E01-FE94-2CBD-BAB840DB4576}"/>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71478" t="-10255" r="-7152" b="10867"/>
          <a:stretch>
            <a:fillRect/>
          </a:stretch>
        </p:blipFill>
        <p:spPr>
          <a:xfrm rot="16200000" flipH="1">
            <a:off x="6385034" y="-1395246"/>
            <a:ext cx="1363720" cy="4154213"/>
          </a:xfrm>
          <a:prstGeom prst="rect">
            <a:avLst/>
          </a:prstGeom>
        </p:spPr>
      </p:pic>
      <p:sp>
        <p:nvSpPr>
          <p:cNvPr id="10" name="Footer Placeholder 9">
            <a:extLst>
              <a:ext uri="{FF2B5EF4-FFF2-40B4-BE49-F238E27FC236}">
                <a16:creationId xmlns:a16="http://schemas.microsoft.com/office/drawing/2014/main" id="{57BCA5DA-EA9A-A07B-5C36-715F85A2F6AB}"/>
              </a:ext>
            </a:extLst>
          </p:cNvPr>
          <p:cNvSpPr>
            <a:spLocks noGrp="1"/>
          </p:cNvSpPr>
          <p:nvPr>
            <p:ph type="ftr" sz="quarter" idx="16"/>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0478065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ayer_ESS_Content Slide Two Columns">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71D4586-CEBB-6287-D019-12276CDAE5C0}"/>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16200000" flipV="1">
            <a:off x="5495240" y="-476202"/>
            <a:ext cx="3172559" cy="4124965"/>
          </a:xfrm>
          <a:prstGeom prst="rect">
            <a:avLst/>
          </a:prstGeom>
        </p:spPr>
      </p:pic>
      <p:sp>
        <p:nvSpPr>
          <p:cNvPr id="2" name="Title 1">
            <a:extLst>
              <a:ext uri="{FF2B5EF4-FFF2-40B4-BE49-F238E27FC236}">
                <a16:creationId xmlns:a16="http://schemas.microsoft.com/office/drawing/2014/main" id="{96B58A89-3B7C-E0AB-8AE6-7D7C0944A2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4" name="Content Placeholder 3">
            <a:extLst>
              <a:ext uri="{FF2B5EF4-FFF2-40B4-BE49-F238E27FC236}">
                <a16:creationId xmlns:a16="http://schemas.microsoft.com/office/drawing/2014/main" id="{09C6580A-140E-2656-D4DD-FC3B5FD856E8}"/>
              </a:ext>
            </a:extLst>
          </p:cNvPr>
          <p:cNvSpPr>
            <a:spLocks noGrp="1"/>
          </p:cNvSpPr>
          <p:nvPr>
            <p:ph sz="half" idx="2" hasCustomPrompt="1"/>
          </p:nvPr>
        </p:nvSpPr>
        <p:spPr>
          <a:xfrm>
            <a:off x="467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Footer Placeholder 11">
            <a:extLst>
              <a:ext uri="{FF2B5EF4-FFF2-40B4-BE49-F238E27FC236}">
                <a16:creationId xmlns:a16="http://schemas.microsoft.com/office/drawing/2014/main" id="{3EDB1B8C-AB50-6AD3-28AD-54BD5E7E4DF5}"/>
              </a:ext>
            </a:extLst>
          </p:cNvPr>
          <p:cNvSpPr>
            <a:spLocks noGrp="1"/>
          </p:cNvSpPr>
          <p:nvPr>
            <p:ph type="ftr" sz="quarter" idx="16"/>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4380891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yer_ESS_Content Slide Two Row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8A89-3B7C-E0AB-8AE6-7D7C0944A2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8424000" cy="135135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0" name="Content Placeholder 2">
            <a:extLst>
              <a:ext uri="{FF2B5EF4-FFF2-40B4-BE49-F238E27FC236}">
                <a16:creationId xmlns:a16="http://schemas.microsoft.com/office/drawing/2014/main" id="{3B980BCB-87D6-2B59-6558-27E9F0DDE7B9}"/>
              </a:ext>
            </a:extLst>
          </p:cNvPr>
          <p:cNvSpPr>
            <a:spLocks noGrp="1"/>
          </p:cNvSpPr>
          <p:nvPr>
            <p:ph sz="half" idx="15" hasCustomPrompt="1"/>
          </p:nvPr>
        </p:nvSpPr>
        <p:spPr>
          <a:xfrm>
            <a:off x="359569" y="3118774"/>
            <a:ext cx="8424000" cy="135135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11" name="Text Placeholder 7">
            <a:extLst>
              <a:ext uri="{FF2B5EF4-FFF2-40B4-BE49-F238E27FC236}">
                <a16:creationId xmlns:a16="http://schemas.microsoft.com/office/drawing/2014/main" id="{4AA82CE0-6D69-C7BF-5492-F0FF1F793E59}"/>
              </a:ext>
            </a:extLst>
          </p:cNvPr>
          <p:cNvSpPr>
            <a:spLocks noGrp="1"/>
          </p:cNvSpPr>
          <p:nvPr>
            <p:ph type="body" sz="quarter" idx="16" hasCustomPrompt="1"/>
          </p:nvPr>
        </p:nvSpPr>
        <p:spPr>
          <a:xfrm>
            <a:off x="359569" y="2705618"/>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5" name="Footer Placeholder 4">
            <a:extLst>
              <a:ext uri="{FF2B5EF4-FFF2-40B4-BE49-F238E27FC236}">
                <a16:creationId xmlns:a16="http://schemas.microsoft.com/office/drawing/2014/main" id="{8BD360A2-E6D2-1AC9-14C2-0C4355F4D0AC}"/>
              </a:ext>
            </a:extLst>
          </p:cNvPr>
          <p:cNvSpPr>
            <a:spLocks noGrp="1"/>
          </p:cNvSpPr>
          <p:nvPr>
            <p:ph type="ftr" sz="quarter" idx="18"/>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4662321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Bayer_ESS_Content Slide Three Columns">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056801ED-6EA4-62C0-A67B-259B1D628CA5}"/>
              </a:ext>
            </a:extLst>
          </p:cNvPr>
          <p:cNvSpPr/>
          <p:nvPr userDrawn="1"/>
        </p:nvSpPr>
        <p:spPr>
          <a:xfrm>
            <a:off x="6019800" y="0"/>
            <a:ext cx="3124200"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2" name="Title 1">
            <a:extLst>
              <a:ext uri="{FF2B5EF4-FFF2-40B4-BE49-F238E27FC236}">
                <a16:creationId xmlns:a16="http://schemas.microsoft.com/office/drawing/2014/main" id="{96B58A89-3B7C-E0AB-8AE6-7D7C0944A2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2646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4" name="Content Placeholder 3">
            <a:extLst>
              <a:ext uri="{FF2B5EF4-FFF2-40B4-BE49-F238E27FC236}">
                <a16:creationId xmlns:a16="http://schemas.microsoft.com/office/drawing/2014/main" id="{09C6580A-140E-2656-D4DD-FC3B5FD856E8}"/>
              </a:ext>
            </a:extLst>
          </p:cNvPr>
          <p:cNvSpPr>
            <a:spLocks noGrp="1"/>
          </p:cNvSpPr>
          <p:nvPr>
            <p:ph sz="half" idx="2" hasCustomPrompt="1"/>
          </p:nvPr>
        </p:nvSpPr>
        <p:spPr>
          <a:xfrm>
            <a:off x="3249000" y="1220400"/>
            <a:ext cx="2646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1" name="Content Placeholder 3">
            <a:extLst>
              <a:ext uri="{FF2B5EF4-FFF2-40B4-BE49-F238E27FC236}">
                <a16:creationId xmlns:a16="http://schemas.microsoft.com/office/drawing/2014/main" id="{D2D7F171-AD35-A048-5C2C-206B83AA50D2}"/>
              </a:ext>
            </a:extLst>
          </p:cNvPr>
          <p:cNvSpPr>
            <a:spLocks noGrp="1"/>
          </p:cNvSpPr>
          <p:nvPr>
            <p:ph sz="half" idx="15" hasCustomPrompt="1"/>
          </p:nvPr>
        </p:nvSpPr>
        <p:spPr>
          <a:xfrm>
            <a:off x="6137569" y="1220400"/>
            <a:ext cx="2646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12" name="Footer Placeholder 11">
            <a:extLst>
              <a:ext uri="{FF2B5EF4-FFF2-40B4-BE49-F238E27FC236}">
                <a16:creationId xmlns:a16="http://schemas.microsoft.com/office/drawing/2014/main" id="{8F6369D4-FD94-7086-C36B-2DA6DC09BED6}"/>
              </a:ext>
            </a:extLst>
          </p:cNvPr>
          <p:cNvSpPr>
            <a:spLocks noGrp="1"/>
          </p:cNvSpPr>
          <p:nvPr>
            <p:ph type="ftr" sz="quarter" idx="17"/>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2308686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ayer_ESS_Content Slide Four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58A89-3B7C-E0AB-8AE6-7D7C0944A2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1917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4" name="Content Placeholder 3">
            <a:extLst>
              <a:ext uri="{FF2B5EF4-FFF2-40B4-BE49-F238E27FC236}">
                <a16:creationId xmlns:a16="http://schemas.microsoft.com/office/drawing/2014/main" id="{09C6580A-140E-2656-D4DD-FC3B5FD856E8}"/>
              </a:ext>
            </a:extLst>
          </p:cNvPr>
          <p:cNvSpPr>
            <a:spLocks noGrp="1"/>
          </p:cNvSpPr>
          <p:nvPr>
            <p:ph sz="half" idx="2" hasCustomPrompt="1"/>
          </p:nvPr>
        </p:nvSpPr>
        <p:spPr>
          <a:xfrm>
            <a:off x="2528569" y="1220400"/>
            <a:ext cx="1917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1" name="Content Placeholder 3">
            <a:extLst>
              <a:ext uri="{FF2B5EF4-FFF2-40B4-BE49-F238E27FC236}">
                <a16:creationId xmlns:a16="http://schemas.microsoft.com/office/drawing/2014/main" id="{D2D7F171-AD35-A048-5C2C-206B83AA50D2}"/>
              </a:ext>
            </a:extLst>
          </p:cNvPr>
          <p:cNvSpPr>
            <a:spLocks noGrp="1"/>
          </p:cNvSpPr>
          <p:nvPr>
            <p:ph sz="half" idx="15" hasCustomPrompt="1"/>
          </p:nvPr>
        </p:nvSpPr>
        <p:spPr>
          <a:xfrm>
            <a:off x="4697569" y="1220400"/>
            <a:ext cx="1917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10" name="Content Placeholder 3">
            <a:extLst>
              <a:ext uri="{FF2B5EF4-FFF2-40B4-BE49-F238E27FC236}">
                <a16:creationId xmlns:a16="http://schemas.microsoft.com/office/drawing/2014/main" id="{430BA22A-DC91-FA5C-4C64-41D4A08A2BB7}"/>
              </a:ext>
            </a:extLst>
          </p:cNvPr>
          <p:cNvSpPr>
            <a:spLocks noGrp="1"/>
          </p:cNvSpPr>
          <p:nvPr>
            <p:ph sz="half" idx="16" hasCustomPrompt="1"/>
          </p:nvPr>
        </p:nvSpPr>
        <p:spPr>
          <a:xfrm>
            <a:off x="6866569" y="1220400"/>
            <a:ext cx="1917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12" name="Footer Placeholder 11">
            <a:extLst>
              <a:ext uri="{FF2B5EF4-FFF2-40B4-BE49-F238E27FC236}">
                <a16:creationId xmlns:a16="http://schemas.microsoft.com/office/drawing/2014/main" id="{396E49A1-8CF3-7DD5-A156-5444FCE5649F}"/>
              </a:ext>
            </a:extLst>
          </p:cNvPr>
          <p:cNvSpPr>
            <a:spLocks noGrp="1"/>
          </p:cNvSpPr>
          <p:nvPr>
            <p:ph type="ftr" sz="quarter" idx="18"/>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9159761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yer_ESS_Content Slide Title +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D7AD2-EB6A-624D-37E5-324A93E55F34}"/>
              </a:ext>
            </a:extLst>
          </p:cNvPr>
          <p:cNvSpPr>
            <a:spLocks noGrp="1"/>
          </p:cNvSpPr>
          <p:nvPr>
            <p:ph type="title"/>
          </p:nvPr>
        </p:nvSpPr>
        <p:spPr/>
        <p:txBody>
          <a:bodyPr/>
          <a:lstStyle/>
          <a:p>
            <a:r>
              <a:rPr lang="en-US"/>
              <a:t>Click to edit Master title style</a:t>
            </a:r>
            <a:endParaRPr lang="en-GB"/>
          </a:p>
        </p:txBody>
      </p:sp>
      <p:sp>
        <p:nvSpPr>
          <p:cNvPr id="6" name="Text Placeholder 7">
            <a:extLst>
              <a:ext uri="{FF2B5EF4-FFF2-40B4-BE49-F238E27FC236}">
                <a16:creationId xmlns:a16="http://schemas.microsoft.com/office/drawing/2014/main" id="{257C31E9-6A28-22AC-2E24-AC138A321838}"/>
              </a:ext>
            </a:extLst>
          </p:cNvPr>
          <p:cNvSpPr>
            <a:spLocks noGrp="1"/>
          </p:cNvSpPr>
          <p:nvPr>
            <p:ph type="body" sz="quarter" idx="13" hasCustomPrompt="1"/>
          </p:nvPr>
        </p:nvSpPr>
        <p:spPr>
          <a:xfrm>
            <a:off x="359569" y="807244"/>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7" name="Text Placeholder 7">
            <a:extLst>
              <a:ext uri="{FF2B5EF4-FFF2-40B4-BE49-F238E27FC236}">
                <a16:creationId xmlns:a16="http://schemas.microsoft.com/office/drawing/2014/main" id="{2D35D0DF-6BB2-5033-B798-E04583508B16}"/>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8" name="Footer Placeholder 7">
            <a:extLst>
              <a:ext uri="{FF2B5EF4-FFF2-40B4-BE49-F238E27FC236}">
                <a16:creationId xmlns:a16="http://schemas.microsoft.com/office/drawing/2014/main" id="{1844649D-912E-63A8-A732-FFEF751E0B1E}"/>
              </a:ext>
            </a:extLst>
          </p:cNvPr>
          <p:cNvSpPr>
            <a:spLocks noGrp="1"/>
          </p:cNvSpPr>
          <p:nvPr>
            <p:ph type="ftr" sz="quarter" idx="16"/>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11979781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7">
            <a:extLst>
              <a:ext uri="{FF2B5EF4-FFF2-40B4-BE49-F238E27FC236}">
                <a16:creationId xmlns:a16="http://schemas.microsoft.com/office/drawing/2014/main" id="{E110ECDC-5E4B-9EED-992A-A2D8D89F5D75}"/>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5" name="Footer Placeholder 4">
            <a:extLst>
              <a:ext uri="{FF2B5EF4-FFF2-40B4-BE49-F238E27FC236}">
                <a16:creationId xmlns:a16="http://schemas.microsoft.com/office/drawing/2014/main" id="{E9FC9BC9-80E2-BC62-8C3E-3F44CF605603}"/>
              </a:ext>
            </a:extLst>
          </p:cNvPr>
          <p:cNvSpPr>
            <a:spLocks noGrp="1"/>
          </p:cNvSpPr>
          <p:nvPr>
            <p:ph type="ftr" sz="quarter" idx="16"/>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5217821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yer_ESS_Content Slide + Image 1">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5210A92-F48B-5389-9217-8F132D579186}"/>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5400000" flipV="1">
            <a:off x="393967" y="1494738"/>
            <a:ext cx="3172559" cy="4124965"/>
          </a:xfrm>
          <a:prstGeom prst="rect">
            <a:avLst/>
          </a:prstGeom>
        </p:spPr>
      </p:pic>
      <p:sp>
        <p:nvSpPr>
          <p:cNvPr id="4" name="Rechteck 3">
            <a:extLst>
              <a:ext uri="{FF2B5EF4-FFF2-40B4-BE49-F238E27FC236}">
                <a16:creationId xmlns:a16="http://schemas.microsoft.com/office/drawing/2014/main" id="{D448B0D8-8475-D8FA-3B47-7E6C2B4F0BE1}"/>
              </a:ext>
            </a:extLst>
          </p:cNvPr>
          <p:cNvSpPr/>
          <p:nvPr userDrawn="1"/>
        </p:nvSpPr>
        <p:spPr>
          <a:xfrm>
            <a:off x="4679570" y="0"/>
            <a:ext cx="4464431"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11" name="Chart Placeholder 10">
            <a:extLst>
              <a:ext uri="{FF2B5EF4-FFF2-40B4-BE49-F238E27FC236}">
                <a16:creationId xmlns:a16="http://schemas.microsoft.com/office/drawing/2014/main" id="{9D2E15CE-2612-B245-97A2-81342EFBDE26}"/>
              </a:ext>
            </a:extLst>
          </p:cNvPr>
          <p:cNvSpPr>
            <a:spLocks noGrp="1"/>
          </p:cNvSpPr>
          <p:nvPr>
            <p:ph type="chart" sz="quarter" idx="15" hasCustomPrompt="1"/>
          </p:nvPr>
        </p:nvSpPr>
        <p:spPr>
          <a:xfrm>
            <a:off x="4914901" y="237079"/>
            <a:ext cx="3981451" cy="4299591"/>
          </a:xfrm>
          <a:prstGeom prst="rect">
            <a:avLst/>
          </a:prstGeom>
          <a:noFill/>
        </p:spPr>
        <p:txBody>
          <a:bodyPr/>
          <a:lstStyle/>
          <a:p>
            <a:r>
              <a:rPr lang="de-DE"/>
              <a:t>Click </a:t>
            </a:r>
            <a:r>
              <a:rPr lang="de-DE" err="1"/>
              <a:t>to</a:t>
            </a:r>
            <a:r>
              <a:rPr lang="de-DE"/>
              <a:t> </a:t>
            </a:r>
            <a:r>
              <a:rPr lang="de-DE" err="1"/>
              <a:t>add</a:t>
            </a:r>
            <a:r>
              <a:rPr lang="de-DE"/>
              <a:t> </a:t>
            </a:r>
            <a:r>
              <a:rPr lang="de-DE" err="1"/>
              <a:t>image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410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Title 11">
            <a:extLst>
              <a:ext uri="{FF2B5EF4-FFF2-40B4-BE49-F238E27FC236}">
                <a16:creationId xmlns:a16="http://schemas.microsoft.com/office/drawing/2014/main" id="{917AA856-BE90-2933-1BC0-79A67B609FF8}"/>
              </a:ext>
            </a:extLst>
          </p:cNvPr>
          <p:cNvSpPr>
            <a:spLocks noGrp="1"/>
          </p:cNvSpPr>
          <p:nvPr>
            <p:ph type="title"/>
          </p:nvPr>
        </p:nvSpPr>
        <p:spPr>
          <a:xfrm>
            <a:off x="359569" y="237079"/>
            <a:ext cx="4104000" cy="498597"/>
          </a:xfrm>
        </p:spPr>
        <p:txBody>
          <a:bodyPr/>
          <a:lstStyle/>
          <a:p>
            <a:r>
              <a:rPr lang="en-US"/>
              <a:t>Click to edit Master title style</a:t>
            </a:r>
            <a:endParaRPr lang="en-GB"/>
          </a:p>
        </p:txBody>
      </p:sp>
      <p:sp>
        <p:nvSpPr>
          <p:cNvPr id="10" name="Footer Placeholder 9">
            <a:extLst>
              <a:ext uri="{FF2B5EF4-FFF2-40B4-BE49-F238E27FC236}">
                <a16:creationId xmlns:a16="http://schemas.microsoft.com/office/drawing/2014/main" id="{08AA49EB-D8D3-18D2-AB79-5270D63A38BD}"/>
              </a:ext>
            </a:extLst>
          </p:cNvPr>
          <p:cNvSpPr>
            <a:spLocks noGrp="1"/>
          </p:cNvSpPr>
          <p:nvPr>
            <p:ph type="ftr" sz="quarter" idx="17"/>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169506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ayer_ESS_Cover 3">
    <p:bg>
      <p:bgPr>
        <a:solidFill>
          <a:schemeClr val="accent5"/>
        </a:solidFill>
        <a:effectLst/>
      </p:bgPr>
    </p:bg>
    <p:spTree>
      <p:nvGrpSpPr>
        <p:cNvPr id="1" name=""/>
        <p:cNvGrpSpPr/>
        <p:nvPr/>
      </p:nvGrpSpPr>
      <p:grpSpPr>
        <a:xfrm>
          <a:off x="0" y="0"/>
          <a:ext cx="0" cy="0"/>
          <a:chOff x="0" y="0"/>
          <a:chExt cx="0" cy="0"/>
        </a:xfrm>
      </p:grpSpPr>
      <p:pic>
        <p:nvPicPr>
          <p:cNvPr id="32" name="Grafik 3" descr="Ein Bild, das Verschwommen, Blau, Nebel, Himmel enthält.&#10;&#10;KI-generierte Inhalte können fehlerhaft sein.">
            <a:extLst>
              <a:ext uri="{FF2B5EF4-FFF2-40B4-BE49-F238E27FC236}">
                <a16:creationId xmlns:a16="http://schemas.microsoft.com/office/drawing/2014/main" id="{67D07BF0-A98C-43F7-0180-F82D5833A6C8}"/>
              </a:ext>
            </a:extLst>
          </p:cNvPr>
          <p:cNvPicPr>
            <a:picLocks noChangeAspect="1"/>
          </p:cNvPicPr>
          <p:nvPr userDrawn="1"/>
        </p:nvPicPr>
        <p:blipFill>
          <a:blip r:embed="rId2" cstate="print">
            <a:alphaModFix amt="28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35" name="Grafik 7">
            <a:extLst>
              <a:ext uri="{FF2B5EF4-FFF2-40B4-BE49-F238E27FC236}">
                <a16:creationId xmlns:a16="http://schemas.microsoft.com/office/drawing/2014/main" id="{01B6AEAA-4FD0-5828-972E-CEFACBA2F0C3}"/>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3596" r="10953" b="6946"/>
          <a:stretch>
            <a:fillRect/>
          </a:stretch>
        </p:blipFill>
        <p:spPr>
          <a:xfrm>
            <a:off x="4949952" y="165885"/>
            <a:ext cx="4194049" cy="4977615"/>
          </a:xfrm>
          <a:prstGeom prst="rect">
            <a:avLst/>
          </a:prstGeom>
        </p:spPr>
      </p:pic>
      <p:sp>
        <p:nvSpPr>
          <p:cNvPr id="37" name="Title 1">
            <a:extLst>
              <a:ext uri="{FF2B5EF4-FFF2-40B4-BE49-F238E27FC236}">
                <a16:creationId xmlns:a16="http://schemas.microsoft.com/office/drawing/2014/main" id="{7F24010B-04D3-694B-A660-C11EEF6355E3}"/>
              </a:ext>
            </a:extLst>
          </p:cNvPr>
          <p:cNvSpPr>
            <a:spLocks noGrp="1"/>
          </p:cNvSpPr>
          <p:nvPr>
            <p:ph type="ctrTitle"/>
          </p:nvPr>
        </p:nvSpPr>
        <p:spPr>
          <a:xfrm>
            <a:off x="359100" y="2220567"/>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38" name="Text Placeholder 14">
            <a:extLst>
              <a:ext uri="{FF2B5EF4-FFF2-40B4-BE49-F238E27FC236}">
                <a16:creationId xmlns:a16="http://schemas.microsoft.com/office/drawing/2014/main" id="{FC565BD4-4DAA-70AD-B2BA-F2F1D967BE24}"/>
              </a:ext>
            </a:extLst>
          </p:cNvPr>
          <p:cNvSpPr>
            <a:spLocks noGrp="1"/>
          </p:cNvSpPr>
          <p:nvPr>
            <p:ph type="body" sz="quarter" idx="14" hasCustomPrompt="1"/>
          </p:nvPr>
        </p:nvSpPr>
        <p:spPr>
          <a:xfrm>
            <a:off x="359568" y="3284287"/>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39" name="Subtitle 2">
            <a:extLst>
              <a:ext uri="{FF2B5EF4-FFF2-40B4-BE49-F238E27FC236}">
                <a16:creationId xmlns:a16="http://schemas.microsoft.com/office/drawing/2014/main" id="{B336BE25-25C9-8040-F1C0-212C40A34438}"/>
              </a:ext>
            </a:extLst>
          </p:cNvPr>
          <p:cNvSpPr>
            <a:spLocks noGrp="1"/>
          </p:cNvSpPr>
          <p:nvPr>
            <p:ph type="subTitle" idx="1" hasCustomPrompt="1"/>
          </p:nvPr>
        </p:nvSpPr>
        <p:spPr>
          <a:xfrm>
            <a:off x="359568" y="4182838"/>
            <a:ext cx="960120" cy="278293"/>
          </a:xfrm>
          <a:prstGeom prst="round2DiagRect">
            <a:avLst/>
          </a:prstGeom>
          <a:solidFill>
            <a:schemeClr val="accent3"/>
          </a:solidFill>
        </p:spPr>
        <p:txBody>
          <a:bodyPr vert="horz" wrap="none" lIns="146304" tIns="79200" rIns="144000" bIns="79200" rtlCol="0" anchor="ctr">
            <a:noAutofit/>
          </a:bodyPr>
          <a:lstStyle>
            <a:lvl1pPr marL="0" indent="0" algn="ctr">
              <a:buNone/>
              <a:defRPr lang="en-GB" sz="899"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2" name="Footer Placeholder 4">
            <a:extLst>
              <a:ext uri="{FF2B5EF4-FFF2-40B4-BE49-F238E27FC236}">
                <a16:creationId xmlns:a16="http://schemas.microsoft.com/office/drawing/2014/main" id="{3096789C-4EFD-B110-9AE5-A42DC91D2812}"/>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5665499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yer_ESS_Content Slide + Image 2">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D794B32-30CF-E734-C97A-C317D67A9A74}"/>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16200000" flipV="1">
            <a:off x="5495240" y="-476202"/>
            <a:ext cx="3172559" cy="4124965"/>
          </a:xfrm>
          <a:prstGeom prst="rect">
            <a:avLst/>
          </a:prstGeom>
        </p:spPr>
      </p:pic>
      <p:sp>
        <p:nvSpPr>
          <p:cNvPr id="4" name="Rechteck 3">
            <a:extLst>
              <a:ext uri="{FF2B5EF4-FFF2-40B4-BE49-F238E27FC236}">
                <a16:creationId xmlns:a16="http://schemas.microsoft.com/office/drawing/2014/main" id="{C653A511-DC96-1AA7-26DA-353B7C410A2D}"/>
              </a:ext>
            </a:extLst>
          </p:cNvPr>
          <p:cNvSpPr/>
          <p:nvPr userDrawn="1"/>
        </p:nvSpPr>
        <p:spPr>
          <a:xfrm>
            <a:off x="0" y="0"/>
            <a:ext cx="4464431"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467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4679569" y="807244"/>
            <a:ext cx="410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Title 11">
            <a:extLst>
              <a:ext uri="{FF2B5EF4-FFF2-40B4-BE49-F238E27FC236}">
                <a16:creationId xmlns:a16="http://schemas.microsoft.com/office/drawing/2014/main" id="{917AA856-BE90-2933-1BC0-79A67B609FF8}"/>
              </a:ext>
            </a:extLst>
          </p:cNvPr>
          <p:cNvSpPr>
            <a:spLocks noGrp="1"/>
          </p:cNvSpPr>
          <p:nvPr>
            <p:ph type="title"/>
          </p:nvPr>
        </p:nvSpPr>
        <p:spPr>
          <a:xfrm>
            <a:off x="4674396" y="237079"/>
            <a:ext cx="4103999" cy="498597"/>
          </a:xfrm>
        </p:spPr>
        <p:txBody>
          <a:bodyPr/>
          <a:lstStyle/>
          <a:p>
            <a:r>
              <a:rPr lang="en-US"/>
              <a:t>Click to edit Master title style</a:t>
            </a:r>
            <a:endParaRPr lang="en-GB"/>
          </a:p>
        </p:txBody>
      </p:sp>
      <p:sp>
        <p:nvSpPr>
          <p:cNvPr id="2" name="Chart Placeholder 10">
            <a:extLst>
              <a:ext uri="{FF2B5EF4-FFF2-40B4-BE49-F238E27FC236}">
                <a16:creationId xmlns:a16="http://schemas.microsoft.com/office/drawing/2014/main" id="{359FFA74-7500-DD1D-1398-7BDC922840C8}"/>
              </a:ext>
            </a:extLst>
          </p:cNvPr>
          <p:cNvSpPr>
            <a:spLocks noGrp="1"/>
          </p:cNvSpPr>
          <p:nvPr>
            <p:ph type="chart" sz="quarter" idx="15" hasCustomPrompt="1"/>
          </p:nvPr>
        </p:nvSpPr>
        <p:spPr>
          <a:xfrm>
            <a:off x="359569" y="237079"/>
            <a:ext cx="3860006" cy="4384928"/>
          </a:xfrm>
          <a:prstGeom prst="rect">
            <a:avLst/>
          </a:prstGeom>
        </p:spPr>
        <p:txBody>
          <a:bodyPr/>
          <a:lstStyle/>
          <a:p>
            <a:r>
              <a:rPr lang="de-DE"/>
              <a:t>Click </a:t>
            </a:r>
            <a:r>
              <a:rPr lang="de-DE" err="1"/>
              <a:t>to</a:t>
            </a:r>
            <a:r>
              <a:rPr lang="de-DE"/>
              <a:t> </a:t>
            </a:r>
            <a:r>
              <a:rPr lang="de-DE" err="1"/>
              <a:t>add</a:t>
            </a:r>
            <a:r>
              <a:rPr lang="de-DE"/>
              <a:t> </a:t>
            </a:r>
            <a:r>
              <a:rPr lang="de-DE" err="1"/>
              <a:t>image</a:t>
            </a:r>
            <a:endParaRPr lang="en-GB"/>
          </a:p>
        </p:txBody>
      </p:sp>
      <p:sp>
        <p:nvSpPr>
          <p:cNvPr id="11" name="Footer Placeholder 10">
            <a:extLst>
              <a:ext uri="{FF2B5EF4-FFF2-40B4-BE49-F238E27FC236}">
                <a16:creationId xmlns:a16="http://schemas.microsoft.com/office/drawing/2014/main" id="{7EEF3C4B-AE6B-9361-DD6B-49284E17B379}"/>
              </a:ext>
            </a:extLst>
          </p:cNvPr>
          <p:cNvSpPr>
            <a:spLocks noGrp="1"/>
          </p:cNvSpPr>
          <p:nvPr>
            <p:ph type="ftr" sz="quarter" idx="17"/>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0468344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ayer_ESS_Content Slide + Image 3">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ED5CA6D9-07EA-F9D2-4E47-B6AAF1BB475E}"/>
              </a:ext>
            </a:extLst>
          </p:cNvPr>
          <p:cNvSpPr/>
          <p:nvPr userDrawn="1"/>
        </p:nvSpPr>
        <p:spPr>
          <a:xfrm>
            <a:off x="6686550" y="0"/>
            <a:ext cx="2457038"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4" name="Picture Placeholder 3">
            <a:extLst>
              <a:ext uri="{FF2B5EF4-FFF2-40B4-BE49-F238E27FC236}">
                <a16:creationId xmlns:a16="http://schemas.microsoft.com/office/drawing/2014/main" id="{AEAFC2D8-1175-E3B3-78B3-53021BFF49AB}"/>
              </a:ext>
            </a:extLst>
          </p:cNvPr>
          <p:cNvSpPr>
            <a:spLocks noGrp="1"/>
          </p:cNvSpPr>
          <p:nvPr>
            <p:ph type="pic" sz="quarter" idx="16" hasCustomPrompt="1"/>
          </p:nvPr>
        </p:nvSpPr>
        <p:spPr>
          <a:xfrm>
            <a:off x="4679156" y="237079"/>
            <a:ext cx="4110038" cy="4385321"/>
          </a:xfrm>
          <a:prstGeom prst="round2DiagRect">
            <a:avLst/>
          </a:prstGeom>
        </p:spPr>
        <p:txBody>
          <a:bodyPr/>
          <a:lstStyle/>
          <a:p>
            <a:r>
              <a:rPr lang="de-DE"/>
              <a:t>Click </a:t>
            </a:r>
            <a:r>
              <a:rPr lang="de-DE" err="1"/>
              <a:t>to</a:t>
            </a:r>
            <a:r>
              <a:rPr lang="de-DE"/>
              <a:t> </a:t>
            </a:r>
            <a:r>
              <a:rPr lang="de-DE" err="1"/>
              <a:t>add</a:t>
            </a:r>
            <a:r>
              <a:rPr lang="de-DE"/>
              <a:t> </a:t>
            </a:r>
            <a:r>
              <a:rPr lang="de-DE" err="1"/>
              <a:t>image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35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359569" y="807244"/>
            <a:ext cx="410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Title 11">
            <a:extLst>
              <a:ext uri="{FF2B5EF4-FFF2-40B4-BE49-F238E27FC236}">
                <a16:creationId xmlns:a16="http://schemas.microsoft.com/office/drawing/2014/main" id="{917AA856-BE90-2933-1BC0-79A67B609FF8}"/>
              </a:ext>
            </a:extLst>
          </p:cNvPr>
          <p:cNvSpPr>
            <a:spLocks noGrp="1"/>
          </p:cNvSpPr>
          <p:nvPr>
            <p:ph type="title"/>
          </p:nvPr>
        </p:nvSpPr>
        <p:spPr>
          <a:xfrm>
            <a:off x="359569" y="237079"/>
            <a:ext cx="4104000" cy="498597"/>
          </a:xfrm>
        </p:spPr>
        <p:txBody>
          <a:bodyPr/>
          <a:lstStyle/>
          <a:p>
            <a:r>
              <a:rPr lang="en-US"/>
              <a:t>Click to edit Master title style</a:t>
            </a:r>
            <a:endParaRPr lang="en-GB"/>
          </a:p>
        </p:txBody>
      </p:sp>
      <p:sp>
        <p:nvSpPr>
          <p:cNvPr id="10" name="Footer Placeholder 9">
            <a:extLst>
              <a:ext uri="{FF2B5EF4-FFF2-40B4-BE49-F238E27FC236}">
                <a16:creationId xmlns:a16="http://schemas.microsoft.com/office/drawing/2014/main" id="{1BA46E2D-C136-E550-023E-ED56F11C4F62}"/>
              </a:ext>
            </a:extLst>
          </p:cNvPr>
          <p:cNvSpPr>
            <a:spLocks noGrp="1"/>
          </p:cNvSpPr>
          <p:nvPr>
            <p:ph type="ftr" sz="quarter" idx="18"/>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16350767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ayer_ESS_Content Slide + Image 4">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F324426-3E76-559E-DE5D-F879575061B3}"/>
              </a:ext>
            </a:extLst>
          </p:cNvPr>
          <p:cNvPicPr>
            <a:picLocks noChangeAspect="1"/>
          </p:cNvPicPr>
          <p:nvPr userDrawn="1"/>
        </p:nvPicPr>
        <p:blipFill>
          <a:blip>
            <a:alphaModFix amt="50000"/>
            <a:extLst>
              <a:ext uri="{96DAC541-7B7A-43D3-8B79-37D633B846F1}">
                <asvg:svgBlip xmlns:asvg="http://schemas.microsoft.com/office/drawing/2016/SVG/main" r:embed="rId2"/>
              </a:ext>
            </a:extLst>
          </a:blip>
          <a:srcRect l="-18782" t="61405" r="63377" b="-27289"/>
          <a:stretch>
            <a:fillRect/>
          </a:stretch>
        </p:blipFill>
        <p:spPr>
          <a:xfrm rot="16200000" flipV="1">
            <a:off x="5495240" y="-476202"/>
            <a:ext cx="3172559" cy="4124965"/>
          </a:xfrm>
          <a:prstGeom prst="rect">
            <a:avLst/>
          </a:prstGeom>
        </p:spPr>
      </p:pic>
      <p:sp>
        <p:nvSpPr>
          <p:cNvPr id="2" name="Rechteck 1">
            <a:extLst>
              <a:ext uri="{FF2B5EF4-FFF2-40B4-BE49-F238E27FC236}">
                <a16:creationId xmlns:a16="http://schemas.microsoft.com/office/drawing/2014/main" id="{6960B354-EA1F-2A48-898B-6BAE281C4DE9}"/>
              </a:ext>
            </a:extLst>
          </p:cNvPr>
          <p:cNvSpPr/>
          <p:nvPr userDrawn="1"/>
        </p:nvSpPr>
        <p:spPr>
          <a:xfrm>
            <a:off x="0" y="0"/>
            <a:ext cx="2457038"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4" name="Picture Placeholder 3">
            <a:extLst>
              <a:ext uri="{FF2B5EF4-FFF2-40B4-BE49-F238E27FC236}">
                <a16:creationId xmlns:a16="http://schemas.microsoft.com/office/drawing/2014/main" id="{AEAFC2D8-1175-E3B3-78B3-53021BFF49AB}"/>
              </a:ext>
            </a:extLst>
          </p:cNvPr>
          <p:cNvSpPr>
            <a:spLocks noGrp="1"/>
          </p:cNvSpPr>
          <p:nvPr>
            <p:ph type="pic" sz="quarter" idx="16" hasCustomPrompt="1"/>
          </p:nvPr>
        </p:nvSpPr>
        <p:spPr>
          <a:xfrm>
            <a:off x="359568" y="237079"/>
            <a:ext cx="4110038" cy="4490493"/>
          </a:xfrm>
          <a:prstGeom prst="round2DiagRect">
            <a:avLst/>
          </a:prstGeom>
        </p:spPr>
        <p:txBody>
          <a:bodyPr/>
          <a:lstStyle/>
          <a:p>
            <a:r>
              <a:rPr lang="de-DE"/>
              <a:t>Click </a:t>
            </a:r>
            <a:r>
              <a:rPr lang="de-DE" err="1"/>
              <a:t>to</a:t>
            </a:r>
            <a:r>
              <a:rPr lang="de-DE"/>
              <a:t> </a:t>
            </a:r>
            <a:r>
              <a:rPr lang="de-DE" err="1"/>
              <a:t>add</a:t>
            </a:r>
            <a:r>
              <a:rPr lang="de-DE"/>
              <a:t> </a:t>
            </a:r>
            <a:r>
              <a:rPr lang="de-DE" err="1"/>
              <a:t>image</a:t>
            </a:r>
            <a:endParaRPr lang="en-GB"/>
          </a:p>
        </p:txBody>
      </p:sp>
      <p:sp>
        <p:nvSpPr>
          <p:cNvPr id="3" name="Content Placeholder 2">
            <a:extLst>
              <a:ext uri="{FF2B5EF4-FFF2-40B4-BE49-F238E27FC236}">
                <a16:creationId xmlns:a16="http://schemas.microsoft.com/office/drawing/2014/main" id="{7D346D55-18AA-38BF-41D3-F9D5BF5F8A57}"/>
              </a:ext>
            </a:extLst>
          </p:cNvPr>
          <p:cNvSpPr>
            <a:spLocks noGrp="1"/>
          </p:cNvSpPr>
          <p:nvPr>
            <p:ph sz="half" idx="1" hasCustomPrompt="1"/>
          </p:nvPr>
        </p:nvSpPr>
        <p:spPr>
          <a:xfrm>
            <a:off x="4679569" y="1220400"/>
            <a:ext cx="4104000" cy="3402000"/>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3847A968-A3CC-B7AB-3538-648E7F698DC2}"/>
              </a:ext>
            </a:extLst>
          </p:cNvPr>
          <p:cNvSpPr>
            <a:spLocks noGrp="1"/>
          </p:cNvSpPr>
          <p:nvPr>
            <p:ph type="body" sz="quarter" idx="13" hasCustomPrompt="1"/>
          </p:nvPr>
        </p:nvSpPr>
        <p:spPr>
          <a:xfrm>
            <a:off x="4679569" y="807244"/>
            <a:ext cx="410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1501D0FE-0FE4-402C-5632-9879F8557E44}"/>
              </a:ext>
            </a:extLst>
          </p:cNvPr>
          <p:cNvSpPr>
            <a:spLocks noGrp="1"/>
          </p:cNvSpPr>
          <p:nvPr>
            <p:ph type="body" sz="quarter" idx="14" hasCustomPrompt="1"/>
          </p:nvPr>
        </p:nvSpPr>
        <p:spPr>
          <a:xfrm>
            <a:off x="4673531" y="4639856"/>
            <a:ext cx="4110038" cy="87716"/>
          </a:xfrm>
        </p:spPr>
        <p:txBody>
          <a:bodyPr wrap="square"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2" name="Title 11">
            <a:extLst>
              <a:ext uri="{FF2B5EF4-FFF2-40B4-BE49-F238E27FC236}">
                <a16:creationId xmlns:a16="http://schemas.microsoft.com/office/drawing/2014/main" id="{917AA856-BE90-2933-1BC0-79A67B609FF8}"/>
              </a:ext>
            </a:extLst>
          </p:cNvPr>
          <p:cNvSpPr>
            <a:spLocks noGrp="1"/>
          </p:cNvSpPr>
          <p:nvPr>
            <p:ph type="title"/>
          </p:nvPr>
        </p:nvSpPr>
        <p:spPr>
          <a:xfrm>
            <a:off x="4674396" y="237079"/>
            <a:ext cx="4103999" cy="498597"/>
          </a:xfrm>
        </p:spPr>
        <p:txBody>
          <a:bodyPr/>
          <a:lstStyle/>
          <a:p>
            <a:r>
              <a:rPr lang="en-US"/>
              <a:t>Click to edit Master title style</a:t>
            </a:r>
            <a:endParaRPr lang="en-GB"/>
          </a:p>
        </p:txBody>
      </p:sp>
      <p:sp>
        <p:nvSpPr>
          <p:cNvPr id="11" name="Footer Placeholder 10">
            <a:extLst>
              <a:ext uri="{FF2B5EF4-FFF2-40B4-BE49-F238E27FC236}">
                <a16:creationId xmlns:a16="http://schemas.microsoft.com/office/drawing/2014/main" id="{4DC57998-0C0A-F8C5-E6AF-EF7C37FD9BBF}"/>
              </a:ext>
            </a:extLst>
          </p:cNvPr>
          <p:cNvSpPr>
            <a:spLocks noGrp="1"/>
          </p:cNvSpPr>
          <p:nvPr>
            <p:ph type="ftr" sz="quarter" idx="18"/>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4822017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yer_ESS_Content Slide + Image 5">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061DC8AA-CB81-C5A0-D078-1C91D9B5B889}"/>
              </a:ext>
            </a:extLst>
          </p:cNvPr>
          <p:cNvSpPr/>
          <p:nvPr userDrawn="1"/>
        </p:nvSpPr>
        <p:spPr>
          <a:xfrm>
            <a:off x="0" y="0"/>
            <a:ext cx="9143588" cy="2041663"/>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2" name="Title 1">
            <a:extLst>
              <a:ext uri="{FF2B5EF4-FFF2-40B4-BE49-F238E27FC236}">
                <a16:creationId xmlns:a16="http://schemas.microsoft.com/office/drawing/2014/main" id="{2CF00F24-49CB-4F84-4E5D-2FCF9660359D}"/>
              </a:ext>
            </a:extLst>
          </p:cNvPr>
          <p:cNvSpPr>
            <a:spLocks noGrp="1"/>
          </p:cNvSpPr>
          <p:nvPr>
            <p:ph type="title" hasCustomPrompt="1"/>
          </p:nvPr>
        </p:nvSpPr>
        <p:spPr>
          <a:xfrm>
            <a:off x="359569" y="2021347"/>
            <a:ext cx="8424000" cy="498597"/>
          </a:xfrm>
        </p:spPr>
        <p:txBody>
          <a:bodyPr/>
          <a:lstStyle/>
          <a:p>
            <a:r>
              <a:rPr lang="en-US"/>
              <a:t>Leading chart title</a:t>
            </a:r>
            <a:endParaRPr lang="en-GB"/>
          </a:p>
        </p:txBody>
      </p:sp>
      <p:sp>
        <p:nvSpPr>
          <p:cNvPr id="3" name="Content Placeholder 2">
            <a:extLst>
              <a:ext uri="{FF2B5EF4-FFF2-40B4-BE49-F238E27FC236}">
                <a16:creationId xmlns:a16="http://schemas.microsoft.com/office/drawing/2014/main" id="{860B12D8-6E14-6631-AB33-82B894BDF2A0}"/>
              </a:ext>
            </a:extLst>
          </p:cNvPr>
          <p:cNvSpPr>
            <a:spLocks noGrp="1"/>
          </p:cNvSpPr>
          <p:nvPr>
            <p:ph idx="1" hasCustomPrompt="1"/>
          </p:nvPr>
        </p:nvSpPr>
        <p:spPr>
          <a:xfrm>
            <a:off x="359570" y="3005849"/>
            <a:ext cx="8424863" cy="1613687"/>
          </a:xfrm>
        </p:spPr>
        <p:txBody>
          <a:bodyPr/>
          <a:lstStyle/>
          <a:p>
            <a:pPr lvl="0"/>
            <a:r>
              <a:rPr lang="de-DE"/>
              <a:t>Click </a:t>
            </a:r>
            <a:r>
              <a:rPr lang="de-DE" err="1"/>
              <a:t>to</a:t>
            </a:r>
            <a:r>
              <a:rPr lang="de-DE"/>
              <a:t> </a:t>
            </a:r>
            <a:r>
              <a:rPr lang="de-DE" err="1"/>
              <a:t>add</a:t>
            </a:r>
            <a:r>
              <a:rPr lang="de-DE"/>
              <a:t> </a:t>
            </a:r>
            <a:r>
              <a:rPr lang="de-DE" err="1"/>
              <a:t>text</a:t>
            </a:r>
            <a:endParaRPr lang="de-DE"/>
          </a:p>
          <a:p>
            <a:pPr lvl="0"/>
            <a:endParaRPr lang="de-DE"/>
          </a:p>
          <a:p>
            <a:pPr lvl="1"/>
            <a:r>
              <a:rPr lang="de-DE"/>
              <a:t>Click </a:t>
            </a:r>
            <a:r>
              <a:rPr lang="de-DE" err="1"/>
              <a:t>to</a:t>
            </a:r>
            <a:r>
              <a:rPr lang="de-DE"/>
              <a:t> </a:t>
            </a:r>
            <a:r>
              <a:rPr lang="de-DE" err="1"/>
              <a:t>add</a:t>
            </a:r>
            <a:r>
              <a:rPr lang="de-DE"/>
              <a:t> </a:t>
            </a:r>
            <a:r>
              <a:rPr lang="de-DE" err="1"/>
              <a:t>text</a:t>
            </a:r>
            <a:endParaRPr lang="de-DE"/>
          </a:p>
          <a:p>
            <a:pPr lvl="1"/>
            <a:endParaRPr lang="de-DE"/>
          </a:p>
          <a:p>
            <a:pPr lvl="2"/>
            <a:r>
              <a:rPr lang="de-DE"/>
              <a:t>Click </a:t>
            </a:r>
            <a:r>
              <a:rPr lang="de-DE" err="1"/>
              <a:t>to</a:t>
            </a:r>
            <a:r>
              <a:rPr lang="de-DE"/>
              <a:t> </a:t>
            </a:r>
            <a:r>
              <a:rPr lang="de-DE" err="1"/>
              <a:t>add</a:t>
            </a:r>
            <a:r>
              <a:rPr lang="de-DE"/>
              <a:t> </a:t>
            </a:r>
            <a:r>
              <a:rPr lang="de-DE" err="1"/>
              <a:t>text</a:t>
            </a:r>
            <a:endParaRPr lang="de-DE"/>
          </a:p>
          <a:p>
            <a:pPr lvl="2"/>
            <a:endParaRPr lang="de-DE"/>
          </a:p>
          <a:p>
            <a:pPr lvl="3"/>
            <a:r>
              <a:rPr lang="de-DE"/>
              <a:t>Click </a:t>
            </a:r>
            <a:r>
              <a:rPr lang="de-DE" err="1"/>
              <a:t>to</a:t>
            </a:r>
            <a:r>
              <a:rPr lang="de-DE"/>
              <a:t> </a:t>
            </a:r>
            <a:r>
              <a:rPr lang="de-DE" err="1"/>
              <a:t>add</a:t>
            </a:r>
            <a:r>
              <a:rPr lang="de-DE"/>
              <a:t> </a:t>
            </a:r>
            <a:r>
              <a:rPr lang="de-DE" err="1"/>
              <a:t>text</a:t>
            </a:r>
            <a:endParaRPr lang="de-DE"/>
          </a:p>
          <a:p>
            <a:pPr lvl="3"/>
            <a:endParaRPr lang="de-DE"/>
          </a:p>
          <a:p>
            <a:pPr lvl="4"/>
            <a:r>
              <a:rPr lang="de-DE"/>
              <a:t>Click </a:t>
            </a:r>
            <a:r>
              <a:rPr lang="de-DE" err="1"/>
              <a:t>to</a:t>
            </a:r>
            <a:r>
              <a:rPr lang="de-DE"/>
              <a:t> </a:t>
            </a:r>
            <a:r>
              <a:rPr lang="de-DE" err="1"/>
              <a:t>add</a:t>
            </a:r>
            <a:r>
              <a:rPr lang="de-DE"/>
              <a:t> </a:t>
            </a:r>
            <a:r>
              <a:rPr lang="de-DE" err="1"/>
              <a:t>text</a:t>
            </a:r>
            <a:endParaRPr lang="de-DE"/>
          </a:p>
          <a:p>
            <a:pPr lvl="4"/>
            <a:endParaRPr lang="de-DE"/>
          </a:p>
        </p:txBody>
      </p:sp>
      <p:sp>
        <p:nvSpPr>
          <p:cNvPr id="8" name="Text Placeholder 7">
            <a:extLst>
              <a:ext uri="{FF2B5EF4-FFF2-40B4-BE49-F238E27FC236}">
                <a16:creationId xmlns:a16="http://schemas.microsoft.com/office/drawing/2014/main" id="{B48B2051-7F5B-9450-F25F-2C2A4B14D177}"/>
              </a:ext>
            </a:extLst>
          </p:cNvPr>
          <p:cNvSpPr>
            <a:spLocks noGrp="1"/>
          </p:cNvSpPr>
          <p:nvPr>
            <p:ph type="body" sz="quarter" idx="13" hasCustomPrompt="1"/>
          </p:nvPr>
        </p:nvSpPr>
        <p:spPr>
          <a:xfrm>
            <a:off x="359569" y="2591511"/>
            <a:ext cx="8424000" cy="350865"/>
          </a:xfrm>
        </p:spPr>
        <p:txBody>
          <a:bodyPr>
            <a:noAutofit/>
          </a:bodyPr>
          <a:lstStyle>
            <a:lvl1pPr marL="0" indent="0">
              <a:spcBef>
                <a:spcPts val="0"/>
              </a:spcBef>
              <a:buNone/>
              <a:tabLst/>
              <a:defRPr sz="1199"/>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Subtitle</a:t>
            </a:r>
            <a:endParaRPr lang="en-GB"/>
          </a:p>
        </p:txBody>
      </p:sp>
      <p:sp>
        <p:nvSpPr>
          <p:cNvPr id="9" name="Text Placeholder 7">
            <a:extLst>
              <a:ext uri="{FF2B5EF4-FFF2-40B4-BE49-F238E27FC236}">
                <a16:creationId xmlns:a16="http://schemas.microsoft.com/office/drawing/2014/main" id="{554F818F-9ADA-4BC1-CD5B-CCEAABA6A274}"/>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0" name="Chart Placeholder 9">
            <a:extLst>
              <a:ext uri="{FF2B5EF4-FFF2-40B4-BE49-F238E27FC236}">
                <a16:creationId xmlns:a16="http://schemas.microsoft.com/office/drawing/2014/main" id="{5941B8D7-9896-963D-4621-FAD923AEBAF5}"/>
              </a:ext>
            </a:extLst>
          </p:cNvPr>
          <p:cNvSpPr>
            <a:spLocks noGrp="1"/>
          </p:cNvSpPr>
          <p:nvPr>
            <p:ph type="chart" sz="quarter" idx="15" hasCustomPrompt="1"/>
          </p:nvPr>
        </p:nvSpPr>
        <p:spPr>
          <a:xfrm>
            <a:off x="359570" y="237600"/>
            <a:ext cx="8424000" cy="1572527"/>
          </a:xfrm>
        </p:spPr>
        <p:txBody>
          <a:bodyPr/>
          <a:lstStyle/>
          <a:p>
            <a:r>
              <a:rPr lang="de-DE"/>
              <a:t>Click </a:t>
            </a:r>
            <a:r>
              <a:rPr lang="de-DE" err="1"/>
              <a:t>to</a:t>
            </a:r>
            <a:r>
              <a:rPr lang="de-DE"/>
              <a:t> </a:t>
            </a:r>
            <a:r>
              <a:rPr lang="de-DE" err="1"/>
              <a:t>add</a:t>
            </a:r>
            <a:r>
              <a:rPr lang="de-DE"/>
              <a:t> </a:t>
            </a:r>
            <a:r>
              <a:rPr lang="de-DE" err="1"/>
              <a:t>image</a:t>
            </a:r>
            <a:endParaRPr lang="en-GB"/>
          </a:p>
        </p:txBody>
      </p:sp>
      <p:sp>
        <p:nvSpPr>
          <p:cNvPr id="11" name="Footer Placeholder 10">
            <a:extLst>
              <a:ext uri="{FF2B5EF4-FFF2-40B4-BE49-F238E27FC236}">
                <a16:creationId xmlns:a16="http://schemas.microsoft.com/office/drawing/2014/main" id="{B5661167-1031-656E-043F-6E8639E9A11E}"/>
              </a:ext>
            </a:extLst>
          </p:cNvPr>
          <p:cNvSpPr>
            <a:spLocks noGrp="1"/>
          </p:cNvSpPr>
          <p:nvPr>
            <p:ph type="ftr" sz="quarter" idx="17"/>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8898116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yer_ESS_Content Slide Statement">
    <p:spTree>
      <p:nvGrpSpPr>
        <p:cNvPr id="1" name=""/>
        <p:cNvGrpSpPr/>
        <p:nvPr/>
      </p:nvGrpSpPr>
      <p:grpSpPr>
        <a:xfrm>
          <a:off x="0" y="0"/>
          <a:ext cx="0" cy="0"/>
          <a:chOff x="0" y="0"/>
          <a:chExt cx="0" cy="0"/>
        </a:xfrm>
      </p:grpSpPr>
      <p:sp>
        <p:nvSpPr>
          <p:cNvPr id="43" name="Text Placeholder 12">
            <a:extLst>
              <a:ext uri="{FF2B5EF4-FFF2-40B4-BE49-F238E27FC236}">
                <a16:creationId xmlns:a16="http://schemas.microsoft.com/office/drawing/2014/main" id="{C0E99DAE-0CCB-E05E-D72C-959E81A1FD97}"/>
              </a:ext>
            </a:extLst>
          </p:cNvPr>
          <p:cNvSpPr>
            <a:spLocks noGrp="1"/>
          </p:cNvSpPr>
          <p:nvPr>
            <p:ph type="body" sz="quarter" idx="13" hasCustomPrompt="1"/>
          </p:nvPr>
        </p:nvSpPr>
        <p:spPr>
          <a:xfrm>
            <a:off x="369094" y="987610"/>
            <a:ext cx="8409662" cy="540000"/>
          </a:xfrm>
          <a:prstGeom prst="roundRect">
            <a:avLst/>
          </a:prstGeom>
          <a:solidFill>
            <a:schemeClr val="accent1"/>
          </a:solidFill>
          <a:ln w="25400">
            <a:noFill/>
            <a:miter lim="800000"/>
          </a:ln>
        </p:spPr>
        <p:txBody>
          <a:bodyPr lIns="810000" tIns="0" rIns="72000" bIns="0" anchor="ctr">
            <a:normAutofit/>
          </a:bodyPr>
          <a:lstStyle>
            <a:lvl1pPr marL="0" indent="0" algn="l">
              <a:buNone/>
              <a:defRPr sz="1499" b="1">
                <a:solidFill>
                  <a:schemeClr val="bg1"/>
                </a:solidFill>
                <a:latin typeface="+mn-lt"/>
              </a:defRPr>
            </a:lvl1pPr>
          </a:lstStyle>
          <a:p>
            <a:pPr lvl="0"/>
            <a:r>
              <a:rPr lang="en-US"/>
              <a:t>Claim</a:t>
            </a:r>
          </a:p>
        </p:txBody>
      </p:sp>
      <p:sp>
        <p:nvSpPr>
          <p:cNvPr id="12" name="Text Placeholder 20">
            <a:extLst>
              <a:ext uri="{FF2B5EF4-FFF2-40B4-BE49-F238E27FC236}">
                <a16:creationId xmlns:a16="http://schemas.microsoft.com/office/drawing/2014/main" id="{7CB28189-A044-6F98-DC25-955685E1C577}"/>
              </a:ext>
            </a:extLst>
          </p:cNvPr>
          <p:cNvSpPr>
            <a:spLocks noGrp="1"/>
          </p:cNvSpPr>
          <p:nvPr>
            <p:ph type="body" sz="quarter" idx="35" hasCustomPrompt="1"/>
          </p:nvPr>
        </p:nvSpPr>
        <p:spPr>
          <a:xfrm>
            <a:off x="461817" y="1068345"/>
            <a:ext cx="378534" cy="378532"/>
          </a:xfrm>
          <a:prstGeom prst="round2DiagRect">
            <a:avLst/>
          </a:prstGeom>
          <a:solidFill>
            <a:schemeClr val="bg1"/>
          </a:solidFill>
        </p:spPr>
        <p:txBody>
          <a:bodyPr anchor="ctr">
            <a:normAutofit/>
          </a:bodyPr>
          <a:lstStyle>
            <a:lvl1pPr marL="0" indent="0" algn="ctr">
              <a:buNone/>
              <a:defRPr sz="1499" b="1">
                <a:solidFill>
                  <a:schemeClr val="accent1"/>
                </a:solidFill>
                <a:latin typeface="+mn-lt"/>
              </a:defRPr>
            </a:lvl1pPr>
            <a:lvl2pPr marL="0" indent="0" algn="ctr">
              <a:buNone/>
              <a:defRPr sz="1199">
                <a:solidFill>
                  <a:schemeClr val="bg1"/>
                </a:solidFill>
              </a:defRPr>
            </a:lvl2pPr>
          </a:lstStyle>
          <a:p>
            <a:pPr lvl="0"/>
            <a:r>
              <a:rPr lang="en-US"/>
              <a:t>1.1</a:t>
            </a:r>
          </a:p>
        </p:txBody>
      </p:sp>
      <p:sp>
        <p:nvSpPr>
          <p:cNvPr id="8" name="Title 7">
            <a:extLst>
              <a:ext uri="{FF2B5EF4-FFF2-40B4-BE49-F238E27FC236}">
                <a16:creationId xmlns:a16="http://schemas.microsoft.com/office/drawing/2014/main" id="{4516B40F-434E-817A-9A67-76B1BA7BA7D9}"/>
              </a:ext>
            </a:extLst>
          </p:cNvPr>
          <p:cNvSpPr>
            <a:spLocks noGrp="1"/>
          </p:cNvSpPr>
          <p:nvPr>
            <p:ph type="title" hasCustomPrompt="1"/>
          </p:nvPr>
        </p:nvSpPr>
        <p:spPr>
          <a:xfrm>
            <a:off x="0" y="447610"/>
            <a:ext cx="368682" cy="540000"/>
          </a:xfrm>
          <a:solidFill>
            <a:schemeClr val="accent1"/>
          </a:solidFill>
          <a:ln w="25400">
            <a:solidFill>
              <a:schemeClr val="accent1"/>
            </a:solidFill>
            <a:miter lim="800000"/>
          </a:ln>
        </p:spPr>
        <p:txBody>
          <a:bodyPr lIns="0" anchor="ctr"/>
          <a:lstStyle>
            <a:lvl1pPr marL="0" indent="0" algn="ctr">
              <a:tabLst/>
              <a:defRPr sz="1798">
                <a:solidFill>
                  <a:schemeClr val="bg1"/>
                </a:solidFill>
              </a:defRPr>
            </a:lvl1pPr>
          </a:lstStyle>
          <a:p>
            <a:r>
              <a:rPr lang="en-US"/>
              <a:t>0</a:t>
            </a:r>
            <a:endParaRPr lang="en-GB"/>
          </a:p>
        </p:txBody>
      </p:sp>
      <p:sp>
        <p:nvSpPr>
          <p:cNvPr id="16" name="Text Placeholder 15">
            <a:extLst>
              <a:ext uri="{FF2B5EF4-FFF2-40B4-BE49-F238E27FC236}">
                <a16:creationId xmlns:a16="http://schemas.microsoft.com/office/drawing/2014/main" id="{43FADF8A-BC32-C098-BD04-ACD93182F685}"/>
              </a:ext>
            </a:extLst>
          </p:cNvPr>
          <p:cNvSpPr>
            <a:spLocks noGrp="1"/>
          </p:cNvSpPr>
          <p:nvPr>
            <p:ph type="body" sz="quarter" idx="37" hasCustomPrompt="1"/>
          </p:nvPr>
        </p:nvSpPr>
        <p:spPr>
          <a:xfrm>
            <a:off x="368682" y="447611"/>
            <a:ext cx="8410988" cy="540000"/>
          </a:xfrm>
          <a:solidFill>
            <a:schemeClr val="bg1"/>
          </a:solidFill>
          <a:ln w="25400">
            <a:noFill/>
            <a:miter lim="800000"/>
          </a:ln>
        </p:spPr>
        <p:txBody>
          <a:bodyPr lIns="144000" anchor="ctr">
            <a:noAutofit/>
          </a:bodyPr>
          <a:lstStyle>
            <a:lvl1pPr marL="0" indent="0">
              <a:spcBef>
                <a:spcPts val="0"/>
              </a:spcBef>
              <a:buNone/>
              <a:defRPr sz="1499" b="1">
                <a:solidFill>
                  <a:schemeClr val="accent1"/>
                </a:solidFill>
              </a:defRPr>
            </a:lvl1pPr>
            <a:lvl2pPr marL="0" indent="0">
              <a:spcBef>
                <a:spcPts val="0"/>
              </a:spcBef>
              <a:buNone/>
              <a:defRPr sz="1499" b="1">
                <a:solidFill>
                  <a:schemeClr val="accent1"/>
                </a:solidFill>
              </a:defRPr>
            </a:lvl2pPr>
            <a:lvl3pPr marL="0" indent="0">
              <a:spcBef>
                <a:spcPts val="0"/>
              </a:spcBef>
              <a:buNone/>
              <a:defRPr sz="1499" b="1">
                <a:solidFill>
                  <a:schemeClr val="accent1"/>
                </a:solidFill>
              </a:defRPr>
            </a:lvl3pPr>
            <a:lvl4pPr marL="0" indent="0">
              <a:spcBef>
                <a:spcPts val="0"/>
              </a:spcBef>
              <a:buNone/>
              <a:defRPr sz="1499" b="1">
                <a:solidFill>
                  <a:schemeClr val="accent1"/>
                </a:solidFill>
              </a:defRPr>
            </a:lvl4pPr>
            <a:lvl5pPr marL="0" indent="0">
              <a:spcBef>
                <a:spcPts val="0"/>
              </a:spcBef>
              <a:buNone/>
              <a:defRPr sz="1499" b="1">
                <a:solidFill>
                  <a:schemeClr val="accent1"/>
                </a:solidFill>
              </a:defRPr>
            </a:lvl5pPr>
          </a:lstStyle>
          <a:p>
            <a:pPr lvl="0"/>
            <a:r>
              <a:rPr lang="en-US"/>
              <a:t>Communication driver</a:t>
            </a:r>
          </a:p>
        </p:txBody>
      </p:sp>
      <p:sp>
        <p:nvSpPr>
          <p:cNvPr id="13" name="Text Placeholder 20">
            <a:extLst>
              <a:ext uri="{FF2B5EF4-FFF2-40B4-BE49-F238E27FC236}">
                <a16:creationId xmlns:a16="http://schemas.microsoft.com/office/drawing/2014/main" id="{68BF8E06-4615-8D04-3161-812C9A4E0587}"/>
              </a:ext>
            </a:extLst>
          </p:cNvPr>
          <p:cNvSpPr>
            <a:spLocks noGrp="1"/>
          </p:cNvSpPr>
          <p:nvPr>
            <p:ph type="body" sz="quarter" idx="36" hasCustomPrompt="1"/>
          </p:nvPr>
        </p:nvSpPr>
        <p:spPr>
          <a:xfrm>
            <a:off x="8067348" y="225924"/>
            <a:ext cx="702796" cy="254058"/>
          </a:xfrm>
          <a:prstGeom prst="round2DiagRect">
            <a:avLst/>
          </a:prstGeom>
          <a:solidFill>
            <a:schemeClr val="tx2"/>
          </a:solidFill>
        </p:spPr>
        <p:txBody>
          <a:bodyPr wrap="none" lIns="108000" tIns="39600" rIns="108000" bIns="36000" anchor="ctr">
            <a:spAutoFit/>
          </a:bodyPr>
          <a:lstStyle>
            <a:lvl1pPr marL="0" indent="0" algn="r">
              <a:buNone/>
              <a:defRPr sz="1049" b="0" cap="all" baseline="0">
                <a:solidFill>
                  <a:schemeClr val="accent3"/>
                </a:solidFill>
                <a:latin typeface="+mn-lt"/>
              </a:defRPr>
            </a:lvl1pPr>
            <a:lvl2pPr marL="0" indent="0" algn="ctr">
              <a:buNone/>
              <a:defRPr sz="1199">
                <a:solidFill>
                  <a:schemeClr val="bg1"/>
                </a:solidFill>
              </a:defRPr>
            </a:lvl2pPr>
          </a:lstStyle>
          <a:p>
            <a:pPr lvl="0"/>
            <a:r>
              <a:rPr lang="en-US"/>
              <a:t>pillar</a:t>
            </a:r>
          </a:p>
        </p:txBody>
      </p:sp>
      <p:sp>
        <p:nvSpPr>
          <p:cNvPr id="42" name="Text Placeholder 7">
            <a:extLst>
              <a:ext uri="{FF2B5EF4-FFF2-40B4-BE49-F238E27FC236}">
                <a16:creationId xmlns:a16="http://schemas.microsoft.com/office/drawing/2014/main" id="{E049ECBE-FCAF-1898-CE7A-FDB8768C5758}"/>
              </a:ext>
            </a:extLst>
          </p:cNvPr>
          <p:cNvSpPr>
            <a:spLocks noGrp="1"/>
          </p:cNvSpPr>
          <p:nvPr>
            <p:ph type="body" sz="quarter" idx="14" hasCustomPrompt="1"/>
          </p:nvPr>
        </p:nvSpPr>
        <p:spPr>
          <a:xfrm>
            <a:off x="359569" y="4639855"/>
            <a:ext cx="8424000" cy="87716"/>
          </a:xfrm>
        </p:spPr>
        <p:txBody>
          <a:bodyPr anchor="b">
            <a:spAutoFit/>
          </a:bodyPr>
          <a:lstStyle>
            <a:lvl1pPr marL="0" indent="0">
              <a:spcBef>
                <a:spcPts val="0"/>
              </a:spcBef>
              <a:buNone/>
              <a:tabLst/>
              <a:defRPr sz="599">
                <a:solidFill>
                  <a:schemeClr val="tx2"/>
                </a:solidFill>
              </a:defRPr>
            </a:lvl1pPr>
            <a:lvl2pPr marL="0" indent="0">
              <a:spcBef>
                <a:spcPts val="0"/>
              </a:spcBef>
              <a:buNone/>
              <a:tabLst/>
              <a:defRPr/>
            </a:lvl2pPr>
            <a:lvl3pPr marL="0" indent="0">
              <a:spcBef>
                <a:spcPts val="0"/>
              </a:spcBef>
              <a:buNone/>
              <a:tabLst/>
              <a:defRPr/>
            </a:lvl3pPr>
            <a:lvl4pPr marL="0" indent="0">
              <a:spcBef>
                <a:spcPts val="0"/>
              </a:spcBef>
              <a:buNone/>
              <a:tabLst/>
              <a:defRPr/>
            </a:lvl4pPr>
            <a:lvl5pPr marL="0" indent="0">
              <a:spcBef>
                <a:spcPts val="0"/>
              </a:spcBef>
              <a:buNone/>
              <a:tabLst/>
              <a:defRPr/>
            </a:lvl5pPr>
          </a:lstStyle>
          <a:p>
            <a:pPr lvl="0"/>
            <a:r>
              <a:rPr lang="en-US"/>
              <a:t>Sources/references</a:t>
            </a:r>
            <a:endParaRPr lang="en-GB"/>
          </a:p>
        </p:txBody>
      </p:sp>
      <p:sp>
        <p:nvSpPr>
          <p:cNvPr id="10" name="Text Placeholder 12">
            <a:extLst>
              <a:ext uri="{FF2B5EF4-FFF2-40B4-BE49-F238E27FC236}">
                <a16:creationId xmlns:a16="http://schemas.microsoft.com/office/drawing/2014/main" id="{7CF69FB9-E373-3F85-A645-38C41C30385A}"/>
              </a:ext>
            </a:extLst>
          </p:cNvPr>
          <p:cNvSpPr>
            <a:spLocks noGrp="1" noChangeAspect="1"/>
          </p:cNvSpPr>
          <p:nvPr>
            <p:ph type="body" sz="quarter" idx="20" hasCustomPrompt="1"/>
          </p:nvPr>
        </p:nvSpPr>
        <p:spPr>
          <a:xfrm>
            <a:off x="806272" y="1742216"/>
            <a:ext cx="534337" cy="330403"/>
          </a:xfrm>
          <a:prstGeom prst="roundRect">
            <a:avLst/>
          </a:prstGeom>
          <a:solidFill>
            <a:schemeClr val="bg2"/>
          </a:solidFill>
          <a:ln w="12700">
            <a:noFill/>
            <a:miter lim="800000"/>
          </a:ln>
        </p:spPr>
        <p:txBody>
          <a:bodyPr wrap="square" tIns="72000" bIns="72000" anchor="ctr">
            <a:spAutoFit/>
          </a:bodyPr>
          <a:lstStyle>
            <a:lvl1pPr marL="0" indent="0" algn="ctr">
              <a:buNone/>
              <a:defRPr sz="1049" b="0" spc="-60" baseline="0">
                <a:solidFill>
                  <a:schemeClr val="bg1"/>
                </a:solidFill>
                <a:latin typeface="+mn-lt"/>
              </a:defRPr>
            </a:lvl1pPr>
          </a:lstStyle>
          <a:p>
            <a:pPr lvl="0"/>
            <a:r>
              <a:rPr lang="en-US"/>
              <a:t>1.1.1</a:t>
            </a:r>
          </a:p>
        </p:txBody>
      </p:sp>
      <p:sp>
        <p:nvSpPr>
          <p:cNvPr id="34" name="Text Placeholder 12">
            <a:extLst>
              <a:ext uri="{FF2B5EF4-FFF2-40B4-BE49-F238E27FC236}">
                <a16:creationId xmlns:a16="http://schemas.microsoft.com/office/drawing/2014/main" id="{B88DEE0A-DC7E-093B-61C0-2DB234273C6A}"/>
              </a:ext>
            </a:extLst>
          </p:cNvPr>
          <p:cNvSpPr>
            <a:spLocks noGrp="1" noChangeAspect="1"/>
          </p:cNvSpPr>
          <p:nvPr>
            <p:ph type="body" sz="quarter" idx="27" hasCustomPrompt="1"/>
          </p:nvPr>
        </p:nvSpPr>
        <p:spPr>
          <a:xfrm>
            <a:off x="806272" y="2456874"/>
            <a:ext cx="534337" cy="330403"/>
          </a:xfrm>
          <a:prstGeom prst="roundRect">
            <a:avLst/>
          </a:prstGeom>
          <a:solidFill>
            <a:schemeClr val="bg2"/>
          </a:solidFill>
          <a:ln w="12700">
            <a:noFill/>
            <a:miter lim="800000"/>
          </a:ln>
        </p:spPr>
        <p:txBody>
          <a:bodyPr wrap="square" tIns="72000" bIns="72000" anchor="ctr">
            <a:spAutoFit/>
          </a:bodyPr>
          <a:lstStyle>
            <a:lvl1pPr marL="0" indent="0" algn="ctr">
              <a:buNone/>
              <a:defRPr sz="1049" b="0" spc="-60" baseline="0">
                <a:solidFill>
                  <a:schemeClr val="bg1"/>
                </a:solidFill>
                <a:latin typeface="+mn-lt"/>
              </a:defRPr>
            </a:lvl1pPr>
          </a:lstStyle>
          <a:p>
            <a:pPr lvl="0"/>
            <a:r>
              <a:rPr lang="en-US"/>
              <a:t>1.1.2</a:t>
            </a:r>
          </a:p>
        </p:txBody>
      </p:sp>
      <p:sp>
        <p:nvSpPr>
          <p:cNvPr id="37" name="Text Placeholder 12">
            <a:extLst>
              <a:ext uri="{FF2B5EF4-FFF2-40B4-BE49-F238E27FC236}">
                <a16:creationId xmlns:a16="http://schemas.microsoft.com/office/drawing/2014/main" id="{F390C7CB-AF89-8B1B-0A89-EAB559F04C8A}"/>
              </a:ext>
            </a:extLst>
          </p:cNvPr>
          <p:cNvSpPr>
            <a:spLocks noGrp="1" noChangeAspect="1"/>
          </p:cNvSpPr>
          <p:nvPr>
            <p:ph type="body" sz="quarter" idx="30" hasCustomPrompt="1"/>
          </p:nvPr>
        </p:nvSpPr>
        <p:spPr>
          <a:xfrm>
            <a:off x="806272" y="3171532"/>
            <a:ext cx="534337" cy="330403"/>
          </a:xfrm>
          <a:prstGeom prst="roundRect">
            <a:avLst/>
          </a:prstGeom>
          <a:solidFill>
            <a:schemeClr val="bg2"/>
          </a:solidFill>
          <a:ln w="12700">
            <a:noFill/>
            <a:miter lim="800000"/>
          </a:ln>
        </p:spPr>
        <p:txBody>
          <a:bodyPr wrap="square" tIns="72000" bIns="72000" anchor="ctr">
            <a:spAutoFit/>
          </a:bodyPr>
          <a:lstStyle>
            <a:lvl1pPr marL="0" indent="0" algn="ctr">
              <a:buNone/>
              <a:defRPr sz="1049" b="0" spc="-60" baseline="0">
                <a:solidFill>
                  <a:schemeClr val="bg1"/>
                </a:solidFill>
                <a:latin typeface="+mn-lt"/>
              </a:defRPr>
            </a:lvl1pPr>
          </a:lstStyle>
          <a:p>
            <a:pPr lvl="0"/>
            <a:r>
              <a:rPr lang="en-US"/>
              <a:t>1.1.3</a:t>
            </a:r>
          </a:p>
        </p:txBody>
      </p:sp>
      <p:sp>
        <p:nvSpPr>
          <p:cNvPr id="7" name="Text Placeholder 12">
            <a:extLst>
              <a:ext uri="{FF2B5EF4-FFF2-40B4-BE49-F238E27FC236}">
                <a16:creationId xmlns:a16="http://schemas.microsoft.com/office/drawing/2014/main" id="{6B5699FB-0054-A79C-8680-48F0F1B54C29}"/>
              </a:ext>
            </a:extLst>
          </p:cNvPr>
          <p:cNvSpPr>
            <a:spLocks noGrp="1" noChangeAspect="1"/>
          </p:cNvSpPr>
          <p:nvPr>
            <p:ph type="body" sz="quarter" idx="33" hasCustomPrompt="1"/>
          </p:nvPr>
        </p:nvSpPr>
        <p:spPr>
          <a:xfrm>
            <a:off x="806272" y="3886190"/>
            <a:ext cx="534337" cy="330403"/>
          </a:xfrm>
          <a:prstGeom prst="roundRect">
            <a:avLst/>
          </a:prstGeom>
          <a:solidFill>
            <a:schemeClr val="bg2"/>
          </a:solidFill>
          <a:ln w="12700">
            <a:noFill/>
            <a:miter lim="800000"/>
          </a:ln>
        </p:spPr>
        <p:txBody>
          <a:bodyPr wrap="square" tIns="72000" bIns="72000" anchor="ctr">
            <a:spAutoFit/>
          </a:bodyPr>
          <a:lstStyle>
            <a:lvl1pPr marL="0" indent="0" algn="ctr">
              <a:buNone/>
              <a:defRPr sz="1049" b="0" spc="-60" baseline="0">
                <a:solidFill>
                  <a:schemeClr val="bg1"/>
                </a:solidFill>
                <a:latin typeface="+mn-lt"/>
              </a:defRPr>
            </a:lvl1pPr>
          </a:lstStyle>
          <a:p>
            <a:pPr lvl="0"/>
            <a:r>
              <a:rPr lang="en-US"/>
              <a:t>1.1.4</a:t>
            </a:r>
          </a:p>
        </p:txBody>
      </p:sp>
      <p:sp>
        <p:nvSpPr>
          <p:cNvPr id="31" name="Text Placeholder 30">
            <a:extLst>
              <a:ext uri="{FF2B5EF4-FFF2-40B4-BE49-F238E27FC236}">
                <a16:creationId xmlns:a16="http://schemas.microsoft.com/office/drawing/2014/main" id="{267DCB22-C7EF-2E18-AD30-8C53F1F6C24A}"/>
              </a:ext>
            </a:extLst>
          </p:cNvPr>
          <p:cNvSpPr>
            <a:spLocks noGrp="1"/>
          </p:cNvSpPr>
          <p:nvPr>
            <p:ph type="body" sz="quarter" idx="24" hasCustomPrompt="1"/>
          </p:nvPr>
        </p:nvSpPr>
        <p:spPr>
          <a:xfrm>
            <a:off x="1299082" y="1762172"/>
            <a:ext cx="3861146" cy="540000"/>
          </a:xfrm>
          <a:prstGeom prst="roundRect">
            <a:avLst/>
          </a:prstGeom>
          <a:solidFill>
            <a:schemeClr val="bg1"/>
          </a:solidFill>
          <a:ln w="12700">
            <a:noFill/>
            <a:miter lim="800000"/>
          </a:ln>
          <a:effectLst>
            <a:outerShdw blurRad="162114" dist="38100" dir="2700000" algn="tl" rotWithShape="0">
              <a:prstClr val="black">
                <a:alpha val="12669"/>
              </a:prstClr>
            </a:outerShdw>
          </a:effectLst>
        </p:spPr>
        <p:txBody>
          <a:bodyPr lIns="108000" tIns="45720" rIns="144000" bIns="0" anchor="ctr">
            <a:normAutofit/>
          </a:bodyPr>
          <a:lstStyle>
            <a:lvl1pPr marL="0" indent="0">
              <a:buFont typeface="Arial" panose="020B0604020202020204" pitchFamily="34" charset="0"/>
              <a:buNone/>
              <a:defRPr sz="1049">
                <a:solidFill>
                  <a:schemeClr val="tx1"/>
                </a:solidFill>
                <a:latin typeface="+mn-lt"/>
              </a:defRPr>
            </a:lvl1pPr>
          </a:lstStyle>
          <a:p>
            <a:pPr lvl="0"/>
            <a:r>
              <a:rPr lang="en-US"/>
              <a:t>Statement 1</a:t>
            </a:r>
          </a:p>
        </p:txBody>
      </p:sp>
      <p:sp>
        <p:nvSpPr>
          <p:cNvPr id="32" name="Text Placeholder 30">
            <a:extLst>
              <a:ext uri="{FF2B5EF4-FFF2-40B4-BE49-F238E27FC236}">
                <a16:creationId xmlns:a16="http://schemas.microsoft.com/office/drawing/2014/main" id="{3FAD0756-B08C-2D9E-187D-3E392B841864}"/>
              </a:ext>
            </a:extLst>
          </p:cNvPr>
          <p:cNvSpPr>
            <a:spLocks noGrp="1"/>
          </p:cNvSpPr>
          <p:nvPr>
            <p:ph type="body" sz="quarter" idx="25" hasCustomPrompt="1"/>
          </p:nvPr>
        </p:nvSpPr>
        <p:spPr>
          <a:xfrm>
            <a:off x="1299082" y="2476830"/>
            <a:ext cx="3861146" cy="540000"/>
          </a:xfrm>
          <a:prstGeom prst="roundRect">
            <a:avLst/>
          </a:prstGeom>
          <a:solidFill>
            <a:schemeClr val="bg1"/>
          </a:solidFill>
          <a:ln w="12700">
            <a:noFill/>
            <a:miter lim="800000"/>
          </a:ln>
          <a:effectLst>
            <a:outerShdw blurRad="162114" dist="38100" dir="2700000" algn="tl" rotWithShape="0">
              <a:prstClr val="black">
                <a:alpha val="12669"/>
              </a:prstClr>
            </a:outerShdw>
          </a:effectLst>
        </p:spPr>
        <p:txBody>
          <a:bodyPr lIns="108000" tIns="45720" rIns="144000" bIns="0" anchor="ctr">
            <a:normAutofit/>
          </a:bodyPr>
          <a:lstStyle>
            <a:lvl1pPr marL="0" indent="0">
              <a:buFont typeface="Arial" panose="020B0604020202020204" pitchFamily="34" charset="0"/>
              <a:buNone/>
              <a:defRPr sz="1049">
                <a:solidFill>
                  <a:schemeClr val="tx1"/>
                </a:solidFill>
                <a:latin typeface="+mn-lt"/>
              </a:defRPr>
            </a:lvl1pPr>
          </a:lstStyle>
          <a:p>
            <a:pPr lvl="0"/>
            <a:r>
              <a:rPr lang="en-US"/>
              <a:t>Statement 2</a:t>
            </a:r>
          </a:p>
        </p:txBody>
      </p:sp>
      <p:sp>
        <p:nvSpPr>
          <p:cNvPr id="35" name="Text Placeholder 30">
            <a:extLst>
              <a:ext uri="{FF2B5EF4-FFF2-40B4-BE49-F238E27FC236}">
                <a16:creationId xmlns:a16="http://schemas.microsoft.com/office/drawing/2014/main" id="{D046DF1F-C7C4-F619-A566-B801CD099B16}"/>
              </a:ext>
            </a:extLst>
          </p:cNvPr>
          <p:cNvSpPr>
            <a:spLocks noGrp="1"/>
          </p:cNvSpPr>
          <p:nvPr>
            <p:ph type="body" sz="quarter" idx="28" hasCustomPrompt="1"/>
          </p:nvPr>
        </p:nvSpPr>
        <p:spPr>
          <a:xfrm>
            <a:off x="1299082" y="3191488"/>
            <a:ext cx="3861146" cy="540000"/>
          </a:xfrm>
          <a:prstGeom prst="roundRect">
            <a:avLst/>
          </a:prstGeom>
          <a:solidFill>
            <a:schemeClr val="bg1"/>
          </a:solidFill>
          <a:ln w="12700">
            <a:noFill/>
            <a:miter lim="800000"/>
          </a:ln>
          <a:effectLst>
            <a:outerShdw blurRad="162114" dist="38100" dir="2700000" algn="tl" rotWithShape="0">
              <a:prstClr val="black">
                <a:alpha val="12669"/>
              </a:prstClr>
            </a:outerShdw>
          </a:effectLst>
        </p:spPr>
        <p:txBody>
          <a:bodyPr lIns="108000" tIns="45720" rIns="144000" bIns="0" anchor="ctr">
            <a:normAutofit/>
          </a:bodyPr>
          <a:lstStyle>
            <a:lvl1pPr marL="0" indent="0">
              <a:buFont typeface="Arial" panose="020B0604020202020204" pitchFamily="34" charset="0"/>
              <a:buNone/>
              <a:defRPr sz="1049">
                <a:solidFill>
                  <a:schemeClr val="tx1"/>
                </a:solidFill>
                <a:latin typeface="+mn-lt"/>
              </a:defRPr>
            </a:lvl1pPr>
          </a:lstStyle>
          <a:p>
            <a:pPr lvl="0"/>
            <a:r>
              <a:rPr lang="en-US"/>
              <a:t>Statement 3</a:t>
            </a:r>
          </a:p>
        </p:txBody>
      </p:sp>
      <p:sp>
        <p:nvSpPr>
          <p:cNvPr id="2" name="Text Placeholder 30">
            <a:extLst>
              <a:ext uri="{FF2B5EF4-FFF2-40B4-BE49-F238E27FC236}">
                <a16:creationId xmlns:a16="http://schemas.microsoft.com/office/drawing/2014/main" id="{E69D7DD3-45B3-99BE-F03E-D47018AC4112}"/>
              </a:ext>
            </a:extLst>
          </p:cNvPr>
          <p:cNvSpPr>
            <a:spLocks noGrp="1"/>
          </p:cNvSpPr>
          <p:nvPr>
            <p:ph type="body" sz="quarter" idx="31" hasCustomPrompt="1"/>
          </p:nvPr>
        </p:nvSpPr>
        <p:spPr>
          <a:xfrm>
            <a:off x="1299082" y="3906146"/>
            <a:ext cx="3861146" cy="540000"/>
          </a:xfrm>
          <a:prstGeom prst="roundRect">
            <a:avLst/>
          </a:prstGeom>
          <a:solidFill>
            <a:schemeClr val="bg1"/>
          </a:solidFill>
          <a:ln w="12700">
            <a:noFill/>
            <a:miter lim="800000"/>
          </a:ln>
          <a:effectLst>
            <a:outerShdw blurRad="162114" dist="38100" dir="2700000" algn="tl" rotWithShape="0">
              <a:prstClr val="black">
                <a:alpha val="12669"/>
              </a:prstClr>
            </a:outerShdw>
          </a:effectLst>
        </p:spPr>
        <p:txBody>
          <a:bodyPr lIns="108000" tIns="45720" rIns="144000" bIns="0" anchor="ctr">
            <a:normAutofit/>
          </a:bodyPr>
          <a:lstStyle>
            <a:lvl1pPr marL="0" indent="0">
              <a:buFont typeface="Arial" panose="020B0604020202020204" pitchFamily="34" charset="0"/>
              <a:buNone/>
              <a:defRPr sz="1049">
                <a:solidFill>
                  <a:schemeClr val="tx1"/>
                </a:solidFill>
                <a:latin typeface="+mn-lt"/>
              </a:defRPr>
            </a:lvl1pPr>
          </a:lstStyle>
          <a:p>
            <a:pPr lvl="0"/>
            <a:r>
              <a:rPr lang="en-US"/>
              <a:t>Statement 4</a:t>
            </a:r>
          </a:p>
        </p:txBody>
      </p:sp>
      <p:sp>
        <p:nvSpPr>
          <p:cNvPr id="26" name="Text Placeholder 10">
            <a:extLst>
              <a:ext uri="{FF2B5EF4-FFF2-40B4-BE49-F238E27FC236}">
                <a16:creationId xmlns:a16="http://schemas.microsoft.com/office/drawing/2014/main" id="{2FE760E9-E1DC-72C4-E214-57D8C67CC622}"/>
              </a:ext>
            </a:extLst>
          </p:cNvPr>
          <p:cNvSpPr>
            <a:spLocks noGrp="1"/>
          </p:cNvSpPr>
          <p:nvPr>
            <p:ph type="body" sz="quarter" idx="18" hasCustomPrompt="1"/>
          </p:nvPr>
        </p:nvSpPr>
        <p:spPr bwMode="gray">
          <a:xfrm>
            <a:off x="5385870" y="1762172"/>
            <a:ext cx="3384275" cy="540000"/>
          </a:xfrm>
          <a:prstGeom prst="roundRect">
            <a:avLst/>
          </a:prstGeom>
          <a:solidFill>
            <a:schemeClr val="bg1"/>
          </a:solidFill>
          <a:ln w="6350">
            <a:noFill/>
            <a:prstDash val="solid"/>
            <a:miter lim="800000"/>
          </a:ln>
          <a:effectLst>
            <a:outerShdw blurRad="162114" dist="38100" dir="2700000" algn="tl" rotWithShape="0">
              <a:prstClr val="black">
                <a:alpha val="12669"/>
              </a:prstClr>
            </a:outerShdw>
          </a:effectLst>
        </p:spPr>
        <p:txBody>
          <a:bodyPr lIns="91440" tIns="45720" rIns="91440" bIns="0" anchor="ctr">
            <a:normAutofit/>
          </a:bodyPr>
          <a:lstStyle>
            <a:lvl1pPr marL="0" indent="0">
              <a:buClr>
                <a:schemeClr val="tx2"/>
              </a:buClr>
              <a:buFont typeface="+mj-lt"/>
              <a:buNone/>
              <a:defRPr sz="899">
                <a:solidFill>
                  <a:schemeClr val="tx1"/>
                </a:solidFill>
                <a:latin typeface="+mn-lt"/>
              </a:defRPr>
            </a:lvl1pPr>
            <a:lvl2pPr marL="171296" indent="-171296">
              <a:buClr>
                <a:schemeClr val="tx2"/>
              </a:buClr>
              <a:buFont typeface="+mj-lt"/>
              <a:buAutoNum type="arabicPeriod"/>
              <a:defRPr/>
            </a:lvl2pPr>
            <a:lvl3pPr marL="132040" indent="0">
              <a:buClr>
                <a:schemeClr val="tx2"/>
              </a:buClr>
              <a:buFont typeface="+mj-lt"/>
              <a:buNone/>
              <a:defRPr sz="1049"/>
            </a:lvl3pPr>
            <a:lvl4pPr marL="256944" indent="0">
              <a:buClr>
                <a:schemeClr val="tx2"/>
              </a:buClr>
              <a:buFont typeface="+mj-lt"/>
              <a:buNone/>
              <a:defRPr sz="1049"/>
            </a:lvl4pPr>
            <a:lvl5pPr marL="385416" indent="0">
              <a:buClr>
                <a:schemeClr val="tx2"/>
              </a:buClr>
              <a:buFont typeface="+mj-lt"/>
              <a:buNone/>
              <a:defRPr sz="1049"/>
            </a:lvl5pPr>
            <a:lvl6pPr>
              <a:defRPr sz="1199"/>
            </a:lvl6pPr>
          </a:lstStyle>
          <a:p>
            <a:pPr lvl="0"/>
            <a:r>
              <a:rPr lang="en-US"/>
              <a:t>Reference 1</a:t>
            </a:r>
          </a:p>
        </p:txBody>
      </p:sp>
      <p:sp>
        <p:nvSpPr>
          <p:cNvPr id="33" name="Text Placeholder 10">
            <a:extLst>
              <a:ext uri="{FF2B5EF4-FFF2-40B4-BE49-F238E27FC236}">
                <a16:creationId xmlns:a16="http://schemas.microsoft.com/office/drawing/2014/main" id="{AA425391-838D-7F31-E922-6A5549C2A4BA}"/>
              </a:ext>
            </a:extLst>
          </p:cNvPr>
          <p:cNvSpPr>
            <a:spLocks noGrp="1"/>
          </p:cNvSpPr>
          <p:nvPr>
            <p:ph type="body" sz="quarter" idx="26" hasCustomPrompt="1"/>
          </p:nvPr>
        </p:nvSpPr>
        <p:spPr bwMode="gray">
          <a:xfrm>
            <a:off x="5385870" y="2476830"/>
            <a:ext cx="3384275" cy="540000"/>
          </a:xfrm>
          <a:prstGeom prst="roundRect">
            <a:avLst/>
          </a:prstGeom>
          <a:solidFill>
            <a:schemeClr val="bg1"/>
          </a:solidFill>
          <a:ln w="6350">
            <a:noFill/>
            <a:prstDash val="solid"/>
            <a:miter lim="800000"/>
          </a:ln>
          <a:effectLst>
            <a:outerShdw blurRad="162114" dist="38100" dir="2700000" algn="tl" rotWithShape="0">
              <a:prstClr val="black">
                <a:alpha val="12669"/>
              </a:prstClr>
            </a:outerShdw>
          </a:effectLst>
        </p:spPr>
        <p:txBody>
          <a:bodyPr lIns="91440" tIns="45720" rIns="91440" bIns="0" anchor="ctr">
            <a:normAutofit/>
          </a:bodyPr>
          <a:lstStyle>
            <a:lvl1pPr marL="0" indent="0">
              <a:buClr>
                <a:schemeClr val="tx2"/>
              </a:buClr>
              <a:buFont typeface="+mj-lt"/>
              <a:buNone/>
              <a:defRPr sz="899">
                <a:solidFill>
                  <a:schemeClr val="tx1"/>
                </a:solidFill>
                <a:latin typeface="+mn-lt"/>
              </a:defRPr>
            </a:lvl1pPr>
            <a:lvl2pPr marL="171296" indent="-171296">
              <a:buClr>
                <a:schemeClr val="tx2"/>
              </a:buClr>
              <a:buFont typeface="+mj-lt"/>
              <a:buAutoNum type="arabicPeriod"/>
              <a:defRPr/>
            </a:lvl2pPr>
            <a:lvl3pPr marL="132040" indent="0">
              <a:buClr>
                <a:schemeClr val="tx2"/>
              </a:buClr>
              <a:buFont typeface="+mj-lt"/>
              <a:buNone/>
              <a:defRPr sz="1049"/>
            </a:lvl3pPr>
            <a:lvl4pPr marL="256944" indent="0">
              <a:buClr>
                <a:schemeClr val="tx2"/>
              </a:buClr>
              <a:buFont typeface="+mj-lt"/>
              <a:buNone/>
              <a:defRPr sz="1049"/>
            </a:lvl4pPr>
            <a:lvl5pPr marL="385416" indent="0">
              <a:buClr>
                <a:schemeClr val="tx2"/>
              </a:buClr>
              <a:buFont typeface="+mj-lt"/>
              <a:buNone/>
              <a:defRPr sz="1049"/>
            </a:lvl5pPr>
            <a:lvl6pPr>
              <a:defRPr sz="1199"/>
            </a:lvl6pPr>
          </a:lstStyle>
          <a:p>
            <a:pPr lvl="0"/>
            <a:r>
              <a:rPr lang="en-US"/>
              <a:t>Reference 2</a:t>
            </a:r>
          </a:p>
        </p:txBody>
      </p:sp>
      <p:sp>
        <p:nvSpPr>
          <p:cNvPr id="36" name="Text Placeholder 10">
            <a:extLst>
              <a:ext uri="{FF2B5EF4-FFF2-40B4-BE49-F238E27FC236}">
                <a16:creationId xmlns:a16="http://schemas.microsoft.com/office/drawing/2014/main" id="{391E8A9A-399B-F31E-65D7-DA519868D04B}"/>
              </a:ext>
            </a:extLst>
          </p:cNvPr>
          <p:cNvSpPr>
            <a:spLocks noGrp="1"/>
          </p:cNvSpPr>
          <p:nvPr>
            <p:ph type="body" sz="quarter" idx="29" hasCustomPrompt="1"/>
          </p:nvPr>
        </p:nvSpPr>
        <p:spPr bwMode="gray">
          <a:xfrm>
            <a:off x="5385870" y="3191488"/>
            <a:ext cx="3384275" cy="540000"/>
          </a:xfrm>
          <a:prstGeom prst="roundRect">
            <a:avLst/>
          </a:prstGeom>
          <a:solidFill>
            <a:schemeClr val="bg1"/>
          </a:solidFill>
          <a:ln w="6350">
            <a:noFill/>
            <a:prstDash val="solid"/>
            <a:miter lim="800000"/>
          </a:ln>
          <a:effectLst>
            <a:outerShdw blurRad="162114" dist="38100" dir="2700000" algn="tl" rotWithShape="0">
              <a:prstClr val="black">
                <a:alpha val="12669"/>
              </a:prstClr>
            </a:outerShdw>
          </a:effectLst>
        </p:spPr>
        <p:txBody>
          <a:bodyPr lIns="91440" tIns="45720" rIns="91440" bIns="0" anchor="ctr">
            <a:normAutofit/>
          </a:bodyPr>
          <a:lstStyle>
            <a:lvl1pPr marL="0" indent="0">
              <a:buClr>
                <a:schemeClr val="tx2"/>
              </a:buClr>
              <a:buFont typeface="+mj-lt"/>
              <a:buNone/>
              <a:defRPr sz="899">
                <a:solidFill>
                  <a:schemeClr val="tx1"/>
                </a:solidFill>
                <a:latin typeface="+mn-lt"/>
              </a:defRPr>
            </a:lvl1pPr>
            <a:lvl2pPr marL="171296" indent="-171296">
              <a:buClr>
                <a:schemeClr val="tx2"/>
              </a:buClr>
              <a:buFont typeface="+mj-lt"/>
              <a:buAutoNum type="arabicPeriod"/>
              <a:defRPr/>
            </a:lvl2pPr>
            <a:lvl3pPr marL="132040" indent="0">
              <a:buClr>
                <a:schemeClr val="tx2"/>
              </a:buClr>
              <a:buFont typeface="+mj-lt"/>
              <a:buNone/>
              <a:defRPr sz="1049"/>
            </a:lvl3pPr>
            <a:lvl4pPr marL="256944" indent="0">
              <a:buClr>
                <a:schemeClr val="tx2"/>
              </a:buClr>
              <a:buFont typeface="+mj-lt"/>
              <a:buNone/>
              <a:defRPr sz="1049"/>
            </a:lvl4pPr>
            <a:lvl5pPr marL="385416" indent="0">
              <a:buClr>
                <a:schemeClr val="tx2"/>
              </a:buClr>
              <a:buFont typeface="+mj-lt"/>
              <a:buNone/>
              <a:defRPr sz="1049"/>
            </a:lvl5pPr>
            <a:lvl6pPr>
              <a:defRPr sz="1199"/>
            </a:lvl6pPr>
          </a:lstStyle>
          <a:p>
            <a:pPr lvl="0"/>
            <a:r>
              <a:rPr lang="en-US"/>
              <a:t>Reference 3</a:t>
            </a:r>
          </a:p>
        </p:txBody>
      </p:sp>
      <p:sp>
        <p:nvSpPr>
          <p:cNvPr id="6" name="Text Placeholder 10">
            <a:extLst>
              <a:ext uri="{FF2B5EF4-FFF2-40B4-BE49-F238E27FC236}">
                <a16:creationId xmlns:a16="http://schemas.microsoft.com/office/drawing/2014/main" id="{312BB914-45DF-FFF9-0CD3-873A7611D982}"/>
              </a:ext>
            </a:extLst>
          </p:cNvPr>
          <p:cNvSpPr>
            <a:spLocks noGrp="1"/>
          </p:cNvSpPr>
          <p:nvPr>
            <p:ph type="body" sz="quarter" idx="32" hasCustomPrompt="1"/>
          </p:nvPr>
        </p:nvSpPr>
        <p:spPr bwMode="gray">
          <a:xfrm>
            <a:off x="5385870" y="3906146"/>
            <a:ext cx="3384275" cy="540000"/>
          </a:xfrm>
          <a:prstGeom prst="roundRect">
            <a:avLst/>
          </a:prstGeom>
          <a:solidFill>
            <a:schemeClr val="bg1"/>
          </a:solidFill>
          <a:ln w="6350">
            <a:noFill/>
            <a:prstDash val="solid"/>
            <a:miter lim="800000"/>
          </a:ln>
          <a:effectLst>
            <a:outerShdw blurRad="162114" dist="38100" dir="2700000" algn="tl" rotWithShape="0">
              <a:prstClr val="black">
                <a:alpha val="12669"/>
              </a:prstClr>
            </a:outerShdw>
          </a:effectLst>
        </p:spPr>
        <p:txBody>
          <a:bodyPr lIns="91440" tIns="45720" rIns="91440" bIns="0" anchor="ctr">
            <a:normAutofit/>
          </a:bodyPr>
          <a:lstStyle>
            <a:lvl1pPr marL="0" indent="0">
              <a:buClr>
                <a:schemeClr val="tx2"/>
              </a:buClr>
              <a:buFont typeface="+mj-lt"/>
              <a:buNone/>
              <a:defRPr sz="899">
                <a:solidFill>
                  <a:schemeClr val="tx1"/>
                </a:solidFill>
                <a:latin typeface="+mn-lt"/>
              </a:defRPr>
            </a:lvl1pPr>
            <a:lvl2pPr marL="171296" indent="-171296">
              <a:buClr>
                <a:schemeClr val="tx2"/>
              </a:buClr>
              <a:buFont typeface="+mj-lt"/>
              <a:buAutoNum type="arabicPeriod"/>
              <a:defRPr/>
            </a:lvl2pPr>
            <a:lvl3pPr marL="132040" indent="0">
              <a:buClr>
                <a:schemeClr val="tx2"/>
              </a:buClr>
              <a:buFont typeface="+mj-lt"/>
              <a:buNone/>
              <a:defRPr sz="1049"/>
            </a:lvl3pPr>
            <a:lvl4pPr marL="256944" indent="0">
              <a:buClr>
                <a:schemeClr val="tx2"/>
              </a:buClr>
              <a:buFont typeface="+mj-lt"/>
              <a:buNone/>
              <a:defRPr sz="1049"/>
            </a:lvl4pPr>
            <a:lvl5pPr marL="385416" indent="0">
              <a:buClr>
                <a:schemeClr val="tx2"/>
              </a:buClr>
              <a:buFont typeface="+mj-lt"/>
              <a:buNone/>
              <a:defRPr sz="1049"/>
            </a:lvl5pPr>
            <a:lvl6pPr>
              <a:defRPr sz="1199"/>
            </a:lvl6pPr>
          </a:lstStyle>
          <a:p>
            <a:pPr lvl="0"/>
            <a:r>
              <a:rPr lang="en-US"/>
              <a:t>Reference 4</a:t>
            </a:r>
          </a:p>
        </p:txBody>
      </p:sp>
      <p:sp>
        <p:nvSpPr>
          <p:cNvPr id="3" name="Footer Placeholder 2">
            <a:extLst>
              <a:ext uri="{FF2B5EF4-FFF2-40B4-BE49-F238E27FC236}">
                <a16:creationId xmlns:a16="http://schemas.microsoft.com/office/drawing/2014/main" id="{893ED65D-E01D-8EEF-2B46-E39FF9CB35B9}"/>
              </a:ext>
            </a:extLst>
          </p:cNvPr>
          <p:cNvSpPr>
            <a:spLocks noGrp="1"/>
          </p:cNvSpPr>
          <p:nvPr>
            <p:ph type="ftr" sz="quarter" idx="38"/>
          </p:nvPr>
        </p:nvSpPr>
        <p:spPr/>
        <p:txBody>
          <a:bodyPr/>
          <a:lstStyle/>
          <a:p>
            <a:pPr defTabSz="685732" fontAlgn="auto">
              <a:spcBef>
                <a:spcPts val="0"/>
              </a:spcBef>
              <a:spcAft>
                <a:spcPts val="0"/>
              </a:spcAft>
            </a:pPr>
            <a:r>
              <a:rPr lang="en-GB" sz="600" dirty="0">
                <a:solidFill>
                  <a:schemeClr val="tx2"/>
                </a:solidFill>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24981269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ayer_ESS_Thank You">
    <p:bg>
      <p:bgPr>
        <a:solidFill>
          <a:schemeClr val="accent1"/>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0D28ABF4-D50C-96A9-1EED-DAD93E011123}"/>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2" name="Title 1">
            <a:extLst>
              <a:ext uri="{FF2B5EF4-FFF2-40B4-BE49-F238E27FC236}">
                <a16:creationId xmlns:a16="http://schemas.microsoft.com/office/drawing/2014/main" id="{49BF416E-9FE7-3146-1075-72EA70A421AA}"/>
              </a:ext>
            </a:extLst>
          </p:cNvPr>
          <p:cNvSpPr>
            <a:spLocks noGrp="1"/>
          </p:cNvSpPr>
          <p:nvPr>
            <p:ph type="ctrTitle" hasCustomPrompt="1"/>
          </p:nvPr>
        </p:nvSpPr>
        <p:spPr>
          <a:xfrm>
            <a:off x="359100" y="2565000"/>
            <a:ext cx="3240000" cy="1049106"/>
          </a:xfrm>
          <a:noFill/>
        </p:spPr>
        <p:txBody>
          <a:bodyPr lIns="0" tIns="144000" rIns="108000" bIns="144000" anchor="ctr">
            <a:noAutofit/>
          </a:bodyPr>
          <a:lstStyle>
            <a:lvl1pPr algn="l">
              <a:defRPr sz="2997">
                <a:solidFill>
                  <a:schemeClr val="bg1"/>
                </a:solidFill>
              </a:defRPr>
            </a:lvl1pPr>
          </a:lstStyle>
          <a:p>
            <a:r>
              <a:rPr lang="en-US"/>
              <a:t>Thank you</a:t>
            </a:r>
            <a:endParaRPr lang="en-GB"/>
          </a:p>
        </p:txBody>
      </p:sp>
      <p:sp>
        <p:nvSpPr>
          <p:cNvPr id="3" name="Text Placeholder 14">
            <a:extLst>
              <a:ext uri="{FF2B5EF4-FFF2-40B4-BE49-F238E27FC236}">
                <a16:creationId xmlns:a16="http://schemas.microsoft.com/office/drawing/2014/main" id="{EC7375BA-7C50-16C4-2AEE-53181793D118}"/>
              </a:ext>
            </a:extLst>
          </p:cNvPr>
          <p:cNvSpPr>
            <a:spLocks noGrp="1"/>
          </p:cNvSpPr>
          <p:nvPr>
            <p:ph type="body" sz="quarter" idx="14" hasCustomPrompt="1"/>
          </p:nvPr>
        </p:nvSpPr>
        <p:spPr>
          <a:xfrm>
            <a:off x="359568" y="3628721"/>
            <a:ext cx="3239532" cy="567496"/>
          </a:xfrm>
        </p:spPr>
        <p:txBody>
          <a:bodyPr lIns="0" tIns="144000" rIns="108000" bIns="144000">
            <a:noAutofit/>
          </a:bodyPr>
          <a:lstStyle>
            <a:lvl1pPr marL="0" indent="0">
              <a:buNone/>
              <a:defRPr i="1">
                <a:solidFill>
                  <a:schemeClr val="bg1"/>
                </a:solidFill>
              </a:defRPr>
            </a:lvl1pPr>
          </a:lstStyle>
          <a:p>
            <a:pPr lvl="0"/>
            <a:r>
              <a:rPr lang="en-US"/>
              <a:t>Subtitle</a:t>
            </a:r>
            <a:endParaRPr lang="en-GB"/>
          </a:p>
        </p:txBody>
      </p:sp>
      <p:pic>
        <p:nvPicPr>
          <p:cNvPr id="6" name="Grafik 5">
            <a:extLst>
              <a:ext uri="{FF2B5EF4-FFF2-40B4-BE49-F238E27FC236}">
                <a16:creationId xmlns:a16="http://schemas.microsoft.com/office/drawing/2014/main" id="{F6A91F02-C1AE-403F-73E6-7A0E03D2B683}"/>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21910" r="10953" b="6947"/>
          <a:stretch>
            <a:fillRect/>
          </a:stretch>
        </p:blipFill>
        <p:spPr>
          <a:xfrm>
            <a:off x="3248026" y="-7185"/>
            <a:ext cx="5895975" cy="5150685"/>
          </a:xfrm>
          <a:prstGeom prst="rect">
            <a:avLst/>
          </a:prstGeom>
        </p:spPr>
      </p:pic>
      <p:sp>
        <p:nvSpPr>
          <p:cNvPr id="7" name="Footer Placeholder 4">
            <a:extLst>
              <a:ext uri="{FF2B5EF4-FFF2-40B4-BE49-F238E27FC236}">
                <a16:creationId xmlns:a16="http://schemas.microsoft.com/office/drawing/2014/main" id="{B5079A7A-B723-9A6F-08F9-7AABC296B1DD}"/>
              </a:ext>
            </a:extLst>
          </p:cNvPr>
          <p:cNvSpPr>
            <a:spLocks noGrp="1"/>
          </p:cNvSpPr>
          <p:nvPr>
            <p:ph type="ftr" sz="quarter" idx="11"/>
          </p:nvPr>
        </p:nvSpPr>
        <p:spPr>
          <a:xfrm>
            <a:off x="359569" y="4835228"/>
            <a:ext cx="7830000" cy="146996"/>
          </a:xfrm>
        </p:spPr>
        <p:txBody>
          <a:bodyPr/>
          <a:lstStyle>
            <a:lvl1pPr>
              <a:defRPr>
                <a:solidFill>
                  <a:schemeClr val="bg1"/>
                </a:solidFill>
              </a:defRPr>
            </a:lvl1pPr>
          </a:lstStyle>
          <a:p>
            <a:pPr defTabSz="685732" fontAlgn="auto">
              <a:spcBef>
                <a:spcPts val="0"/>
              </a:spcBef>
              <a:spcAft>
                <a:spcPts val="0"/>
              </a:spcAft>
            </a:pPr>
            <a:r>
              <a:rPr lang="en-GB" dirty="0">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3782721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ayer_ESS_Cover 4">
    <p:bg>
      <p:bgPr>
        <a:solidFill>
          <a:schemeClr val="accent5"/>
        </a:solidFill>
        <a:effectLst/>
      </p:bgPr>
    </p:bg>
    <p:spTree>
      <p:nvGrpSpPr>
        <p:cNvPr id="1" name=""/>
        <p:cNvGrpSpPr/>
        <p:nvPr/>
      </p:nvGrpSpPr>
      <p:grpSpPr>
        <a:xfrm>
          <a:off x="0" y="0"/>
          <a:ext cx="0" cy="0"/>
          <a:chOff x="0" y="0"/>
          <a:chExt cx="0" cy="0"/>
        </a:xfrm>
      </p:grpSpPr>
      <p:pic>
        <p:nvPicPr>
          <p:cNvPr id="2" name="Grafik 3" descr="Ein Bild, das Verschwommen, Blau, Nebel, Himmel enthält.&#10;&#10;KI-generierte Inhalte können fehlerhaft sein.">
            <a:extLst>
              <a:ext uri="{FF2B5EF4-FFF2-40B4-BE49-F238E27FC236}">
                <a16:creationId xmlns:a16="http://schemas.microsoft.com/office/drawing/2014/main" id="{EAE5FC5F-CA7C-675F-50CC-7E0B82F6C128}"/>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3" name="Grafik 7">
            <a:extLst>
              <a:ext uri="{FF2B5EF4-FFF2-40B4-BE49-F238E27FC236}">
                <a16:creationId xmlns:a16="http://schemas.microsoft.com/office/drawing/2014/main" id="{AFC1AF36-784A-A4F2-9546-69FAC09A5140}"/>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l="1" t="29569" r="-10265" b="4831"/>
          <a:stretch>
            <a:fillRect/>
          </a:stretch>
        </p:blipFill>
        <p:spPr>
          <a:xfrm>
            <a:off x="1714810" y="-1"/>
            <a:ext cx="7906406" cy="5143501"/>
          </a:xfrm>
          <a:prstGeom prst="rect">
            <a:avLst/>
          </a:prstGeom>
        </p:spPr>
      </p:pic>
      <p:sp>
        <p:nvSpPr>
          <p:cNvPr id="5" name="Title 1">
            <a:extLst>
              <a:ext uri="{FF2B5EF4-FFF2-40B4-BE49-F238E27FC236}">
                <a16:creationId xmlns:a16="http://schemas.microsoft.com/office/drawing/2014/main" id="{B9846990-B9AD-C05D-2E36-78F1488D86C2}"/>
              </a:ext>
            </a:extLst>
          </p:cNvPr>
          <p:cNvSpPr>
            <a:spLocks noGrp="1"/>
          </p:cNvSpPr>
          <p:nvPr>
            <p:ph type="ctrTitle"/>
          </p:nvPr>
        </p:nvSpPr>
        <p:spPr>
          <a:xfrm>
            <a:off x="359100" y="2220567"/>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6" name="Text Placeholder 14">
            <a:extLst>
              <a:ext uri="{FF2B5EF4-FFF2-40B4-BE49-F238E27FC236}">
                <a16:creationId xmlns:a16="http://schemas.microsoft.com/office/drawing/2014/main" id="{16090698-BE17-B999-E958-170B2E44DCCF}"/>
              </a:ext>
            </a:extLst>
          </p:cNvPr>
          <p:cNvSpPr>
            <a:spLocks noGrp="1"/>
          </p:cNvSpPr>
          <p:nvPr>
            <p:ph type="body" sz="quarter" idx="14" hasCustomPrompt="1"/>
          </p:nvPr>
        </p:nvSpPr>
        <p:spPr>
          <a:xfrm>
            <a:off x="359568" y="3284287"/>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7" name="Subtitle 2">
            <a:extLst>
              <a:ext uri="{FF2B5EF4-FFF2-40B4-BE49-F238E27FC236}">
                <a16:creationId xmlns:a16="http://schemas.microsoft.com/office/drawing/2014/main" id="{4EFEB00B-4308-7154-D78F-DB5F7B094CA4}"/>
              </a:ext>
            </a:extLst>
          </p:cNvPr>
          <p:cNvSpPr>
            <a:spLocks noGrp="1"/>
          </p:cNvSpPr>
          <p:nvPr>
            <p:ph type="subTitle" idx="1" hasCustomPrompt="1"/>
          </p:nvPr>
        </p:nvSpPr>
        <p:spPr>
          <a:xfrm>
            <a:off x="359568" y="4182838"/>
            <a:ext cx="960120" cy="278293"/>
          </a:xfrm>
          <a:prstGeom prst="round2DiagRect">
            <a:avLst/>
          </a:prstGeom>
          <a:solidFill>
            <a:schemeClr val="accent3"/>
          </a:solidFill>
        </p:spPr>
        <p:txBody>
          <a:bodyPr vert="horz" wrap="none" lIns="146304" tIns="79200" rIns="144000" bIns="79200" rtlCol="0" anchor="ctr">
            <a:noAutofit/>
          </a:bodyPr>
          <a:lstStyle>
            <a:lvl1pPr marL="0" indent="0" algn="ctr">
              <a:buNone/>
              <a:defRPr lang="en-GB" sz="899"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8" name="Footer Placeholder 4">
            <a:extLst>
              <a:ext uri="{FF2B5EF4-FFF2-40B4-BE49-F238E27FC236}">
                <a16:creationId xmlns:a16="http://schemas.microsoft.com/office/drawing/2014/main" id="{27C9D177-D18B-9CEB-5AC4-D2942A996065}"/>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2448224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ayer_ESS_Cover 5">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12" name="Grafik 3" descr="Ein Bild, das Verschwommen, Blau, Nebel, Himmel enthält.&#10;&#10;KI-generierte Inhalte können fehlerhaft sein.">
            <a:extLst>
              <a:ext uri="{FF2B5EF4-FFF2-40B4-BE49-F238E27FC236}">
                <a16:creationId xmlns:a16="http://schemas.microsoft.com/office/drawing/2014/main" id="{CA9C9147-2B13-72BE-B5A5-E0987585247C}"/>
              </a:ext>
            </a:extLst>
          </p:cNvPr>
          <p:cNvPicPr>
            <a:picLocks noChangeAspect="1"/>
          </p:cNvPicPr>
          <p:nvPr userDrawn="1"/>
        </p:nvPicPr>
        <p:blipFill>
          <a:blip r:embed="rId2" cstate="print">
            <a:alphaModFix amt="5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11" name="Grafik 7">
            <a:extLst>
              <a:ext uri="{FF2B5EF4-FFF2-40B4-BE49-F238E27FC236}">
                <a16:creationId xmlns:a16="http://schemas.microsoft.com/office/drawing/2014/main" id="{4AE58095-E9AA-1326-8630-E1223345D87C}"/>
              </a:ext>
            </a:extLst>
          </p:cNvPr>
          <p:cNvPicPr>
            <a:picLocks noChangeAspect="1"/>
          </p:cNvPicPr>
          <p:nvPr userDrawn="1"/>
        </p:nvPicPr>
        <p:blipFill>
          <a:blip>
            <a:alphaModFix amt="50000"/>
            <a:extLst>
              <a:ext uri="{96DAC541-7B7A-43D3-8B79-37D633B846F1}">
                <asvg:svgBlip xmlns:asvg="http://schemas.microsoft.com/office/drawing/2016/SVG/main" r:embed="rId4"/>
              </a:ext>
            </a:extLst>
          </a:blip>
          <a:srcRect t="-3596" r="10953" b="6946"/>
          <a:stretch>
            <a:fillRect/>
          </a:stretch>
        </p:blipFill>
        <p:spPr>
          <a:xfrm>
            <a:off x="4949952" y="165885"/>
            <a:ext cx="4194049" cy="4977615"/>
          </a:xfrm>
          <a:prstGeom prst="rect">
            <a:avLst/>
          </a:prstGeom>
        </p:spPr>
      </p:pic>
      <p:sp>
        <p:nvSpPr>
          <p:cNvPr id="5" name="Title 1">
            <a:extLst>
              <a:ext uri="{FF2B5EF4-FFF2-40B4-BE49-F238E27FC236}">
                <a16:creationId xmlns:a16="http://schemas.microsoft.com/office/drawing/2014/main" id="{B9846990-B9AD-C05D-2E36-78F1488D86C2}"/>
              </a:ext>
            </a:extLst>
          </p:cNvPr>
          <p:cNvSpPr>
            <a:spLocks noGrp="1"/>
          </p:cNvSpPr>
          <p:nvPr>
            <p:ph type="ctrTitle"/>
          </p:nvPr>
        </p:nvSpPr>
        <p:spPr>
          <a:xfrm>
            <a:off x="359100" y="2220567"/>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6" name="Text Placeholder 14">
            <a:extLst>
              <a:ext uri="{FF2B5EF4-FFF2-40B4-BE49-F238E27FC236}">
                <a16:creationId xmlns:a16="http://schemas.microsoft.com/office/drawing/2014/main" id="{16090698-BE17-B999-E958-170B2E44DCCF}"/>
              </a:ext>
            </a:extLst>
          </p:cNvPr>
          <p:cNvSpPr>
            <a:spLocks noGrp="1"/>
          </p:cNvSpPr>
          <p:nvPr>
            <p:ph type="body" sz="quarter" idx="14" hasCustomPrompt="1"/>
          </p:nvPr>
        </p:nvSpPr>
        <p:spPr>
          <a:xfrm>
            <a:off x="359568" y="3284287"/>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7" name="Subtitle 2">
            <a:extLst>
              <a:ext uri="{FF2B5EF4-FFF2-40B4-BE49-F238E27FC236}">
                <a16:creationId xmlns:a16="http://schemas.microsoft.com/office/drawing/2014/main" id="{4EFEB00B-4308-7154-D78F-DB5F7B094CA4}"/>
              </a:ext>
            </a:extLst>
          </p:cNvPr>
          <p:cNvSpPr>
            <a:spLocks noGrp="1"/>
          </p:cNvSpPr>
          <p:nvPr>
            <p:ph type="subTitle" idx="1" hasCustomPrompt="1"/>
          </p:nvPr>
        </p:nvSpPr>
        <p:spPr>
          <a:xfrm>
            <a:off x="359568" y="4182838"/>
            <a:ext cx="960120" cy="278293"/>
          </a:xfrm>
          <a:prstGeom prst="round2DiagRect">
            <a:avLst/>
          </a:prstGeom>
          <a:solidFill>
            <a:schemeClr val="accent3"/>
          </a:solidFill>
        </p:spPr>
        <p:txBody>
          <a:bodyPr vert="horz" wrap="none" lIns="146304" tIns="79200" rIns="144000" bIns="79200" rtlCol="0" anchor="ctr">
            <a:noAutofit/>
          </a:bodyPr>
          <a:lstStyle>
            <a:lvl1pPr marL="0" indent="0" algn="ctr">
              <a:buNone/>
              <a:defRPr lang="en-GB" sz="899" cap="all" baseline="0" dirty="0">
                <a:solidFill>
                  <a:schemeClr val="accent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2" name="Footer Placeholder 4">
            <a:extLst>
              <a:ext uri="{FF2B5EF4-FFF2-40B4-BE49-F238E27FC236}">
                <a16:creationId xmlns:a16="http://schemas.microsoft.com/office/drawing/2014/main" id="{C947A081-A516-2491-B9E6-6C14B17818B1}"/>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1015880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ayer_ESS_Cover 6">
    <p:bg>
      <p:bgPr>
        <a:solidFill>
          <a:schemeClr val="accent2"/>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60AFC00A-FA7A-A5A1-48E8-A0E4040359D9}"/>
              </a:ext>
            </a:extLst>
          </p:cNvPr>
          <p:cNvPicPr>
            <a:picLocks noChangeAspect="1"/>
          </p:cNvPicPr>
          <p:nvPr userDrawn="1"/>
        </p:nvPicPr>
        <p:blipFill>
          <a:blip r:embed="rId2" cstate="print">
            <a:alphaModFix amt="28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2" name="Title 1">
            <a:extLst>
              <a:ext uri="{FF2B5EF4-FFF2-40B4-BE49-F238E27FC236}">
                <a16:creationId xmlns:a16="http://schemas.microsoft.com/office/drawing/2014/main" id="{49BF416E-9FE7-3146-1075-72EA70A421AA}"/>
              </a:ext>
            </a:extLst>
          </p:cNvPr>
          <p:cNvSpPr>
            <a:spLocks noGrp="1"/>
          </p:cNvSpPr>
          <p:nvPr>
            <p:ph type="ctrTitle"/>
          </p:nvPr>
        </p:nvSpPr>
        <p:spPr>
          <a:xfrm>
            <a:off x="359100" y="1422000"/>
            <a:ext cx="5940000" cy="1049106"/>
          </a:xfrm>
          <a:noFill/>
        </p:spPr>
        <p:txBody>
          <a:bodyPr lIns="0" tIns="144000" rIns="108000" bIns="72000" anchor="b">
            <a:noAutofit/>
          </a:bodyPr>
          <a:lstStyle>
            <a:lvl1pPr algn="l">
              <a:defRPr sz="2997">
                <a:solidFill>
                  <a:schemeClr val="bg1"/>
                </a:solidFill>
              </a:defRPr>
            </a:lvl1pPr>
          </a:lstStyle>
          <a:p>
            <a:r>
              <a:rPr lang="en-US"/>
              <a:t>Click to edit Master title style</a:t>
            </a:r>
            <a:endParaRPr lang="en-GB"/>
          </a:p>
        </p:txBody>
      </p:sp>
      <p:sp>
        <p:nvSpPr>
          <p:cNvPr id="15" name="Text Placeholder 14">
            <a:extLst>
              <a:ext uri="{FF2B5EF4-FFF2-40B4-BE49-F238E27FC236}">
                <a16:creationId xmlns:a16="http://schemas.microsoft.com/office/drawing/2014/main" id="{29A3243A-74D7-64DA-A17E-C5C131404243}"/>
              </a:ext>
            </a:extLst>
          </p:cNvPr>
          <p:cNvSpPr>
            <a:spLocks noGrp="1"/>
          </p:cNvSpPr>
          <p:nvPr>
            <p:ph type="body" sz="quarter" idx="14" hasCustomPrompt="1"/>
          </p:nvPr>
        </p:nvSpPr>
        <p:spPr>
          <a:xfrm>
            <a:off x="359568" y="2479389"/>
            <a:ext cx="5940000" cy="567496"/>
          </a:xfrm>
        </p:spPr>
        <p:txBody>
          <a:bodyPr lIns="0" tIns="72000" rIns="108000" bIns="144000">
            <a:noAutofit/>
          </a:bodyPr>
          <a:lstStyle>
            <a:lvl1pPr marL="0" indent="0">
              <a:buNone/>
              <a:defRPr i="1">
                <a:solidFill>
                  <a:schemeClr val="bg1"/>
                </a:solidFill>
              </a:defRPr>
            </a:lvl1pPr>
          </a:lstStyle>
          <a:p>
            <a:pPr lvl="0"/>
            <a:r>
              <a:rPr lang="en-US"/>
              <a:t>Subtitle</a:t>
            </a:r>
            <a:endParaRPr lang="en-GB"/>
          </a:p>
        </p:txBody>
      </p:sp>
      <p:pic>
        <p:nvPicPr>
          <p:cNvPr id="8" name="Grafik 7">
            <a:extLst>
              <a:ext uri="{FF2B5EF4-FFF2-40B4-BE49-F238E27FC236}">
                <a16:creationId xmlns:a16="http://schemas.microsoft.com/office/drawing/2014/main" id="{BF86BC81-3C73-E0F4-A5F6-2D79D3D008E1}"/>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l="1" t="29569" r="-10265" b="4831"/>
          <a:stretch>
            <a:fillRect/>
          </a:stretch>
        </p:blipFill>
        <p:spPr>
          <a:xfrm>
            <a:off x="1714810" y="-1"/>
            <a:ext cx="7906406" cy="5143501"/>
          </a:xfrm>
          <a:prstGeom prst="rect">
            <a:avLst/>
          </a:prstGeom>
        </p:spPr>
      </p:pic>
      <p:sp>
        <p:nvSpPr>
          <p:cNvPr id="7" name="Subtitle 2">
            <a:extLst>
              <a:ext uri="{FF2B5EF4-FFF2-40B4-BE49-F238E27FC236}">
                <a16:creationId xmlns:a16="http://schemas.microsoft.com/office/drawing/2014/main" id="{733E185F-ACD7-09D8-ED03-BBD0CCA42448}"/>
              </a:ext>
            </a:extLst>
          </p:cNvPr>
          <p:cNvSpPr>
            <a:spLocks noGrp="1"/>
          </p:cNvSpPr>
          <p:nvPr>
            <p:ph type="subTitle" idx="1" hasCustomPrompt="1"/>
          </p:nvPr>
        </p:nvSpPr>
        <p:spPr>
          <a:xfrm>
            <a:off x="359568" y="4386577"/>
            <a:ext cx="960120" cy="278293"/>
          </a:xfrm>
          <a:prstGeom prst="round2DiagRect">
            <a:avLst/>
          </a:prstGeom>
          <a:solidFill>
            <a:schemeClr val="accent3"/>
          </a:solidFill>
        </p:spPr>
        <p:txBody>
          <a:bodyPr vert="horz" wrap="none" lIns="144000" tIns="79200" rIns="144000" bIns="79200" rtlCol="0" anchor="ctr">
            <a:noAutofit/>
          </a:bodyPr>
          <a:lstStyle>
            <a:lvl1pPr marL="0" indent="0" algn="ctr">
              <a:buNone/>
              <a:defRPr lang="en-GB" sz="899" cap="all" baseline="0" dirty="0">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3" name="Footer Placeholder 4">
            <a:extLst>
              <a:ext uri="{FF2B5EF4-FFF2-40B4-BE49-F238E27FC236}">
                <a16:creationId xmlns:a16="http://schemas.microsoft.com/office/drawing/2014/main" id="{B00CDBBF-4D0D-E66C-F990-76BB57A78989}"/>
              </a:ext>
            </a:extLst>
          </p:cNvPr>
          <p:cNvSpPr>
            <a:spLocks noGrp="1"/>
          </p:cNvSpPr>
          <p:nvPr>
            <p:ph type="ftr" sz="quarter" idx="11"/>
          </p:nvPr>
        </p:nvSpPr>
        <p:spPr>
          <a:xfrm>
            <a:off x="359569" y="4835228"/>
            <a:ext cx="7830000" cy="146996"/>
          </a:xfrm>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320383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ayer_ESS_Cover 7">
    <p:bg>
      <p:bgPr>
        <a:solidFill>
          <a:schemeClr val="tx2"/>
        </a:solidFill>
        <a:effectLst/>
      </p:bgPr>
    </p:bg>
    <p:spTree>
      <p:nvGrpSpPr>
        <p:cNvPr id="1" name=""/>
        <p:cNvGrpSpPr/>
        <p:nvPr/>
      </p:nvGrpSpPr>
      <p:grpSpPr>
        <a:xfrm>
          <a:off x="0" y="0"/>
          <a:ext cx="0" cy="0"/>
          <a:chOff x="0" y="0"/>
          <a:chExt cx="0" cy="0"/>
        </a:xfrm>
      </p:grpSpPr>
      <p:pic>
        <p:nvPicPr>
          <p:cNvPr id="4" name="Grafik 3" descr="Ein Bild, das Verschwommen, Blau, Nebel, Himmel enthält.&#10;&#10;KI-generierte Inhalte können fehlerhaft sein.">
            <a:extLst>
              <a:ext uri="{FF2B5EF4-FFF2-40B4-BE49-F238E27FC236}">
                <a16:creationId xmlns:a16="http://schemas.microsoft.com/office/drawing/2014/main" id="{60AFC00A-FA7A-A5A1-48E8-A0E4040359D9}"/>
              </a:ext>
            </a:extLst>
          </p:cNvPr>
          <p:cNvPicPr>
            <a:picLocks noChangeAspect="1"/>
          </p:cNvPicPr>
          <p:nvPr userDrawn="1"/>
        </p:nvPicPr>
        <p:blipFill>
          <a:blip r:embed="rId2" cstate="print">
            <a:alphaModFix amt="3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8" name="Grafik 7">
            <a:extLst>
              <a:ext uri="{FF2B5EF4-FFF2-40B4-BE49-F238E27FC236}">
                <a16:creationId xmlns:a16="http://schemas.microsoft.com/office/drawing/2014/main" id="{BF86BC81-3C73-E0F4-A5F6-2D79D3D008E1}"/>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l="1" t="29569" r="-10265" b="4831"/>
          <a:stretch>
            <a:fillRect/>
          </a:stretch>
        </p:blipFill>
        <p:spPr>
          <a:xfrm>
            <a:off x="1714810" y="-1"/>
            <a:ext cx="7906406" cy="5143501"/>
          </a:xfrm>
          <a:prstGeom prst="rect">
            <a:avLst/>
          </a:prstGeom>
        </p:spPr>
      </p:pic>
      <p:sp>
        <p:nvSpPr>
          <p:cNvPr id="6" name="Title 1">
            <a:extLst>
              <a:ext uri="{FF2B5EF4-FFF2-40B4-BE49-F238E27FC236}">
                <a16:creationId xmlns:a16="http://schemas.microsoft.com/office/drawing/2014/main" id="{D7B03F06-F519-A8B1-8080-2B6F2670F97A}"/>
              </a:ext>
            </a:extLst>
          </p:cNvPr>
          <p:cNvSpPr>
            <a:spLocks noGrp="1"/>
          </p:cNvSpPr>
          <p:nvPr>
            <p:ph type="ctrTitle"/>
          </p:nvPr>
        </p:nvSpPr>
        <p:spPr>
          <a:xfrm>
            <a:off x="359100" y="1422000"/>
            <a:ext cx="5940000" cy="1049106"/>
          </a:xfrm>
          <a:noFill/>
        </p:spPr>
        <p:txBody>
          <a:bodyPr lIns="0" tIns="144000" rIns="108000" bIns="72000" anchor="b">
            <a:noAutofit/>
          </a:bodyPr>
          <a:lstStyle>
            <a:lvl1pPr algn="l">
              <a:defRPr sz="2997">
                <a:solidFill>
                  <a:schemeClr val="bg1"/>
                </a:solidFill>
              </a:defRPr>
            </a:lvl1pPr>
          </a:lstStyle>
          <a:p>
            <a:r>
              <a:rPr lang="en-US"/>
              <a:t>Click to edit Master title style</a:t>
            </a:r>
            <a:endParaRPr lang="en-GB"/>
          </a:p>
        </p:txBody>
      </p:sp>
      <p:sp>
        <p:nvSpPr>
          <p:cNvPr id="7" name="Text Placeholder 14">
            <a:extLst>
              <a:ext uri="{FF2B5EF4-FFF2-40B4-BE49-F238E27FC236}">
                <a16:creationId xmlns:a16="http://schemas.microsoft.com/office/drawing/2014/main" id="{8B28CFBE-2876-A0DA-CA2E-3919223B2140}"/>
              </a:ext>
            </a:extLst>
          </p:cNvPr>
          <p:cNvSpPr>
            <a:spLocks noGrp="1"/>
          </p:cNvSpPr>
          <p:nvPr>
            <p:ph type="body" sz="quarter" idx="14" hasCustomPrompt="1"/>
          </p:nvPr>
        </p:nvSpPr>
        <p:spPr>
          <a:xfrm>
            <a:off x="359568" y="2479389"/>
            <a:ext cx="5940000" cy="567496"/>
          </a:xfrm>
        </p:spPr>
        <p:txBody>
          <a:bodyPr lIns="0" tIns="72000" rIns="108000" bIns="144000">
            <a:noAutofit/>
          </a:bodyPr>
          <a:lstStyle>
            <a:lvl1pPr marL="0" indent="0">
              <a:buNone/>
              <a:defRPr i="1">
                <a:solidFill>
                  <a:schemeClr val="accent3">
                    <a:lumMod val="20000"/>
                    <a:lumOff val="80000"/>
                  </a:schemeClr>
                </a:solidFill>
              </a:defRPr>
            </a:lvl1pPr>
          </a:lstStyle>
          <a:p>
            <a:pPr lvl="0"/>
            <a:r>
              <a:rPr lang="en-US"/>
              <a:t>Subtitle</a:t>
            </a:r>
            <a:endParaRPr lang="en-GB"/>
          </a:p>
        </p:txBody>
      </p:sp>
      <p:sp>
        <p:nvSpPr>
          <p:cNvPr id="2" name="Subtitle 2">
            <a:extLst>
              <a:ext uri="{FF2B5EF4-FFF2-40B4-BE49-F238E27FC236}">
                <a16:creationId xmlns:a16="http://schemas.microsoft.com/office/drawing/2014/main" id="{1DDBED2D-26E4-4194-6FB2-E1D9B0670B6E}"/>
              </a:ext>
            </a:extLst>
          </p:cNvPr>
          <p:cNvSpPr>
            <a:spLocks noGrp="1"/>
          </p:cNvSpPr>
          <p:nvPr>
            <p:ph type="subTitle" idx="1" hasCustomPrompt="1"/>
          </p:nvPr>
        </p:nvSpPr>
        <p:spPr>
          <a:xfrm>
            <a:off x="359568" y="4386577"/>
            <a:ext cx="960120" cy="278293"/>
          </a:xfrm>
          <a:prstGeom prst="round2DiagRect">
            <a:avLst/>
          </a:prstGeom>
          <a:solidFill>
            <a:schemeClr val="accent3"/>
          </a:solidFill>
        </p:spPr>
        <p:txBody>
          <a:bodyPr vert="horz" wrap="none" lIns="144000" tIns="79200" rIns="144000" bIns="79200" rtlCol="0" anchor="ctr">
            <a:noAutofit/>
          </a:bodyPr>
          <a:lstStyle>
            <a:lvl1pPr marL="0" indent="0" algn="ctr">
              <a:buNone/>
              <a:defRPr lang="en-GB" sz="899" cap="all" baseline="0" dirty="0">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3" name="Footer Placeholder 4">
            <a:extLst>
              <a:ext uri="{FF2B5EF4-FFF2-40B4-BE49-F238E27FC236}">
                <a16:creationId xmlns:a16="http://schemas.microsoft.com/office/drawing/2014/main" id="{B3440B9F-A278-5F58-FB3D-85BC69B6EB4C}"/>
              </a:ext>
            </a:extLst>
          </p:cNvPr>
          <p:cNvSpPr>
            <a:spLocks noGrp="1"/>
          </p:cNvSpPr>
          <p:nvPr>
            <p:ph type="ftr" sz="quarter" idx="11"/>
          </p:nvPr>
        </p:nvSpPr>
        <p:spPr>
          <a:xfrm>
            <a:off x="359569" y="4835228"/>
            <a:ext cx="7830000" cy="146996"/>
          </a:xfrm>
        </p:spPr>
        <p:txBody>
          <a:bodyPr/>
          <a:lstStyle>
            <a:lvl1pPr>
              <a:defRPr>
                <a:solidFill>
                  <a:schemeClr val="bg1"/>
                </a:solidFill>
              </a:defRPr>
            </a:lvl1pPr>
          </a:lstStyle>
          <a:p>
            <a:r>
              <a:rPr lang="en-GB"/>
              <a:t>Document title | Job Code</a:t>
            </a:r>
          </a:p>
        </p:txBody>
      </p:sp>
    </p:spTree>
    <p:extLst>
      <p:ext uri="{BB962C8B-B14F-4D97-AF65-F5344CB8AC3E}">
        <p14:creationId xmlns:p14="http://schemas.microsoft.com/office/powerpoint/2010/main" val="3062830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ayer_ESS_Cover 8">
    <p:bg>
      <p:bgPr>
        <a:solidFill>
          <a:schemeClr val="accent5"/>
        </a:solidFill>
        <a:effectLst/>
      </p:bgPr>
    </p:bg>
    <p:spTree>
      <p:nvGrpSpPr>
        <p:cNvPr id="1" name=""/>
        <p:cNvGrpSpPr/>
        <p:nvPr/>
      </p:nvGrpSpPr>
      <p:grpSpPr>
        <a:xfrm>
          <a:off x="0" y="0"/>
          <a:ext cx="0" cy="0"/>
          <a:chOff x="0" y="0"/>
          <a:chExt cx="0" cy="0"/>
        </a:xfrm>
      </p:grpSpPr>
      <p:pic>
        <p:nvPicPr>
          <p:cNvPr id="32" name="Grafik 3" descr="Ein Bild, das Verschwommen, Blau, Nebel, Himmel enthält.&#10;&#10;KI-generierte Inhalte können fehlerhaft sein.">
            <a:extLst>
              <a:ext uri="{FF2B5EF4-FFF2-40B4-BE49-F238E27FC236}">
                <a16:creationId xmlns:a16="http://schemas.microsoft.com/office/drawing/2014/main" id="{67D07BF0-A98C-43F7-0180-F82D5833A6C8}"/>
              </a:ext>
            </a:extLst>
          </p:cNvPr>
          <p:cNvPicPr>
            <a:picLocks noChangeAspect="1"/>
          </p:cNvPicPr>
          <p:nvPr userDrawn="1"/>
        </p:nvPicPr>
        <p:blipFill>
          <a:blip r:embed="rId2" cstate="print">
            <a:alphaModFix amt="28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pic>
        <p:nvPicPr>
          <p:cNvPr id="35" name="Grafik 7">
            <a:extLst>
              <a:ext uri="{FF2B5EF4-FFF2-40B4-BE49-F238E27FC236}">
                <a16:creationId xmlns:a16="http://schemas.microsoft.com/office/drawing/2014/main" id="{01B6AEAA-4FD0-5828-972E-CEFACBA2F0C3}"/>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t="-3596" r="10953" b="6946"/>
          <a:stretch>
            <a:fillRect/>
          </a:stretch>
        </p:blipFill>
        <p:spPr>
          <a:xfrm>
            <a:off x="4949952" y="165885"/>
            <a:ext cx="4194049" cy="4977615"/>
          </a:xfrm>
          <a:prstGeom prst="rect">
            <a:avLst/>
          </a:prstGeom>
        </p:spPr>
      </p:pic>
      <p:sp>
        <p:nvSpPr>
          <p:cNvPr id="3" name="Title 1">
            <a:extLst>
              <a:ext uri="{FF2B5EF4-FFF2-40B4-BE49-F238E27FC236}">
                <a16:creationId xmlns:a16="http://schemas.microsoft.com/office/drawing/2014/main" id="{78208CC1-100C-3DBB-57EF-37A4606F4E75}"/>
              </a:ext>
            </a:extLst>
          </p:cNvPr>
          <p:cNvSpPr>
            <a:spLocks noGrp="1"/>
          </p:cNvSpPr>
          <p:nvPr>
            <p:ph type="ctrTitle"/>
          </p:nvPr>
        </p:nvSpPr>
        <p:spPr>
          <a:xfrm>
            <a:off x="359100" y="1422000"/>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4" name="Text Placeholder 14">
            <a:extLst>
              <a:ext uri="{FF2B5EF4-FFF2-40B4-BE49-F238E27FC236}">
                <a16:creationId xmlns:a16="http://schemas.microsoft.com/office/drawing/2014/main" id="{1B9CE093-669D-F4A0-DCE9-7974D16B3C0A}"/>
              </a:ext>
            </a:extLst>
          </p:cNvPr>
          <p:cNvSpPr>
            <a:spLocks noGrp="1"/>
          </p:cNvSpPr>
          <p:nvPr>
            <p:ph type="body" sz="quarter" idx="14" hasCustomPrompt="1"/>
          </p:nvPr>
        </p:nvSpPr>
        <p:spPr>
          <a:xfrm>
            <a:off x="359568" y="2479389"/>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5" name="Subtitle 2">
            <a:extLst>
              <a:ext uri="{FF2B5EF4-FFF2-40B4-BE49-F238E27FC236}">
                <a16:creationId xmlns:a16="http://schemas.microsoft.com/office/drawing/2014/main" id="{FFCE632D-105C-3614-A3FA-42AFD84336D5}"/>
              </a:ext>
            </a:extLst>
          </p:cNvPr>
          <p:cNvSpPr>
            <a:spLocks noGrp="1"/>
          </p:cNvSpPr>
          <p:nvPr>
            <p:ph type="subTitle" idx="1" hasCustomPrompt="1"/>
          </p:nvPr>
        </p:nvSpPr>
        <p:spPr>
          <a:xfrm>
            <a:off x="359568" y="4386577"/>
            <a:ext cx="960120" cy="278293"/>
          </a:xfrm>
          <a:prstGeom prst="round2DiagRect">
            <a:avLst/>
          </a:prstGeom>
          <a:solidFill>
            <a:schemeClr val="accent3"/>
          </a:solidFill>
        </p:spPr>
        <p:txBody>
          <a:bodyPr vert="horz" wrap="none" lIns="144000" tIns="79200" rIns="144000" bIns="79200" rtlCol="0" anchor="ctr">
            <a:noAutofit/>
          </a:bodyPr>
          <a:lstStyle>
            <a:lvl1pPr marL="0" indent="0" algn="ctr">
              <a:buNone/>
              <a:defRPr lang="en-GB" sz="899" cap="all" baseline="0" dirty="0">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sp>
        <p:nvSpPr>
          <p:cNvPr id="6" name="Footer Placeholder 4">
            <a:extLst>
              <a:ext uri="{FF2B5EF4-FFF2-40B4-BE49-F238E27FC236}">
                <a16:creationId xmlns:a16="http://schemas.microsoft.com/office/drawing/2014/main" id="{7E15E093-C36F-BF7D-8436-A619B82AB788}"/>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2309814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yer_ESS_Cover 9">
    <p:bg>
      <p:bgPr>
        <a:solidFill>
          <a:schemeClr val="bg2"/>
        </a:solidFill>
        <a:effectLst/>
      </p:bgPr>
    </p:bg>
    <p:spTree>
      <p:nvGrpSpPr>
        <p:cNvPr id="1" name=""/>
        <p:cNvGrpSpPr/>
        <p:nvPr/>
      </p:nvGrpSpPr>
      <p:grpSpPr>
        <a:xfrm>
          <a:off x="0" y="0"/>
          <a:ext cx="0" cy="0"/>
          <a:chOff x="0" y="0"/>
          <a:chExt cx="0" cy="0"/>
        </a:xfrm>
      </p:grpSpPr>
      <p:pic>
        <p:nvPicPr>
          <p:cNvPr id="32" name="Grafik 3" descr="Ein Bild, das Verschwommen, Blau, Nebel, Himmel enthält.&#10;&#10;KI-generierte Inhalte können fehlerhaft sein.">
            <a:extLst>
              <a:ext uri="{FF2B5EF4-FFF2-40B4-BE49-F238E27FC236}">
                <a16:creationId xmlns:a16="http://schemas.microsoft.com/office/drawing/2014/main" id="{67D07BF0-A98C-43F7-0180-F82D5833A6C8}"/>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0" y="0"/>
            <a:ext cx="9144000" cy="5143500"/>
          </a:xfrm>
          <a:prstGeom prst="rect">
            <a:avLst/>
          </a:prstGeom>
          <a:effectLst/>
        </p:spPr>
      </p:pic>
      <p:sp>
        <p:nvSpPr>
          <p:cNvPr id="3" name="Title 1">
            <a:extLst>
              <a:ext uri="{FF2B5EF4-FFF2-40B4-BE49-F238E27FC236}">
                <a16:creationId xmlns:a16="http://schemas.microsoft.com/office/drawing/2014/main" id="{78208CC1-100C-3DBB-57EF-37A4606F4E75}"/>
              </a:ext>
            </a:extLst>
          </p:cNvPr>
          <p:cNvSpPr>
            <a:spLocks noGrp="1"/>
          </p:cNvSpPr>
          <p:nvPr>
            <p:ph type="ctrTitle"/>
          </p:nvPr>
        </p:nvSpPr>
        <p:spPr>
          <a:xfrm>
            <a:off x="359100" y="1422000"/>
            <a:ext cx="5940000" cy="1049106"/>
          </a:xfrm>
          <a:noFill/>
        </p:spPr>
        <p:txBody>
          <a:bodyPr lIns="0" tIns="144000" rIns="108000" bIns="72000" anchor="b">
            <a:noAutofit/>
          </a:bodyPr>
          <a:lstStyle>
            <a:lvl1pPr algn="l">
              <a:defRPr sz="2997">
                <a:solidFill>
                  <a:schemeClr val="tx1"/>
                </a:solidFill>
              </a:defRPr>
            </a:lvl1pPr>
          </a:lstStyle>
          <a:p>
            <a:r>
              <a:rPr lang="en-US"/>
              <a:t>Click to edit Master title style</a:t>
            </a:r>
            <a:endParaRPr lang="en-GB"/>
          </a:p>
        </p:txBody>
      </p:sp>
      <p:sp>
        <p:nvSpPr>
          <p:cNvPr id="4" name="Text Placeholder 14">
            <a:extLst>
              <a:ext uri="{FF2B5EF4-FFF2-40B4-BE49-F238E27FC236}">
                <a16:creationId xmlns:a16="http://schemas.microsoft.com/office/drawing/2014/main" id="{1B9CE093-669D-F4A0-DCE9-7974D16B3C0A}"/>
              </a:ext>
            </a:extLst>
          </p:cNvPr>
          <p:cNvSpPr>
            <a:spLocks noGrp="1"/>
          </p:cNvSpPr>
          <p:nvPr>
            <p:ph type="body" sz="quarter" idx="14" hasCustomPrompt="1"/>
          </p:nvPr>
        </p:nvSpPr>
        <p:spPr>
          <a:xfrm>
            <a:off x="359568" y="2479389"/>
            <a:ext cx="5940000" cy="567496"/>
          </a:xfrm>
        </p:spPr>
        <p:txBody>
          <a:bodyPr lIns="0" tIns="72000" rIns="108000" bIns="144000">
            <a:noAutofit/>
          </a:bodyPr>
          <a:lstStyle>
            <a:lvl1pPr marL="0" indent="0">
              <a:buNone/>
              <a:defRPr i="1">
                <a:solidFill>
                  <a:schemeClr val="accent2"/>
                </a:solidFill>
              </a:defRPr>
            </a:lvl1pPr>
          </a:lstStyle>
          <a:p>
            <a:pPr lvl="0"/>
            <a:r>
              <a:rPr lang="en-US"/>
              <a:t>Subtitle</a:t>
            </a:r>
            <a:endParaRPr lang="en-GB"/>
          </a:p>
        </p:txBody>
      </p:sp>
      <p:sp>
        <p:nvSpPr>
          <p:cNvPr id="5" name="Subtitle 2">
            <a:extLst>
              <a:ext uri="{FF2B5EF4-FFF2-40B4-BE49-F238E27FC236}">
                <a16:creationId xmlns:a16="http://schemas.microsoft.com/office/drawing/2014/main" id="{FFCE632D-105C-3614-A3FA-42AFD84336D5}"/>
              </a:ext>
            </a:extLst>
          </p:cNvPr>
          <p:cNvSpPr>
            <a:spLocks noGrp="1"/>
          </p:cNvSpPr>
          <p:nvPr>
            <p:ph type="subTitle" idx="1" hasCustomPrompt="1"/>
          </p:nvPr>
        </p:nvSpPr>
        <p:spPr>
          <a:xfrm>
            <a:off x="359568" y="4386577"/>
            <a:ext cx="960120" cy="278293"/>
          </a:xfrm>
          <a:prstGeom prst="round2DiagRect">
            <a:avLst/>
          </a:prstGeom>
          <a:solidFill>
            <a:schemeClr val="accent3"/>
          </a:solidFill>
        </p:spPr>
        <p:txBody>
          <a:bodyPr vert="horz" wrap="none" lIns="144000" tIns="79200" rIns="144000" bIns="79200" rtlCol="0" anchor="ctr">
            <a:noAutofit/>
          </a:bodyPr>
          <a:lstStyle>
            <a:lvl1pPr marL="0" indent="0" algn="ctr">
              <a:buNone/>
              <a:defRPr lang="en-GB" sz="899" cap="all" baseline="0" dirty="0">
                <a:solidFill>
                  <a:schemeClr val="bg1"/>
                </a:solidFill>
              </a:defRPr>
            </a:lvl1pPr>
            <a:lvl2pPr marL="342591" indent="0" algn="ctr">
              <a:buNone/>
              <a:defRPr sz="1499"/>
            </a:lvl2pPr>
            <a:lvl3pPr marL="685183" indent="0" algn="ctr">
              <a:buNone/>
              <a:defRPr sz="1349"/>
            </a:lvl3pPr>
            <a:lvl4pPr marL="1027774" indent="0" algn="ctr">
              <a:buNone/>
              <a:defRPr sz="1199"/>
            </a:lvl4pPr>
            <a:lvl5pPr marL="1370366" indent="0" algn="ctr">
              <a:buNone/>
              <a:defRPr sz="1199"/>
            </a:lvl5pPr>
            <a:lvl6pPr marL="1712957" indent="0" algn="ctr">
              <a:buNone/>
              <a:defRPr sz="1199"/>
            </a:lvl6pPr>
            <a:lvl7pPr marL="2055548" indent="0" algn="ctr">
              <a:buNone/>
              <a:defRPr sz="1199"/>
            </a:lvl7pPr>
            <a:lvl8pPr marL="2398140" indent="0" algn="ctr">
              <a:buNone/>
              <a:defRPr sz="1199"/>
            </a:lvl8pPr>
            <a:lvl9pPr marL="2740731" indent="0" algn="ctr">
              <a:buNone/>
              <a:defRPr sz="1199"/>
            </a:lvl9pPr>
          </a:lstStyle>
          <a:p>
            <a:pPr marL="0" lvl="0" indent="0">
              <a:buNone/>
            </a:pPr>
            <a:r>
              <a:rPr lang="en-US"/>
              <a:t>DATE</a:t>
            </a:r>
            <a:endParaRPr lang="en-GB"/>
          </a:p>
        </p:txBody>
      </p:sp>
      <p:pic>
        <p:nvPicPr>
          <p:cNvPr id="6" name="Grafik 7">
            <a:extLst>
              <a:ext uri="{FF2B5EF4-FFF2-40B4-BE49-F238E27FC236}">
                <a16:creationId xmlns:a16="http://schemas.microsoft.com/office/drawing/2014/main" id="{47A82EC7-1A18-078E-C48F-C9DA9D989B0A}"/>
              </a:ext>
            </a:extLst>
          </p:cNvPr>
          <p:cNvPicPr>
            <a:picLocks noChangeAspect="1"/>
          </p:cNvPicPr>
          <p:nvPr userDrawn="1"/>
        </p:nvPicPr>
        <p:blipFill>
          <a:blip>
            <a:alphaModFix amt="50000"/>
            <a:extLst>
              <a:ext uri="{96DAC541-7B7A-43D3-8B79-37D633B846F1}">
                <asvg:svgBlip xmlns:asvg="http://schemas.microsoft.com/office/drawing/2016/SVG/main" r:embed="rId3"/>
              </a:ext>
            </a:extLst>
          </a:blip>
          <a:srcRect l="1" t="29569" r="-10265" b="4831"/>
          <a:stretch>
            <a:fillRect/>
          </a:stretch>
        </p:blipFill>
        <p:spPr>
          <a:xfrm>
            <a:off x="1714810" y="-1"/>
            <a:ext cx="7906406" cy="5143501"/>
          </a:xfrm>
          <a:prstGeom prst="rect">
            <a:avLst/>
          </a:prstGeom>
        </p:spPr>
      </p:pic>
      <p:sp>
        <p:nvSpPr>
          <p:cNvPr id="7" name="Footer Placeholder 4">
            <a:extLst>
              <a:ext uri="{FF2B5EF4-FFF2-40B4-BE49-F238E27FC236}">
                <a16:creationId xmlns:a16="http://schemas.microsoft.com/office/drawing/2014/main" id="{C8CE60BC-83C0-33D5-30A4-F8C08D17C2A1}"/>
              </a:ext>
            </a:extLst>
          </p:cNvPr>
          <p:cNvSpPr>
            <a:spLocks noGrp="1"/>
          </p:cNvSpPr>
          <p:nvPr>
            <p:ph type="ftr" sz="quarter" idx="11"/>
          </p:nvPr>
        </p:nvSpPr>
        <p:spPr>
          <a:xfrm>
            <a:off x="359569" y="4835228"/>
            <a:ext cx="7830000" cy="146996"/>
          </a:xfrm>
        </p:spPr>
        <p:txBody>
          <a:bodyPr/>
          <a:lstStyle>
            <a:lvl1pPr>
              <a:defRPr>
                <a:solidFill>
                  <a:schemeClr val="tx2"/>
                </a:solidFill>
              </a:defRPr>
            </a:lvl1pPr>
          </a:lstStyle>
          <a:p>
            <a:r>
              <a:rPr lang="en-GB"/>
              <a:t>Document title | Job Code</a:t>
            </a:r>
            <a:endParaRPr lang="en-GB">
              <a:solidFill>
                <a:schemeClr val="tx2"/>
              </a:solidFill>
            </a:endParaRPr>
          </a:p>
        </p:txBody>
      </p:sp>
    </p:spTree>
    <p:extLst>
      <p:ext uri="{BB962C8B-B14F-4D97-AF65-F5344CB8AC3E}">
        <p14:creationId xmlns:p14="http://schemas.microsoft.com/office/powerpoint/2010/main" val="83381649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4972B7-A88E-CE5B-C5CC-A67B25346992}"/>
              </a:ext>
            </a:extLst>
          </p:cNvPr>
          <p:cNvSpPr>
            <a:spLocks noGrp="1"/>
          </p:cNvSpPr>
          <p:nvPr>
            <p:ph type="title"/>
          </p:nvPr>
        </p:nvSpPr>
        <p:spPr>
          <a:xfrm>
            <a:off x="359570" y="237079"/>
            <a:ext cx="8424863" cy="498597"/>
          </a:xfrm>
          <a:prstGeom prst="rect">
            <a:avLst/>
          </a:prstGeom>
        </p:spPr>
        <p:txBody>
          <a:bodyPr vert="horz" lIns="0" tIns="0" rIns="0" bIns="0" rtlCol="0" anchor="b">
            <a:noAutofit/>
          </a:bodyPr>
          <a:lstStyle/>
          <a:p>
            <a:r>
              <a:rPr lang="de-DE"/>
              <a:t>Mastertitelformat bearbeiten</a:t>
            </a:r>
            <a:endParaRPr lang="en-GB"/>
          </a:p>
        </p:txBody>
      </p:sp>
      <p:sp>
        <p:nvSpPr>
          <p:cNvPr id="3" name="Text Placeholder 2">
            <a:extLst>
              <a:ext uri="{FF2B5EF4-FFF2-40B4-BE49-F238E27FC236}">
                <a16:creationId xmlns:a16="http://schemas.microsoft.com/office/drawing/2014/main" id="{613D6C16-B4BD-0A6E-6C1E-C48894B5E021}"/>
              </a:ext>
            </a:extLst>
          </p:cNvPr>
          <p:cNvSpPr>
            <a:spLocks noGrp="1"/>
          </p:cNvSpPr>
          <p:nvPr>
            <p:ph type="body" idx="1"/>
          </p:nvPr>
        </p:nvSpPr>
        <p:spPr>
          <a:xfrm>
            <a:off x="359570" y="1221581"/>
            <a:ext cx="8424863" cy="3402806"/>
          </a:xfrm>
          <a:prstGeom prst="rect">
            <a:avLst/>
          </a:prstGeom>
        </p:spPr>
        <p:txBody>
          <a:bodyPr vert="horz" lIns="0" tIns="0" rIns="0" bIns="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16" name="Footer Placeholder 4">
            <a:extLst>
              <a:ext uri="{FF2B5EF4-FFF2-40B4-BE49-F238E27FC236}">
                <a16:creationId xmlns:a16="http://schemas.microsoft.com/office/drawing/2014/main" id="{1091529C-AA7F-91E2-777F-4F5F30BE16FE}"/>
              </a:ext>
            </a:extLst>
          </p:cNvPr>
          <p:cNvSpPr>
            <a:spLocks noGrp="1"/>
          </p:cNvSpPr>
          <p:nvPr>
            <p:ph type="ftr" sz="quarter" idx="3"/>
          </p:nvPr>
        </p:nvSpPr>
        <p:spPr>
          <a:xfrm>
            <a:off x="359569" y="4835228"/>
            <a:ext cx="7830000" cy="146996"/>
          </a:xfrm>
          <a:prstGeom prst="rect">
            <a:avLst/>
          </a:prstGeom>
        </p:spPr>
        <p:txBody>
          <a:bodyPr vert="horz" lIns="0" tIns="36000" rIns="0" bIns="36000" rtlCol="0" anchor="ctr">
            <a:noAutofit/>
          </a:bodyPr>
          <a:lstStyle>
            <a:lvl1pPr algn="l">
              <a:defRPr sz="600">
                <a:solidFill>
                  <a:schemeClr val="accent4"/>
                </a:solidFill>
              </a:defRPr>
            </a:lvl1pPr>
          </a:lstStyle>
          <a:p>
            <a:r>
              <a:rPr lang="en-GB"/>
              <a:t>Document title | Job Code</a:t>
            </a:r>
          </a:p>
        </p:txBody>
      </p:sp>
      <p:sp>
        <p:nvSpPr>
          <p:cNvPr id="18" name="Slide Number Placeholder 9">
            <a:extLst>
              <a:ext uri="{FF2B5EF4-FFF2-40B4-BE49-F238E27FC236}">
                <a16:creationId xmlns:a16="http://schemas.microsoft.com/office/drawing/2014/main" id="{72662F5C-1163-FAF8-5FB0-3AD223E4E98C}"/>
              </a:ext>
            </a:extLst>
          </p:cNvPr>
          <p:cNvSpPr txBox="1">
            <a:spLocks/>
          </p:cNvSpPr>
          <p:nvPr userDrawn="1"/>
        </p:nvSpPr>
        <p:spPr>
          <a:xfrm>
            <a:off x="8533749" y="4826208"/>
            <a:ext cx="255445" cy="165036"/>
          </a:xfrm>
          <a:prstGeom prst="rect">
            <a:avLst/>
          </a:prstGeom>
        </p:spPr>
        <p:txBody>
          <a:bodyPr vert="horz" wrap="square" lIns="0" tIns="36000" rIns="0" bIns="36000" rtlCol="0" anchor="ctr">
            <a:spAutoFit/>
          </a:bodyPr>
          <a:lstStyle>
            <a:defPPr>
              <a:defRPr lang="en-US"/>
            </a:defPPr>
            <a:lvl1pPr algn="r" rtl="0" fontAlgn="base">
              <a:spcBef>
                <a:spcPct val="50000"/>
              </a:spcBef>
              <a:spcAft>
                <a:spcPct val="0"/>
              </a:spcAft>
              <a:defRPr sz="600" kern="1200">
                <a:solidFill>
                  <a:schemeClr val="accent1"/>
                </a:solidFill>
                <a:latin typeface="Arial" charset="0"/>
                <a:ea typeface="+mn-ea"/>
                <a:cs typeface="+mn-cs"/>
              </a:defRPr>
            </a:lvl1pPr>
            <a:lvl2pPr marL="457200" algn="l" rtl="0" fontAlgn="base">
              <a:spcBef>
                <a:spcPct val="50000"/>
              </a:spcBef>
              <a:spcAft>
                <a:spcPct val="0"/>
              </a:spcAft>
              <a:defRPr kern="1200">
                <a:solidFill>
                  <a:schemeClr val="tx1"/>
                </a:solidFill>
                <a:latin typeface="Arial" charset="0"/>
                <a:ea typeface="+mn-ea"/>
                <a:cs typeface="+mn-cs"/>
              </a:defRPr>
            </a:lvl2pPr>
            <a:lvl3pPr marL="914400" algn="l" rtl="0" fontAlgn="base">
              <a:spcBef>
                <a:spcPct val="50000"/>
              </a:spcBef>
              <a:spcAft>
                <a:spcPct val="0"/>
              </a:spcAft>
              <a:defRPr kern="1200">
                <a:solidFill>
                  <a:schemeClr val="tx1"/>
                </a:solidFill>
                <a:latin typeface="Arial" charset="0"/>
                <a:ea typeface="+mn-ea"/>
                <a:cs typeface="+mn-cs"/>
              </a:defRPr>
            </a:lvl3pPr>
            <a:lvl4pPr marL="1371600" algn="l" rtl="0" fontAlgn="base">
              <a:spcBef>
                <a:spcPct val="50000"/>
              </a:spcBef>
              <a:spcAft>
                <a:spcPct val="0"/>
              </a:spcAft>
              <a:defRPr kern="1200">
                <a:solidFill>
                  <a:schemeClr val="tx1"/>
                </a:solidFill>
                <a:latin typeface="Arial" charset="0"/>
                <a:ea typeface="+mn-ea"/>
                <a:cs typeface="+mn-cs"/>
              </a:defRPr>
            </a:lvl4pPr>
            <a:lvl5pPr marL="1828800" algn="l" rtl="0" fontAlgn="base">
              <a:spcBef>
                <a:spcPct val="5000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4E2D949A-565B-A342-B231-C9BE934A2926}" type="slidenum">
              <a:rPr kumimoji="0" lang="en-GB" sz="600" b="0" i="0" u="none" strike="noStrike" kern="1200" cap="none" spc="0" normalizeH="0" baseline="0" noProof="0" smtClean="0">
                <a:ln>
                  <a:noFill/>
                </a:ln>
                <a:solidFill>
                  <a:srgbClr val="483449"/>
                </a:solidFill>
                <a:effectLst/>
                <a:uLnTx/>
                <a:uFillTx/>
                <a:latin typeface="Arial" charset="0"/>
                <a:ea typeface="+mn-ea"/>
                <a:cs typeface="+mn-cs"/>
              </a:rPr>
              <a:pPr marL="0" marR="0" lvl="0" indent="0" algn="r" defTabSz="914400" rtl="0" eaLnBrk="1" fontAlgn="base" latinLnBrk="0" hangingPunct="1">
                <a:lnSpc>
                  <a:spcPct val="100000"/>
                </a:lnSpc>
                <a:spcBef>
                  <a:spcPct val="50000"/>
                </a:spcBef>
                <a:spcAft>
                  <a:spcPct val="0"/>
                </a:spcAft>
                <a:buClrTx/>
                <a:buSzTx/>
                <a:buFontTx/>
                <a:buNone/>
                <a:tabLst/>
                <a:defRPr/>
              </a:pPr>
              <a:t>‹#›</a:t>
            </a:fld>
            <a:endParaRPr kumimoji="0" lang="en-GB" sz="600" b="0" i="0" u="none" strike="noStrike" kern="1200" cap="none" spc="0" normalizeH="0" baseline="0" noProof="0">
              <a:ln>
                <a:noFill/>
              </a:ln>
              <a:solidFill>
                <a:srgbClr val="483449"/>
              </a:solidFill>
              <a:effectLst/>
              <a:uLnTx/>
              <a:uFillTx/>
              <a:latin typeface="Arial" charset="0"/>
              <a:ea typeface="+mn-ea"/>
              <a:cs typeface="+mn-cs"/>
            </a:endParaRPr>
          </a:p>
        </p:txBody>
      </p:sp>
    </p:spTree>
    <p:extLst>
      <p:ext uri="{BB962C8B-B14F-4D97-AF65-F5344CB8AC3E}">
        <p14:creationId xmlns:p14="http://schemas.microsoft.com/office/powerpoint/2010/main" val="3273306544"/>
      </p:ext>
    </p:extLst>
  </p:cSld>
  <p:clrMap bg1="lt1" tx1="dk1" bg2="lt2" tx2="dk2" accent1="accent1" accent2="accent2" accent3="accent3" accent4="accent4" accent5="accent5" accent6="accent6" hlink="hlink" folHlink="folHlink"/>
  <p:sldLayoutIdLst>
    <p:sldLayoutId id="2147484165" r:id="rId1"/>
    <p:sldLayoutId id="2147484166" r:id="rId2"/>
    <p:sldLayoutId id="2147484167" r:id="rId3"/>
    <p:sldLayoutId id="2147484168" r:id="rId4"/>
    <p:sldLayoutId id="2147484169" r:id="rId5"/>
    <p:sldLayoutId id="2147484170" r:id="rId6"/>
    <p:sldLayoutId id="2147484171" r:id="rId7"/>
    <p:sldLayoutId id="2147484172" r:id="rId8"/>
    <p:sldLayoutId id="2147484173" r:id="rId9"/>
    <p:sldLayoutId id="2147484174" r:id="rId10"/>
    <p:sldLayoutId id="2147484175" r:id="rId11"/>
    <p:sldLayoutId id="2147484176" r:id="rId12"/>
    <p:sldLayoutId id="2147484177" r:id="rId13"/>
    <p:sldLayoutId id="2147484178" r:id="rId14"/>
    <p:sldLayoutId id="2147484179" r:id="rId15"/>
    <p:sldLayoutId id="2147484180" r:id="rId16"/>
    <p:sldLayoutId id="2147484181" r:id="rId17"/>
    <p:sldLayoutId id="2147484182" r:id="rId18"/>
    <p:sldLayoutId id="2147484183" r:id="rId19"/>
    <p:sldLayoutId id="2147484184" r:id="rId20"/>
    <p:sldLayoutId id="2147484199" r:id="rId21"/>
    <p:sldLayoutId id="2147484198" r:id="rId22"/>
    <p:sldLayoutId id="2147484185" r:id="rId23"/>
    <p:sldLayoutId id="2147484186" r:id="rId24"/>
    <p:sldLayoutId id="2147484187" r:id="rId25"/>
    <p:sldLayoutId id="2147484188" r:id="rId26"/>
    <p:sldLayoutId id="2147484189" r:id="rId27"/>
    <p:sldLayoutId id="2147484190" r:id="rId28"/>
    <p:sldLayoutId id="2147484191" r:id="rId29"/>
    <p:sldLayoutId id="2147484192" r:id="rId30"/>
    <p:sldLayoutId id="2147484193" r:id="rId31"/>
    <p:sldLayoutId id="2147484194" r:id="rId32"/>
    <p:sldLayoutId id="2147484195" r:id="rId33"/>
    <p:sldLayoutId id="2147484196" r:id="rId34"/>
    <p:sldLayoutId id="2147484197" r:id="rId35"/>
  </p:sldLayoutIdLst>
  <p:hf hdr="0" dt="0"/>
  <p:txStyles>
    <p:titleStyle>
      <a:lvl1pPr algn="l" defTabSz="685183" rtl="0" eaLnBrk="1" latinLnBrk="0" hangingPunct="1">
        <a:lnSpc>
          <a:spcPct val="90000"/>
        </a:lnSpc>
        <a:spcBef>
          <a:spcPct val="0"/>
        </a:spcBef>
        <a:buNone/>
        <a:defRPr sz="1798" b="1" kern="1200">
          <a:solidFill>
            <a:schemeClr val="accent1"/>
          </a:solidFill>
          <a:latin typeface="+mj-lt"/>
          <a:ea typeface="+mj-ea"/>
          <a:cs typeface="+mj-cs"/>
        </a:defRPr>
      </a:lvl1pPr>
    </p:titleStyle>
    <p:bodyStyle>
      <a:lvl1pPr marL="171296" indent="-171296" algn="l" defTabSz="685183" rtl="0" eaLnBrk="1" latinLnBrk="0" hangingPunct="1">
        <a:lnSpc>
          <a:spcPct val="95000"/>
        </a:lnSpc>
        <a:spcBef>
          <a:spcPts val="225"/>
        </a:spcBef>
        <a:buClr>
          <a:schemeClr val="accent1"/>
        </a:buClr>
        <a:buFont typeface="Wingdings" pitchFamily="2" charset="2"/>
        <a:buChar char="§"/>
        <a:defRPr sz="1049" kern="1200">
          <a:solidFill>
            <a:schemeClr val="tx1"/>
          </a:solidFill>
          <a:latin typeface="+mn-lt"/>
          <a:ea typeface="+mn-ea"/>
          <a:cs typeface="+mn-cs"/>
        </a:defRPr>
      </a:lvl1pPr>
      <a:lvl2pPr marL="336644" indent="-160590" algn="l" defTabSz="685183" rtl="0" eaLnBrk="1" latinLnBrk="0" hangingPunct="1">
        <a:lnSpc>
          <a:spcPct val="95000"/>
        </a:lnSpc>
        <a:spcBef>
          <a:spcPts val="225"/>
        </a:spcBef>
        <a:buClr>
          <a:schemeClr val="accent1"/>
        </a:buClr>
        <a:buFont typeface="Wingdings" pitchFamily="2" charset="2"/>
        <a:buChar char="§"/>
        <a:tabLst/>
        <a:defRPr sz="1049" kern="1200">
          <a:solidFill>
            <a:schemeClr val="tx1"/>
          </a:solidFill>
          <a:latin typeface="+mn-lt"/>
          <a:ea typeface="+mn-ea"/>
          <a:cs typeface="+mn-cs"/>
        </a:defRPr>
      </a:lvl2pPr>
      <a:lvl3pPr marL="505561" indent="-168917" algn="l" defTabSz="685183" rtl="0" eaLnBrk="1" latinLnBrk="0" hangingPunct="1">
        <a:lnSpc>
          <a:spcPct val="95000"/>
        </a:lnSpc>
        <a:spcBef>
          <a:spcPts val="225"/>
        </a:spcBef>
        <a:buClr>
          <a:schemeClr val="accent1"/>
        </a:buClr>
        <a:buFont typeface="Wingdings" pitchFamily="2" charset="2"/>
        <a:buChar char="§"/>
        <a:tabLst/>
        <a:defRPr sz="899" kern="1200">
          <a:solidFill>
            <a:schemeClr val="tx1"/>
          </a:solidFill>
          <a:latin typeface="+mn-lt"/>
          <a:ea typeface="+mn-ea"/>
          <a:cs typeface="+mn-cs"/>
        </a:defRPr>
      </a:lvl3pPr>
      <a:lvl4pPr marL="705406" indent="-176054" algn="l" defTabSz="685183" rtl="0" eaLnBrk="1" latinLnBrk="0" hangingPunct="1">
        <a:lnSpc>
          <a:spcPct val="95000"/>
        </a:lnSpc>
        <a:spcBef>
          <a:spcPts val="225"/>
        </a:spcBef>
        <a:buClr>
          <a:schemeClr val="accent1"/>
        </a:buClr>
        <a:buFont typeface="Wingdings" pitchFamily="2" charset="2"/>
        <a:buChar char="§"/>
        <a:tabLst/>
        <a:defRPr sz="899" kern="1200">
          <a:solidFill>
            <a:schemeClr val="tx1"/>
          </a:solidFill>
          <a:latin typeface="+mn-lt"/>
          <a:ea typeface="+mn-ea"/>
          <a:cs typeface="+mn-cs"/>
        </a:defRPr>
      </a:lvl4pPr>
      <a:lvl5pPr marL="867185" indent="-168917" algn="l" defTabSz="685183" rtl="0" eaLnBrk="1" latinLnBrk="0" hangingPunct="1">
        <a:lnSpc>
          <a:spcPct val="95000"/>
        </a:lnSpc>
        <a:spcBef>
          <a:spcPts val="225"/>
        </a:spcBef>
        <a:buClr>
          <a:schemeClr val="accent1"/>
        </a:buClr>
        <a:buFont typeface="Wingdings" pitchFamily="2" charset="2"/>
        <a:buChar char="§"/>
        <a:tabLst/>
        <a:defRPr sz="899" kern="1200">
          <a:solidFill>
            <a:schemeClr val="tx1"/>
          </a:solidFill>
          <a:latin typeface="+mn-lt"/>
          <a:ea typeface="+mn-ea"/>
          <a:cs typeface="+mn-cs"/>
        </a:defRPr>
      </a:lvl5pPr>
      <a:lvl6pPr marL="1884253"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844"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435"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2027"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p:bodyStyle>
    <p:otherStyle>
      <a:defPPr>
        <a:defRPr lang="en-US"/>
      </a:defPPr>
      <a:lvl1pPr marL="0" algn="l" defTabSz="685183" rtl="0" eaLnBrk="1" latinLnBrk="0" hangingPunct="1">
        <a:defRPr sz="1349" kern="1200">
          <a:solidFill>
            <a:schemeClr val="tx1"/>
          </a:solidFill>
          <a:latin typeface="+mn-lt"/>
          <a:ea typeface="+mn-ea"/>
          <a:cs typeface="+mn-cs"/>
        </a:defRPr>
      </a:lvl1pPr>
      <a:lvl2pPr marL="342591" algn="l" defTabSz="685183" rtl="0" eaLnBrk="1" latinLnBrk="0" hangingPunct="1">
        <a:defRPr sz="1349" kern="1200">
          <a:solidFill>
            <a:schemeClr val="tx1"/>
          </a:solidFill>
          <a:latin typeface="+mn-lt"/>
          <a:ea typeface="+mn-ea"/>
          <a:cs typeface="+mn-cs"/>
        </a:defRPr>
      </a:lvl2pPr>
      <a:lvl3pPr marL="685183" algn="l" defTabSz="685183" rtl="0" eaLnBrk="1" latinLnBrk="0" hangingPunct="1">
        <a:defRPr sz="1349" kern="1200">
          <a:solidFill>
            <a:schemeClr val="tx1"/>
          </a:solidFill>
          <a:latin typeface="+mn-lt"/>
          <a:ea typeface="+mn-ea"/>
          <a:cs typeface="+mn-cs"/>
        </a:defRPr>
      </a:lvl3pPr>
      <a:lvl4pPr marL="1027774" algn="l" defTabSz="685183" rtl="0" eaLnBrk="1" latinLnBrk="0" hangingPunct="1">
        <a:defRPr sz="1349" kern="1200">
          <a:solidFill>
            <a:schemeClr val="tx1"/>
          </a:solidFill>
          <a:latin typeface="+mn-lt"/>
          <a:ea typeface="+mn-ea"/>
          <a:cs typeface="+mn-cs"/>
        </a:defRPr>
      </a:lvl4pPr>
      <a:lvl5pPr marL="1370366" algn="l" defTabSz="685183" rtl="0" eaLnBrk="1" latinLnBrk="0" hangingPunct="1">
        <a:defRPr sz="1349" kern="1200">
          <a:solidFill>
            <a:schemeClr val="tx1"/>
          </a:solidFill>
          <a:latin typeface="+mn-lt"/>
          <a:ea typeface="+mn-ea"/>
          <a:cs typeface="+mn-cs"/>
        </a:defRPr>
      </a:lvl5pPr>
      <a:lvl6pPr marL="1712957" algn="l" defTabSz="685183" rtl="0" eaLnBrk="1" latinLnBrk="0" hangingPunct="1">
        <a:defRPr sz="1349" kern="1200">
          <a:solidFill>
            <a:schemeClr val="tx1"/>
          </a:solidFill>
          <a:latin typeface="+mn-lt"/>
          <a:ea typeface="+mn-ea"/>
          <a:cs typeface="+mn-cs"/>
        </a:defRPr>
      </a:lvl6pPr>
      <a:lvl7pPr marL="2055548" algn="l" defTabSz="685183" rtl="0" eaLnBrk="1" latinLnBrk="0" hangingPunct="1">
        <a:defRPr sz="1349" kern="1200">
          <a:solidFill>
            <a:schemeClr val="tx1"/>
          </a:solidFill>
          <a:latin typeface="+mn-lt"/>
          <a:ea typeface="+mn-ea"/>
          <a:cs typeface="+mn-cs"/>
        </a:defRPr>
      </a:lvl7pPr>
      <a:lvl8pPr marL="2398140" algn="l" defTabSz="685183" rtl="0" eaLnBrk="1" latinLnBrk="0" hangingPunct="1">
        <a:defRPr sz="1349" kern="1200">
          <a:solidFill>
            <a:schemeClr val="tx1"/>
          </a:solidFill>
          <a:latin typeface="+mn-lt"/>
          <a:ea typeface="+mn-ea"/>
          <a:cs typeface="+mn-cs"/>
        </a:defRPr>
      </a:lvl8pPr>
      <a:lvl9pPr marL="2740731" algn="l" defTabSz="685183"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2">
          <p15:clr>
            <a:srgbClr val="F26B43"/>
          </p15:clr>
        </p15:guide>
        <p15:guide id="2" pos="2880">
          <p15:clr>
            <a:srgbClr val="F26B43"/>
          </p15:clr>
        </p15:guide>
        <p15:guide id="3" pos="227">
          <p15:clr>
            <a:srgbClr val="F26B43"/>
          </p15:clr>
        </p15:guide>
        <p15:guide id="4" pos="5535" userDrawn="1">
          <p15:clr>
            <a:srgbClr val="F26B43"/>
          </p15:clr>
        </p15:guide>
        <p15:guide id="5" orient="horz" pos="429">
          <p15:clr>
            <a:srgbClr val="F26B43"/>
          </p15:clr>
        </p15:guide>
        <p15:guide id="6" orient="horz" pos="770">
          <p15:clr>
            <a:srgbClr val="F26B43"/>
          </p15:clr>
        </p15:guide>
        <p15:guide id="7" orient="horz" pos="3109">
          <p15:clr>
            <a:srgbClr val="F26B43"/>
          </p15:clr>
        </p15:guide>
        <p15:guide id="8" orient="horz" pos="291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1.xml"/><Relationship Id="rId1" Type="http://schemas.openxmlformats.org/officeDocument/2006/relationships/tags" Target="../tags/tag13.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14.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hyperlink" Target="https://clinicaltrials.gov/study/NCT05702034" TargetMode="Externa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hyperlink" Target="https://www.acc.org/latest-in-cardiology/clinical-trials/2010/02/23/19/04/esps2" TargetMode="External"/><Relationship Id="rId5" Type="http://schemas.openxmlformats.org/officeDocument/2006/relationships/notesSlide" Target="../notesSlides/notesSlide13.xml"/><Relationship Id="rId4"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image" Target="../media/image31.svg"/><Relationship Id="rId4" Type="http://schemas.openxmlformats.org/officeDocument/2006/relationships/image" Target="../media/image30.svg"/></Relationships>
</file>

<file path=ppt/slides/_rels/slide15.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tags" Target="../tags/tag30.xml"/><Relationship Id="rId18" Type="http://schemas.openxmlformats.org/officeDocument/2006/relationships/tags" Target="../tags/tag35.xml"/><Relationship Id="rId26" Type="http://schemas.openxmlformats.org/officeDocument/2006/relationships/tags" Target="../tags/tag43.xml"/><Relationship Id="rId3" Type="http://schemas.openxmlformats.org/officeDocument/2006/relationships/tags" Target="../tags/tag20.xml"/><Relationship Id="rId21" Type="http://schemas.openxmlformats.org/officeDocument/2006/relationships/tags" Target="../tags/tag38.xml"/><Relationship Id="rId7" Type="http://schemas.openxmlformats.org/officeDocument/2006/relationships/tags" Target="../tags/tag24.xml"/><Relationship Id="rId12" Type="http://schemas.openxmlformats.org/officeDocument/2006/relationships/tags" Target="../tags/tag29.xml"/><Relationship Id="rId17" Type="http://schemas.openxmlformats.org/officeDocument/2006/relationships/tags" Target="../tags/tag34.xml"/><Relationship Id="rId25" Type="http://schemas.openxmlformats.org/officeDocument/2006/relationships/tags" Target="../tags/tag42.xml"/><Relationship Id="rId2" Type="http://schemas.openxmlformats.org/officeDocument/2006/relationships/tags" Target="../tags/tag19.xml"/><Relationship Id="rId16" Type="http://schemas.openxmlformats.org/officeDocument/2006/relationships/tags" Target="../tags/tag33.xml"/><Relationship Id="rId20" Type="http://schemas.openxmlformats.org/officeDocument/2006/relationships/tags" Target="../tags/tag37.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tags" Target="../tags/tag28.xml"/><Relationship Id="rId24" Type="http://schemas.openxmlformats.org/officeDocument/2006/relationships/tags" Target="../tags/tag41.xml"/><Relationship Id="rId5" Type="http://schemas.openxmlformats.org/officeDocument/2006/relationships/tags" Target="../tags/tag22.xml"/><Relationship Id="rId15" Type="http://schemas.openxmlformats.org/officeDocument/2006/relationships/tags" Target="../tags/tag32.xml"/><Relationship Id="rId23" Type="http://schemas.openxmlformats.org/officeDocument/2006/relationships/tags" Target="../tags/tag40.xml"/><Relationship Id="rId28" Type="http://schemas.openxmlformats.org/officeDocument/2006/relationships/notesSlide" Target="../notesSlides/notesSlide15.xml"/><Relationship Id="rId10" Type="http://schemas.openxmlformats.org/officeDocument/2006/relationships/tags" Target="../tags/tag27.xml"/><Relationship Id="rId19" Type="http://schemas.openxmlformats.org/officeDocument/2006/relationships/tags" Target="../tags/tag36.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tags" Target="../tags/tag31.xml"/><Relationship Id="rId22" Type="http://schemas.openxmlformats.org/officeDocument/2006/relationships/tags" Target="../tags/tag39.xml"/><Relationship Id="rId27"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tags" Target="../tags/tag4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0.xml"/><Relationship Id="rId1" Type="http://schemas.openxmlformats.org/officeDocument/2006/relationships/tags" Target="../tags/tag45.xml"/></Relationships>
</file>

<file path=ppt/slides/_rels/slide18.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33.sv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4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4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48.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4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5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5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38.png"/><Relationship Id="rId2" Type="http://schemas.openxmlformats.org/officeDocument/2006/relationships/slideLayout" Target="../slideLayouts/slideLayout21.xml"/><Relationship Id="rId1" Type="http://schemas.openxmlformats.org/officeDocument/2006/relationships/tags" Target="../tags/tag5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7.xml"/><Relationship Id="rId1" Type="http://schemas.openxmlformats.org/officeDocument/2006/relationships/slideLayout" Target="../slideLayouts/slideLayout21.xml"/><Relationship Id="rId4" Type="http://schemas.openxmlformats.org/officeDocument/2006/relationships/image" Target="../media/image38.png"/></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8.xml"/><Relationship Id="rId1" Type="http://schemas.openxmlformats.org/officeDocument/2006/relationships/slideLayout" Target="../slideLayouts/slideLayout20.xml"/><Relationship Id="rId5" Type="http://schemas.openxmlformats.org/officeDocument/2006/relationships/image" Target="../media/image41.svg"/><Relationship Id="rId4" Type="http://schemas.openxmlformats.org/officeDocument/2006/relationships/image" Target="../media/image40.svg"/></Relationships>
</file>

<file path=ppt/slides/_rels/slide29.xml.rels><?xml version="1.0" encoding="UTF-8" standalone="yes"?>
<Relationships xmlns="http://schemas.openxmlformats.org/package/2006/relationships"><Relationship Id="rId3" Type="http://schemas.openxmlformats.org/officeDocument/2006/relationships/hyperlink" Target="https://clinicaltrials.gov/study/NCT00979589#study-plan" TargetMode="External"/><Relationship Id="rId2" Type="http://schemas.openxmlformats.org/officeDocument/2006/relationships/notesSlide" Target="../notesSlides/notesSlide29.xml"/><Relationship Id="rId1" Type="http://schemas.openxmlformats.org/officeDocument/2006/relationships/slideLayout" Target="../slideLayouts/slideLayout20.xml"/><Relationship Id="rId5" Type="http://schemas.openxmlformats.org/officeDocument/2006/relationships/hyperlink" Target="https://clinicaltrials.gov/study/NCT03354429#study-plan" TargetMode="External"/><Relationship Id="rId4" Type="http://schemas.openxmlformats.org/officeDocument/2006/relationships/hyperlink" Target="https://clinicaltrials.gov/study/NCT00991029"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notesSlide" Target="../notesSlides/notesSlide3.xml"/><Relationship Id="rId7" Type="http://schemas.openxmlformats.org/officeDocument/2006/relationships/slide" Target="slide40.xml"/><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slide" Target="slide11.xml"/><Relationship Id="rId5" Type="http://schemas.openxmlformats.org/officeDocument/2006/relationships/slide" Target="slide34.xml"/><Relationship Id="rId10" Type="http://schemas.openxmlformats.org/officeDocument/2006/relationships/slide" Target="slide67.xml"/><Relationship Id="rId4" Type="http://schemas.openxmlformats.org/officeDocument/2006/relationships/slide" Target="slide4.xml"/><Relationship Id="rId9" Type="http://schemas.openxmlformats.org/officeDocument/2006/relationships/slide" Target="slide48.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7.xml"/><Relationship Id="rId1" Type="http://schemas.openxmlformats.org/officeDocument/2006/relationships/tags" Target="../tags/tag53.xml"/></Relationships>
</file>

<file path=ppt/slides/_rels/slide3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notesSlide" Target="../notesSlides/notesSlide31.xml"/><Relationship Id="rId1" Type="http://schemas.openxmlformats.org/officeDocument/2006/relationships/slideLayout" Target="../slideLayouts/slideLayout20.xml"/><Relationship Id="rId5" Type="http://schemas.openxmlformats.org/officeDocument/2006/relationships/image" Target="../media/image44.svg"/><Relationship Id="rId4" Type="http://schemas.openxmlformats.org/officeDocument/2006/relationships/image" Target="../media/image43.sv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chart" Target="../charts/char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notesSlide" Target="../notesSlides/notesSlide38.xml"/><Relationship Id="rId1" Type="http://schemas.openxmlformats.org/officeDocument/2006/relationships/slideLayout" Target="../slideLayouts/slideLayout20.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39.xml"/><Relationship Id="rId1" Type="http://schemas.openxmlformats.org/officeDocument/2006/relationships/slideLayout" Target="../slideLayouts/slideLayout20.xml"/><Relationship Id="rId6" Type="http://schemas.openxmlformats.org/officeDocument/2006/relationships/image" Target="../media/image53.svg"/><Relationship Id="rId5" Type="http://schemas.openxmlformats.org/officeDocument/2006/relationships/image" Target="../media/image52.svg"/><Relationship Id="rId4" Type="http://schemas.openxmlformats.org/officeDocument/2006/relationships/image" Target="../media/image51.svg"/></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notesSlide" Target="../notesSlides/notesSlide4.xml"/><Relationship Id="rId4"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7.xml"/><Relationship Id="rId1" Type="http://schemas.openxmlformats.org/officeDocument/2006/relationships/tags" Target="../tags/tag54.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1.xml"/><Relationship Id="rId1" Type="http://schemas.openxmlformats.org/officeDocument/2006/relationships/tags" Target="../tags/tag55.xml"/><Relationship Id="rId4" Type="http://schemas.openxmlformats.org/officeDocument/2006/relationships/image" Target="../media/image5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0.xml"/><Relationship Id="rId1" Type="http://schemas.openxmlformats.org/officeDocument/2006/relationships/tags" Target="../tags/tag56.xml"/><Relationship Id="rId4" Type="http://schemas.openxmlformats.org/officeDocument/2006/relationships/image" Target="../media/image54.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0.xml"/><Relationship Id="rId1" Type="http://schemas.openxmlformats.org/officeDocument/2006/relationships/tags" Target="../tags/tag57.xml"/><Relationship Id="rId5" Type="http://schemas.openxmlformats.org/officeDocument/2006/relationships/image" Target="../media/image54.png"/><Relationship Id="rId4" Type="http://schemas.openxmlformats.org/officeDocument/2006/relationships/chart" Target="../charts/chart5.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0.xml"/><Relationship Id="rId1" Type="http://schemas.openxmlformats.org/officeDocument/2006/relationships/tags" Target="../tags/tag58.xml"/><Relationship Id="rId5" Type="http://schemas.openxmlformats.org/officeDocument/2006/relationships/image" Target="../media/image54.png"/><Relationship Id="rId4" Type="http://schemas.openxmlformats.org/officeDocument/2006/relationships/chart" Target="../charts/chart6.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0.xml"/><Relationship Id="rId1" Type="http://schemas.openxmlformats.org/officeDocument/2006/relationships/tags" Target="../tags/tag59.xml"/><Relationship Id="rId5" Type="http://schemas.openxmlformats.org/officeDocument/2006/relationships/image" Target="../media/image54.png"/><Relationship Id="rId4" Type="http://schemas.openxmlformats.org/officeDocument/2006/relationships/chart" Target="../charts/chart7.xml"/></Relationships>
</file>

<file path=ppt/slides/_rels/slide4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46.xml"/><Relationship Id="rId7" Type="http://schemas.openxmlformats.org/officeDocument/2006/relationships/image" Target="../media/image36.png"/><Relationship Id="rId2" Type="http://schemas.openxmlformats.org/officeDocument/2006/relationships/slideLayout" Target="../slideLayouts/slideLayout20.xml"/><Relationship Id="rId1" Type="http://schemas.openxmlformats.org/officeDocument/2006/relationships/tags" Target="../tags/tag60.xml"/><Relationship Id="rId6" Type="http://schemas.openxmlformats.org/officeDocument/2006/relationships/image" Target="../media/image35.png"/><Relationship Id="rId5" Type="http://schemas.openxmlformats.org/officeDocument/2006/relationships/image" Target="../media/image54.png"/><Relationship Id="rId4" Type="http://schemas.openxmlformats.org/officeDocument/2006/relationships/chart" Target="../charts/chart8.xml"/><Relationship Id="rId9"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7.xml"/><Relationship Id="rId1" Type="http://schemas.openxmlformats.org/officeDocument/2006/relationships/slideLayout" Target="../slideLayouts/slideLayout20.xml"/><Relationship Id="rId5" Type="http://schemas.openxmlformats.org/officeDocument/2006/relationships/chart" Target="../charts/chart10.xml"/><Relationship Id="rId4" Type="http://schemas.openxmlformats.org/officeDocument/2006/relationships/chart" Target="../charts/chart9.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7.xml"/><Relationship Id="rId1" Type="http://schemas.openxmlformats.org/officeDocument/2006/relationships/tags" Target="../tags/tag61.xml"/></Relationships>
</file>

<file path=ppt/slides/_rels/slide49.xml.rels><?xml version="1.0" encoding="UTF-8" standalone="yes"?>
<Relationships xmlns="http://schemas.openxmlformats.org/package/2006/relationships"><Relationship Id="rId3" Type="http://schemas.openxmlformats.org/officeDocument/2006/relationships/hyperlink" Target="https://clinicaltrials.gov/study/NCT05686070" TargetMode="External"/><Relationship Id="rId2" Type="http://schemas.openxmlformats.org/officeDocument/2006/relationships/notesSlide" Target="../notesSlides/notesSlide49.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9.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50.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18" Type="http://schemas.openxmlformats.org/officeDocument/2006/relationships/image" Target="../media/image68.png"/><Relationship Id="rId3" Type="http://schemas.openxmlformats.org/officeDocument/2006/relationships/hyperlink" Target="https://clinicaltrials.gov/study/NCT05686070" TargetMode="External"/><Relationship Id="rId21" Type="http://schemas.openxmlformats.org/officeDocument/2006/relationships/image" Target="../media/image71.jpeg"/><Relationship Id="rId7" Type="http://schemas.openxmlformats.org/officeDocument/2006/relationships/image" Target="../media/image57.jpeg"/><Relationship Id="rId12" Type="http://schemas.openxmlformats.org/officeDocument/2006/relationships/image" Target="../media/image62.jpeg"/><Relationship Id="rId17" Type="http://schemas.openxmlformats.org/officeDocument/2006/relationships/image" Target="../media/image67.jpeg"/><Relationship Id="rId25" Type="http://schemas.openxmlformats.org/officeDocument/2006/relationships/image" Target="../media/image75.png"/><Relationship Id="rId2" Type="http://schemas.openxmlformats.org/officeDocument/2006/relationships/notesSlide" Target="../notesSlides/notesSlide50.xml"/><Relationship Id="rId16" Type="http://schemas.openxmlformats.org/officeDocument/2006/relationships/image" Target="../media/image66.jpeg"/><Relationship Id="rId20" Type="http://schemas.openxmlformats.org/officeDocument/2006/relationships/image" Target="../media/image70.jpeg"/><Relationship Id="rId1" Type="http://schemas.openxmlformats.org/officeDocument/2006/relationships/slideLayout" Target="../slideLayouts/slideLayout20.xml"/><Relationship Id="rId6" Type="http://schemas.openxmlformats.org/officeDocument/2006/relationships/image" Target="../media/image56.jpeg"/><Relationship Id="rId11" Type="http://schemas.openxmlformats.org/officeDocument/2006/relationships/image" Target="../media/image61.jpeg"/><Relationship Id="rId24" Type="http://schemas.openxmlformats.org/officeDocument/2006/relationships/image" Target="../media/image74.png"/><Relationship Id="rId5" Type="http://schemas.openxmlformats.org/officeDocument/2006/relationships/image" Target="../media/image55.jpeg"/><Relationship Id="rId15" Type="http://schemas.openxmlformats.org/officeDocument/2006/relationships/image" Target="../media/image65.jpeg"/><Relationship Id="rId23" Type="http://schemas.openxmlformats.org/officeDocument/2006/relationships/image" Target="../media/image73.png"/><Relationship Id="rId10" Type="http://schemas.openxmlformats.org/officeDocument/2006/relationships/image" Target="../media/image60.jpeg"/><Relationship Id="rId19" Type="http://schemas.openxmlformats.org/officeDocument/2006/relationships/image" Target="../media/image69.jpeg"/><Relationship Id="rId4" Type="http://schemas.openxmlformats.org/officeDocument/2006/relationships/chart" Target="../charts/chart11.xml"/><Relationship Id="rId9" Type="http://schemas.openxmlformats.org/officeDocument/2006/relationships/image" Target="../media/image59.jpeg"/><Relationship Id="rId14" Type="http://schemas.openxmlformats.org/officeDocument/2006/relationships/image" Target="../media/image64.jpeg"/><Relationship Id="rId22" Type="http://schemas.openxmlformats.org/officeDocument/2006/relationships/image" Target="../media/image72.jpeg"/></Relationships>
</file>

<file path=ppt/slides/_rels/slide51.xml.rels><?xml version="1.0" encoding="UTF-8" standalone="yes"?>
<Relationships xmlns="http://schemas.openxmlformats.org/package/2006/relationships"><Relationship Id="rId3" Type="http://schemas.openxmlformats.org/officeDocument/2006/relationships/hyperlink" Target="https://clinicaltrials.gov/study/NCT05686070" TargetMode="External"/><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notesSlide" Target="../notesSlides/notesSlide52.xml"/><Relationship Id="rId1" Type="http://schemas.openxmlformats.org/officeDocument/2006/relationships/slideLayout" Target="../slideLayouts/slideLayout20.xml"/><Relationship Id="rId4" Type="http://schemas.openxmlformats.org/officeDocument/2006/relationships/image" Target="../media/image77.svg"/></Relationships>
</file>

<file path=ppt/slides/_rels/slide53.xml.rels><?xml version="1.0" encoding="UTF-8" standalone="yes"?>
<Relationships xmlns="http://schemas.openxmlformats.org/package/2006/relationships"><Relationship Id="rId3" Type="http://schemas.openxmlformats.org/officeDocument/2006/relationships/hyperlink" Target="https://clinicaltrials.gov/study/NCT05686070" TargetMode="External"/><Relationship Id="rId2" Type="http://schemas.openxmlformats.org/officeDocument/2006/relationships/notesSlide" Target="../notesSlides/notesSlide53.xml"/><Relationship Id="rId1" Type="http://schemas.openxmlformats.org/officeDocument/2006/relationships/slideLayout" Target="../slideLayouts/slideLayout20.xml"/><Relationship Id="rId4" Type="http://schemas.openxmlformats.org/officeDocument/2006/relationships/image" Target="../media/image78.svg"/></Relationships>
</file>

<file path=ppt/slides/_rels/slide54.xml.rels><?xml version="1.0" encoding="UTF-8" standalone="yes"?>
<Relationships xmlns="http://schemas.openxmlformats.org/package/2006/relationships"><Relationship Id="rId3" Type="http://schemas.openxmlformats.org/officeDocument/2006/relationships/hyperlink" Target="https://clinicaltrials.gov/study/NCT05686070" TargetMode="External"/><Relationship Id="rId2" Type="http://schemas.openxmlformats.org/officeDocument/2006/relationships/notesSlide" Target="../notesSlides/notesSlide54.xml"/><Relationship Id="rId1" Type="http://schemas.openxmlformats.org/officeDocument/2006/relationships/slideLayout" Target="../slideLayouts/slideLayout20.xml"/><Relationship Id="rId6" Type="http://schemas.openxmlformats.org/officeDocument/2006/relationships/image" Target="../media/image81.svg"/><Relationship Id="rId5" Type="http://schemas.openxmlformats.org/officeDocument/2006/relationships/image" Target="../media/image80.svg"/><Relationship Id="rId4" Type="http://schemas.openxmlformats.org/officeDocument/2006/relationships/image" Target="../media/image79.sv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3" Type="http://schemas.openxmlformats.org/officeDocument/2006/relationships/hyperlink" Target="https://clinicaltrials.gov/study/NCT00991029" TargetMode="External"/><Relationship Id="rId2" Type="http://schemas.openxmlformats.org/officeDocument/2006/relationships/notesSlide" Target="../notesSlides/notesSlide57.xml"/><Relationship Id="rId1" Type="http://schemas.openxmlformats.org/officeDocument/2006/relationships/slideLayout" Target="../slideLayouts/slideLayout20.xml"/><Relationship Id="rId4" Type="http://schemas.openxmlformats.org/officeDocument/2006/relationships/image" Target="../media/image82.svg"/></Relationships>
</file>

<file path=ppt/slides/_rels/slide58.xml.rels><?xml version="1.0" encoding="UTF-8" standalone="yes"?>
<Relationships xmlns="http://schemas.openxmlformats.org/package/2006/relationships"><Relationship Id="rId3" Type="http://schemas.openxmlformats.org/officeDocument/2006/relationships/hyperlink" Target="https://clinicaltrials.gov/study/NCT05686070" TargetMode="External"/><Relationship Id="rId2" Type="http://schemas.openxmlformats.org/officeDocument/2006/relationships/notesSlide" Target="../notesSlides/notesSlide58.xml"/><Relationship Id="rId1" Type="http://schemas.openxmlformats.org/officeDocument/2006/relationships/slideLayout" Target="../slideLayouts/slideLayout20.xml"/><Relationship Id="rId6" Type="http://schemas.openxmlformats.org/officeDocument/2006/relationships/image" Target="../media/image85.svg"/><Relationship Id="rId5" Type="http://schemas.openxmlformats.org/officeDocument/2006/relationships/image" Target="../media/image84.svg"/><Relationship Id="rId4" Type="http://schemas.openxmlformats.org/officeDocument/2006/relationships/image" Target="../media/image83.svg"/></Relationships>
</file>

<file path=ppt/slides/_rels/slide5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0.xml"/><Relationship Id="rId1" Type="http://schemas.openxmlformats.org/officeDocument/2006/relationships/tags" Target="../tags/tag10.xml"/><Relationship Id="rId6" Type="http://schemas.openxmlformats.org/officeDocument/2006/relationships/image" Target="../media/image16.svg"/><Relationship Id="rId5" Type="http://schemas.openxmlformats.org/officeDocument/2006/relationships/image" Target="../media/image20.svg"/><Relationship Id="rId4" Type="http://schemas.openxmlformats.org/officeDocument/2006/relationships/image" Target="../media/image19.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1.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3.xml"/><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8" Type="http://schemas.openxmlformats.org/officeDocument/2006/relationships/image" Target="../media/image91.svg"/><Relationship Id="rId3" Type="http://schemas.openxmlformats.org/officeDocument/2006/relationships/hyperlink" Target="https://www.bayer.com/media/en-us/bayers-asundexian-met-primary-efficacy-and-safety-endpoints-in-landmark-phase-iii-oceanic-stroke-study-in-secondary-stroke-prevention/" TargetMode="External"/><Relationship Id="rId7" Type="http://schemas.openxmlformats.org/officeDocument/2006/relationships/image" Target="../media/image90.svg"/><Relationship Id="rId2" Type="http://schemas.openxmlformats.org/officeDocument/2006/relationships/notesSlide" Target="../notesSlides/notesSlide66.xml"/><Relationship Id="rId1" Type="http://schemas.openxmlformats.org/officeDocument/2006/relationships/slideLayout" Target="../slideLayouts/slideLayout20.xml"/><Relationship Id="rId6" Type="http://schemas.openxmlformats.org/officeDocument/2006/relationships/image" Target="../media/image89.svg"/><Relationship Id="rId5" Type="http://schemas.openxmlformats.org/officeDocument/2006/relationships/image" Target="../media/image88.svg"/><Relationship Id="rId4" Type="http://schemas.openxmlformats.org/officeDocument/2006/relationships/image" Target="../media/image87.sv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7.xml"/><Relationship Id="rId1" Type="http://schemas.openxmlformats.org/officeDocument/2006/relationships/tags" Target="../tags/tag62.xml"/></Relationships>
</file>

<file path=ppt/slides/_rels/slide68.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hyperlink" Target="https://investor.regeneron.com/news-releases/news-release-details/regeneron-advance-two-factor-xi-antibodies-broad-phase-3-program" TargetMode="External"/><Relationship Id="rId7" Type="http://schemas.openxmlformats.org/officeDocument/2006/relationships/image" Target="../media/image95.svg"/><Relationship Id="rId2" Type="http://schemas.openxmlformats.org/officeDocument/2006/relationships/notesSlide" Target="../notesSlides/notesSlide68.xml"/><Relationship Id="rId1" Type="http://schemas.openxmlformats.org/officeDocument/2006/relationships/slideLayout" Target="../slideLayouts/slideLayout20.xml"/><Relationship Id="rId6" Type="http://schemas.openxmlformats.org/officeDocument/2006/relationships/image" Target="../media/image94.png"/><Relationship Id="rId11" Type="http://schemas.openxmlformats.org/officeDocument/2006/relationships/image" Target="../media/image99.svg"/><Relationship Id="rId5" Type="http://schemas.openxmlformats.org/officeDocument/2006/relationships/image" Target="../media/image93.svg"/><Relationship Id="rId10" Type="http://schemas.openxmlformats.org/officeDocument/2006/relationships/image" Target="../media/image98.png"/><Relationship Id="rId4" Type="http://schemas.openxmlformats.org/officeDocument/2006/relationships/image" Target="../media/image92.svg"/><Relationship Id="rId9" Type="http://schemas.openxmlformats.org/officeDocument/2006/relationships/image" Target="../media/image97.png"/></Relationships>
</file>

<file path=ppt/slides/_rels/slide69.xml.rels><?xml version="1.0" encoding="UTF-8" standalone="yes"?>
<Relationships xmlns="http://schemas.openxmlformats.org/package/2006/relationships"><Relationship Id="rId3" Type="http://schemas.openxmlformats.org/officeDocument/2006/relationships/image" Target="../media/image100.svg"/><Relationship Id="rId2" Type="http://schemas.openxmlformats.org/officeDocument/2006/relationships/notesSlide" Target="../notesSlides/notesSlide69.xml"/><Relationship Id="rId1" Type="http://schemas.openxmlformats.org/officeDocument/2006/relationships/slideLayout" Target="../slideLayouts/slideLayout20.xml"/><Relationship Id="rId6" Type="http://schemas.openxmlformats.org/officeDocument/2006/relationships/image" Target="../media/image102.svg"/><Relationship Id="rId5" Type="http://schemas.openxmlformats.org/officeDocument/2006/relationships/image" Target="../media/image101.svg"/><Relationship Id="rId4" Type="http://schemas.openxmlformats.org/officeDocument/2006/relationships/image" Target="../media/image9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11.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notesSlide" Target="../notesSlides/notesSlide71.xml"/><Relationship Id="rId1" Type="http://schemas.openxmlformats.org/officeDocument/2006/relationships/slideLayout" Target="../slideLayouts/slideLayout20.xml"/><Relationship Id="rId4" Type="http://schemas.openxmlformats.org/officeDocument/2006/relationships/image" Target="../media/image104.svg"/></Relationships>
</file>

<file path=ppt/slides/_rels/slide72.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notesSlide" Target="../notesSlides/notesSlide72.xml"/><Relationship Id="rId1" Type="http://schemas.openxmlformats.org/officeDocument/2006/relationships/slideLayout" Target="../slideLayouts/slideLayout20.xml"/><Relationship Id="rId5" Type="http://schemas.openxmlformats.org/officeDocument/2006/relationships/image" Target="../media/image106.svg"/><Relationship Id="rId4" Type="http://schemas.openxmlformats.org/officeDocument/2006/relationships/image" Target="../media/image103.sv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0.xml"/><Relationship Id="rId1" Type="http://schemas.openxmlformats.org/officeDocument/2006/relationships/tags" Target="../tags/tag12.xm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2EE8E2A-3176-4592-BDFE-78BD582F4E64}"/>
              </a:ext>
            </a:extLst>
          </p:cNvPr>
          <p:cNvSpPr>
            <a:spLocks noGrp="1"/>
          </p:cNvSpPr>
          <p:nvPr>
            <p:ph type="ctrTitle"/>
          </p:nvPr>
        </p:nvSpPr>
        <p:spPr/>
        <p:txBody>
          <a:bodyPr/>
          <a:lstStyle/>
          <a:p>
            <a:r>
              <a:rPr lang="en-US" err="1"/>
              <a:t>Asundexian</a:t>
            </a:r>
            <a:r>
              <a:rPr lang="en-US"/>
              <a:t> OCEANIC-STROKE</a:t>
            </a:r>
            <a:br>
              <a:rPr lang="en-US"/>
            </a:br>
            <a:r>
              <a:rPr lang="en-US"/>
              <a:t>Speaker Deck </a:t>
            </a:r>
          </a:p>
        </p:txBody>
      </p:sp>
      <p:sp>
        <p:nvSpPr>
          <p:cNvPr id="9" name="Subtitle 8">
            <a:extLst>
              <a:ext uri="{FF2B5EF4-FFF2-40B4-BE49-F238E27FC236}">
                <a16:creationId xmlns:a16="http://schemas.microsoft.com/office/drawing/2014/main" id="{01BAD857-B2FF-6F49-5003-552261B8ABC3}"/>
              </a:ext>
            </a:extLst>
          </p:cNvPr>
          <p:cNvSpPr>
            <a:spLocks noGrp="1"/>
          </p:cNvSpPr>
          <p:nvPr>
            <p:ph type="subTitle" idx="1"/>
          </p:nvPr>
        </p:nvSpPr>
        <p:spPr>
          <a:xfrm>
            <a:off x="359568" y="3478542"/>
            <a:ext cx="1804421" cy="322392"/>
          </a:xfrm>
        </p:spPr>
        <p:txBody>
          <a:bodyPr wrap="none">
            <a:spAutoFit/>
          </a:bodyPr>
          <a:lstStyle/>
          <a:p>
            <a:pPr algn="l"/>
            <a:r>
              <a:rPr lang="en-US" dirty="0">
                <a:solidFill>
                  <a:schemeClr val="accent4">
                    <a:lumMod val="20000"/>
                    <a:lumOff val="80000"/>
                  </a:schemeClr>
                </a:solidFill>
              </a:rPr>
              <a:t>Last updated JUNE 2026</a:t>
            </a:r>
          </a:p>
        </p:txBody>
      </p:sp>
      <p:sp>
        <p:nvSpPr>
          <p:cNvPr id="13" name="TextBox 12">
            <a:extLst>
              <a:ext uri="{FF2B5EF4-FFF2-40B4-BE49-F238E27FC236}">
                <a16:creationId xmlns:a16="http://schemas.microsoft.com/office/drawing/2014/main" id="{6CE31805-D1E3-6D7B-520A-918210E3B7BB}"/>
              </a:ext>
            </a:extLst>
          </p:cNvPr>
          <p:cNvSpPr txBox="1"/>
          <p:nvPr/>
        </p:nvSpPr>
        <p:spPr>
          <a:xfrm>
            <a:off x="0" y="4928056"/>
            <a:ext cx="945772" cy="215444"/>
          </a:xfrm>
          <a:prstGeom prst="rect">
            <a:avLst/>
          </a:prstGeom>
          <a:noFill/>
        </p:spPr>
        <p:txBody>
          <a:bodyPr wrap="none" lIns="0" tIns="0" rIns="0" bIns="0" rtlCol="0">
            <a:spAutoFit/>
          </a:bodyPr>
          <a:lstStyle/>
          <a:p>
            <a:pPr defTabSz="685732" fontAlgn="auto">
              <a:spcBef>
                <a:spcPts val="0"/>
              </a:spcBef>
              <a:spcAft>
                <a:spcPts val="0"/>
              </a:spcAft>
            </a:pPr>
            <a:r>
              <a:rPr lang="en-GB" sz="700" dirty="0">
                <a:solidFill>
                  <a:schemeClr val="tx2"/>
                </a:solidFill>
                <a:latin typeface="Arial" panose="020B0604020202020204" pitchFamily="34" charset="0"/>
                <a:cs typeface="Arial" panose="020B0604020202020204" pitchFamily="34" charset="0"/>
              </a:rPr>
              <a:t>June 2026</a:t>
            </a:r>
          </a:p>
          <a:p>
            <a:pPr defTabSz="685732" fontAlgn="auto">
              <a:spcBef>
                <a:spcPts val="0"/>
              </a:spcBef>
              <a:spcAft>
                <a:spcPts val="0"/>
              </a:spcAft>
            </a:pPr>
            <a:r>
              <a:rPr lang="en-GB" sz="700" dirty="0">
                <a:solidFill>
                  <a:schemeClr val="tx2"/>
                </a:solidFill>
                <a:latin typeface="Arial" panose="020B0604020202020204" pitchFamily="34" charset="0"/>
                <a:cs typeface="Arial" panose="020B0604020202020204" pitchFamily="34" charset="0"/>
              </a:rPr>
              <a:t>MA-M_ASUN-CA-0008 </a:t>
            </a:r>
          </a:p>
        </p:txBody>
      </p:sp>
      <p:sp>
        <p:nvSpPr>
          <p:cNvPr id="14" name="Text Placeholder 12">
            <a:extLst>
              <a:ext uri="{FF2B5EF4-FFF2-40B4-BE49-F238E27FC236}">
                <a16:creationId xmlns:a16="http://schemas.microsoft.com/office/drawing/2014/main" id="{381CC9A4-74E6-32CB-E8C4-ACE394256AC0}"/>
              </a:ext>
            </a:extLst>
          </p:cNvPr>
          <p:cNvSpPr txBox="1">
            <a:spLocks/>
          </p:cNvSpPr>
          <p:nvPr/>
        </p:nvSpPr>
        <p:spPr>
          <a:xfrm>
            <a:off x="2593324" y="4827816"/>
            <a:ext cx="3957353" cy="107722"/>
          </a:xfrm>
          <a:prstGeom prst="rect">
            <a:avLst/>
          </a:prstGeom>
        </p:spPr>
        <p:txBody>
          <a:bodyPr lIns="0" tIns="0" rIns="0" bIns="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700" b="0" i="0" u="none" strike="noStrike" kern="0" cap="none" spc="0" normalizeH="0" baseline="0" noProof="0">
                <a:ln>
                  <a:noFill/>
                </a:ln>
                <a:solidFill>
                  <a:schemeClr val="tx2"/>
                </a:solidFill>
                <a:effectLst/>
                <a:uLnTx/>
                <a:uFillTx/>
                <a:latin typeface="Arial"/>
                <a:ea typeface="+mn-ea"/>
                <a:cs typeface="+mn-cs"/>
              </a:rPr>
              <a:t>For reactive use only. Intended for healthcare professionals only. Created and funded by Bayer. </a:t>
            </a:r>
          </a:p>
        </p:txBody>
      </p:sp>
    </p:spTree>
    <p:custDataLst>
      <p:tags r:id="rId1"/>
    </p:custDataLst>
    <p:extLst>
      <p:ext uri="{BB962C8B-B14F-4D97-AF65-F5344CB8AC3E}">
        <p14:creationId xmlns:p14="http://schemas.microsoft.com/office/powerpoint/2010/main" val="3096765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id="{9CA7996D-D535-43AD-40F5-E4DF38131372}"/>
              </a:ext>
            </a:extLst>
          </p:cNvPr>
          <p:cNvCxnSpPr/>
          <p:nvPr/>
        </p:nvCxnSpPr>
        <p:spPr bwMode="auto">
          <a:xfrm>
            <a:off x="5659263" y="2098947"/>
            <a:ext cx="263347" cy="0"/>
          </a:xfrm>
          <a:prstGeom prst="line">
            <a:avLst/>
          </a:prstGeom>
          <a:noFill/>
          <a:ln w="1905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1" name="Straight Connector 40">
            <a:extLst>
              <a:ext uri="{FF2B5EF4-FFF2-40B4-BE49-F238E27FC236}">
                <a16:creationId xmlns:a16="http://schemas.microsoft.com/office/drawing/2014/main" id="{E8282B55-6A0C-9750-6A13-6CFE263D055B}"/>
              </a:ext>
            </a:extLst>
          </p:cNvPr>
          <p:cNvCxnSpPr/>
          <p:nvPr/>
        </p:nvCxnSpPr>
        <p:spPr bwMode="auto">
          <a:xfrm>
            <a:off x="5659263" y="3657085"/>
            <a:ext cx="263347" cy="0"/>
          </a:xfrm>
          <a:prstGeom prst="line">
            <a:avLst/>
          </a:prstGeom>
          <a:noFill/>
          <a:ln w="1905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2" name="Straight Connector 41">
            <a:extLst>
              <a:ext uri="{FF2B5EF4-FFF2-40B4-BE49-F238E27FC236}">
                <a16:creationId xmlns:a16="http://schemas.microsoft.com/office/drawing/2014/main" id="{7ACE9040-7998-F5F2-F173-21DF15AF10C8}"/>
              </a:ext>
            </a:extLst>
          </p:cNvPr>
          <p:cNvCxnSpPr/>
          <p:nvPr/>
        </p:nvCxnSpPr>
        <p:spPr bwMode="auto">
          <a:xfrm>
            <a:off x="3223303" y="3671715"/>
            <a:ext cx="263347" cy="0"/>
          </a:xfrm>
          <a:prstGeom prst="line">
            <a:avLst/>
          </a:prstGeom>
          <a:noFill/>
          <a:ln w="1905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3" name="Straight Connector 42">
            <a:extLst>
              <a:ext uri="{FF2B5EF4-FFF2-40B4-BE49-F238E27FC236}">
                <a16:creationId xmlns:a16="http://schemas.microsoft.com/office/drawing/2014/main" id="{41C14D06-F146-AA0C-D3CB-39C3232BD05B}"/>
              </a:ext>
            </a:extLst>
          </p:cNvPr>
          <p:cNvCxnSpPr/>
          <p:nvPr/>
        </p:nvCxnSpPr>
        <p:spPr bwMode="auto">
          <a:xfrm>
            <a:off x="3135520" y="2259882"/>
            <a:ext cx="263347" cy="0"/>
          </a:xfrm>
          <a:prstGeom prst="line">
            <a:avLst/>
          </a:prstGeom>
          <a:noFill/>
          <a:ln w="19050"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4" name="Freeform 43">
            <a:extLst>
              <a:ext uri="{FF2B5EF4-FFF2-40B4-BE49-F238E27FC236}">
                <a16:creationId xmlns:a16="http://schemas.microsoft.com/office/drawing/2014/main" id="{7994EEE9-1E23-6CB4-211E-350E71924BCC}"/>
              </a:ext>
            </a:extLst>
          </p:cNvPr>
          <p:cNvSpPr/>
          <p:nvPr/>
        </p:nvSpPr>
        <p:spPr bwMode="auto">
          <a:xfrm>
            <a:off x="4254746" y="1375258"/>
            <a:ext cx="138989" cy="197510"/>
          </a:xfrm>
          <a:custGeom>
            <a:avLst/>
            <a:gdLst>
              <a:gd name="csX0" fmla="*/ 0 w 138989"/>
              <a:gd name="csY0" fmla="*/ 0 h 197510"/>
              <a:gd name="csX1" fmla="*/ 87782 w 138989"/>
              <a:gd name="csY1" fmla="*/ 0 h 197510"/>
              <a:gd name="csX2" fmla="*/ 138989 w 138989"/>
              <a:gd name="csY2" fmla="*/ 197510 h 197510"/>
            </a:gdLst>
            <a:ahLst/>
            <a:cxnLst>
              <a:cxn ang="0">
                <a:pos x="csX0" y="csY0"/>
              </a:cxn>
              <a:cxn ang="0">
                <a:pos x="csX1" y="csY1"/>
              </a:cxn>
              <a:cxn ang="0">
                <a:pos x="csX2" y="csY2"/>
              </a:cxn>
            </a:cxnLst>
            <a:rect l="l" t="t" r="r" b="b"/>
            <a:pathLst>
              <a:path w="138989" h="197510">
                <a:moveTo>
                  <a:pt x="0" y="0"/>
                </a:moveTo>
                <a:lnTo>
                  <a:pt x="87782" y="0"/>
                </a:lnTo>
                <a:lnTo>
                  <a:pt x="138989" y="197510"/>
                </a:lnTo>
              </a:path>
            </a:pathLst>
          </a:custGeom>
          <a:noFill/>
          <a:ln w="19050" algn="ctr">
            <a:solidFill>
              <a:schemeClr val="bg2"/>
            </a:solidFill>
            <a:miter lim="800000"/>
            <a:headEnd/>
            <a:tailEnd/>
          </a:ln>
          <a:effectLst/>
        </p:spPr>
        <p:txBody>
          <a:bodyPr rtlCol="0" anchor="ctr"/>
          <a:lstStyle/>
          <a:p>
            <a:pPr algn="ctr"/>
            <a:endParaRPr lang="en-GB"/>
          </a:p>
        </p:txBody>
      </p:sp>
      <p:sp>
        <p:nvSpPr>
          <p:cNvPr id="29" name="Title 9">
            <a:extLst>
              <a:ext uri="{FF2B5EF4-FFF2-40B4-BE49-F238E27FC236}">
                <a16:creationId xmlns:a16="http://schemas.microsoft.com/office/drawing/2014/main" id="{29AE73E3-D10D-45B6-BD34-D1FC6DE84088}"/>
              </a:ext>
            </a:extLst>
          </p:cNvPr>
          <p:cNvSpPr>
            <a:spLocks noGrp="1"/>
          </p:cNvSpPr>
          <p:nvPr>
            <p:ph type="title"/>
          </p:nvPr>
        </p:nvSpPr>
        <p:spPr>
          <a:xfrm>
            <a:off x="359570" y="237079"/>
            <a:ext cx="8424863" cy="498597"/>
          </a:xfrm>
        </p:spPr>
        <p:txBody>
          <a:bodyPr/>
          <a:lstStyle/>
          <a:p>
            <a:pPr lvl="0"/>
            <a:r>
              <a:rPr lang="en-US"/>
              <a:t>A majority </a:t>
            </a:r>
            <a:r>
              <a:rPr lang="en-US" noProof="0"/>
              <a:t>(80%) of ischemic strokes are non-cardioembolic* </a:t>
            </a:r>
            <a:br>
              <a:rPr lang="en-US" noProof="0"/>
            </a:br>
            <a:r>
              <a:rPr lang="en-US" noProof="0"/>
              <a:t>according to TOAST criteria</a:t>
            </a:r>
            <a:endParaRPr lang="en-US"/>
          </a:p>
        </p:txBody>
      </p:sp>
      <p:sp>
        <p:nvSpPr>
          <p:cNvPr id="30" name="Text Placeholder 29">
            <a:extLst>
              <a:ext uri="{FF2B5EF4-FFF2-40B4-BE49-F238E27FC236}">
                <a16:creationId xmlns:a16="http://schemas.microsoft.com/office/drawing/2014/main" id="{DC5CF73D-07CE-0F69-F54E-9A59A9C96C34}"/>
              </a:ext>
            </a:extLst>
          </p:cNvPr>
          <p:cNvSpPr>
            <a:spLocks noGrp="1"/>
          </p:cNvSpPr>
          <p:nvPr>
            <p:ph type="body" sz="quarter" idx="13"/>
          </p:nvPr>
        </p:nvSpPr>
        <p:spPr>
          <a:xfrm>
            <a:off x="359569" y="807244"/>
            <a:ext cx="8424000" cy="350865"/>
          </a:xfrm>
        </p:spPr>
        <p:txBody>
          <a:bodyPr/>
          <a:lstStyle/>
          <a:p>
            <a:r>
              <a:rPr lang="en-US"/>
              <a:t>Distribution of ischemic stroke subtypes across North American and European studies</a:t>
            </a:r>
          </a:p>
        </p:txBody>
      </p:sp>
      <p:sp>
        <p:nvSpPr>
          <p:cNvPr id="53" name="Text Placeholder 52">
            <a:extLst>
              <a:ext uri="{FF2B5EF4-FFF2-40B4-BE49-F238E27FC236}">
                <a16:creationId xmlns:a16="http://schemas.microsoft.com/office/drawing/2014/main" id="{622F69BA-D7F8-C4AF-A317-2B4CDBD13EEE}"/>
              </a:ext>
            </a:extLst>
          </p:cNvPr>
          <p:cNvSpPr>
            <a:spLocks noGrp="1"/>
          </p:cNvSpPr>
          <p:nvPr>
            <p:ph type="body" sz="quarter" idx="14"/>
          </p:nvPr>
        </p:nvSpPr>
        <p:spPr>
          <a:xfrm>
            <a:off x="360363" y="4464811"/>
            <a:ext cx="8423275" cy="262764"/>
          </a:xfrm>
        </p:spPr>
        <p:txBody>
          <a:bodyPr/>
          <a:lstStyle/>
          <a:p>
            <a:r>
              <a:rPr lang="en-US">
                <a:solidFill>
                  <a:schemeClr val="tx2"/>
                </a:solidFill>
              </a:rPr>
              <a:t>*The remaining 20% consists of major-risk-source cardiogenic emboli. </a:t>
            </a:r>
            <a:br>
              <a:rPr lang="en-US">
                <a:solidFill>
                  <a:schemeClr val="tx2"/>
                </a:solidFill>
              </a:rPr>
            </a:br>
            <a:r>
              <a:rPr lang="en-US">
                <a:solidFill>
                  <a:schemeClr val="tx2"/>
                </a:solidFill>
              </a:rPr>
              <a:t>AF, atrial fibrillation; ESUS, embolic stroke of undetermined source; TOAST, Trial of ORG 10172 in Acute Stroke Treatment.</a:t>
            </a:r>
            <a:br>
              <a:rPr lang="en-US">
                <a:solidFill>
                  <a:schemeClr val="tx2"/>
                </a:solidFill>
              </a:rPr>
            </a:br>
            <a:r>
              <a:rPr lang="en-US">
                <a:solidFill>
                  <a:schemeClr val="tx2"/>
                </a:solidFill>
              </a:rPr>
              <a:t>Hart RG, et al. Lancet Neurol. 2014;13:429–438.</a:t>
            </a:r>
            <a:endParaRPr lang="en-US">
              <a:solidFill>
                <a:schemeClr val="tx2"/>
              </a:solidFill>
              <a:cs typeface="Arial"/>
            </a:endParaRPr>
          </a:p>
        </p:txBody>
      </p:sp>
      <p:graphicFrame>
        <p:nvGraphicFramePr>
          <p:cNvPr id="32" name="Content Placeholder 31">
            <a:extLst>
              <a:ext uri="{FF2B5EF4-FFF2-40B4-BE49-F238E27FC236}">
                <a16:creationId xmlns:a16="http://schemas.microsoft.com/office/drawing/2014/main" id="{55A41A04-1AFF-0E1C-6753-A7B163EC1E39}"/>
              </a:ext>
            </a:extLst>
          </p:cNvPr>
          <p:cNvGraphicFramePr>
            <a:graphicFrameLocks/>
          </p:cNvGraphicFramePr>
          <p:nvPr>
            <p:extLst>
              <p:ext uri="{D42A27DB-BD31-4B8C-83A1-F6EECF244321}">
                <p14:modId xmlns:p14="http://schemas.microsoft.com/office/powerpoint/2010/main" val="1437170196"/>
              </p:ext>
            </p:extLst>
          </p:nvPr>
        </p:nvGraphicFramePr>
        <p:xfrm>
          <a:off x="1657899" y="1164822"/>
          <a:ext cx="5641384" cy="3455987"/>
        </p:xfrm>
        <a:graphic>
          <a:graphicData uri="http://schemas.openxmlformats.org/drawingml/2006/chart">
            <c:chart xmlns:c="http://schemas.openxmlformats.org/drawingml/2006/chart" xmlns:r="http://schemas.openxmlformats.org/officeDocument/2006/relationships" r:id="rId4"/>
          </a:graphicData>
        </a:graphic>
      </p:graphicFrame>
      <p:sp>
        <p:nvSpPr>
          <p:cNvPr id="33" name="TextBox 32">
            <a:extLst>
              <a:ext uri="{FF2B5EF4-FFF2-40B4-BE49-F238E27FC236}">
                <a16:creationId xmlns:a16="http://schemas.microsoft.com/office/drawing/2014/main" id="{0EBC54BB-4E2D-7494-C56A-3A3BC2418966}"/>
              </a:ext>
            </a:extLst>
          </p:cNvPr>
          <p:cNvSpPr txBox="1"/>
          <p:nvPr/>
        </p:nvSpPr>
        <p:spPr>
          <a:xfrm>
            <a:off x="5908096" y="1894992"/>
            <a:ext cx="1935595" cy="400110"/>
          </a:xfrm>
          <a:prstGeom prst="rect">
            <a:avLst/>
          </a:prstGeom>
          <a:noFill/>
        </p:spPr>
        <p:txBody>
          <a:bodyPr wrap="square" rtlCol="0">
            <a:spAutoFit/>
          </a:bodyPr>
          <a:lstStyle/>
          <a:p>
            <a:pPr marL="0" marR="0" indent="0" defTabSz="685732" rtl="0" eaLnBrk="1" fontAlgn="auto" latinLnBrk="0" hangingPunct="1">
              <a:lnSpc>
                <a:spcPct val="100000"/>
              </a:lnSpc>
              <a:spcBef>
                <a:spcPts val="0"/>
              </a:spcBef>
              <a:spcAft>
                <a:spcPts val="0"/>
              </a:spcAft>
              <a:buClrTx/>
              <a:buSzTx/>
              <a:buFontTx/>
              <a:buNone/>
              <a:tabLst/>
            </a:pPr>
            <a:r>
              <a:rPr kumimoji="0" lang="en-GB" sz="1000" b="1" i="0" u="none" strike="noStrike" kern="1200" cap="none" spc="0" normalizeH="0" baseline="0" noProof="0">
                <a:ln>
                  <a:noFill/>
                </a:ln>
                <a:effectLst/>
                <a:uLnTx/>
                <a:uFillTx/>
                <a:latin typeface="+mn-lt"/>
                <a:ea typeface="+mn-ea"/>
                <a:cs typeface="Arial" panose="020B0604020202020204" pitchFamily="34" charset="0"/>
              </a:rPr>
              <a:t>Large artery atherosclerotic stenosis</a:t>
            </a:r>
            <a:endParaRPr kumimoji="0" lang="en-US" sz="1000" b="1" i="0" u="none" strike="noStrike" kern="1200" cap="none" spc="0" normalizeH="0" baseline="0" noProof="0">
              <a:ln>
                <a:noFill/>
              </a:ln>
              <a:effectLst/>
              <a:uLnTx/>
              <a:uFillTx/>
              <a:latin typeface="+mn-lt"/>
              <a:ea typeface="+mn-ea"/>
              <a:cs typeface="Arial" panose="020B0604020202020204" pitchFamily="34" charset="0"/>
            </a:endParaRPr>
          </a:p>
        </p:txBody>
      </p:sp>
      <p:sp>
        <p:nvSpPr>
          <p:cNvPr id="34" name="TextBox 33">
            <a:extLst>
              <a:ext uri="{FF2B5EF4-FFF2-40B4-BE49-F238E27FC236}">
                <a16:creationId xmlns:a16="http://schemas.microsoft.com/office/drawing/2014/main" id="{6BDF1FB5-5216-3042-0E75-216A3922781D}"/>
              </a:ext>
            </a:extLst>
          </p:cNvPr>
          <p:cNvSpPr txBox="1"/>
          <p:nvPr/>
        </p:nvSpPr>
        <p:spPr>
          <a:xfrm>
            <a:off x="5922610" y="3452385"/>
            <a:ext cx="1720312" cy="400110"/>
          </a:xfrm>
          <a:prstGeom prst="rect">
            <a:avLst/>
          </a:prstGeom>
          <a:noFill/>
        </p:spPr>
        <p:txBody>
          <a:bodyPr wrap="square" rtlCol="0">
            <a:spAutoFit/>
          </a:bodyPr>
          <a:lstStyle/>
          <a:p>
            <a:pPr marL="0" marR="0" indent="0" defTabSz="685732" rtl="0" eaLnBrk="1" fontAlgn="auto" latinLnBrk="0" hangingPunct="1">
              <a:lnSpc>
                <a:spcPct val="100000"/>
              </a:lnSpc>
              <a:spcBef>
                <a:spcPts val="0"/>
              </a:spcBef>
              <a:spcAft>
                <a:spcPts val="0"/>
              </a:spcAft>
              <a:buClrTx/>
              <a:buSzTx/>
              <a:buFontTx/>
              <a:buNone/>
              <a:tabLst/>
            </a:pPr>
            <a:r>
              <a:rPr kumimoji="0" lang="en-GB" sz="1000" b="1" i="0" u="none" strike="noStrike" kern="1200" cap="none" spc="0" normalizeH="0" baseline="0" noProof="0">
                <a:ln>
                  <a:noFill/>
                </a:ln>
                <a:effectLst/>
                <a:uLnTx/>
                <a:uFillTx/>
                <a:latin typeface="+mn-lt"/>
                <a:ea typeface="+mn-ea"/>
                <a:cs typeface="Arial" panose="020B0604020202020204" pitchFamily="34" charset="0"/>
              </a:rPr>
              <a:t>Lacunes,</a:t>
            </a:r>
            <a:br>
              <a:rPr kumimoji="0" lang="en-GB" sz="1000" b="1" i="0" u="none" strike="noStrike" kern="1200" cap="none" spc="0" normalizeH="0" baseline="0" noProof="0">
                <a:ln>
                  <a:noFill/>
                </a:ln>
                <a:effectLst/>
                <a:uLnTx/>
                <a:uFillTx/>
                <a:latin typeface="+mn-lt"/>
                <a:ea typeface="+mn-ea"/>
                <a:cs typeface="Arial" panose="020B0604020202020204" pitchFamily="34" charset="0"/>
              </a:rPr>
            </a:br>
            <a:r>
              <a:rPr kumimoji="0" lang="en-GB" sz="1000" b="1" i="0" u="none" strike="noStrike" kern="1200" cap="none" spc="0" normalizeH="0" baseline="0" noProof="0">
                <a:ln>
                  <a:noFill/>
                </a:ln>
                <a:effectLst/>
                <a:uLnTx/>
                <a:uFillTx/>
                <a:latin typeface="+mn-lt"/>
                <a:ea typeface="+mn-ea"/>
                <a:cs typeface="Arial" panose="020B0604020202020204" pitchFamily="34" charset="0"/>
              </a:rPr>
              <a:t>small artery disease</a:t>
            </a:r>
            <a:endParaRPr kumimoji="0" lang="en-US" sz="1000" b="1" i="0" u="none" strike="noStrike" kern="1200" cap="none" spc="0" normalizeH="0" baseline="0" noProof="0">
              <a:ln>
                <a:noFill/>
              </a:ln>
              <a:effectLst/>
              <a:uLnTx/>
              <a:uFillTx/>
              <a:latin typeface="+mn-lt"/>
              <a:ea typeface="+mn-ea"/>
              <a:cs typeface="Arial" panose="020B0604020202020204" pitchFamily="34" charset="0"/>
            </a:endParaRPr>
          </a:p>
        </p:txBody>
      </p:sp>
      <p:sp>
        <p:nvSpPr>
          <p:cNvPr id="35" name="TextBox 34">
            <a:extLst>
              <a:ext uri="{FF2B5EF4-FFF2-40B4-BE49-F238E27FC236}">
                <a16:creationId xmlns:a16="http://schemas.microsoft.com/office/drawing/2014/main" id="{B2ED1A80-5207-0D50-FF21-A60EC5F0D92B}"/>
              </a:ext>
            </a:extLst>
          </p:cNvPr>
          <p:cNvSpPr txBox="1"/>
          <p:nvPr/>
        </p:nvSpPr>
        <p:spPr>
          <a:xfrm>
            <a:off x="1502991" y="3548604"/>
            <a:ext cx="1720312" cy="246221"/>
          </a:xfrm>
          <a:prstGeom prst="rect">
            <a:avLst/>
          </a:prstGeom>
          <a:noFill/>
        </p:spPr>
        <p:txBody>
          <a:bodyPr wrap="square" rtlCol="0">
            <a:spAutoFit/>
          </a:bodyPr>
          <a:lstStyle/>
          <a:p>
            <a:pPr marL="0" marR="0" indent="0" algn="r" defTabSz="685732" rtl="0" eaLnBrk="1" fontAlgn="auto" latinLnBrk="0" hangingPunct="1">
              <a:lnSpc>
                <a:spcPct val="100000"/>
              </a:lnSpc>
              <a:spcBef>
                <a:spcPts val="0"/>
              </a:spcBef>
              <a:spcAft>
                <a:spcPts val="0"/>
              </a:spcAft>
              <a:buClrTx/>
              <a:buSzTx/>
              <a:buFontTx/>
              <a:buNone/>
              <a:tabLst/>
            </a:pPr>
            <a:r>
              <a:rPr kumimoji="0" lang="en-GB" sz="1000" b="1" i="0" u="none" strike="noStrike" kern="1200" cap="none" spc="0" normalizeH="0" baseline="0" noProof="0">
                <a:ln>
                  <a:noFill/>
                </a:ln>
                <a:effectLst/>
                <a:uLnTx/>
                <a:uFillTx/>
                <a:latin typeface="+mn-lt"/>
                <a:ea typeface="+mn-ea"/>
                <a:cs typeface="Arial" panose="020B0604020202020204" pitchFamily="34" charset="0"/>
              </a:rPr>
              <a:t>Cryptogenic/ESUS</a:t>
            </a:r>
            <a:endParaRPr kumimoji="0" lang="en-US" sz="1000" b="1" i="0" u="none" strike="noStrike" kern="1200" cap="none" spc="0" normalizeH="0" baseline="0" noProof="0">
              <a:ln>
                <a:noFill/>
              </a:ln>
              <a:effectLst/>
              <a:uLnTx/>
              <a:uFillTx/>
              <a:latin typeface="+mn-lt"/>
              <a:ea typeface="+mn-ea"/>
              <a:cs typeface="Arial" panose="020B0604020202020204" pitchFamily="34" charset="0"/>
            </a:endParaRPr>
          </a:p>
        </p:txBody>
      </p:sp>
      <p:sp>
        <p:nvSpPr>
          <p:cNvPr id="36" name="TextBox 35">
            <a:extLst>
              <a:ext uri="{FF2B5EF4-FFF2-40B4-BE49-F238E27FC236}">
                <a16:creationId xmlns:a16="http://schemas.microsoft.com/office/drawing/2014/main" id="{D0318B19-6B93-1EB3-9121-574B3803E60F}"/>
              </a:ext>
            </a:extLst>
          </p:cNvPr>
          <p:cNvSpPr txBox="1"/>
          <p:nvPr/>
        </p:nvSpPr>
        <p:spPr>
          <a:xfrm>
            <a:off x="1415208" y="1982883"/>
            <a:ext cx="1720312" cy="553998"/>
          </a:xfrm>
          <a:prstGeom prst="rect">
            <a:avLst/>
          </a:prstGeom>
          <a:noFill/>
        </p:spPr>
        <p:txBody>
          <a:bodyPr wrap="square" lIns="91440" tIns="45720" rIns="91440" bIns="45720" rtlCol="0" anchor="t">
            <a:spAutoFit/>
          </a:bodyPr>
          <a:lstStyle/>
          <a:p>
            <a:pPr marL="0" marR="0" indent="0" algn="r" defTabSz="685732" rtl="0" eaLnBrk="1" fontAlgn="auto" latinLnBrk="0" hangingPunct="1">
              <a:lnSpc>
                <a:spcPct val="100000"/>
              </a:lnSpc>
              <a:spcBef>
                <a:spcPts val="0"/>
              </a:spcBef>
              <a:spcAft>
                <a:spcPts val="0"/>
              </a:spcAft>
              <a:buClrTx/>
              <a:buSzTx/>
              <a:buFontTx/>
              <a:buNone/>
              <a:tabLst/>
            </a:pPr>
            <a:r>
              <a:rPr kumimoji="0" lang="en-GB" sz="1000" b="1" i="0" u="none" strike="noStrike" kern="1200" cap="none" spc="0" normalizeH="0" baseline="0" noProof="0">
                <a:ln>
                  <a:noFill/>
                </a:ln>
                <a:effectLst/>
                <a:uLnTx/>
                <a:uFillTx/>
                <a:latin typeface="+mn-lt"/>
                <a:ea typeface="+mn-ea"/>
                <a:cs typeface="Arial"/>
              </a:rPr>
              <a:t>Major risk source cardiogenic embolism, </a:t>
            </a:r>
            <a:r>
              <a:rPr lang="en-GB" sz="1000">
                <a:latin typeface="+mn-lt"/>
                <a:cs typeface="Arial"/>
              </a:rPr>
              <a:t>e.g.</a:t>
            </a:r>
            <a:r>
              <a:rPr kumimoji="0" lang="en-GB" sz="1000" i="0" u="none" strike="noStrike" kern="1200" cap="none" spc="0" normalizeH="0" baseline="0" noProof="0">
                <a:ln>
                  <a:noFill/>
                </a:ln>
                <a:effectLst/>
                <a:uLnTx/>
                <a:uFillTx/>
                <a:latin typeface="+mn-lt"/>
                <a:ea typeface="+mn-ea"/>
                <a:cs typeface="Arial"/>
              </a:rPr>
              <a:t> AF</a:t>
            </a:r>
            <a:endParaRPr kumimoji="0" lang="en-US" sz="1000" i="0" u="none" strike="noStrike" kern="1200" cap="none" spc="0" normalizeH="0" baseline="0" noProof="0">
              <a:ln>
                <a:noFill/>
              </a:ln>
              <a:effectLst/>
              <a:uLnTx/>
              <a:uFillTx/>
              <a:latin typeface="+mn-lt"/>
              <a:ea typeface="+mn-ea"/>
              <a:cs typeface="Arial"/>
            </a:endParaRPr>
          </a:p>
        </p:txBody>
      </p:sp>
      <p:sp>
        <p:nvSpPr>
          <p:cNvPr id="37" name="TextBox 36">
            <a:extLst>
              <a:ext uri="{FF2B5EF4-FFF2-40B4-BE49-F238E27FC236}">
                <a16:creationId xmlns:a16="http://schemas.microsoft.com/office/drawing/2014/main" id="{94C45DE6-9660-36D5-BF3F-F91D67289CC3}"/>
              </a:ext>
            </a:extLst>
          </p:cNvPr>
          <p:cNvSpPr txBox="1"/>
          <p:nvPr/>
        </p:nvSpPr>
        <p:spPr>
          <a:xfrm>
            <a:off x="2743395" y="1222914"/>
            <a:ext cx="1511352" cy="246221"/>
          </a:xfrm>
          <a:prstGeom prst="rect">
            <a:avLst/>
          </a:prstGeom>
          <a:noFill/>
        </p:spPr>
        <p:txBody>
          <a:bodyPr wrap="square" lIns="91440" tIns="45720" rIns="91440" bIns="45720" rtlCol="0" anchor="t">
            <a:spAutoFit/>
          </a:bodyPr>
          <a:lstStyle/>
          <a:p>
            <a:pPr marL="0" marR="0" indent="0" algn="r" defTabSz="685732" rtl="0" eaLnBrk="1" fontAlgn="auto" latinLnBrk="0" hangingPunct="1">
              <a:lnSpc>
                <a:spcPct val="100000"/>
              </a:lnSpc>
              <a:spcBef>
                <a:spcPts val="0"/>
              </a:spcBef>
              <a:spcAft>
                <a:spcPts val="0"/>
              </a:spcAft>
              <a:buClrTx/>
              <a:buSzTx/>
              <a:buFontTx/>
              <a:buNone/>
              <a:tabLst/>
            </a:pPr>
            <a:r>
              <a:rPr kumimoji="0" lang="en-GB" sz="1000" b="1" i="0" u="none" strike="noStrike" kern="1200" cap="none" spc="0" normalizeH="0" baseline="0" noProof="0">
                <a:ln>
                  <a:noFill/>
                </a:ln>
                <a:effectLst/>
                <a:uLnTx/>
                <a:uFillTx/>
                <a:latin typeface="+mn-lt"/>
                <a:ea typeface="+mn-ea"/>
                <a:cs typeface="Arial"/>
              </a:rPr>
              <a:t>Unusual, </a:t>
            </a:r>
            <a:r>
              <a:rPr lang="en-GB" sz="1000">
                <a:latin typeface="+mn-lt"/>
                <a:cs typeface="Arial"/>
              </a:rPr>
              <a:t>e.g.</a:t>
            </a:r>
            <a:r>
              <a:rPr kumimoji="0" lang="en-GB" sz="1000" i="0" u="none" strike="noStrike" kern="1200" cap="none" spc="0" normalizeH="0" baseline="0" noProof="0">
                <a:ln>
                  <a:noFill/>
                </a:ln>
                <a:effectLst/>
                <a:uLnTx/>
                <a:uFillTx/>
                <a:latin typeface="+mn-lt"/>
                <a:ea typeface="+mn-ea"/>
                <a:cs typeface="Arial"/>
              </a:rPr>
              <a:t> arteritis</a:t>
            </a:r>
            <a:endParaRPr kumimoji="0" lang="en-US" sz="1000" i="0" u="none" strike="noStrike" kern="1200" cap="none" spc="0" normalizeH="0" baseline="0" noProof="0">
              <a:ln>
                <a:noFill/>
              </a:ln>
              <a:effectLst/>
              <a:uLnTx/>
              <a:uFillTx/>
              <a:latin typeface="+mn-lt"/>
              <a:ea typeface="+mn-ea"/>
              <a:cs typeface="Arial"/>
            </a:endParaRPr>
          </a:p>
        </p:txBody>
      </p:sp>
      <p:sp>
        <p:nvSpPr>
          <p:cNvPr id="38" name="Arc 37">
            <a:extLst>
              <a:ext uri="{FF2B5EF4-FFF2-40B4-BE49-F238E27FC236}">
                <a16:creationId xmlns:a16="http://schemas.microsoft.com/office/drawing/2014/main" id="{603161DE-EDA1-08E7-86B5-E99DDCAD3167}"/>
              </a:ext>
            </a:extLst>
          </p:cNvPr>
          <p:cNvSpPr/>
          <p:nvPr/>
        </p:nvSpPr>
        <p:spPr bwMode="gray">
          <a:xfrm flipH="1">
            <a:off x="3785902" y="2098947"/>
            <a:ext cx="1580752" cy="1583220"/>
          </a:xfrm>
          <a:prstGeom prst="arc">
            <a:avLst>
              <a:gd name="adj1" fmla="val 17019"/>
              <a:gd name="adj2" fmla="val 17272760"/>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ea typeface="+mn-ea"/>
              <a:cs typeface="Arial" panose="020B0604020202020204" pitchFamily="34" charset="0"/>
            </a:endParaRPr>
          </a:p>
        </p:txBody>
      </p:sp>
      <p:sp>
        <p:nvSpPr>
          <p:cNvPr id="39" name="TextBox 38">
            <a:extLst>
              <a:ext uri="{FF2B5EF4-FFF2-40B4-BE49-F238E27FC236}">
                <a16:creationId xmlns:a16="http://schemas.microsoft.com/office/drawing/2014/main" id="{BF56A68C-CB3F-E4B2-CBCF-38EE244F1301}"/>
              </a:ext>
            </a:extLst>
          </p:cNvPr>
          <p:cNvSpPr txBox="1"/>
          <p:nvPr/>
        </p:nvSpPr>
        <p:spPr>
          <a:xfrm>
            <a:off x="3967461" y="2443716"/>
            <a:ext cx="1247558" cy="923330"/>
          </a:xfrm>
          <a:prstGeom prst="rect">
            <a:avLst/>
          </a:prstGeom>
          <a:noFill/>
        </p:spPr>
        <p:txBody>
          <a:bodyPr wrap="square" rtlCol="0">
            <a:spAutoFit/>
          </a:bodyPr>
          <a:lstStyle/>
          <a:p>
            <a:pPr marL="0" marR="0" indent="0" algn="ctr" defTabSz="685732" rtl="0" eaLnBrk="1" fontAlgn="auto" latinLnBrk="0" hangingPunct="1">
              <a:lnSpc>
                <a:spcPct val="100000"/>
              </a:lnSpc>
              <a:spcBef>
                <a:spcPts val="0"/>
              </a:spcBef>
              <a:spcAft>
                <a:spcPts val="0"/>
              </a:spcAft>
              <a:buClrTx/>
              <a:buSzTx/>
              <a:buFontTx/>
              <a:buNone/>
              <a:tabLst/>
            </a:pPr>
            <a:r>
              <a:rPr lang="en-GB" sz="3200" b="1">
                <a:latin typeface="+mn-lt"/>
                <a:cs typeface="Arial" panose="020B0604020202020204" pitchFamily="34" charset="0"/>
              </a:rPr>
              <a:t>80</a:t>
            </a:r>
            <a:r>
              <a:rPr kumimoji="0" lang="en-GB" sz="3200" b="1" i="0" u="none" strike="noStrike" kern="1200" cap="none" spc="0" normalizeH="0" baseline="0" noProof="0">
                <a:ln>
                  <a:noFill/>
                </a:ln>
                <a:effectLst/>
                <a:uLnTx/>
                <a:uFillTx/>
                <a:latin typeface="+mn-lt"/>
                <a:ea typeface="+mn-ea"/>
                <a:cs typeface="Arial" panose="020B0604020202020204" pitchFamily="34" charset="0"/>
              </a:rPr>
              <a:t>% </a:t>
            </a:r>
          </a:p>
          <a:p>
            <a:pPr marL="0" marR="0" indent="0" algn="ctr" defTabSz="685732" rtl="0" eaLnBrk="1" fontAlgn="auto" latinLnBrk="0" hangingPunct="1">
              <a:lnSpc>
                <a:spcPct val="100000"/>
              </a:lnSpc>
              <a:spcBef>
                <a:spcPts val="0"/>
              </a:spcBef>
              <a:spcAft>
                <a:spcPts val="0"/>
              </a:spcAft>
              <a:buClrTx/>
              <a:buSzTx/>
              <a:buFontTx/>
              <a:buNone/>
              <a:tabLst/>
            </a:pPr>
            <a:r>
              <a:rPr kumimoji="0" lang="en-GB" sz="1100" b="1" i="0" u="none" strike="noStrike" kern="1200" cap="none" spc="0" normalizeH="0" baseline="0" noProof="0">
                <a:ln>
                  <a:noFill/>
                </a:ln>
                <a:effectLst/>
                <a:uLnTx/>
                <a:uFillTx/>
                <a:latin typeface="+mn-lt"/>
                <a:ea typeface="+mn-ea"/>
                <a:cs typeface="Arial" panose="020B0604020202020204" pitchFamily="34" charset="0"/>
              </a:rPr>
              <a:t>non-cardioembolic*</a:t>
            </a:r>
            <a:endParaRPr kumimoji="0" lang="en-US" sz="1100" b="1" i="0" u="none" strike="noStrike" kern="1200" cap="none" spc="0" normalizeH="0" baseline="0" noProof="0">
              <a:ln>
                <a:noFill/>
              </a:ln>
              <a:effectLst/>
              <a:uLnTx/>
              <a:uFillTx/>
              <a:latin typeface="+mn-lt"/>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78322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507AC7C-92CB-138A-F967-6F41C825214C}"/>
              </a:ext>
            </a:extLst>
          </p:cNvPr>
          <p:cNvSpPr>
            <a:spLocks noGrp="1"/>
          </p:cNvSpPr>
          <p:nvPr>
            <p:ph type="subTitle" idx="1"/>
          </p:nvPr>
        </p:nvSpPr>
        <p:spPr/>
        <p:txBody>
          <a:bodyPr/>
          <a:lstStyle/>
          <a:p>
            <a:r>
              <a:rPr lang="en-US"/>
              <a:t>Section 02</a:t>
            </a:r>
          </a:p>
        </p:txBody>
      </p:sp>
      <p:sp>
        <p:nvSpPr>
          <p:cNvPr id="4" name="Title 3">
            <a:extLst>
              <a:ext uri="{FF2B5EF4-FFF2-40B4-BE49-F238E27FC236}">
                <a16:creationId xmlns:a16="http://schemas.microsoft.com/office/drawing/2014/main" id="{FB402D2E-298E-1483-443A-60450E221F9B}"/>
              </a:ext>
            </a:extLst>
          </p:cNvPr>
          <p:cNvSpPr>
            <a:spLocks noGrp="1"/>
          </p:cNvSpPr>
          <p:nvPr>
            <p:ph type="title"/>
          </p:nvPr>
        </p:nvSpPr>
        <p:spPr/>
        <p:txBody>
          <a:bodyPr/>
          <a:lstStyle/>
          <a:p>
            <a:pPr>
              <a:spcBef>
                <a:spcPts val="0"/>
              </a:spcBef>
              <a:spcAft>
                <a:spcPts val="400"/>
              </a:spcAft>
              <a:buClr>
                <a:srgbClr val="3961AC"/>
              </a:buClr>
              <a:buSzPct val="100000"/>
              <a:tabLst>
                <a:tab pos="1238250" algn="l"/>
              </a:tabLst>
              <a:defRPr/>
            </a:pPr>
            <a:r>
              <a:rPr lang="en-US"/>
              <a:t>Unmet need in secondary stroke prevention</a:t>
            </a:r>
          </a:p>
        </p:txBody>
      </p:sp>
    </p:spTree>
    <p:extLst>
      <p:ext uri="{BB962C8B-B14F-4D97-AF65-F5344CB8AC3E}">
        <p14:creationId xmlns:p14="http://schemas.microsoft.com/office/powerpoint/2010/main" val="3769406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4F3BB-8BE5-BFF2-0BD6-BD6EDBE8F9B0}"/>
            </a:ext>
          </a:extLst>
        </p:cNvPr>
        <p:cNvGrpSpPr/>
        <p:nvPr/>
      </p:nvGrpSpPr>
      <p:grpSpPr>
        <a:xfrm>
          <a:off x="0" y="0"/>
          <a:ext cx="0" cy="0"/>
          <a:chOff x="0" y="0"/>
          <a:chExt cx="0" cy="0"/>
        </a:xfrm>
      </p:grpSpPr>
      <p:sp>
        <p:nvSpPr>
          <p:cNvPr id="80" name="Title 3">
            <a:extLst>
              <a:ext uri="{FF2B5EF4-FFF2-40B4-BE49-F238E27FC236}">
                <a16:creationId xmlns:a16="http://schemas.microsoft.com/office/drawing/2014/main" id="{1E813BE5-4E08-B005-3FD0-F5EE53D8A7EA}"/>
              </a:ext>
            </a:extLst>
          </p:cNvPr>
          <p:cNvSpPr>
            <a:spLocks noGrp="1"/>
          </p:cNvSpPr>
          <p:nvPr>
            <p:ph type="title"/>
          </p:nvPr>
        </p:nvSpPr>
        <p:spPr/>
        <p:txBody>
          <a:bodyPr vert="horz" wrap="square" lIns="0" tIns="0" rIns="0" bIns="0" rtlCol="0" anchor="b">
            <a:spAutoFit/>
          </a:bodyPr>
          <a:lstStyle/>
          <a:p>
            <a:r>
              <a:rPr lang="en-US"/>
              <a:t>The risk of secondary stroke remains unacceptably high even with currently available secondary stroke prevention strategies</a:t>
            </a:r>
          </a:p>
        </p:txBody>
      </p:sp>
      <p:sp>
        <p:nvSpPr>
          <p:cNvPr id="3" name="Text Placeholder 2">
            <a:extLst>
              <a:ext uri="{FF2B5EF4-FFF2-40B4-BE49-F238E27FC236}">
                <a16:creationId xmlns:a16="http://schemas.microsoft.com/office/drawing/2014/main" id="{7DA9F4B7-7EF0-D172-36CC-12DF1EEE7347}"/>
              </a:ext>
            </a:extLst>
          </p:cNvPr>
          <p:cNvSpPr>
            <a:spLocks noGrp="1"/>
          </p:cNvSpPr>
          <p:nvPr>
            <p:ph type="body" sz="quarter" idx="14"/>
          </p:nvPr>
        </p:nvSpPr>
        <p:spPr>
          <a:xfrm>
            <a:off x="359569" y="4464807"/>
            <a:ext cx="8424000" cy="262764"/>
          </a:xfrm>
        </p:spPr>
        <p:txBody>
          <a:bodyPr/>
          <a:lstStyle/>
          <a:p>
            <a:r>
              <a:rPr lang="nl-NL">
                <a:solidFill>
                  <a:schemeClr val="tx2"/>
                </a:solidFill>
              </a:rPr>
              <a:t>TIA, transient ischemic attack.</a:t>
            </a:r>
            <a:br>
              <a:rPr lang="nl-NL">
                <a:solidFill>
                  <a:schemeClr val="tx2"/>
                </a:solidFill>
              </a:rPr>
            </a:br>
            <a:r>
              <a:rPr lang="nl-NL" b="1">
                <a:solidFill>
                  <a:schemeClr val="tx2"/>
                </a:solidFill>
              </a:rPr>
              <a:t>1. </a:t>
            </a:r>
            <a:r>
              <a:rPr lang="nl-NL">
                <a:solidFill>
                  <a:schemeClr val="tx2"/>
                </a:solidFill>
              </a:rPr>
              <a:t>Kolmos M, et al. J Stroke Cerebrovasc Dis. 2021;30(8):105935; </a:t>
            </a:r>
            <a:r>
              <a:rPr lang="nl-NL" b="1">
                <a:solidFill>
                  <a:schemeClr val="tx2"/>
                </a:solidFill>
              </a:rPr>
              <a:t>2.</a:t>
            </a:r>
            <a:r>
              <a:rPr lang="nl-NL">
                <a:solidFill>
                  <a:schemeClr val="tx2"/>
                </a:solidFill>
              </a:rPr>
              <a:t> Feigin VL, et al. Lancet Neurol. 2023;22:1160–1206; ​</a:t>
            </a:r>
            <a:r>
              <a:rPr lang="nl-NL" b="1">
                <a:solidFill>
                  <a:schemeClr val="tx2"/>
                </a:solidFill>
              </a:rPr>
              <a:t>3.</a:t>
            </a:r>
            <a:r>
              <a:rPr lang="nl-NL">
                <a:solidFill>
                  <a:schemeClr val="tx2"/>
                </a:solidFill>
              </a:rPr>
              <a:t> Feigin VL, et al. Lancet Neurol. 2024;23(10):973–1003; </a:t>
            </a:r>
            <a:r>
              <a:rPr lang="nl-NL" b="1">
                <a:solidFill>
                  <a:schemeClr val="tx2"/>
                </a:solidFill>
              </a:rPr>
              <a:t>4.</a:t>
            </a:r>
            <a:r>
              <a:rPr lang="nl-NL">
                <a:solidFill>
                  <a:schemeClr val="tx2"/>
                </a:solidFill>
              </a:rPr>
              <a:t> Koton S, et al. JAMA Neurol. 2022;79(3):271–280;</a:t>
            </a:r>
            <a:br>
              <a:rPr lang="nl-NL">
                <a:solidFill>
                  <a:schemeClr val="tx2"/>
                </a:solidFill>
              </a:rPr>
            </a:br>
            <a:r>
              <a:rPr lang="nl-NL" b="1">
                <a:solidFill>
                  <a:schemeClr val="tx2"/>
                </a:solidFill>
              </a:rPr>
              <a:t>5.</a:t>
            </a:r>
            <a:r>
              <a:rPr lang="en-US" b="1">
                <a:solidFill>
                  <a:schemeClr val="tx2"/>
                </a:solidFill>
              </a:rPr>
              <a:t> </a:t>
            </a:r>
            <a:r>
              <a:rPr lang="en-US">
                <a:solidFill>
                  <a:schemeClr val="tx2"/>
                </a:solidFill>
              </a:rPr>
              <a:t>Aarnio K, et al. Stroke. 2014;45(9):2670–2676</a:t>
            </a:r>
            <a:r>
              <a:rPr lang="nl-NL">
                <a:solidFill>
                  <a:schemeClr val="tx2"/>
                </a:solidFill>
              </a:rPr>
              <a:t>; </a:t>
            </a:r>
            <a:r>
              <a:rPr lang="nl-NL" b="1">
                <a:solidFill>
                  <a:schemeClr val="tx2"/>
                </a:solidFill>
              </a:rPr>
              <a:t>6. </a:t>
            </a:r>
            <a:r>
              <a:rPr lang="nl-NL">
                <a:solidFill>
                  <a:schemeClr val="tx2"/>
                </a:solidFill>
              </a:rPr>
              <a:t>Skajaa N, et al. Neurology. 2022;98(4):e329–e342; </a:t>
            </a:r>
            <a:r>
              <a:rPr lang="nl-NL" b="1">
                <a:solidFill>
                  <a:schemeClr val="tx2"/>
                </a:solidFill>
              </a:rPr>
              <a:t>7. </a:t>
            </a:r>
            <a:r>
              <a:rPr lang="en-US">
                <a:solidFill>
                  <a:schemeClr val="tx2"/>
                </a:solidFill>
              </a:rPr>
              <a:t>Wang TA, et al. Sci Rep. 2021;11:15258; </a:t>
            </a:r>
            <a:r>
              <a:rPr lang="en-US" b="1">
                <a:solidFill>
                  <a:schemeClr val="tx2"/>
                </a:solidFill>
              </a:rPr>
              <a:t>8.</a:t>
            </a:r>
            <a:r>
              <a:rPr lang="en-US">
                <a:solidFill>
                  <a:schemeClr val="tx2"/>
                </a:solidFill>
              </a:rPr>
              <a:t> Coutts SB, et al. Stroke. 2012;43:3018–3022.</a:t>
            </a:r>
          </a:p>
        </p:txBody>
      </p:sp>
      <p:sp>
        <p:nvSpPr>
          <p:cNvPr id="28" name="Rectangle 27">
            <a:extLst>
              <a:ext uri="{FF2B5EF4-FFF2-40B4-BE49-F238E27FC236}">
                <a16:creationId xmlns:a16="http://schemas.microsoft.com/office/drawing/2014/main" id="{41D3F56E-A3F0-5A15-E500-6913497F6613}"/>
              </a:ext>
            </a:extLst>
          </p:cNvPr>
          <p:cNvSpPr/>
          <p:nvPr/>
        </p:nvSpPr>
        <p:spPr bwMode="auto">
          <a:xfrm>
            <a:off x="360966" y="3137168"/>
            <a:ext cx="4087079" cy="945447"/>
          </a:xfrm>
          <a:prstGeom prst="rect">
            <a:avLst/>
          </a:prstGeom>
          <a:solidFill>
            <a:srgbClr val="FFFFFF"/>
          </a:solidFill>
          <a:ln w="12700" algn="ctr">
            <a:solidFill>
              <a:schemeClr val="tx2"/>
            </a:solid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sp>
        <p:nvSpPr>
          <p:cNvPr id="30" name="TextBox 100">
            <a:extLst>
              <a:ext uri="{FF2B5EF4-FFF2-40B4-BE49-F238E27FC236}">
                <a16:creationId xmlns:a16="http://schemas.microsoft.com/office/drawing/2014/main" id="{E7CE7F3F-224D-94E7-BD03-160F2B120C10}"/>
              </a:ext>
            </a:extLst>
          </p:cNvPr>
          <p:cNvSpPr txBox="1"/>
          <p:nvPr/>
        </p:nvSpPr>
        <p:spPr>
          <a:xfrm>
            <a:off x="566150" y="3418379"/>
            <a:ext cx="1183836" cy="445480"/>
          </a:xfrm>
          <a:prstGeom prst="rect">
            <a:avLst/>
          </a:prstGeom>
          <a:noFill/>
        </p:spPr>
        <p:txBody>
          <a:bodyPr wrap="square" lIns="0" tIns="45707" rIns="91414" bIns="45707" rtlCol="0">
            <a:spAutoFit/>
          </a:bodyPr>
          <a:lstStyle/>
          <a:p>
            <a:pPr defTabSz="685646" fontAlgn="auto">
              <a:lnSpc>
                <a:spcPct val="85000"/>
              </a:lnSpc>
              <a:spcBef>
                <a:spcPts val="0"/>
              </a:spcBef>
              <a:spcAft>
                <a:spcPts val="0"/>
              </a:spcAft>
              <a:defRPr/>
            </a:pPr>
            <a:r>
              <a:rPr lang="en-US" sz="2700" b="1" kern="0" spc="-113">
                <a:solidFill>
                  <a:schemeClr val="tx2"/>
                </a:solidFill>
                <a:latin typeface="Arial" panose="020B0604020202020204"/>
                <a:ea typeface="ＭＳ ゴシック"/>
                <a:cs typeface="Arial" panose="020B0604020202020204" pitchFamily="34" charset="0"/>
              </a:rPr>
              <a:t>~1 </a:t>
            </a:r>
            <a:r>
              <a:rPr lang="en-US" sz="2700" kern="0" spc="-113">
                <a:solidFill>
                  <a:schemeClr val="tx2"/>
                </a:solidFill>
                <a:latin typeface="Arial" panose="020B0604020202020204"/>
                <a:ea typeface="ＭＳ ゴシック"/>
                <a:cs typeface="Arial" panose="020B0604020202020204" pitchFamily="34" charset="0"/>
              </a:rPr>
              <a:t>in</a:t>
            </a:r>
            <a:r>
              <a:rPr lang="en-US" sz="2700" b="1" kern="0" spc="-113">
                <a:solidFill>
                  <a:schemeClr val="tx2"/>
                </a:solidFill>
                <a:latin typeface="Arial" panose="020B0604020202020204"/>
                <a:ea typeface="ＭＳ ゴシック"/>
                <a:cs typeface="Arial" panose="020B0604020202020204" pitchFamily="34" charset="0"/>
              </a:rPr>
              <a:t> 5</a:t>
            </a:r>
            <a:endParaRPr lang="en-US" sz="2700" kern="0" spc="-113" baseline="66000">
              <a:solidFill>
                <a:schemeClr val="tx2"/>
              </a:solidFill>
              <a:latin typeface="Arial" panose="020B0604020202020204"/>
              <a:ea typeface="ＭＳ ゴシック"/>
              <a:cs typeface="Arial" panose="020B0604020202020204" pitchFamily="34" charset="0"/>
            </a:endParaRPr>
          </a:p>
        </p:txBody>
      </p:sp>
      <p:sp>
        <p:nvSpPr>
          <p:cNvPr id="32" name="Textfeld 13">
            <a:extLst>
              <a:ext uri="{FF2B5EF4-FFF2-40B4-BE49-F238E27FC236}">
                <a16:creationId xmlns:a16="http://schemas.microsoft.com/office/drawing/2014/main" id="{BDCAF4B0-0FF6-18B4-782A-99004D08A3D5}"/>
              </a:ext>
            </a:extLst>
          </p:cNvPr>
          <p:cNvSpPr txBox="1"/>
          <p:nvPr/>
        </p:nvSpPr>
        <p:spPr bwMode="gray">
          <a:xfrm>
            <a:off x="1794923" y="3362175"/>
            <a:ext cx="2523588" cy="623248"/>
          </a:xfrm>
          <a:prstGeom prst="rect">
            <a:avLst/>
          </a:prstGeom>
          <a:noFill/>
        </p:spPr>
        <p:txBody>
          <a:bodyPr wrap="square" lIns="68580" tIns="34290" rIns="68580" bIns="34290" anchor="t">
            <a:spAutoFit/>
          </a:bodyPr>
          <a:lstStyle/>
          <a:p>
            <a:pPr defTabSz="685664" fontAlgn="auto">
              <a:spcBef>
                <a:spcPts val="0"/>
              </a:spcBef>
              <a:spcAft>
                <a:spcPts val="0"/>
              </a:spcAft>
              <a:defRPr/>
            </a:pPr>
            <a:r>
              <a:rPr lang="en-US" sz="1200" kern="0">
                <a:solidFill>
                  <a:srgbClr val="464545"/>
                </a:solidFill>
                <a:latin typeface="Arial" panose="020B0604020202020204"/>
                <a:ea typeface="ＭＳ ゴシック"/>
                <a:cs typeface="Arial"/>
              </a:rPr>
              <a:t>ischemic stroke survivors will have another stroke within </a:t>
            </a:r>
            <a:r>
              <a:rPr lang="en-US" sz="1200" b="1" kern="0">
                <a:solidFill>
                  <a:schemeClr val="tx2"/>
                </a:solidFill>
                <a:latin typeface="Arial" panose="020B0604020202020204"/>
                <a:ea typeface="ＭＳ ゴシック"/>
                <a:cs typeface="Arial"/>
              </a:rPr>
              <a:t>5 years</a:t>
            </a:r>
            <a:r>
              <a:rPr lang="en-US" sz="1200" kern="0">
                <a:solidFill>
                  <a:srgbClr val="464545"/>
                </a:solidFill>
                <a:latin typeface="Arial" panose="020B0604020202020204"/>
                <a:ea typeface="ＭＳ ゴシック"/>
                <a:cs typeface="Arial"/>
              </a:rPr>
              <a:t>,</a:t>
            </a:r>
            <a:r>
              <a:rPr lang="en-US" sz="1200" b="1" kern="0">
                <a:solidFill>
                  <a:srgbClr val="464545"/>
                </a:solidFill>
                <a:latin typeface="Arial" panose="020B0604020202020204"/>
                <a:ea typeface="ＭＳ ゴシック"/>
                <a:cs typeface="Arial"/>
              </a:rPr>
              <a:t> </a:t>
            </a:r>
            <a:r>
              <a:rPr lang="en-US" sz="1200" kern="0">
                <a:solidFill>
                  <a:srgbClr val="464545"/>
                </a:solidFill>
                <a:latin typeface="Arial" panose="020B0604020202020204"/>
                <a:ea typeface="ＭＳ ゴシック"/>
                <a:cs typeface="Arial"/>
              </a:rPr>
              <a:t>even with available treatment options</a:t>
            </a:r>
            <a:r>
              <a:rPr lang="en-US" sz="1200" kern="0" baseline="30000">
                <a:solidFill>
                  <a:srgbClr val="464545"/>
                </a:solidFill>
                <a:latin typeface="Arial" panose="020B0604020202020204"/>
                <a:ea typeface="ＭＳ ゴシック"/>
                <a:cs typeface="Arial"/>
              </a:rPr>
              <a:t>1</a:t>
            </a:r>
          </a:p>
        </p:txBody>
      </p:sp>
      <p:sp>
        <p:nvSpPr>
          <p:cNvPr id="36" name="TextBox 35">
            <a:extLst>
              <a:ext uri="{FF2B5EF4-FFF2-40B4-BE49-F238E27FC236}">
                <a16:creationId xmlns:a16="http://schemas.microsoft.com/office/drawing/2014/main" id="{17A2D015-DB77-80B6-F41D-D7948CCFF9F7}"/>
              </a:ext>
            </a:extLst>
          </p:cNvPr>
          <p:cNvSpPr txBox="1"/>
          <p:nvPr/>
        </p:nvSpPr>
        <p:spPr>
          <a:xfrm>
            <a:off x="5044966" y="1548732"/>
            <a:ext cx="3740259" cy="720000"/>
          </a:xfrm>
          <a:prstGeom prst="rect">
            <a:avLst/>
          </a:prstGeom>
          <a:solidFill>
            <a:schemeClr val="accent4">
              <a:lumMod val="20000"/>
              <a:lumOff val="80000"/>
            </a:schemeClr>
          </a:solidFill>
        </p:spPr>
        <p:txBody>
          <a:bodyPr wrap="square" lIns="502920" anchor="ctr">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chemeClr val="accent3"/>
                </a:solidFill>
                <a:effectLst/>
                <a:uLnTx/>
                <a:uFillTx/>
              </a:rPr>
              <a:t>20–30% </a:t>
            </a:r>
            <a:r>
              <a:rPr kumimoji="0" lang="en-US" sz="1200" b="0" i="0" u="none" strike="noStrike" kern="0" cap="none" spc="0" normalizeH="0" baseline="0" noProof="0">
                <a:ln>
                  <a:noFill/>
                </a:ln>
                <a:solidFill>
                  <a:srgbClr val="464545"/>
                </a:solidFill>
                <a:effectLst/>
                <a:uLnTx/>
                <a:uFillTx/>
              </a:rPr>
              <a:t>of strokes occur in people who have already had a stroke or TIA</a:t>
            </a:r>
            <a:r>
              <a:rPr kumimoji="0" lang="en-US" sz="1200" b="0" i="0" u="none" strike="noStrike" kern="0" cap="none" spc="0" normalizeH="0" baseline="30000" noProof="0">
                <a:ln>
                  <a:noFill/>
                </a:ln>
                <a:solidFill>
                  <a:srgbClr val="464545"/>
                </a:solidFill>
                <a:effectLst/>
                <a:uLnTx/>
                <a:uFillTx/>
              </a:rPr>
              <a:t>2</a:t>
            </a:r>
            <a:endParaRPr kumimoji="0" lang="en-US" sz="1200" b="0" i="0" u="none" strike="noStrike" kern="0" cap="none" spc="0" normalizeH="0" baseline="30000" noProof="0">
              <a:ln>
                <a:noFill/>
              </a:ln>
              <a:solidFill>
                <a:srgbClr val="464545"/>
              </a:solidFill>
              <a:effectLst/>
              <a:uLnTx/>
              <a:uFillTx/>
              <a:latin typeface="Arial" panose="020B0604020202020204"/>
            </a:endParaRPr>
          </a:p>
        </p:txBody>
      </p:sp>
      <p:sp>
        <p:nvSpPr>
          <p:cNvPr id="38" name="TextBox 37">
            <a:extLst>
              <a:ext uri="{FF2B5EF4-FFF2-40B4-BE49-F238E27FC236}">
                <a16:creationId xmlns:a16="http://schemas.microsoft.com/office/drawing/2014/main" id="{077BB355-B565-6985-38D9-E6D0E914D114}"/>
              </a:ext>
            </a:extLst>
          </p:cNvPr>
          <p:cNvSpPr txBox="1"/>
          <p:nvPr/>
        </p:nvSpPr>
        <p:spPr>
          <a:xfrm>
            <a:off x="5044966" y="3364044"/>
            <a:ext cx="3740259" cy="720000"/>
          </a:xfrm>
          <a:prstGeom prst="rect">
            <a:avLst/>
          </a:prstGeom>
          <a:solidFill>
            <a:schemeClr val="accent4">
              <a:lumMod val="20000"/>
              <a:lumOff val="80000"/>
            </a:schemeClr>
          </a:solidFill>
        </p:spPr>
        <p:txBody>
          <a:bodyPr wrap="square" lIns="502920" anchor="ctr">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64545"/>
                </a:solidFill>
                <a:effectLst/>
                <a:uLnTx/>
                <a:uFillTx/>
                <a:latin typeface="Arial" panose="020B0604020202020204"/>
              </a:rPr>
              <a:t>Secondary strokes tend to be </a:t>
            </a:r>
            <a:r>
              <a:rPr kumimoji="0" lang="en-US" sz="1200" b="1" i="0" u="none" strike="noStrike" kern="0" cap="none" spc="0" normalizeH="0" baseline="0" noProof="0">
                <a:ln>
                  <a:noFill/>
                </a:ln>
                <a:solidFill>
                  <a:schemeClr val="accent3"/>
                </a:solidFill>
                <a:effectLst/>
                <a:uLnTx/>
                <a:uFillTx/>
                <a:latin typeface="Arial" panose="020B0604020202020204"/>
              </a:rPr>
              <a:t>more disabling</a:t>
            </a:r>
            <a:br>
              <a:rPr kumimoji="0" lang="en-US" sz="1200" b="0" i="0" u="none" strike="noStrike" kern="0" cap="none" spc="0" normalizeH="0" baseline="0" noProof="0">
                <a:ln>
                  <a:noFill/>
                </a:ln>
                <a:solidFill>
                  <a:srgbClr val="000000"/>
                </a:solidFill>
                <a:effectLst/>
                <a:uLnTx/>
                <a:uFillTx/>
                <a:latin typeface="Arial" panose="020B0604020202020204"/>
              </a:rPr>
            </a:br>
            <a:r>
              <a:rPr kumimoji="0" lang="en-US" sz="1200" b="0" i="0" u="none" strike="noStrike" kern="0" cap="none" spc="0" normalizeH="0" baseline="0" noProof="0">
                <a:ln>
                  <a:noFill/>
                </a:ln>
                <a:solidFill>
                  <a:srgbClr val="464545"/>
                </a:solidFill>
                <a:effectLst/>
                <a:uLnTx/>
                <a:uFillTx/>
                <a:latin typeface="Arial" panose="020B0604020202020204"/>
              </a:rPr>
              <a:t>and are associated with </a:t>
            </a:r>
            <a:r>
              <a:rPr kumimoji="0" lang="en-US" sz="1200" b="1" i="0" u="none" strike="noStrike" kern="0" cap="none" spc="0" normalizeH="0" baseline="0" noProof="0">
                <a:ln>
                  <a:noFill/>
                </a:ln>
                <a:solidFill>
                  <a:schemeClr val="accent3"/>
                </a:solidFill>
                <a:effectLst/>
                <a:uLnTx/>
                <a:uFillTx/>
                <a:latin typeface="Arial" panose="020B0604020202020204"/>
              </a:rPr>
              <a:t>higher mortality </a:t>
            </a:r>
            <a:r>
              <a:rPr kumimoji="0" lang="en-US" sz="1200" b="0" i="0" u="none" strike="noStrike" kern="0" cap="none" spc="0" normalizeH="0" baseline="0" noProof="0">
                <a:ln>
                  <a:noFill/>
                </a:ln>
                <a:solidFill>
                  <a:srgbClr val="000000"/>
                </a:solidFill>
                <a:effectLst/>
                <a:uLnTx/>
                <a:uFillTx/>
                <a:latin typeface="Arial" panose="020B0604020202020204"/>
              </a:rPr>
              <a:t>and </a:t>
            </a:r>
            <a:r>
              <a:rPr kumimoji="0" lang="en-US" sz="1200" b="0" i="0" u="none" strike="noStrike" kern="0" cap="none" spc="0" normalizeH="0" baseline="0" noProof="0">
                <a:ln>
                  <a:noFill/>
                </a:ln>
                <a:solidFill>
                  <a:srgbClr val="464545"/>
                </a:solidFill>
                <a:effectLst/>
                <a:uLnTx/>
                <a:uFillTx/>
                <a:latin typeface="Arial" panose="020B0604020202020204"/>
              </a:rPr>
              <a:t>an increased risk of dementia</a:t>
            </a:r>
            <a:r>
              <a:rPr kumimoji="0" lang="en-US" sz="1200" b="0" i="0" u="none" strike="noStrike" kern="0" cap="none" spc="0" normalizeH="0" baseline="30000" noProof="0">
                <a:ln>
                  <a:noFill/>
                </a:ln>
                <a:solidFill>
                  <a:srgbClr val="464545"/>
                </a:solidFill>
                <a:effectLst/>
                <a:uLnTx/>
                <a:uFillTx/>
                <a:latin typeface="Arial" panose="020B0604020202020204"/>
              </a:rPr>
              <a:t>4–8</a:t>
            </a:r>
          </a:p>
        </p:txBody>
      </p:sp>
      <p:sp>
        <p:nvSpPr>
          <p:cNvPr id="40" name="Oval 39">
            <a:extLst>
              <a:ext uri="{FF2B5EF4-FFF2-40B4-BE49-F238E27FC236}">
                <a16:creationId xmlns:a16="http://schemas.microsoft.com/office/drawing/2014/main" id="{E767EA94-9C45-F803-C47C-4A009AD12443}"/>
              </a:ext>
            </a:extLst>
          </p:cNvPr>
          <p:cNvSpPr>
            <a:spLocks noChangeAspect="1"/>
          </p:cNvSpPr>
          <p:nvPr/>
        </p:nvSpPr>
        <p:spPr>
          <a:xfrm flipH="1">
            <a:off x="4695956" y="1548732"/>
            <a:ext cx="720002" cy="7200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43" name="Oval 42">
            <a:extLst>
              <a:ext uri="{FF2B5EF4-FFF2-40B4-BE49-F238E27FC236}">
                <a16:creationId xmlns:a16="http://schemas.microsoft.com/office/drawing/2014/main" id="{34B3A8D1-B7EB-767D-5F1B-C03ECAFEE4A8}"/>
              </a:ext>
            </a:extLst>
          </p:cNvPr>
          <p:cNvSpPr>
            <a:spLocks noChangeAspect="1"/>
          </p:cNvSpPr>
          <p:nvPr/>
        </p:nvSpPr>
        <p:spPr>
          <a:xfrm flipH="1">
            <a:off x="4695956" y="3364044"/>
            <a:ext cx="720002" cy="720000"/>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46" name="Rectangle 45">
            <a:extLst>
              <a:ext uri="{FF2B5EF4-FFF2-40B4-BE49-F238E27FC236}">
                <a16:creationId xmlns:a16="http://schemas.microsoft.com/office/drawing/2014/main" id="{C1BDED88-120E-D62A-9079-E71EA256DA73}"/>
              </a:ext>
            </a:extLst>
          </p:cNvPr>
          <p:cNvSpPr/>
          <p:nvPr/>
        </p:nvSpPr>
        <p:spPr bwMode="auto">
          <a:xfrm>
            <a:off x="535044" y="3068217"/>
            <a:ext cx="1259879" cy="216000"/>
          </a:xfrm>
          <a:prstGeom prst="rect">
            <a:avLst/>
          </a:pr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grpSp>
        <p:nvGrpSpPr>
          <p:cNvPr id="47" name="Group 46">
            <a:extLst>
              <a:ext uri="{FF2B5EF4-FFF2-40B4-BE49-F238E27FC236}">
                <a16:creationId xmlns:a16="http://schemas.microsoft.com/office/drawing/2014/main" id="{BEEE5F9B-71E0-D5AE-EC38-3889F0188DE5}"/>
              </a:ext>
            </a:extLst>
          </p:cNvPr>
          <p:cNvGrpSpPr/>
          <p:nvPr/>
        </p:nvGrpSpPr>
        <p:grpSpPr>
          <a:xfrm>
            <a:off x="599563" y="2817132"/>
            <a:ext cx="1122423" cy="544993"/>
            <a:chOff x="2573912" y="1067763"/>
            <a:chExt cx="733396" cy="356101"/>
          </a:xfrm>
        </p:grpSpPr>
        <p:sp>
          <p:nvSpPr>
            <p:cNvPr id="48" name="Freeform 529">
              <a:extLst>
                <a:ext uri="{FF2B5EF4-FFF2-40B4-BE49-F238E27FC236}">
                  <a16:creationId xmlns:a16="http://schemas.microsoft.com/office/drawing/2014/main" id="{901F8A4A-A72B-1918-39E3-8F469B14FF6C}"/>
                </a:ext>
              </a:extLst>
            </p:cNvPr>
            <p:cNvSpPr/>
            <p:nvPr/>
          </p:nvSpPr>
          <p:spPr>
            <a:xfrm>
              <a:off x="3032894"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49" name="Freeform 530">
              <a:extLst>
                <a:ext uri="{FF2B5EF4-FFF2-40B4-BE49-F238E27FC236}">
                  <a16:creationId xmlns:a16="http://schemas.microsoft.com/office/drawing/2014/main" id="{1DE258D6-A6C1-50A9-3581-3EF316132A2A}"/>
                </a:ext>
              </a:extLst>
            </p:cNvPr>
            <p:cNvSpPr/>
            <p:nvPr/>
          </p:nvSpPr>
          <p:spPr>
            <a:xfrm>
              <a:off x="2879900"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0" name="Freeform 531">
              <a:extLst>
                <a:ext uri="{FF2B5EF4-FFF2-40B4-BE49-F238E27FC236}">
                  <a16:creationId xmlns:a16="http://schemas.microsoft.com/office/drawing/2014/main" id="{B07C5643-2460-60CD-53BC-A55636FCD430}"/>
                </a:ext>
              </a:extLst>
            </p:cNvPr>
            <p:cNvSpPr/>
            <p:nvPr/>
          </p:nvSpPr>
          <p:spPr>
            <a:xfrm>
              <a:off x="2726906"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1" name="Freeform 532">
              <a:extLst>
                <a:ext uri="{FF2B5EF4-FFF2-40B4-BE49-F238E27FC236}">
                  <a16:creationId xmlns:a16="http://schemas.microsoft.com/office/drawing/2014/main" id="{FBBE95A5-677B-C4EC-6D45-7AF186BBD7FB}"/>
                </a:ext>
              </a:extLst>
            </p:cNvPr>
            <p:cNvSpPr/>
            <p:nvPr/>
          </p:nvSpPr>
          <p:spPr>
            <a:xfrm>
              <a:off x="2573912"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tx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2" name="Freeform 533">
              <a:extLst>
                <a:ext uri="{FF2B5EF4-FFF2-40B4-BE49-F238E27FC236}">
                  <a16:creationId xmlns:a16="http://schemas.microsoft.com/office/drawing/2014/main" id="{D8851D10-FD6D-4897-22D9-4DBD2DB9F714}"/>
                </a:ext>
              </a:extLst>
            </p:cNvPr>
            <p:cNvSpPr/>
            <p:nvPr/>
          </p:nvSpPr>
          <p:spPr>
            <a:xfrm>
              <a:off x="3185888"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grpSp>
      <p:sp>
        <p:nvSpPr>
          <p:cNvPr id="53" name="Rounded Rectangle 77">
            <a:extLst>
              <a:ext uri="{FF2B5EF4-FFF2-40B4-BE49-F238E27FC236}">
                <a16:creationId xmlns:a16="http://schemas.microsoft.com/office/drawing/2014/main" id="{9668BADB-DAB1-FC10-0FCD-A312E5CA540C}"/>
              </a:ext>
            </a:extLst>
          </p:cNvPr>
          <p:cNvSpPr/>
          <p:nvPr/>
        </p:nvSpPr>
        <p:spPr bwMode="auto">
          <a:xfrm>
            <a:off x="360966" y="1549356"/>
            <a:ext cx="4087079" cy="961448"/>
          </a:xfrm>
          <a:prstGeom prst="rect">
            <a:avLst/>
          </a:prstGeom>
          <a:solidFill>
            <a:srgbClr val="FFFFFF"/>
          </a:solidFill>
          <a:ln w="12700" algn="ctr">
            <a:solidFill>
              <a:schemeClr val="tx2"/>
            </a:solid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sp>
        <p:nvSpPr>
          <p:cNvPr id="54" name="Rectangle 53">
            <a:extLst>
              <a:ext uri="{FF2B5EF4-FFF2-40B4-BE49-F238E27FC236}">
                <a16:creationId xmlns:a16="http://schemas.microsoft.com/office/drawing/2014/main" id="{19539B3C-1E5A-07F8-65C4-869F1E1F4C5A}"/>
              </a:ext>
            </a:extLst>
          </p:cNvPr>
          <p:cNvSpPr/>
          <p:nvPr/>
        </p:nvSpPr>
        <p:spPr bwMode="auto">
          <a:xfrm>
            <a:off x="535043" y="1467323"/>
            <a:ext cx="2419601" cy="216000"/>
          </a:xfrm>
          <a:prstGeom prst="rect">
            <a:avLst/>
          </a:pr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sp>
        <p:nvSpPr>
          <p:cNvPr id="55" name="TextBox 100">
            <a:extLst>
              <a:ext uri="{FF2B5EF4-FFF2-40B4-BE49-F238E27FC236}">
                <a16:creationId xmlns:a16="http://schemas.microsoft.com/office/drawing/2014/main" id="{C13A9D11-B5FD-8E7F-D322-0AF63F7FA81E}"/>
              </a:ext>
            </a:extLst>
          </p:cNvPr>
          <p:cNvSpPr txBox="1"/>
          <p:nvPr/>
        </p:nvSpPr>
        <p:spPr>
          <a:xfrm>
            <a:off x="566150" y="1852829"/>
            <a:ext cx="1362525" cy="445480"/>
          </a:xfrm>
          <a:prstGeom prst="rect">
            <a:avLst/>
          </a:prstGeom>
          <a:noFill/>
        </p:spPr>
        <p:txBody>
          <a:bodyPr wrap="square" lIns="0" tIns="45707" rIns="91414" bIns="45707" rtlCol="0">
            <a:spAutoFit/>
          </a:bodyPr>
          <a:lstStyle/>
          <a:p>
            <a:pPr defTabSz="685646" fontAlgn="auto">
              <a:lnSpc>
                <a:spcPct val="85000"/>
              </a:lnSpc>
              <a:spcBef>
                <a:spcPts val="0"/>
              </a:spcBef>
              <a:spcAft>
                <a:spcPts val="0"/>
              </a:spcAft>
              <a:defRPr/>
            </a:pPr>
            <a:r>
              <a:rPr lang="en-US" sz="2700" b="1" kern="0" spc="-113">
                <a:solidFill>
                  <a:schemeClr val="tx2"/>
                </a:solidFill>
                <a:latin typeface="Arial" panose="020B0604020202020204"/>
                <a:ea typeface="ＭＳ ゴシック"/>
                <a:cs typeface="Arial" panose="020B0604020202020204" pitchFamily="34" charset="0"/>
              </a:rPr>
              <a:t>~1 </a:t>
            </a:r>
            <a:r>
              <a:rPr lang="en-US" sz="2700" kern="0" spc="-113">
                <a:solidFill>
                  <a:schemeClr val="tx2"/>
                </a:solidFill>
                <a:latin typeface="Arial" panose="020B0604020202020204"/>
                <a:ea typeface="ＭＳ ゴシック"/>
                <a:cs typeface="Arial" panose="020B0604020202020204" pitchFamily="34" charset="0"/>
              </a:rPr>
              <a:t>in</a:t>
            </a:r>
            <a:r>
              <a:rPr lang="en-US" sz="2700" b="1" kern="0" spc="-113">
                <a:solidFill>
                  <a:schemeClr val="tx2"/>
                </a:solidFill>
                <a:latin typeface="Arial" panose="020B0604020202020204"/>
                <a:ea typeface="ＭＳ ゴシック"/>
                <a:cs typeface="Arial" panose="020B0604020202020204" pitchFamily="34" charset="0"/>
              </a:rPr>
              <a:t> 10</a:t>
            </a:r>
            <a:endParaRPr lang="en-US" sz="2700" kern="0" spc="-113" baseline="66000">
              <a:solidFill>
                <a:schemeClr val="tx2"/>
              </a:solidFill>
              <a:latin typeface="Arial" panose="020B0604020202020204"/>
              <a:ea typeface="ＭＳ ゴシック"/>
              <a:cs typeface="Arial" panose="020B0604020202020204" pitchFamily="34" charset="0"/>
            </a:endParaRPr>
          </a:p>
        </p:txBody>
      </p:sp>
      <p:sp>
        <p:nvSpPr>
          <p:cNvPr id="56" name="Textfeld 13">
            <a:extLst>
              <a:ext uri="{FF2B5EF4-FFF2-40B4-BE49-F238E27FC236}">
                <a16:creationId xmlns:a16="http://schemas.microsoft.com/office/drawing/2014/main" id="{0232579D-99DF-5907-7C8C-80D2F8522818}"/>
              </a:ext>
            </a:extLst>
          </p:cNvPr>
          <p:cNvSpPr txBox="1"/>
          <p:nvPr/>
        </p:nvSpPr>
        <p:spPr bwMode="gray">
          <a:xfrm>
            <a:off x="1794923" y="1796625"/>
            <a:ext cx="2530767" cy="623248"/>
          </a:xfrm>
          <a:prstGeom prst="rect">
            <a:avLst/>
          </a:prstGeom>
          <a:noFill/>
        </p:spPr>
        <p:txBody>
          <a:bodyPr wrap="square" lIns="68580" tIns="34290" rIns="68580" bIns="34290" anchor="t">
            <a:spAutoFit/>
          </a:bodyPr>
          <a:lstStyle/>
          <a:p>
            <a:pPr defTabSz="685664" fontAlgn="auto">
              <a:spcBef>
                <a:spcPts val="0"/>
              </a:spcBef>
              <a:spcAft>
                <a:spcPts val="0"/>
              </a:spcAft>
              <a:defRPr/>
            </a:pPr>
            <a:r>
              <a:rPr lang="en-US" sz="1200" kern="0">
                <a:solidFill>
                  <a:srgbClr val="464545"/>
                </a:solidFill>
                <a:latin typeface="Arial" panose="020B0604020202020204"/>
                <a:ea typeface="ＭＳ ゴシック"/>
                <a:cs typeface="Arial"/>
              </a:rPr>
              <a:t>ischemic stroke survivors will have another stroke within </a:t>
            </a:r>
            <a:r>
              <a:rPr lang="en-US" sz="1200" b="1" kern="0">
                <a:solidFill>
                  <a:schemeClr val="tx2"/>
                </a:solidFill>
                <a:latin typeface="Arial" panose="020B0604020202020204"/>
                <a:ea typeface="ＭＳ ゴシック"/>
                <a:cs typeface="Arial"/>
              </a:rPr>
              <a:t>1 year</a:t>
            </a:r>
            <a:r>
              <a:rPr lang="en-US" sz="1200" kern="0">
                <a:solidFill>
                  <a:srgbClr val="464545"/>
                </a:solidFill>
                <a:latin typeface="Arial" panose="020B0604020202020204"/>
                <a:ea typeface="ＭＳ ゴシック"/>
                <a:cs typeface="Arial"/>
              </a:rPr>
              <a:t>,</a:t>
            </a:r>
            <a:r>
              <a:rPr lang="en-US" sz="1200" b="1" kern="0">
                <a:solidFill>
                  <a:srgbClr val="464545"/>
                </a:solidFill>
                <a:latin typeface="Arial" panose="020B0604020202020204"/>
                <a:ea typeface="ＭＳ ゴシック"/>
                <a:cs typeface="Arial"/>
              </a:rPr>
              <a:t> </a:t>
            </a:r>
            <a:r>
              <a:rPr lang="en-US" sz="1200" kern="0">
                <a:solidFill>
                  <a:srgbClr val="464545"/>
                </a:solidFill>
                <a:latin typeface="Arial" panose="020B0604020202020204"/>
                <a:ea typeface="ＭＳ ゴシック"/>
                <a:cs typeface="Arial"/>
              </a:rPr>
              <a:t>even with available treatment options</a:t>
            </a:r>
            <a:r>
              <a:rPr lang="en-US" sz="1200" kern="0" baseline="30000">
                <a:solidFill>
                  <a:srgbClr val="464545"/>
                </a:solidFill>
                <a:latin typeface="Arial" panose="020B0604020202020204"/>
                <a:ea typeface="ＭＳ ゴシック"/>
                <a:cs typeface="Arial"/>
              </a:rPr>
              <a:t>1</a:t>
            </a:r>
          </a:p>
        </p:txBody>
      </p:sp>
      <p:grpSp>
        <p:nvGrpSpPr>
          <p:cNvPr id="57" name="Group 56">
            <a:extLst>
              <a:ext uri="{FF2B5EF4-FFF2-40B4-BE49-F238E27FC236}">
                <a16:creationId xmlns:a16="http://schemas.microsoft.com/office/drawing/2014/main" id="{AB62D91C-CAEB-14B3-5E03-B9117F55B6AA}"/>
              </a:ext>
            </a:extLst>
          </p:cNvPr>
          <p:cNvGrpSpPr/>
          <p:nvPr/>
        </p:nvGrpSpPr>
        <p:grpSpPr>
          <a:xfrm>
            <a:off x="599564" y="1222375"/>
            <a:ext cx="2293171" cy="544993"/>
            <a:chOff x="2573912" y="1067763"/>
            <a:chExt cx="1498368" cy="356101"/>
          </a:xfrm>
        </p:grpSpPr>
        <p:sp>
          <p:nvSpPr>
            <p:cNvPr id="58" name="Freeform 509">
              <a:extLst>
                <a:ext uri="{FF2B5EF4-FFF2-40B4-BE49-F238E27FC236}">
                  <a16:creationId xmlns:a16="http://schemas.microsoft.com/office/drawing/2014/main" id="{ED9D2150-7F94-D0E6-64C6-3291029B4281}"/>
                </a:ext>
              </a:extLst>
            </p:cNvPr>
            <p:cNvSpPr/>
            <p:nvPr/>
          </p:nvSpPr>
          <p:spPr>
            <a:xfrm>
              <a:off x="3797864"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9" name="Freeform 510">
              <a:extLst>
                <a:ext uri="{FF2B5EF4-FFF2-40B4-BE49-F238E27FC236}">
                  <a16:creationId xmlns:a16="http://schemas.microsoft.com/office/drawing/2014/main" id="{5A525772-6B87-5218-CB2F-7DA4D72803F7}"/>
                </a:ext>
              </a:extLst>
            </p:cNvPr>
            <p:cNvSpPr/>
            <p:nvPr/>
          </p:nvSpPr>
          <p:spPr>
            <a:xfrm>
              <a:off x="3644870"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0" name="Freeform 511">
              <a:extLst>
                <a:ext uri="{FF2B5EF4-FFF2-40B4-BE49-F238E27FC236}">
                  <a16:creationId xmlns:a16="http://schemas.microsoft.com/office/drawing/2014/main" id="{29102C8A-EA3B-079F-F7FC-B5970974CE76}"/>
                </a:ext>
              </a:extLst>
            </p:cNvPr>
            <p:cNvSpPr/>
            <p:nvPr/>
          </p:nvSpPr>
          <p:spPr>
            <a:xfrm>
              <a:off x="3491876"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1" name="Freeform 512">
              <a:extLst>
                <a:ext uri="{FF2B5EF4-FFF2-40B4-BE49-F238E27FC236}">
                  <a16:creationId xmlns:a16="http://schemas.microsoft.com/office/drawing/2014/main" id="{C8367447-0CB0-3B8E-D405-F3642A24D28B}"/>
                </a:ext>
              </a:extLst>
            </p:cNvPr>
            <p:cNvSpPr/>
            <p:nvPr/>
          </p:nvSpPr>
          <p:spPr>
            <a:xfrm>
              <a:off x="3338882"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2" name="Freeform 514">
              <a:extLst>
                <a:ext uri="{FF2B5EF4-FFF2-40B4-BE49-F238E27FC236}">
                  <a16:creationId xmlns:a16="http://schemas.microsoft.com/office/drawing/2014/main" id="{C0F975FE-5ABC-62D9-EE57-9F8A02E174ED}"/>
                </a:ext>
              </a:extLst>
            </p:cNvPr>
            <p:cNvSpPr/>
            <p:nvPr/>
          </p:nvSpPr>
          <p:spPr>
            <a:xfrm>
              <a:off x="3950860"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3" name="Freeform 529">
              <a:extLst>
                <a:ext uri="{FF2B5EF4-FFF2-40B4-BE49-F238E27FC236}">
                  <a16:creationId xmlns:a16="http://schemas.microsoft.com/office/drawing/2014/main" id="{9916C7BA-2D09-3FDE-E104-1CD7E56E5A60}"/>
                </a:ext>
              </a:extLst>
            </p:cNvPr>
            <p:cNvSpPr/>
            <p:nvPr/>
          </p:nvSpPr>
          <p:spPr>
            <a:xfrm>
              <a:off x="3032894"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4" name="Freeform 530">
              <a:extLst>
                <a:ext uri="{FF2B5EF4-FFF2-40B4-BE49-F238E27FC236}">
                  <a16:creationId xmlns:a16="http://schemas.microsoft.com/office/drawing/2014/main" id="{004F0D52-98AC-A9A9-6660-28A9B0D40A09}"/>
                </a:ext>
              </a:extLst>
            </p:cNvPr>
            <p:cNvSpPr/>
            <p:nvPr/>
          </p:nvSpPr>
          <p:spPr>
            <a:xfrm>
              <a:off x="2879900"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5" name="Freeform 531">
              <a:extLst>
                <a:ext uri="{FF2B5EF4-FFF2-40B4-BE49-F238E27FC236}">
                  <a16:creationId xmlns:a16="http://schemas.microsoft.com/office/drawing/2014/main" id="{057CEF19-8F28-34B5-58E1-564290D40E8C}"/>
                </a:ext>
              </a:extLst>
            </p:cNvPr>
            <p:cNvSpPr/>
            <p:nvPr/>
          </p:nvSpPr>
          <p:spPr>
            <a:xfrm>
              <a:off x="2726906"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7" name="Freeform 532">
              <a:extLst>
                <a:ext uri="{FF2B5EF4-FFF2-40B4-BE49-F238E27FC236}">
                  <a16:creationId xmlns:a16="http://schemas.microsoft.com/office/drawing/2014/main" id="{7079DCED-1817-81ED-52E3-7245B8F570CF}"/>
                </a:ext>
              </a:extLst>
            </p:cNvPr>
            <p:cNvSpPr/>
            <p:nvPr/>
          </p:nvSpPr>
          <p:spPr>
            <a:xfrm>
              <a:off x="2573912"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tx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68" name="Freeform 533">
              <a:extLst>
                <a:ext uri="{FF2B5EF4-FFF2-40B4-BE49-F238E27FC236}">
                  <a16:creationId xmlns:a16="http://schemas.microsoft.com/office/drawing/2014/main" id="{ED668693-1351-77DD-86E4-7814AFE1A679}"/>
                </a:ext>
              </a:extLst>
            </p:cNvPr>
            <p:cNvSpPr/>
            <p:nvPr/>
          </p:nvSpPr>
          <p:spPr>
            <a:xfrm>
              <a:off x="3185888"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grpSp>
      <p:pic>
        <p:nvPicPr>
          <p:cNvPr id="72" name="Graphic 71">
            <a:extLst>
              <a:ext uri="{FF2B5EF4-FFF2-40B4-BE49-F238E27FC236}">
                <a16:creationId xmlns:a16="http://schemas.microsoft.com/office/drawing/2014/main" id="{370A538B-A989-E91A-A867-55BE70549E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65150" y="3533237"/>
            <a:ext cx="381614" cy="381614"/>
          </a:xfrm>
          <a:prstGeom prst="rect">
            <a:avLst/>
          </a:prstGeom>
        </p:spPr>
      </p:pic>
      <p:sp>
        <p:nvSpPr>
          <p:cNvPr id="37" name="TextBox 36">
            <a:extLst>
              <a:ext uri="{FF2B5EF4-FFF2-40B4-BE49-F238E27FC236}">
                <a16:creationId xmlns:a16="http://schemas.microsoft.com/office/drawing/2014/main" id="{D496E56B-BFFD-CD56-A0C3-274FD5E15ACA}"/>
              </a:ext>
            </a:extLst>
          </p:cNvPr>
          <p:cNvSpPr txBox="1"/>
          <p:nvPr/>
        </p:nvSpPr>
        <p:spPr>
          <a:xfrm>
            <a:off x="5044966" y="2456388"/>
            <a:ext cx="3740259" cy="720000"/>
          </a:xfrm>
          <a:prstGeom prst="rect">
            <a:avLst/>
          </a:prstGeom>
          <a:solidFill>
            <a:schemeClr val="accent4">
              <a:lumMod val="20000"/>
              <a:lumOff val="80000"/>
            </a:schemeClr>
          </a:solidFill>
        </p:spPr>
        <p:txBody>
          <a:bodyPr wrap="square" lIns="502920" anchor="ctr">
            <a:no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464545"/>
                </a:solidFill>
                <a:effectLst/>
                <a:uLnTx/>
                <a:uFillTx/>
                <a:latin typeface="Arial" panose="020B0604020202020204"/>
              </a:rPr>
              <a:t>Approximately every</a:t>
            </a:r>
            <a:r>
              <a:rPr kumimoji="0" lang="en-US" sz="1200" b="0" i="0" u="none" strike="noStrike" kern="0" cap="none" spc="0" normalizeH="0" baseline="0" noProof="0" dirty="0">
                <a:ln>
                  <a:noFill/>
                </a:ln>
                <a:solidFill>
                  <a:srgbClr val="000000"/>
                </a:solidFill>
                <a:effectLst/>
                <a:uLnTx/>
                <a:uFillTx/>
                <a:latin typeface="Arial" panose="020B0604020202020204"/>
              </a:rPr>
              <a:t> </a:t>
            </a:r>
            <a:r>
              <a:rPr kumimoji="0" lang="en-US" sz="1200" b="1" i="0" u="none" strike="noStrike" kern="0" cap="none" spc="0" normalizeH="0" baseline="0" noProof="0" dirty="0">
                <a:ln>
                  <a:noFill/>
                </a:ln>
                <a:solidFill>
                  <a:schemeClr val="accent3"/>
                </a:solidFill>
                <a:effectLst/>
                <a:uLnTx/>
                <a:uFillTx/>
                <a:latin typeface="Arial" panose="020B0604020202020204"/>
              </a:rPr>
              <a:t>12 seconds</a:t>
            </a:r>
            <a:r>
              <a:rPr kumimoji="0" lang="en-US" sz="1200" b="0" i="0" u="none" strike="noStrike" kern="0" cap="none" spc="0" normalizeH="0" baseline="0" noProof="0" dirty="0">
                <a:ln>
                  <a:noFill/>
                </a:ln>
                <a:solidFill>
                  <a:srgbClr val="464545"/>
                </a:solidFill>
                <a:effectLst/>
                <a:uLnTx/>
                <a:uFillTx/>
                <a:latin typeface="Arial" panose="020B0604020202020204"/>
              </a:rPr>
              <a:t>, someone in the world suffers a secondary stroke</a:t>
            </a:r>
            <a:r>
              <a:rPr kumimoji="0" lang="en-US" sz="1200" b="0" i="0" u="none" strike="noStrike" kern="0" cap="none" spc="0" normalizeH="0" baseline="30000" noProof="0" dirty="0">
                <a:ln>
                  <a:noFill/>
                </a:ln>
                <a:solidFill>
                  <a:srgbClr val="464545"/>
                </a:solidFill>
                <a:effectLst/>
                <a:uLnTx/>
                <a:uFillTx/>
                <a:latin typeface="Arial" panose="020B0604020202020204"/>
              </a:rPr>
              <a:t>2,3</a:t>
            </a:r>
          </a:p>
        </p:txBody>
      </p:sp>
      <p:sp>
        <p:nvSpPr>
          <p:cNvPr id="45" name="Oval 44">
            <a:extLst>
              <a:ext uri="{FF2B5EF4-FFF2-40B4-BE49-F238E27FC236}">
                <a16:creationId xmlns:a16="http://schemas.microsoft.com/office/drawing/2014/main" id="{B1C64FE4-16B2-1A9A-4705-4F7F9DBAEC5F}"/>
              </a:ext>
            </a:extLst>
          </p:cNvPr>
          <p:cNvSpPr>
            <a:spLocks noChangeAspect="1"/>
          </p:cNvSpPr>
          <p:nvPr/>
        </p:nvSpPr>
        <p:spPr>
          <a:xfrm flipH="1">
            <a:off x="4695956" y="2456388"/>
            <a:ext cx="720002" cy="720000"/>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74" name="Graphic 73">
            <a:extLst>
              <a:ext uri="{FF2B5EF4-FFF2-40B4-BE49-F238E27FC236}">
                <a16:creationId xmlns:a16="http://schemas.microsoft.com/office/drawing/2014/main" id="{ECCF9E91-D883-AC77-4773-3428F7FC10C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865150" y="2625581"/>
            <a:ext cx="381614" cy="381614"/>
          </a:xfrm>
          <a:prstGeom prst="rect">
            <a:avLst/>
          </a:prstGeom>
        </p:spPr>
      </p:pic>
      <p:pic>
        <p:nvPicPr>
          <p:cNvPr id="76" name="Graphic 75">
            <a:extLst>
              <a:ext uri="{FF2B5EF4-FFF2-40B4-BE49-F238E27FC236}">
                <a16:creationId xmlns:a16="http://schemas.microsoft.com/office/drawing/2014/main" id="{A54A2FAA-3762-9568-86FA-E164F0A2DE8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865150" y="1717925"/>
            <a:ext cx="381614" cy="381614"/>
          </a:xfrm>
          <a:prstGeom prst="rect">
            <a:avLst/>
          </a:prstGeom>
        </p:spPr>
      </p:pic>
    </p:spTree>
    <p:custDataLst>
      <p:tags r:id="rId1"/>
    </p:custDataLst>
    <p:extLst>
      <p:ext uri="{BB962C8B-B14F-4D97-AF65-F5344CB8AC3E}">
        <p14:creationId xmlns:p14="http://schemas.microsoft.com/office/powerpoint/2010/main" val="13019413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E2022-5FFF-F0F2-AFB0-31505BE67BCB}"/>
              </a:ext>
            </a:extLst>
          </p:cNvPr>
          <p:cNvSpPr>
            <a:spLocks noGrp="1"/>
          </p:cNvSpPr>
          <p:nvPr>
            <p:ph type="title"/>
          </p:nvPr>
        </p:nvSpPr>
        <p:spPr>
          <a:xfrm>
            <a:off x="359570" y="237079"/>
            <a:ext cx="8424863" cy="498597"/>
          </a:xfrm>
        </p:spPr>
        <p:txBody>
          <a:bodyPr anchor="t"/>
          <a:lstStyle/>
          <a:p>
            <a:r>
              <a:rPr lang="en-US"/>
              <a:t>Multiple trials investigating ischemic stroke prevention after non-cardioembolic ischemic stroke or TIA have informed current guideline recommendations</a:t>
            </a:r>
            <a:endParaRPr lang="en-GB"/>
          </a:p>
        </p:txBody>
      </p:sp>
      <p:sp>
        <p:nvSpPr>
          <p:cNvPr id="4" name="Text Placeholder 3">
            <a:extLst>
              <a:ext uri="{FF2B5EF4-FFF2-40B4-BE49-F238E27FC236}">
                <a16:creationId xmlns:a16="http://schemas.microsoft.com/office/drawing/2014/main" id="{87F8ECD4-9822-591A-900C-C40E2ABABC7F}"/>
              </a:ext>
            </a:extLst>
          </p:cNvPr>
          <p:cNvSpPr>
            <a:spLocks noGrp="1"/>
          </p:cNvSpPr>
          <p:nvPr>
            <p:ph type="body" sz="quarter" idx="14"/>
          </p:nvPr>
        </p:nvSpPr>
        <p:spPr>
          <a:xfrm>
            <a:off x="360363" y="3674979"/>
            <a:ext cx="8423275" cy="1052596"/>
          </a:xfrm>
        </p:spPr>
        <p:txBody>
          <a:bodyPr/>
          <a:lstStyle/>
          <a:p>
            <a:r>
              <a:rPr lang="en-GB" sz="600" dirty="0">
                <a:solidFill>
                  <a:schemeClr val="tx2"/>
                </a:solidFill>
              </a:rPr>
              <a:t>Timeline based on the publication dates.*Clinical trials not yet incorporated into guidelines, but included for awareness.</a:t>
            </a:r>
            <a:br>
              <a:rPr lang="en-GB" sz="600" dirty="0">
                <a:solidFill>
                  <a:schemeClr val="tx2"/>
                </a:solidFill>
              </a:rPr>
            </a:br>
            <a:r>
              <a:rPr lang="en-GB" sz="600" dirty="0">
                <a:solidFill>
                  <a:schemeClr val="tx2"/>
                </a:solidFill>
              </a:rPr>
              <a:t>AHA, American Heart Association; ASA, American Stroke Association; CSA, Chinese Stroke Association; DAPT, dual antiplatelet therapy; ESO, European Stroke Organization; TIA, transient ischemic attack. </a:t>
            </a:r>
            <a:br>
              <a:rPr lang="en-GB" sz="600" dirty="0">
                <a:solidFill>
                  <a:schemeClr val="tx2"/>
                </a:solidFill>
              </a:rPr>
            </a:br>
            <a:r>
              <a:rPr lang="en-GB" sz="600" b="1" dirty="0">
                <a:solidFill>
                  <a:schemeClr val="tx2"/>
                </a:solidFill>
              </a:rPr>
              <a:t>1.</a:t>
            </a:r>
            <a:r>
              <a:rPr lang="en-GB" sz="600" dirty="0">
                <a:solidFill>
                  <a:schemeClr val="tx2"/>
                </a:solidFill>
              </a:rPr>
              <a:t> </a:t>
            </a:r>
            <a:r>
              <a:rPr lang="en-GB" sz="600" dirty="0" err="1">
                <a:solidFill>
                  <a:schemeClr val="tx2"/>
                </a:solidFill>
              </a:rPr>
              <a:t>Kleindorfer</a:t>
            </a:r>
            <a:r>
              <a:rPr lang="en-GB" sz="600" dirty="0">
                <a:solidFill>
                  <a:schemeClr val="tx2"/>
                </a:solidFill>
              </a:rPr>
              <a:t> DO, et al. Stroke. 2021;52:e364–e467; </a:t>
            </a:r>
            <a:r>
              <a:rPr lang="en-GB" sz="600" b="1" dirty="0">
                <a:solidFill>
                  <a:schemeClr val="tx2"/>
                </a:solidFill>
              </a:rPr>
              <a:t>2.</a:t>
            </a:r>
            <a:r>
              <a:rPr lang="en-GB" sz="600" dirty="0">
                <a:solidFill>
                  <a:schemeClr val="tx2"/>
                </a:solidFill>
              </a:rPr>
              <a:t> </a:t>
            </a:r>
            <a:r>
              <a:rPr lang="en-GB" sz="600" dirty="0" err="1">
                <a:solidFill>
                  <a:schemeClr val="tx2"/>
                </a:solidFill>
              </a:rPr>
              <a:t>Sneader</a:t>
            </a:r>
            <a:r>
              <a:rPr lang="en-GB" sz="600" dirty="0">
                <a:solidFill>
                  <a:schemeClr val="tx2"/>
                </a:solidFill>
              </a:rPr>
              <a:t> W. BMJ. 2000;321:1591–1594; </a:t>
            </a:r>
            <a:r>
              <a:rPr lang="en-GB" sz="600" b="1" dirty="0">
                <a:solidFill>
                  <a:schemeClr val="tx2"/>
                </a:solidFill>
              </a:rPr>
              <a:t>3.</a:t>
            </a:r>
            <a:r>
              <a:rPr lang="en-GB" sz="600" dirty="0">
                <a:solidFill>
                  <a:schemeClr val="tx2"/>
                </a:solidFill>
              </a:rPr>
              <a:t> CAPRIE Steering Committee. Lancet. 1996;348:1329–1339; </a:t>
            </a:r>
            <a:r>
              <a:rPr lang="en-GB" sz="600" b="1" dirty="0">
                <a:solidFill>
                  <a:schemeClr val="tx2"/>
                </a:solidFill>
              </a:rPr>
              <a:t>4. </a:t>
            </a:r>
            <a:r>
              <a:rPr lang="en-GB" sz="600" dirty="0">
                <a:solidFill>
                  <a:schemeClr val="tx2"/>
                </a:solidFill>
              </a:rPr>
              <a:t>American College of Cardiology Foundation. European Stroke Prevention Study 2 - ESPS-2. </a:t>
            </a:r>
            <a:r>
              <a:rPr lang="en-GB" sz="600" dirty="0">
                <a:solidFill>
                  <a:schemeClr val="tx2"/>
                </a:solidFill>
                <a:hlinkClick r:id="rId6">
                  <a:extLst>
                    <a:ext uri="{A12FA001-AC4F-418D-AE19-62706E023703}">
                      <ahyp:hlinkClr xmlns:ahyp="http://schemas.microsoft.com/office/drawing/2018/hyperlinkcolor" val="tx"/>
                    </a:ext>
                  </a:extLst>
                </a:hlinkClick>
              </a:rPr>
              <a:t>https://www.acc.org/latest-in-cardiology/clinical-trials/2010/02/23/19/04/esps2</a:t>
            </a:r>
            <a:r>
              <a:rPr lang="en-GB" sz="600" dirty="0">
                <a:solidFill>
                  <a:schemeClr val="tx2"/>
                </a:solidFill>
              </a:rPr>
              <a:t>. Accessed February 2026; </a:t>
            </a:r>
            <a:r>
              <a:rPr lang="en-GB" sz="600" b="1" dirty="0">
                <a:solidFill>
                  <a:schemeClr val="tx2"/>
                </a:solidFill>
              </a:rPr>
              <a:t>5.</a:t>
            </a:r>
            <a:r>
              <a:rPr lang="en-GB" sz="600" dirty="0">
                <a:solidFill>
                  <a:schemeClr val="tx2"/>
                </a:solidFill>
              </a:rPr>
              <a:t> CAST (Chinese Acute Stroke Trial) Collaborative Group. Lancet. 1997;349:1641–1649; </a:t>
            </a:r>
            <a:br>
              <a:rPr lang="en-GB" sz="600" dirty="0">
                <a:solidFill>
                  <a:schemeClr val="tx2"/>
                </a:solidFill>
              </a:rPr>
            </a:br>
            <a:r>
              <a:rPr lang="en-GB" sz="600" b="1" dirty="0">
                <a:solidFill>
                  <a:schemeClr val="tx2"/>
                </a:solidFill>
              </a:rPr>
              <a:t>6. </a:t>
            </a:r>
            <a:r>
              <a:rPr lang="en-GB" sz="600" dirty="0">
                <a:solidFill>
                  <a:schemeClr val="tx2"/>
                </a:solidFill>
              </a:rPr>
              <a:t>International Stroke Trial Collaborative Group. Lancet. 1997;349:1569–1581; </a:t>
            </a:r>
            <a:r>
              <a:rPr lang="en-GB" sz="600" b="1" dirty="0">
                <a:solidFill>
                  <a:schemeClr val="tx2"/>
                </a:solidFill>
              </a:rPr>
              <a:t>7. </a:t>
            </a:r>
            <a:r>
              <a:rPr lang="en-GB" sz="600" dirty="0">
                <a:solidFill>
                  <a:schemeClr val="tx2"/>
                </a:solidFill>
              </a:rPr>
              <a:t>Taylor DW, et al. Lancet. 1999;353:2179–2184; </a:t>
            </a:r>
            <a:r>
              <a:rPr lang="en-GB" sz="600" b="1" dirty="0">
                <a:solidFill>
                  <a:schemeClr val="tx2"/>
                </a:solidFill>
              </a:rPr>
              <a:t>8.</a:t>
            </a:r>
            <a:r>
              <a:rPr lang="en-GB" sz="600" dirty="0">
                <a:solidFill>
                  <a:schemeClr val="tx2"/>
                </a:solidFill>
              </a:rPr>
              <a:t> Levine SR, et al. JAMA. 2004;291:576–584; </a:t>
            </a:r>
            <a:r>
              <a:rPr lang="en-GB" sz="600" b="1" dirty="0">
                <a:solidFill>
                  <a:schemeClr val="tx2"/>
                </a:solidFill>
              </a:rPr>
              <a:t>9.</a:t>
            </a:r>
            <a:r>
              <a:rPr lang="en-GB" sz="600" dirty="0">
                <a:solidFill>
                  <a:schemeClr val="tx2"/>
                </a:solidFill>
              </a:rPr>
              <a:t> Diener HC, et al. Lancet. 2004;364:331–337; </a:t>
            </a:r>
            <a:br>
              <a:rPr lang="en-GB" sz="600" dirty="0">
                <a:solidFill>
                  <a:schemeClr val="tx2"/>
                </a:solidFill>
              </a:rPr>
            </a:br>
            <a:r>
              <a:rPr lang="en-GB" sz="600" b="1" dirty="0">
                <a:solidFill>
                  <a:schemeClr val="tx2"/>
                </a:solidFill>
              </a:rPr>
              <a:t>10.</a:t>
            </a:r>
            <a:r>
              <a:rPr lang="en-GB" sz="600" dirty="0">
                <a:solidFill>
                  <a:schemeClr val="tx2"/>
                </a:solidFill>
              </a:rPr>
              <a:t> </a:t>
            </a:r>
            <a:r>
              <a:rPr lang="en-GB" sz="600" dirty="0" err="1">
                <a:solidFill>
                  <a:schemeClr val="tx2"/>
                </a:solidFill>
              </a:rPr>
              <a:t>Chimowitz</a:t>
            </a:r>
            <a:r>
              <a:rPr lang="en-GB" sz="600" dirty="0">
                <a:solidFill>
                  <a:schemeClr val="tx2"/>
                </a:solidFill>
              </a:rPr>
              <a:t> MI, et al. N Engl J Med. 2005;352:1305–1316; </a:t>
            </a:r>
            <a:r>
              <a:rPr lang="en-GB" sz="600" b="1" dirty="0">
                <a:solidFill>
                  <a:schemeClr val="tx2"/>
                </a:solidFill>
              </a:rPr>
              <a:t>11. </a:t>
            </a:r>
            <a:r>
              <a:rPr lang="en-GB" sz="600" dirty="0">
                <a:solidFill>
                  <a:schemeClr val="tx2"/>
                </a:solidFill>
              </a:rPr>
              <a:t>ESPRIT Study Group, et al. Lancet. 2006;367:1665–1673; </a:t>
            </a:r>
            <a:r>
              <a:rPr lang="en-GB" sz="600" b="1" dirty="0">
                <a:solidFill>
                  <a:schemeClr val="tx2"/>
                </a:solidFill>
              </a:rPr>
              <a:t>12.</a:t>
            </a:r>
            <a:r>
              <a:rPr lang="en-GB" sz="600" dirty="0">
                <a:solidFill>
                  <a:schemeClr val="tx2"/>
                </a:solidFill>
              </a:rPr>
              <a:t> Rothwell PM, et al. Lancet. 2007;370:1432–1442; </a:t>
            </a:r>
            <a:r>
              <a:rPr lang="en-GB" sz="600" b="1" dirty="0">
                <a:solidFill>
                  <a:schemeClr val="tx2"/>
                </a:solidFill>
              </a:rPr>
              <a:t>13.</a:t>
            </a:r>
            <a:r>
              <a:rPr lang="en-GB" sz="600" dirty="0">
                <a:solidFill>
                  <a:schemeClr val="tx2"/>
                </a:solidFill>
              </a:rPr>
              <a:t> Sacco RL, et al. N Engl J Med. 2008;359:1238–1251; </a:t>
            </a:r>
            <a:br>
              <a:rPr lang="en-GB" sz="600" dirty="0">
                <a:solidFill>
                  <a:schemeClr val="tx2"/>
                </a:solidFill>
              </a:rPr>
            </a:br>
            <a:r>
              <a:rPr lang="en-GB" sz="600" b="1" dirty="0">
                <a:solidFill>
                  <a:schemeClr val="tx2"/>
                </a:solidFill>
              </a:rPr>
              <a:t>14. </a:t>
            </a:r>
            <a:r>
              <a:rPr lang="en-GB" sz="600" dirty="0">
                <a:solidFill>
                  <a:schemeClr val="tx2"/>
                </a:solidFill>
              </a:rPr>
              <a:t>Antithrombotic Trialists’ (ATT) Collaboration, et al. Lancet. 2009;373:1849–1860 (Including supplement); </a:t>
            </a:r>
            <a:r>
              <a:rPr lang="en-GB" sz="600" b="1" dirty="0">
                <a:solidFill>
                  <a:schemeClr val="tx2"/>
                </a:solidFill>
              </a:rPr>
              <a:t>15. </a:t>
            </a:r>
            <a:r>
              <a:rPr lang="en-GB" sz="600" dirty="0">
                <a:solidFill>
                  <a:schemeClr val="tx2"/>
                </a:solidFill>
              </a:rPr>
              <a:t>Hankey GJ, et al. Int J Stroke. 2011;6:3–9; </a:t>
            </a:r>
            <a:r>
              <a:rPr lang="en-GB" sz="600" b="1" dirty="0">
                <a:solidFill>
                  <a:schemeClr val="tx2"/>
                </a:solidFill>
              </a:rPr>
              <a:t>16. </a:t>
            </a:r>
            <a:r>
              <a:rPr lang="en-GB" sz="600" dirty="0">
                <a:solidFill>
                  <a:schemeClr val="tx2"/>
                </a:solidFill>
              </a:rPr>
              <a:t>Shinohara Y, et al. Lancet Neurol. 2010;9(10):959–968; </a:t>
            </a:r>
            <a:r>
              <a:rPr lang="en-GB" sz="600" b="1" dirty="0">
                <a:solidFill>
                  <a:schemeClr val="tx2"/>
                </a:solidFill>
              </a:rPr>
              <a:t>17. </a:t>
            </a:r>
            <a:r>
              <a:rPr lang="en-GB" sz="600" dirty="0">
                <a:solidFill>
                  <a:schemeClr val="tx2"/>
                </a:solidFill>
              </a:rPr>
              <a:t>SPS3 Investigators. N Engl J Med. 2012;367:817–825; </a:t>
            </a:r>
            <a:r>
              <a:rPr lang="en-GB" sz="600" b="1" dirty="0">
                <a:solidFill>
                  <a:schemeClr val="tx2"/>
                </a:solidFill>
              </a:rPr>
              <a:t>18.</a:t>
            </a:r>
            <a:r>
              <a:rPr lang="en-GB" sz="600" dirty="0">
                <a:solidFill>
                  <a:schemeClr val="tx2"/>
                </a:solidFill>
              </a:rPr>
              <a:t> </a:t>
            </a:r>
            <a:r>
              <a:rPr lang="en-GB" sz="600" dirty="0" err="1">
                <a:solidFill>
                  <a:schemeClr val="tx2"/>
                </a:solidFill>
              </a:rPr>
              <a:t>Zinkstok</a:t>
            </a:r>
            <a:r>
              <a:rPr lang="en-GB" sz="600" dirty="0">
                <a:solidFill>
                  <a:schemeClr val="tx2"/>
                </a:solidFill>
              </a:rPr>
              <a:t> SM, et al. Lancet. 2012;380:731–737; </a:t>
            </a:r>
            <a:r>
              <a:rPr lang="en-GB" sz="600" b="1" dirty="0">
                <a:solidFill>
                  <a:schemeClr val="tx2"/>
                </a:solidFill>
              </a:rPr>
              <a:t>19. </a:t>
            </a:r>
            <a:r>
              <a:rPr lang="en-GB" sz="600" dirty="0">
                <a:solidFill>
                  <a:schemeClr val="tx2"/>
                </a:solidFill>
              </a:rPr>
              <a:t>Wang Y, et al. N Engl J Med. 2013;369:11–19; </a:t>
            </a:r>
            <a:r>
              <a:rPr lang="en-GB" sz="600" b="1" dirty="0">
                <a:solidFill>
                  <a:schemeClr val="tx2"/>
                </a:solidFill>
              </a:rPr>
              <a:t>20. </a:t>
            </a:r>
            <a:r>
              <a:rPr lang="en-GB" sz="600" dirty="0">
                <a:solidFill>
                  <a:schemeClr val="tx2"/>
                </a:solidFill>
              </a:rPr>
              <a:t>Johnston SC, et al. N Engl J Med. 2016;375:35–43; </a:t>
            </a:r>
            <a:r>
              <a:rPr lang="en-GB" sz="600" b="1" dirty="0">
                <a:solidFill>
                  <a:schemeClr val="tx2"/>
                </a:solidFill>
              </a:rPr>
              <a:t>21. </a:t>
            </a:r>
            <a:r>
              <a:rPr lang="en-GB" sz="600" dirty="0">
                <a:solidFill>
                  <a:schemeClr val="tx2"/>
                </a:solidFill>
              </a:rPr>
              <a:t>Connolly SJ, et al. Lancet. 2018;391:205–218; </a:t>
            </a:r>
            <a:br>
              <a:rPr lang="en-GB" sz="600" dirty="0">
                <a:solidFill>
                  <a:schemeClr val="tx2"/>
                </a:solidFill>
              </a:rPr>
            </a:br>
            <a:r>
              <a:rPr lang="en-GB" sz="600" b="1" dirty="0">
                <a:solidFill>
                  <a:schemeClr val="tx2"/>
                </a:solidFill>
              </a:rPr>
              <a:t>22.</a:t>
            </a:r>
            <a:r>
              <a:rPr lang="en-GB" sz="600" dirty="0">
                <a:solidFill>
                  <a:schemeClr val="tx2"/>
                </a:solidFill>
              </a:rPr>
              <a:t> Johnston SC, et al. N Engl J Med. 2018;379:215–225; </a:t>
            </a:r>
            <a:r>
              <a:rPr lang="en-GB" sz="600" b="1" dirty="0">
                <a:solidFill>
                  <a:schemeClr val="tx2"/>
                </a:solidFill>
              </a:rPr>
              <a:t>23. </a:t>
            </a:r>
            <a:r>
              <a:rPr lang="en-GB" sz="600" dirty="0">
                <a:solidFill>
                  <a:schemeClr val="tx2"/>
                </a:solidFill>
              </a:rPr>
              <a:t>Hart RG, et al. N Engl J Med. 2018;378:2191–2201; </a:t>
            </a:r>
            <a:r>
              <a:rPr lang="en-GB" sz="600" b="1" dirty="0">
                <a:solidFill>
                  <a:schemeClr val="tx2"/>
                </a:solidFill>
              </a:rPr>
              <a:t>24. </a:t>
            </a:r>
            <a:r>
              <a:rPr lang="en-GB" sz="600" dirty="0">
                <a:solidFill>
                  <a:schemeClr val="tx2"/>
                </a:solidFill>
              </a:rPr>
              <a:t>Diener HC, et al. N Engl J Med. 2019;380:1906–1917; </a:t>
            </a:r>
            <a:r>
              <a:rPr lang="en-GB" sz="600" b="1" dirty="0">
                <a:solidFill>
                  <a:schemeClr val="tx2"/>
                </a:solidFill>
              </a:rPr>
              <a:t>25.</a:t>
            </a:r>
            <a:r>
              <a:rPr lang="en-GB" sz="600" dirty="0">
                <a:solidFill>
                  <a:schemeClr val="tx2"/>
                </a:solidFill>
              </a:rPr>
              <a:t> Johnston SC, et al. N Engl J Med. 2020;383(3):207–217; </a:t>
            </a:r>
            <a:r>
              <a:rPr lang="en-GB" sz="600" b="1" dirty="0">
                <a:solidFill>
                  <a:schemeClr val="tx2"/>
                </a:solidFill>
              </a:rPr>
              <a:t>26.</a:t>
            </a:r>
            <a:r>
              <a:rPr lang="en-GB" sz="600" dirty="0">
                <a:solidFill>
                  <a:schemeClr val="tx2"/>
                </a:solidFill>
              </a:rPr>
              <a:t> Dawson J, et al. </a:t>
            </a:r>
            <a:r>
              <a:rPr lang="en-GB" sz="600" dirty="0" err="1">
                <a:solidFill>
                  <a:schemeClr val="tx2"/>
                </a:solidFill>
              </a:rPr>
              <a:t>Eur</a:t>
            </a:r>
            <a:r>
              <a:rPr lang="en-GB" sz="600" dirty="0">
                <a:solidFill>
                  <a:schemeClr val="tx2"/>
                </a:solidFill>
              </a:rPr>
              <a:t> Stroke J. 2021;6:CLXXXVII–CXCI; </a:t>
            </a:r>
            <a:r>
              <a:rPr lang="en-GB" sz="600" b="1" dirty="0">
                <a:solidFill>
                  <a:schemeClr val="tx2"/>
                </a:solidFill>
              </a:rPr>
              <a:t>27. </a:t>
            </a:r>
            <a:r>
              <a:rPr lang="en-GB" sz="600" dirty="0">
                <a:solidFill>
                  <a:schemeClr val="tx2"/>
                </a:solidFill>
              </a:rPr>
              <a:t>Wang Y, et al. N Engl J Med. 2021;385:2520–2530; </a:t>
            </a:r>
            <a:r>
              <a:rPr lang="en-GB" sz="600" b="1" dirty="0">
                <a:solidFill>
                  <a:schemeClr val="tx2"/>
                </a:solidFill>
              </a:rPr>
              <a:t>28. </a:t>
            </a:r>
            <a:r>
              <a:rPr lang="en-GB" sz="600" dirty="0">
                <a:solidFill>
                  <a:schemeClr val="tx2"/>
                </a:solidFill>
              </a:rPr>
              <a:t>Dawson J, et al. </a:t>
            </a:r>
            <a:r>
              <a:rPr lang="en-GB" sz="600" dirty="0" err="1">
                <a:solidFill>
                  <a:schemeClr val="tx2"/>
                </a:solidFill>
              </a:rPr>
              <a:t>Eur</a:t>
            </a:r>
            <a:r>
              <a:rPr lang="en-GB" sz="600" dirty="0">
                <a:solidFill>
                  <a:schemeClr val="tx2"/>
                </a:solidFill>
              </a:rPr>
              <a:t> Stroke J. 2022;7:I–XLI; </a:t>
            </a:r>
            <a:r>
              <a:rPr lang="en-GB" sz="600" b="1" dirty="0">
                <a:solidFill>
                  <a:schemeClr val="tx2"/>
                </a:solidFill>
              </a:rPr>
              <a:t>29.</a:t>
            </a:r>
            <a:r>
              <a:rPr lang="en-GB" sz="600" dirty="0">
                <a:solidFill>
                  <a:schemeClr val="tx2"/>
                </a:solidFill>
              </a:rPr>
              <a:t> Gao Y, et al. N Engl J Med. 2023;389:2413–2424; </a:t>
            </a:r>
            <a:r>
              <a:rPr lang="en-GB" sz="600" b="1" dirty="0">
                <a:solidFill>
                  <a:schemeClr val="tx2"/>
                </a:solidFill>
              </a:rPr>
              <a:t>30. </a:t>
            </a:r>
            <a:r>
              <a:rPr lang="en-GB" sz="600" dirty="0">
                <a:solidFill>
                  <a:schemeClr val="tx2"/>
                </a:solidFill>
              </a:rPr>
              <a:t>Liu L, et al. Stroke </a:t>
            </a:r>
            <a:r>
              <a:rPr lang="en-GB" sz="600" dirty="0" err="1">
                <a:solidFill>
                  <a:schemeClr val="tx2"/>
                </a:solidFill>
              </a:rPr>
              <a:t>Vasc</a:t>
            </a:r>
            <a:r>
              <a:rPr lang="en-GB" sz="600" dirty="0">
                <a:solidFill>
                  <a:schemeClr val="tx2"/>
                </a:solidFill>
              </a:rPr>
              <a:t> Neurol. 2023;8:e3; </a:t>
            </a:r>
            <a:r>
              <a:rPr lang="en-GB" sz="600" b="1" dirty="0">
                <a:solidFill>
                  <a:schemeClr val="tx2"/>
                </a:solidFill>
              </a:rPr>
              <a:t>31.</a:t>
            </a:r>
            <a:r>
              <a:rPr lang="en-GB" sz="600" dirty="0">
                <a:solidFill>
                  <a:schemeClr val="tx2"/>
                </a:solidFill>
              </a:rPr>
              <a:t> Geisler T, et al. N Engl J Med Evid. 2024;3:EVIDoa2300235; </a:t>
            </a:r>
            <a:r>
              <a:rPr lang="en-GB" sz="600" b="1" dirty="0">
                <a:solidFill>
                  <a:schemeClr val="tx2"/>
                </a:solidFill>
              </a:rPr>
              <a:t>32. </a:t>
            </a:r>
            <a:r>
              <a:rPr lang="en-GB" sz="600" dirty="0">
                <a:solidFill>
                  <a:schemeClr val="tx2"/>
                </a:solidFill>
              </a:rPr>
              <a:t>Sharma M, et al. N Engl J Med 2026;394:1467–79. DOI: 10.1056/NEJMoa2513880; </a:t>
            </a:r>
            <a:r>
              <a:rPr lang="en-GB" sz="600" b="1" dirty="0">
                <a:solidFill>
                  <a:schemeClr val="tx2"/>
                </a:solidFill>
              </a:rPr>
              <a:t>33.</a:t>
            </a:r>
            <a:r>
              <a:rPr lang="en-GB" sz="600" dirty="0">
                <a:solidFill>
                  <a:schemeClr val="tx2"/>
                </a:solidFill>
              </a:rPr>
              <a:t> Janssen Research and Development LLC. 2023. </a:t>
            </a:r>
            <a:r>
              <a:rPr lang="en-GB" sz="600" dirty="0">
                <a:solidFill>
                  <a:schemeClr val="tx2"/>
                </a:solidFill>
                <a:hlinkClick r:id="rId7">
                  <a:extLst>
                    <a:ext uri="{A12FA001-AC4F-418D-AE19-62706E023703}">
                      <ahyp:hlinkClr xmlns:ahyp="http://schemas.microsoft.com/office/drawing/2018/hyperlinkcolor" val="tx"/>
                    </a:ext>
                  </a:extLst>
                </a:hlinkClick>
              </a:rPr>
              <a:t>https://clinicaltrials.gov/study/NCT05702034</a:t>
            </a:r>
            <a:r>
              <a:rPr lang="en-GB" sz="600" dirty="0">
                <a:solidFill>
                  <a:schemeClr val="tx2"/>
                </a:solidFill>
              </a:rPr>
              <a:t>. Accessed February 2026. </a:t>
            </a:r>
            <a:r>
              <a:rPr lang="en-GB" sz="600" b="1" dirty="0">
                <a:solidFill>
                  <a:schemeClr val="tx2"/>
                </a:solidFill>
              </a:rPr>
              <a:t>34. </a:t>
            </a:r>
            <a:r>
              <a:rPr lang="en-GB" sz="600" dirty="0">
                <a:solidFill>
                  <a:schemeClr val="tx2"/>
                </a:solidFill>
              </a:rPr>
              <a:t>Gladstone DJ et al. Can J </a:t>
            </a:r>
            <a:r>
              <a:rPr lang="en-GB" sz="600" dirty="0" err="1">
                <a:solidFill>
                  <a:schemeClr val="tx2"/>
                </a:solidFill>
              </a:rPr>
              <a:t>Neurol</a:t>
            </a:r>
            <a:r>
              <a:rPr lang="en-GB" sz="600" dirty="0">
                <a:solidFill>
                  <a:schemeClr val="tx2"/>
                </a:solidFill>
              </a:rPr>
              <a:t> Sci. 2022;49:315–337.</a:t>
            </a:r>
          </a:p>
        </p:txBody>
      </p:sp>
      <p:sp>
        <p:nvSpPr>
          <p:cNvPr id="22" name="Arrow: Down 18">
            <a:extLst>
              <a:ext uri="{FF2B5EF4-FFF2-40B4-BE49-F238E27FC236}">
                <a16:creationId xmlns:a16="http://schemas.microsoft.com/office/drawing/2014/main" id="{8FA92C5D-3D45-539B-B965-F3FE152DCEB5}"/>
              </a:ext>
            </a:extLst>
          </p:cNvPr>
          <p:cNvSpPr/>
          <p:nvPr/>
        </p:nvSpPr>
        <p:spPr>
          <a:xfrm rot="16200000">
            <a:off x="4849784" y="-1923758"/>
            <a:ext cx="299058" cy="7784577"/>
          </a:xfrm>
          <a:prstGeom prst="downArrow">
            <a:avLst/>
          </a:prstGeom>
          <a:solidFill>
            <a:schemeClr val="accent5">
              <a:lumMod val="75000"/>
            </a:schemeClr>
          </a:solidFill>
        </p:spPr>
        <p:txBody>
          <a:bodyPr lIns="54000" tIns="54000" rIns="54000" bIns="54000" rtlCol="0" anchor="ctr">
            <a:noAutofit/>
          </a:bodyPr>
          <a:lstStyle/>
          <a:p>
            <a:pPr algn="ctr" defTabSz="457120" fontAlgn="auto">
              <a:spcBef>
                <a:spcPts val="0"/>
              </a:spcBef>
              <a:spcAft>
                <a:spcPts val="0"/>
              </a:spcAft>
              <a:defRPr/>
            </a:pPr>
            <a:endParaRPr lang="en-GB" sz="1200" kern="0">
              <a:solidFill>
                <a:srgbClr val="FFFFFF"/>
              </a:solidFill>
              <a:latin typeface="Arial" panose="020B0604020202020204"/>
            </a:endParaRPr>
          </a:p>
        </p:txBody>
      </p:sp>
      <p:sp>
        <p:nvSpPr>
          <p:cNvPr id="23" name="Arrow: Down 18">
            <a:extLst>
              <a:ext uri="{FF2B5EF4-FFF2-40B4-BE49-F238E27FC236}">
                <a16:creationId xmlns:a16="http://schemas.microsoft.com/office/drawing/2014/main" id="{6F952BFF-ADD5-FD24-9536-4896BB6B1665}"/>
              </a:ext>
            </a:extLst>
          </p:cNvPr>
          <p:cNvSpPr/>
          <p:nvPr/>
        </p:nvSpPr>
        <p:spPr>
          <a:xfrm rot="16200000">
            <a:off x="463855" y="1434922"/>
            <a:ext cx="139513" cy="1067220"/>
          </a:xfrm>
          <a:prstGeom prst="rect">
            <a:avLst/>
          </a:prstGeom>
          <a:solidFill>
            <a:schemeClr val="accent5">
              <a:lumMod val="75000"/>
            </a:schemeClr>
          </a:solidFill>
        </p:spPr>
        <p:txBody>
          <a:bodyPr lIns="54000" tIns="54000" rIns="54000" bIns="54000" rtlCol="0" anchor="ctr">
            <a:noAutofit/>
          </a:bodyPr>
          <a:lstStyle/>
          <a:p>
            <a:pPr algn="ctr" defTabSz="457120" fontAlgn="auto">
              <a:spcBef>
                <a:spcPts val="0"/>
              </a:spcBef>
              <a:spcAft>
                <a:spcPts val="0"/>
              </a:spcAft>
              <a:defRPr/>
            </a:pPr>
            <a:endParaRPr lang="en-GB" sz="1200" kern="0">
              <a:solidFill>
                <a:srgbClr val="FFFFFF"/>
              </a:solidFill>
              <a:latin typeface="Arial" panose="020B0604020202020204"/>
            </a:endParaRPr>
          </a:p>
        </p:txBody>
      </p:sp>
      <p:cxnSp>
        <p:nvCxnSpPr>
          <p:cNvPr id="25" name="Straight Connector 24">
            <a:extLst>
              <a:ext uri="{FF2B5EF4-FFF2-40B4-BE49-F238E27FC236}">
                <a16:creationId xmlns:a16="http://schemas.microsoft.com/office/drawing/2014/main" id="{60B5D78C-52E8-7C80-3A20-ABC9C0131684}"/>
              </a:ext>
            </a:extLst>
          </p:cNvPr>
          <p:cNvCxnSpPr>
            <a:cxnSpLocks/>
          </p:cNvCxnSpPr>
          <p:nvPr/>
        </p:nvCxnSpPr>
        <p:spPr>
          <a:xfrm>
            <a:off x="6994069" y="2051761"/>
            <a:ext cx="0" cy="240257"/>
          </a:xfrm>
          <a:prstGeom prst="line">
            <a:avLst/>
          </a:prstGeom>
          <a:noFill/>
          <a:ln w="6350" cap="flat" cmpd="sng" algn="ctr">
            <a:solidFill>
              <a:srgbClr val="AB9070"/>
            </a:solidFill>
            <a:prstDash val="solid"/>
            <a:miter lim="800000"/>
            <a:headEnd type="oval" w="sm" len="sm"/>
          </a:ln>
          <a:effectLst/>
        </p:spPr>
      </p:cxnSp>
      <p:cxnSp>
        <p:nvCxnSpPr>
          <p:cNvPr id="31" name="Straight Connector 30">
            <a:extLst>
              <a:ext uri="{FF2B5EF4-FFF2-40B4-BE49-F238E27FC236}">
                <a16:creationId xmlns:a16="http://schemas.microsoft.com/office/drawing/2014/main" id="{75D14339-3452-8595-96FB-F6A3824CC085}"/>
              </a:ext>
            </a:extLst>
          </p:cNvPr>
          <p:cNvCxnSpPr>
            <a:cxnSpLocks/>
          </p:cNvCxnSpPr>
          <p:nvPr/>
        </p:nvCxnSpPr>
        <p:spPr>
          <a:xfrm flipV="1">
            <a:off x="2894906" y="2051761"/>
            <a:ext cx="0" cy="792000"/>
          </a:xfrm>
          <a:prstGeom prst="line">
            <a:avLst/>
          </a:prstGeom>
          <a:noFill/>
          <a:ln w="6350" cap="flat" cmpd="sng" algn="ctr">
            <a:solidFill>
              <a:srgbClr val="426F8F"/>
            </a:solidFill>
            <a:prstDash val="solid"/>
            <a:miter lim="800000"/>
            <a:headEnd type="none" w="sm" len="sm"/>
            <a:tailEnd type="oval" w="sm" len="sm"/>
          </a:ln>
          <a:effectLst/>
        </p:spPr>
      </p:cxnSp>
      <p:cxnSp>
        <p:nvCxnSpPr>
          <p:cNvPr id="47" name="Straight Connector 46">
            <a:extLst>
              <a:ext uri="{FF2B5EF4-FFF2-40B4-BE49-F238E27FC236}">
                <a16:creationId xmlns:a16="http://schemas.microsoft.com/office/drawing/2014/main" id="{79852758-A40E-A931-28B9-8F63A18E44CE}"/>
              </a:ext>
            </a:extLst>
          </p:cNvPr>
          <p:cNvCxnSpPr>
            <a:cxnSpLocks/>
          </p:cNvCxnSpPr>
          <p:nvPr/>
        </p:nvCxnSpPr>
        <p:spPr>
          <a:xfrm>
            <a:off x="7962961" y="1199445"/>
            <a:ext cx="0" cy="685859"/>
          </a:xfrm>
          <a:prstGeom prst="line">
            <a:avLst/>
          </a:prstGeom>
          <a:noFill/>
          <a:ln w="6350" cap="flat" cmpd="sng" algn="ctr">
            <a:solidFill>
              <a:srgbClr val="426F8F"/>
            </a:solidFill>
            <a:prstDash val="solid"/>
            <a:miter lim="800000"/>
            <a:headEnd type="none"/>
            <a:tailEnd type="oval" w="sm" len="sm"/>
          </a:ln>
          <a:effectLst/>
        </p:spPr>
      </p:cxnSp>
      <p:cxnSp>
        <p:nvCxnSpPr>
          <p:cNvPr id="50" name="Straight Connector 49">
            <a:extLst>
              <a:ext uri="{FF2B5EF4-FFF2-40B4-BE49-F238E27FC236}">
                <a16:creationId xmlns:a16="http://schemas.microsoft.com/office/drawing/2014/main" id="{74BA2EA6-C7A3-8271-7E25-D897AEC51D37}"/>
              </a:ext>
            </a:extLst>
          </p:cNvPr>
          <p:cNvCxnSpPr>
            <a:cxnSpLocks/>
          </p:cNvCxnSpPr>
          <p:nvPr/>
        </p:nvCxnSpPr>
        <p:spPr>
          <a:xfrm>
            <a:off x="3768868" y="2051761"/>
            <a:ext cx="0" cy="112830"/>
          </a:xfrm>
          <a:prstGeom prst="line">
            <a:avLst/>
          </a:prstGeom>
          <a:noFill/>
          <a:ln w="6350" cap="flat" cmpd="sng" algn="ctr">
            <a:solidFill>
              <a:srgbClr val="614863"/>
            </a:solidFill>
            <a:prstDash val="solid"/>
            <a:miter lim="800000"/>
            <a:headEnd type="oval" w="sm" len="sm"/>
          </a:ln>
          <a:effectLst/>
        </p:spPr>
      </p:cxnSp>
      <p:sp>
        <p:nvSpPr>
          <p:cNvPr id="51" name="Oval 50">
            <a:extLst>
              <a:ext uri="{FF2B5EF4-FFF2-40B4-BE49-F238E27FC236}">
                <a16:creationId xmlns:a16="http://schemas.microsoft.com/office/drawing/2014/main" id="{AA88FAD6-68DB-B015-3EC7-BA2F5D128691}"/>
              </a:ext>
            </a:extLst>
          </p:cNvPr>
          <p:cNvSpPr/>
          <p:nvPr/>
        </p:nvSpPr>
        <p:spPr>
          <a:xfrm flipH="1">
            <a:off x="298581" y="1629432"/>
            <a:ext cx="734505" cy="717578"/>
          </a:xfrm>
          <a:prstGeom prst="ellipse">
            <a:avLst/>
          </a:prstGeom>
          <a:solidFill>
            <a:schemeClr val="accent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fontAlgn="auto">
              <a:spcBef>
                <a:spcPts val="0"/>
              </a:spcBef>
              <a:spcAft>
                <a:spcPts val="0"/>
              </a:spcAft>
            </a:pPr>
            <a:endParaRPr lang="en-GB" sz="750">
              <a:solidFill>
                <a:srgbClr val="FFFFFF">
                  <a:lumMod val="75000"/>
                </a:srgbClr>
              </a:solidFill>
              <a:cs typeface="Arial" panose="020B0604020202020204" pitchFamily="34" charset="0"/>
            </a:endParaRPr>
          </a:p>
        </p:txBody>
      </p:sp>
      <p:sp>
        <p:nvSpPr>
          <p:cNvPr id="57" name="TextBox 56">
            <a:extLst>
              <a:ext uri="{FF2B5EF4-FFF2-40B4-BE49-F238E27FC236}">
                <a16:creationId xmlns:a16="http://schemas.microsoft.com/office/drawing/2014/main" id="{AABD17D1-B49E-8752-9AA5-764D4D8798BE}"/>
              </a:ext>
            </a:extLst>
          </p:cNvPr>
          <p:cNvSpPr txBox="1"/>
          <p:nvPr/>
        </p:nvSpPr>
        <p:spPr>
          <a:xfrm>
            <a:off x="270114" y="1629431"/>
            <a:ext cx="776546" cy="717578"/>
          </a:xfrm>
          <a:prstGeom prst="rect">
            <a:avLst/>
          </a:prstGeom>
          <a:noFill/>
        </p:spPr>
        <p:txBody>
          <a:bodyPr wrap="square" lIns="0" tIns="0" rIns="0" bIns="0" rtlCol="0" anchor="ctr">
            <a:noAutofit/>
          </a:bodyPr>
          <a:lstStyle/>
          <a:p>
            <a:pPr algn="ctr" defTabSz="457028" fontAlgn="auto">
              <a:spcBef>
                <a:spcPts val="0"/>
              </a:spcBef>
              <a:spcAft>
                <a:spcPts val="450"/>
              </a:spcAft>
              <a:defRPr/>
            </a:pPr>
            <a:r>
              <a:rPr lang="en-GB" sz="1200" b="1" kern="0">
                <a:solidFill>
                  <a:schemeClr val="bg1"/>
                </a:solidFill>
                <a:latin typeface="+mn-lt"/>
              </a:rPr>
              <a:t>1897</a:t>
            </a:r>
            <a:br>
              <a:rPr lang="en-GB" sz="1000" b="1" kern="0">
                <a:solidFill>
                  <a:schemeClr val="bg1"/>
                </a:solidFill>
                <a:latin typeface="+mn-lt"/>
              </a:rPr>
            </a:br>
            <a:r>
              <a:rPr lang="en-GB" sz="700" b="1" kern="0">
                <a:solidFill>
                  <a:schemeClr val="bg1"/>
                </a:solidFill>
                <a:latin typeface="+mn-lt"/>
              </a:rPr>
              <a:t>Invention of acetylsalicylic acid</a:t>
            </a:r>
            <a:r>
              <a:rPr lang="en-GB" sz="700" b="1" kern="0" baseline="30000">
                <a:solidFill>
                  <a:schemeClr val="bg1"/>
                </a:solidFill>
                <a:latin typeface="+mn-lt"/>
              </a:rPr>
              <a:t>1,2</a:t>
            </a:r>
            <a:endParaRPr lang="en-GB" sz="1000" b="1" kern="0">
              <a:solidFill>
                <a:schemeClr val="bg1"/>
              </a:solidFill>
              <a:latin typeface="+mn-lt"/>
            </a:endParaRPr>
          </a:p>
        </p:txBody>
      </p:sp>
      <p:cxnSp>
        <p:nvCxnSpPr>
          <p:cNvPr id="61" name="Straight Connector 60">
            <a:extLst>
              <a:ext uri="{FF2B5EF4-FFF2-40B4-BE49-F238E27FC236}">
                <a16:creationId xmlns:a16="http://schemas.microsoft.com/office/drawing/2014/main" id="{CC33D41A-7EE5-1EBB-4D97-AA450E606E7D}"/>
              </a:ext>
            </a:extLst>
          </p:cNvPr>
          <p:cNvCxnSpPr>
            <a:cxnSpLocks/>
          </p:cNvCxnSpPr>
          <p:nvPr/>
        </p:nvCxnSpPr>
        <p:spPr>
          <a:xfrm flipH="1">
            <a:off x="1069175" y="1882993"/>
            <a:ext cx="0" cy="168767"/>
          </a:xfrm>
          <a:prstGeom prst="line">
            <a:avLst/>
          </a:prstGeom>
          <a:solidFill>
            <a:srgbClr val="ED7D00">
              <a:lumMod val="60000"/>
              <a:lumOff val="40000"/>
            </a:srgbClr>
          </a:solidFill>
          <a:ln w="6350" cap="flat" cmpd="sng" algn="ctr">
            <a:solidFill>
              <a:schemeClr val="bg2"/>
            </a:solidFill>
            <a:prstDash val="solid"/>
            <a:miter lim="800000"/>
          </a:ln>
          <a:effectLst/>
        </p:spPr>
      </p:cxnSp>
      <p:cxnSp>
        <p:nvCxnSpPr>
          <p:cNvPr id="72" name="Straight Connector 71">
            <a:extLst>
              <a:ext uri="{FF2B5EF4-FFF2-40B4-BE49-F238E27FC236}">
                <a16:creationId xmlns:a16="http://schemas.microsoft.com/office/drawing/2014/main" id="{33261BF0-6394-B1C3-8E78-25C42143008E}"/>
              </a:ext>
            </a:extLst>
          </p:cNvPr>
          <p:cNvCxnSpPr>
            <a:cxnSpLocks/>
          </p:cNvCxnSpPr>
          <p:nvPr/>
        </p:nvCxnSpPr>
        <p:spPr>
          <a:xfrm flipH="1">
            <a:off x="1107024" y="1882993"/>
            <a:ext cx="0" cy="168767"/>
          </a:xfrm>
          <a:prstGeom prst="line">
            <a:avLst/>
          </a:prstGeom>
          <a:solidFill>
            <a:srgbClr val="ED7D00">
              <a:lumMod val="60000"/>
              <a:lumOff val="40000"/>
            </a:srgbClr>
          </a:solidFill>
          <a:ln w="6350" cap="flat" cmpd="sng" algn="ctr">
            <a:solidFill>
              <a:schemeClr val="bg2"/>
            </a:solidFill>
            <a:prstDash val="solid"/>
            <a:miter lim="800000"/>
          </a:ln>
          <a:effectLst/>
        </p:spPr>
      </p:cxnSp>
      <p:cxnSp>
        <p:nvCxnSpPr>
          <p:cNvPr id="73" name="Straight Connector 72">
            <a:extLst>
              <a:ext uri="{FF2B5EF4-FFF2-40B4-BE49-F238E27FC236}">
                <a16:creationId xmlns:a16="http://schemas.microsoft.com/office/drawing/2014/main" id="{6859312A-8360-66E2-4041-48E808DBC28E}"/>
              </a:ext>
            </a:extLst>
          </p:cNvPr>
          <p:cNvCxnSpPr>
            <a:cxnSpLocks/>
          </p:cNvCxnSpPr>
          <p:nvPr/>
        </p:nvCxnSpPr>
        <p:spPr>
          <a:xfrm flipH="1">
            <a:off x="1830636" y="2051761"/>
            <a:ext cx="0" cy="250583"/>
          </a:xfrm>
          <a:prstGeom prst="line">
            <a:avLst/>
          </a:prstGeom>
          <a:noFill/>
          <a:ln w="6350" cap="flat" cmpd="sng" algn="ctr">
            <a:solidFill>
              <a:srgbClr val="614863"/>
            </a:solidFill>
            <a:prstDash val="solid"/>
            <a:miter lim="800000"/>
            <a:headEnd type="oval" w="sm" len="sm"/>
          </a:ln>
          <a:effectLst/>
        </p:spPr>
      </p:cxnSp>
      <p:sp>
        <p:nvSpPr>
          <p:cNvPr id="75" name="TextBox 74">
            <a:extLst>
              <a:ext uri="{FF2B5EF4-FFF2-40B4-BE49-F238E27FC236}">
                <a16:creationId xmlns:a16="http://schemas.microsoft.com/office/drawing/2014/main" id="{AD86995D-41F0-96E8-3B18-5F8E5FF0C253}"/>
              </a:ext>
            </a:extLst>
          </p:cNvPr>
          <p:cNvSpPr txBox="1"/>
          <p:nvPr/>
        </p:nvSpPr>
        <p:spPr>
          <a:xfrm>
            <a:off x="1154252" y="1903428"/>
            <a:ext cx="391955" cy="129589"/>
          </a:xfrm>
          <a:prstGeom prst="rect">
            <a:avLst/>
          </a:prstGeom>
          <a:noFill/>
        </p:spPr>
        <p:txBody>
          <a:bodyPr wrap="square" lIns="0" tIns="0" rIns="0" bIns="0" rtlCol="0" anchor="ctr" anchorCtr="0">
            <a:noAutofit/>
          </a:bodyPr>
          <a:lstStyle/>
          <a:p>
            <a:pPr defTabSz="457028" fontAlgn="auto">
              <a:spcBef>
                <a:spcPts val="0"/>
              </a:spcBef>
              <a:spcAft>
                <a:spcPts val="450"/>
              </a:spcAft>
              <a:defRPr/>
            </a:pPr>
            <a:r>
              <a:rPr lang="en-GB" sz="800" kern="0">
                <a:solidFill>
                  <a:schemeClr val="bg1"/>
                </a:solidFill>
                <a:latin typeface="+mn-lt"/>
              </a:rPr>
              <a:t>1990s</a:t>
            </a:r>
          </a:p>
        </p:txBody>
      </p:sp>
      <p:cxnSp>
        <p:nvCxnSpPr>
          <p:cNvPr id="80" name="Straight Connector 79">
            <a:extLst>
              <a:ext uri="{FF2B5EF4-FFF2-40B4-BE49-F238E27FC236}">
                <a16:creationId xmlns:a16="http://schemas.microsoft.com/office/drawing/2014/main" id="{59C92876-564A-B25E-60AB-8D75A0E7519D}"/>
              </a:ext>
            </a:extLst>
          </p:cNvPr>
          <p:cNvCxnSpPr>
            <a:cxnSpLocks/>
          </p:cNvCxnSpPr>
          <p:nvPr/>
        </p:nvCxnSpPr>
        <p:spPr>
          <a:xfrm>
            <a:off x="1351258" y="1662381"/>
            <a:ext cx="0" cy="222923"/>
          </a:xfrm>
          <a:prstGeom prst="line">
            <a:avLst/>
          </a:prstGeom>
          <a:noFill/>
          <a:ln w="6350" cap="flat" cmpd="sng" algn="ctr">
            <a:solidFill>
              <a:srgbClr val="4D7A41"/>
            </a:solidFill>
            <a:prstDash val="solid"/>
            <a:miter lim="800000"/>
            <a:tailEnd type="oval" w="sm" len="sm"/>
          </a:ln>
          <a:effectLst/>
        </p:spPr>
      </p:cxnSp>
      <p:cxnSp>
        <p:nvCxnSpPr>
          <p:cNvPr id="89" name="Straight Connector 88">
            <a:extLst>
              <a:ext uri="{FF2B5EF4-FFF2-40B4-BE49-F238E27FC236}">
                <a16:creationId xmlns:a16="http://schemas.microsoft.com/office/drawing/2014/main" id="{C3FD5CE5-70B8-A596-1263-416482C2639B}"/>
              </a:ext>
            </a:extLst>
          </p:cNvPr>
          <p:cNvCxnSpPr>
            <a:cxnSpLocks/>
          </p:cNvCxnSpPr>
          <p:nvPr/>
        </p:nvCxnSpPr>
        <p:spPr>
          <a:xfrm>
            <a:off x="1351258" y="2051761"/>
            <a:ext cx="0" cy="1197791"/>
          </a:xfrm>
          <a:prstGeom prst="line">
            <a:avLst/>
          </a:prstGeom>
          <a:noFill/>
          <a:ln w="6350" cap="flat" cmpd="sng" algn="ctr">
            <a:solidFill>
              <a:srgbClr val="614863"/>
            </a:solidFill>
            <a:prstDash val="solid"/>
            <a:miter lim="800000"/>
            <a:headEnd type="oval" w="sm" len="sm"/>
            <a:tailEnd type="none"/>
          </a:ln>
          <a:effectLst/>
        </p:spPr>
      </p:cxnSp>
      <p:cxnSp>
        <p:nvCxnSpPr>
          <p:cNvPr id="95" name="Straight Connector 94">
            <a:extLst>
              <a:ext uri="{FF2B5EF4-FFF2-40B4-BE49-F238E27FC236}">
                <a16:creationId xmlns:a16="http://schemas.microsoft.com/office/drawing/2014/main" id="{7DEE060A-E2A0-D23B-F710-A584B3418071}"/>
              </a:ext>
            </a:extLst>
          </p:cNvPr>
          <p:cNvCxnSpPr>
            <a:cxnSpLocks/>
          </p:cNvCxnSpPr>
          <p:nvPr/>
        </p:nvCxnSpPr>
        <p:spPr>
          <a:xfrm flipV="1">
            <a:off x="4916617" y="1586576"/>
            <a:ext cx="0" cy="298728"/>
          </a:xfrm>
          <a:prstGeom prst="line">
            <a:avLst/>
          </a:prstGeom>
          <a:noFill/>
          <a:ln w="6350" cap="flat" cmpd="sng" algn="ctr">
            <a:solidFill>
              <a:srgbClr val="4D7A41"/>
            </a:solidFill>
            <a:prstDash val="solid"/>
            <a:miter lim="800000"/>
            <a:headEnd type="oval" w="sm" len="sm"/>
          </a:ln>
          <a:effectLst/>
        </p:spPr>
      </p:cxnSp>
      <p:cxnSp>
        <p:nvCxnSpPr>
          <p:cNvPr id="98" name="Straight Connector 97">
            <a:extLst>
              <a:ext uri="{FF2B5EF4-FFF2-40B4-BE49-F238E27FC236}">
                <a16:creationId xmlns:a16="http://schemas.microsoft.com/office/drawing/2014/main" id="{5CAF98B2-2E90-5BFE-FF28-CA03796C2A64}"/>
              </a:ext>
            </a:extLst>
          </p:cNvPr>
          <p:cNvCxnSpPr>
            <a:cxnSpLocks/>
          </p:cNvCxnSpPr>
          <p:nvPr/>
        </p:nvCxnSpPr>
        <p:spPr>
          <a:xfrm flipV="1">
            <a:off x="3451886" y="1600571"/>
            <a:ext cx="0" cy="284733"/>
          </a:xfrm>
          <a:prstGeom prst="line">
            <a:avLst/>
          </a:prstGeom>
          <a:noFill/>
          <a:ln w="6350" cap="flat" cmpd="sng" algn="ctr">
            <a:solidFill>
              <a:srgbClr val="4D7A41"/>
            </a:solidFill>
            <a:prstDash val="solid"/>
            <a:miter lim="800000"/>
            <a:headEnd type="oval" w="sm" len="sm"/>
          </a:ln>
          <a:effectLst/>
        </p:spPr>
      </p:cxnSp>
      <p:cxnSp>
        <p:nvCxnSpPr>
          <p:cNvPr id="100" name="Straight Connector 99">
            <a:extLst>
              <a:ext uri="{FF2B5EF4-FFF2-40B4-BE49-F238E27FC236}">
                <a16:creationId xmlns:a16="http://schemas.microsoft.com/office/drawing/2014/main" id="{A5B50ACE-99EB-E543-0EFD-07449E5F7BFA}"/>
              </a:ext>
            </a:extLst>
          </p:cNvPr>
          <p:cNvCxnSpPr>
            <a:cxnSpLocks/>
          </p:cNvCxnSpPr>
          <p:nvPr/>
        </p:nvCxnSpPr>
        <p:spPr>
          <a:xfrm flipV="1">
            <a:off x="2842790" y="2051761"/>
            <a:ext cx="0" cy="189431"/>
          </a:xfrm>
          <a:prstGeom prst="line">
            <a:avLst/>
          </a:prstGeom>
          <a:noFill/>
          <a:ln w="6350" cap="flat" cmpd="sng" algn="ctr">
            <a:solidFill>
              <a:srgbClr val="614863"/>
            </a:solidFill>
            <a:prstDash val="solid"/>
            <a:miter lim="800000"/>
            <a:headEnd type="none" w="sm" len="sm"/>
            <a:tailEnd type="oval" w="sm" len="sm"/>
          </a:ln>
          <a:effectLst/>
        </p:spPr>
      </p:cxnSp>
      <p:cxnSp>
        <p:nvCxnSpPr>
          <p:cNvPr id="101" name="Straight Connector 100">
            <a:extLst>
              <a:ext uri="{FF2B5EF4-FFF2-40B4-BE49-F238E27FC236}">
                <a16:creationId xmlns:a16="http://schemas.microsoft.com/office/drawing/2014/main" id="{F079A000-979E-100C-50A7-50B14FB1B082}"/>
              </a:ext>
            </a:extLst>
          </p:cNvPr>
          <p:cNvCxnSpPr>
            <a:cxnSpLocks/>
          </p:cNvCxnSpPr>
          <p:nvPr/>
        </p:nvCxnSpPr>
        <p:spPr>
          <a:xfrm>
            <a:off x="5860259" y="2051761"/>
            <a:ext cx="0" cy="632142"/>
          </a:xfrm>
          <a:prstGeom prst="line">
            <a:avLst/>
          </a:prstGeom>
          <a:noFill/>
          <a:ln w="6350" cap="flat" cmpd="sng" algn="ctr">
            <a:solidFill>
              <a:srgbClr val="614863"/>
            </a:solidFill>
            <a:prstDash val="solid"/>
            <a:miter lim="800000"/>
            <a:headEnd type="oval" w="sm" len="sm"/>
          </a:ln>
          <a:effectLst/>
        </p:spPr>
      </p:cxnSp>
      <p:cxnSp>
        <p:nvCxnSpPr>
          <p:cNvPr id="102" name="Straight Connector 101">
            <a:extLst>
              <a:ext uri="{FF2B5EF4-FFF2-40B4-BE49-F238E27FC236}">
                <a16:creationId xmlns:a16="http://schemas.microsoft.com/office/drawing/2014/main" id="{45EC1681-A509-1E97-AE9C-C84671176D42}"/>
              </a:ext>
            </a:extLst>
          </p:cNvPr>
          <p:cNvCxnSpPr>
            <a:cxnSpLocks/>
          </p:cNvCxnSpPr>
          <p:nvPr/>
        </p:nvCxnSpPr>
        <p:spPr>
          <a:xfrm flipV="1">
            <a:off x="4562380" y="2051761"/>
            <a:ext cx="0" cy="160208"/>
          </a:xfrm>
          <a:prstGeom prst="line">
            <a:avLst/>
          </a:prstGeom>
          <a:noFill/>
          <a:ln w="6350" cap="flat" cmpd="sng" algn="ctr">
            <a:solidFill>
              <a:srgbClr val="614863"/>
            </a:solidFill>
            <a:prstDash val="solid"/>
            <a:miter lim="800000"/>
            <a:headEnd type="none" w="sm" len="sm"/>
            <a:tailEnd type="oval" w="sm" len="sm"/>
          </a:ln>
          <a:effectLst/>
        </p:spPr>
      </p:cxnSp>
      <p:cxnSp>
        <p:nvCxnSpPr>
          <p:cNvPr id="103" name="Straight Connector 102">
            <a:extLst>
              <a:ext uri="{FF2B5EF4-FFF2-40B4-BE49-F238E27FC236}">
                <a16:creationId xmlns:a16="http://schemas.microsoft.com/office/drawing/2014/main" id="{F5733679-9688-1F08-51A8-14D6C78817E8}"/>
              </a:ext>
            </a:extLst>
          </p:cNvPr>
          <p:cNvCxnSpPr>
            <a:cxnSpLocks/>
          </p:cNvCxnSpPr>
          <p:nvPr/>
        </p:nvCxnSpPr>
        <p:spPr>
          <a:xfrm>
            <a:off x="4210580" y="2051761"/>
            <a:ext cx="0" cy="792000"/>
          </a:xfrm>
          <a:prstGeom prst="line">
            <a:avLst/>
          </a:prstGeom>
          <a:noFill/>
          <a:ln w="6350" cap="flat" cmpd="sng" algn="ctr">
            <a:solidFill>
              <a:srgbClr val="614863"/>
            </a:solidFill>
            <a:prstDash val="solid"/>
            <a:miter lim="800000"/>
            <a:headEnd type="oval" w="sm" len="sm"/>
          </a:ln>
          <a:effectLst/>
        </p:spPr>
      </p:cxnSp>
      <p:cxnSp>
        <p:nvCxnSpPr>
          <p:cNvPr id="104" name="Straight Connector 103">
            <a:extLst>
              <a:ext uri="{FF2B5EF4-FFF2-40B4-BE49-F238E27FC236}">
                <a16:creationId xmlns:a16="http://schemas.microsoft.com/office/drawing/2014/main" id="{3B7D44A7-6122-20D4-55BB-896900516FFB}"/>
              </a:ext>
            </a:extLst>
          </p:cNvPr>
          <p:cNvCxnSpPr>
            <a:cxnSpLocks/>
          </p:cNvCxnSpPr>
          <p:nvPr/>
        </p:nvCxnSpPr>
        <p:spPr>
          <a:xfrm flipV="1">
            <a:off x="2206199" y="1599141"/>
            <a:ext cx="0" cy="286163"/>
          </a:xfrm>
          <a:prstGeom prst="line">
            <a:avLst/>
          </a:prstGeom>
          <a:noFill/>
          <a:ln w="6350" cap="flat" cmpd="sng" algn="ctr">
            <a:solidFill>
              <a:srgbClr val="4D7A41"/>
            </a:solidFill>
            <a:prstDash val="solid"/>
            <a:miter lim="800000"/>
            <a:headEnd type="oval" w="sm" len="sm"/>
          </a:ln>
          <a:effectLst/>
        </p:spPr>
      </p:cxnSp>
      <p:cxnSp>
        <p:nvCxnSpPr>
          <p:cNvPr id="107" name="Straight Connector 106">
            <a:extLst>
              <a:ext uri="{FF2B5EF4-FFF2-40B4-BE49-F238E27FC236}">
                <a16:creationId xmlns:a16="http://schemas.microsoft.com/office/drawing/2014/main" id="{8A4491C6-5B02-336F-C619-12EE6864A215}"/>
              </a:ext>
            </a:extLst>
          </p:cNvPr>
          <p:cNvCxnSpPr>
            <a:cxnSpLocks/>
          </p:cNvCxnSpPr>
          <p:nvPr/>
        </p:nvCxnSpPr>
        <p:spPr>
          <a:xfrm>
            <a:off x="2507867" y="2051761"/>
            <a:ext cx="0" cy="632142"/>
          </a:xfrm>
          <a:prstGeom prst="line">
            <a:avLst/>
          </a:prstGeom>
          <a:noFill/>
          <a:ln w="6350" cap="flat" cmpd="sng" algn="ctr">
            <a:solidFill>
              <a:srgbClr val="614863"/>
            </a:solidFill>
            <a:prstDash val="solid"/>
            <a:miter lim="800000"/>
            <a:headEnd type="oval" w="sm" len="sm"/>
          </a:ln>
          <a:effectLst/>
        </p:spPr>
      </p:cxnSp>
      <p:cxnSp>
        <p:nvCxnSpPr>
          <p:cNvPr id="108" name="Straight Connector 107">
            <a:extLst>
              <a:ext uri="{FF2B5EF4-FFF2-40B4-BE49-F238E27FC236}">
                <a16:creationId xmlns:a16="http://schemas.microsoft.com/office/drawing/2014/main" id="{4DEE8D32-031D-06C9-1CE7-10481EBDE4BA}"/>
              </a:ext>
            </a:extLst>
          </p:cNvPr>
          <p:cNvCxnSpPr>
            <a:cxnSpLocks/>
          </p:cNvCxnSpPr>
          <p:nvPr/>
        </p:nvCxnSpPr>
        <p:spPr>
          <a:xfrm>
            <a:off x="5362010" y="2051761"/>
            <a:ext cx="0" cy="240257"/>
          </a:xfrm>
          <a:prstGeom prst="line">
            <a:avLst/>
          </a:prstGeom>
          <a:noFill/>
          <a:ln w="6350" cap="flat" cmpd="sng" algn="ctr">
            <a:solidFill>
              <a:srgbClr val="AB9070"/>
            </a:solidFill>
            <a:prstDash val="solid"/>
            <a:miter lim="800000"/>
            <a:headEnd type="oval" w="sm" len="sm"/>
          </a:ln>
          <a:effectLst/>
        </p:spPr>
      </p:cxnSp>
      <p:cxnSp>
        <p:nvCxnSpPr>
          <p:cNvPr id="109" name="Straight Connector 108">
            <a:extLst>
              <a:ext uri="{FF2B5EF4-FFF2-40B4-BE49-F238E27FC236}">
                <a16:creationId xmlns:a16="http://schemas.microsoft.com/office/drawing/2014/main" id="{BF3B006C-7449-F8BC-528F-8B6F7099670D}"/>
              </a:ext>
            </a:extLst>
          </p:cNvPr>
          <p:cNvCxnSpPr>
            <a:cxnSpLocks/>
          </p:cNvCxnSpPr>
          <p:nvPr/>
        </p:nvCxnSpPr>
        <p:spPr>
          <a:xfrm>
            <a:off x="6241160" y="2051760"/>
            <a:ext cx="0" cy="792000"/>
          </a:xfrm>
          <a:prstGeom prst="line">
            <a:avLst/>
          </a:prstGeom>
          <a:noFill/>
          <a:ln w="6350" cap="flat" cmpd="sng" algn="ctr">
            <a:solidFill>
              <a:srgbClr val="614863"/>
            </a:solidFill>
            <a:prstDash val="solid"/>
            <a:miter lim="800000"/>
            <a:headEnd type="oval" w="sm" len="sm"/>
          </a:ln>
          <a:effectLst/>
        </p:spPr>
      </p:cxnSp>
      <p:cxnSp>
        <p:nvCxnSpPr>
          <p:cNvPr id="110" name="Straight Connector 109">
            <a:extLst>
              <a:ext uri="{FF2B5EF4-FFF2-40B4-BE49-F238E27FC236}">
                <a16:creationId xmlns:a16="http://schemas.microsoft.com/office/drawing/2014/main" id="{98EC6E94-19B8-F451-7027-ED660AEF6EE8}"/>
              </a:ext>
            </a:extLst>
          </p:cNvPr>
          <p:cNvCxnSpPr>
            <a:cxnSpLocks/>
          </p:cNvCxnSpPr>
          <p:nvPr/>
        </p:nvCxnSpPr>
        <p:spPr>
          <a:xfrm>
            <a:off x="7323730" y="1207550"/>
            <a:ext cx="0" cy="677754"/>
          </a:xfrm>
          <a:prstGeom prst="line">
            <a:avLst/>
          </a:prstGeom>
          <a:noFill/>
          <a:ln w="6350" cap="flat" cmpd="sng" algn="ctr">
            <a:solidFill>
              <a:srgbClr val="426F8F"/>
            </a:solidFill>
            <a:prstDash val="solid"/>
            <a:miter lim="800000"/>
            <a:headEnd type="none"/>
            <a:tailEnd type="oval" w="sm" len="sm"/>
          </a:ln>
          <a:effectLst/>
        </p:spPr>
      </p:cxnSp>
      <p:cxnSp>
        <p:nvCxnSpPr>
          <p:cNvPr id="112" name="Straight Connector 111">
            <a:extLst>
              <a:ext uri="{FF2B5EF4-FFF2-40B4-BE49-F238E27FC236}">
                <a16:creationId xmlns:a16="http://schemas.microsoft.com/office/drawing/2014/main" id="{0B09943F-66CC-9041-24F1-410AC2C3315B}"/>
              </a:ext>
            </a:extLst>
          </p:cNvPr>
          <p:cNvCxnSpPr>
            <a:cxnSpLocks/>
          </p:cNvCxnSpPr>
          <p:nvPr/>
        </p:nvCxnSpPr>
        <p:spPr>
          <a:xfrm>
            <a:off x="6812825" y="897467"/>
            <a:ext cx="0" cy="987837"/>
          </a:xfrm>
          <a:prstGeom prst="line">
            <a:avLst/>
          </a:prstGeom>
          <a:noFill/>
          <a:ln w="6350" cap="flat" cmpd="sng" algn="ctr">
            <a:solidFill>
              <a:srgbClr val="426F8F"/>
            </a:solidFill>
            <a:prstDash val="solid"/>
            <a:miter lim="800000"/>
            <a:headEnd type="none"/>
            <a:tailEnd type="oval" w="sm" len="sm"/>
          </a:ln>
          <a:effectLst/>
        </p:spPr>
      </p:cxnSp>
      <p:cxnSp>
        <p:nvCxnSpPr>
          <p:cNvPr id="113" name="Straight Connector 112">
            <a:extLst>
              <a:ext uri="{FF2B5EF4-FFF2-40B4-BE49-F238E27FC236}">
                <a16:creationId xmlns:a16="http://schemas.microsoft.com/office/drawing/2014/main" id="{99240C01-7B87-3DD6-0954-B3A1A4C29F41}"/>
              </a:ext>
            </a:extLst>
          </p:cNvPr>
          <p:cNvCxnSpPr>
            <a:cxnSpLocks/>
          </p:cNvCxnSpPr>
          <p:nvPr/>
        </p:nvCxnSpPr>
        <p:spPr>
          <a:xfrm>
            <a:off x="6603300" y="2051761"/>
            <a:ext cx="0" cy="240257"/>
          </a:xfrm>
          <a:prstGeom prst="line">
            <a:avLst/>
          </a:prstGeom>
          <a:noFill/>
          <a:ln w="6350" cap="flat" cmpd="sng" algn="ctr">
            <a:solidFill>
              <a:srgbClr val="AB9070"/>
            </a:solidFill>
            <a:prstDash val="solid"/>
            <a:miter lim="800000"/>
            <a:headEnd type="oval" w="sm" len="sm"/>
          </a:ln>
          <a:effectLst/>
        </p:spPr>
      </p:cxnSp>
      <p:cxnSp>
        <p:nvCxnSpPr>
          <p:cNvPr id="114" name="Straight Connector 113">
            <a:extLst>
              <a:ext uri="{FF2B5EF4-FFF2-40B4-BE49-F238E27FC236}">
                <a16:creationId xmlns:a16="http://schemas.microsoft.com/office/drawing/2014/main" id="{1ECED90F-36EE-4BAE-E876-4E13B2D6CA89}"/>
              </a:ext>
            </a:extLst>
          </p:cNvPr>
          <p:cNvCxnSpPr>
            <a:cxnSpLocks/>
          </p:cNvCxnSpPr>
          <p:nvPr/>
        </p:nvCxnSpPr>
        <p:spPr>
          <a:xfrm>
            <a:off x="5575819" y="2051761"/>
            <a:ext cx="0" cy="792000"/>
          </a:xfrm>
          <a:prstGeom prst="line">
            <a:avLst/>
          </a:prstGeom>
          <a:noFill/>
          <a:ln w="6350" cap="flat" cmpd="sng" algn="ctr">
            <a:solidFill>
              <a:srgbClr val="614863"/>
            </a:solidFill>
            <a:prstDash val="solid"/>
            <a:miter lim="800000"/>
            <a:headEnd type="oval" w="sm" len="sm"/>
          </a:ln>
          <a:effectLst/>
        </p:spPr>
      </p:cxnSp>
      <p:cxnSp>
        <p:nvCxnSpPr>
          <p:cNvPr id="115" name="Straight Connector 114">
            <a:extLst>
              <a:ext uri="{FF2B5EF4-FFF2-40B4-BE49-F238E27FC236}">
                <a16:creationId xmlns:a16="http://schemas.microsoft.com/office/drawing/2014/main" id="{E1B8897B-7443-BBF6-E58C-02302B55397D}"/>
              </a:ext>
            </a:extLst>
          </p:cNvPr>
          <p:cNvCxnSpPr>
            <a:cxnSpLocks/>
          </p:cNvCxnSpPr>
          <p:nvPr/>
        </p:nvCxnSpPr>
        <p:spPr>
          <a:xfrm flipV="1">
            <a:off x="4211822" y="1600571"/>
            <a:ext cx="0" cy="284733"/>
          </a:xfrm>
          <a:prstGeom prst="line">
            <a:avLst/>
          </a:prstGeom>
          <a:noFill/>
          <a:ln w="6350" cap="flat" cmpd="sng" algn="ctr">
            <a:solidFill>
              <a:srgbClr val="4D7A41"/>
            </a:solidFill>
            <a:prstDash val="solid"/>
            <a:miter lim="800000"/>
            <a:headEnd type="oval" w="sm" len="sm"/>
          </a:ln>
          <a:effectLst/>
        </p:spPr>
      </p:cxnSp>
      <p:cxnSp>
        <p:nvCxnSpPr>
          <p:cNvPr id="116" name="Straight Connector 115">
            <a:extLst>
              <a:ext uri="{FF2B5EF4-FFF2-40B4-BE49-F238E27FC236}">
                <a16:creationId xmlns:a16="http://schemas.microsoft.com/office/drawing/2014/main" id="{788906CC-6CCA-64F1-8204-ABA190EBA4A4}"/>
              </a:ext>
            </a:extLst>
          </p:cNvPr>
          <p:cNvCxnSpPr>
            <a:cxnSpLocks/>
          </p:cNvCxnSpPr>
          <p:nvPr/>
        </p:nvCxnSpPr>
        <p:spPr>
          <a:xfrm flipV="1">
            <a:off x="4562380" y="1245453"/>
            <a:ext cx="0" cy="639851"/>
          </a:xfrm>
          <a:prstGeom prst="line">
            <a:avLst/>
          </a:prstGeom>
          <a:noFill/>
          <a:ln w="6350" cap="flat" cmpd="sng" algn="ctr">
            <a:solidFill>
              <a:srgbClr val="4D7A41"/>
            </a:solidFill>
            <a:prstDash val="solid"/>
            <a:miter lim="800000"/>
            <a:headEnd type="oval" w="sm" len="sm"/>
          </a:ln>
          <a:effectLst/>
        </p:spPr>
      </p:cxnSp>
      <p:cxnSp>
        <p:nvCxnSpPr>
          <p:cNvPr id="117" name="Straight Connector 116">
            <a:extLst>
              <a:ext uri="{FF2B5EF4-FFF2-40B4-BE49-F238E27FC236}">
                <a16:creationId xmlns:a16="http://schemas.microsoft.com/office/drawing/2014/main" id="{94FB9794-9CC3-82A1-9BEF-E845BC2A9248}"/>
              </a:ext>
            </a:extLst>
          </p:cNvPr>
          <p:cNvCxnSpPr>
            <a:cxnSpLocks/>
          </p:cNvCxnSpPr>
          <p:nvPr/>
        </p:nvCxnSpPr>
        <p:spPr>
          <a:xfrm flipV="1">
            <a:off x="5858830" y="1619741"/>
            <a:ext cx="0" cy="265563"/>
          </a:xfrm>
          <a:prstGeom prst="line">
            <a:avLst/>
          </a:prstGeom>
          <a:noFill/>
          <a:ln w="6350" cap="flat" cmpd="sng" algn="ctr">
            <a:solidFill>
              <a:srgbClr val="4D7A41"/>
            </a:solidFill>
            <a:prstDash val="solid"/>
            <a:miter lim="800000"/>
            <a:headEnd type="oval" w="sm" len="sm"/>
          </a:ln>
          <a:effectLst/>
        </p:spPr>
      </p:cxnSp>
      <p:sp>
        <p:nvSpPr>
          <p:cNvPr id="118" name="Rectangle: Rounded Corners 67">
            <a:extLst>
              <a:ext uri="{FF2B5EF4-FFF2-40B4-BE49-F238E27FC236}">
                <a16:creationId xmlns:a16="http://schemas.microsoft.com/office/drawing/2014/main" id="{ACE2DB49-0A77-D544-0BB8-61E08E090431}"/>
              </a:ext>
            </a:extLst>
          </p:cNvPr>
          <p:cNvSpPr/>
          <p:nvPr/>
        </p:nvSpPr>
        <p:spPr>
          <a:xfrm>
            <a:off x="1223314" y="1505578"/>
            <a:ext cx="582378" cy="230832"/>
          </a:xfrm>
          <a:prstGeom prst="roundRect">
            <a:avLst>
              <a:gd name="adj" fmla="val 0"/>
            </a:avLst>
          </a:prstGeom>
          <a:solidFill>
            <a:sysClr val="window" lastClr="FFFFFF"/>
          </a:solidFill>
          <a:ln w="12700">
            <a:noFill/>
          </a:ln>
        </p:spPr>
        <p:txBody>
          <a:bodyPr lIns="0" tIns="0" rIns="0" bIns="0" rtlCol="0" anchor="ctr">
            <a:spAutoFit/>
          </a:bodyPr>
          <a:lstStyle/>
          <a:p>
            <a:pPr defTabSz="457028" fontAlgn="auto">
              <a:spcBef>
                <a:spcPts val="0"/>
              </a:spcBef>
              <a:spcAft>
                <a:spcPts val="450"/>
              </a:spcAft>
              <a:defRPr/>
            </a:pPr>
            <a:r>
              <a:rPr lang="en-GB" sz="800" b="1" kern="0">
                <a:solidFill>
                  <a:srgbClr val="4D7A41"/>
                </a:solidFill>
                <a:latin typeface="+mn-lt"/>
              </a:rPr>
              <a:t>CAPRIE</a:t>
            </a:r>
            <a:r>
              <a:rPr lang="en-GB" sz="800" b="1" kern="0" baseline="30000">
                <a:solidFill>
                  <a:srgbClr val="4D7A41"/>
                </a:solidFill>
                <a:latin typeface="+mn-lt"/>
              </a:rPr>
              <a:t>3</a:t>
            </a:r>
            <a:br>
              <a:rPr lang="en-GB" sz="800" b="1" kern="0" baseline="30000">
                <a:solidFill>
                  <a:srgbClr val="4D7A41"/>
                </a:solidFill>
                <a:latin typeface="+mn-lt"/>
              </a:rPr>
            </a:br>
            <a:r>
              <a:rPr lang="en-GB" sz="700" kern="0">
                <a:solidFill>
                  <a:srgbClr val="4D7A41"/>
                </a:solidFill>
                <a:latin typeface="+mn-lt"/>
              </a:rPr>
              <a:t>N=19,185</a:t>
            </a:r>
            <a:endParaRPr lang="en-GB" sz="800" kern="0">
              <a:solidFill>
                <a:srgbClr val="4D7A41"/>
              </a:solidFill>
              <a:latin typeface="+mn-lt"/>
            </a:endParaRPr>
          </a:p>
        </p:txBody>
      </p:sp>
      <p:sp>
        <p:nvSpPr>
          <p:cNvPr id="119" name="TextBox 118">
            <a:extLst>
              <a:ext uri="{FF2B5EF4-FFF2-40B4-BE49-F238E27FC236}">
                <a16:creationId xmlns:a16="http://schemas.microsoft.com/office/drawing/2014/main" id="{E10389AD-25A1-9251-B25C-7D8F99907980}"/>
              </a:ext>
            </a:extLst>
          </p:cNvPr>
          <p:cNvSpPr txBox="1"/>
          <p:nvPr>
            <p:custDataLst>
              <p:tags r:id="rId2"/>
            </p:custDataLst>
          </p:nvPr>
        </p:nvSpPr>
        <p:spPr>
          <a:xfrm>
            <a:off x="6267075" y="1169466"/>
            <a:ext cx="666160" cy="242374"/>
          </a:xfrm>
          <a:prstGeom prst="rect">
            <a:avLst/>
          </a:prstGeom>
          <a:solidFill>
            <a:sysClr val="window" lastClr="FFFFFF"/>
          </a:solidFill>
          <a:ln>
            <a:noFill/>
          </a:ln>
        </p:spPr>
        <p:txBody>
          <a:bodyPr wrap="square" lIns="0" tIns="0" rIns="0" bIns="0" rtlCol="0" anchor="t" anchorCtr="0">
            <a:spAutoFit/>
          </a:bodyPr>
          <a:lstStyle/>
          <a:p>
            <a:pPr algn="r" defTabSz="457028" fontAlgn="auto">
              <a:spcBef>
                <a:spcPts val="0"/>
              </a:spcBef>
              <a:spcAft>
                <a:spcPts val="450"/>
              </a:spcAft>
              <a:defRPr/>
            </a:pPr>
            <a:r>
              <a:rPr lang="en-GB" sz="525" b="1" kern="0" dirty="0">
                <a:solidFill>
                  <a:srgbClr val="426F8F"/>
                </a:solidFill>
                <a:latin typeface="+mn-lt"/>
              </a:rPr>
              <a:t>2021</a:t>
            </a:r>
            <a:br>
              <a:rPr lang="en-GB" sz="525" b="1" kern="0" dirty="0">
                <a:solidFill>
                  <a:srgbClr val="426F8F"/>
                </a:solidFill>
                <a:latin typeface="+mn-lt"/>
              </a:rPr>
            </a:br>
            <a:r>
              <a:rPr lang="en-GB" sz="525" b="1" kern="0" dirty="0">
                <a:solidFill>
                  <a:srgbClr val="426F8F"/>
                </a:solidFill>
                <a:latin typeface="+mn-lt"/>
              </a:rPr>
              <a:t>AHA/ASA guidelines on stroke and TIA</a:t>
            </a:r>
            <a:r>
              <a:rPr lang="en-GB" sz="525" b="1" kern="0" baseline="30000" dirty="0">
                <a:solidFill>
                  <a:srgbClr val="426F8F"/>
                </a:solidFill>
                <a:latin typeface="+mn-lt"/>
              </a:rPr>
              <a:t>1</a:t>
            </a:r>
          </a:p>
        </p:txBody>
      </p:sp>
      <p:sp>
        <p:nvSpPr>
          <p:cNvPr id="120" name="Rectangle: Rounded Corners 96">
            <a:extLst>
              <a:ext uri="{FF2B5EF4-FFF2-40B4-BE49-F238E27FC236}">
                <a16:creationId xmlns:a16="http://schemas.microsoft.com/office/drawing/2014/main" id="{5ADAD119-B3C6-762F-7073-625B295F5D1C}"/>
              </a:ext>
            </a:extLst>
          </p:cNvPr>
          <p:cNvSpPr/>
          <p:nvPr/>
        </p:nvSpPr>
        <p:spPr>
          <a:xfrm>
            <a:off x="6879787" y="2172645"/>
            <a:ext cx="671418" cy="230832"/>
          </a:xfrm>
          <a:prstGeom prst="roundRect">
            <a:avLst>
              <a:gd name="adj" fmla="val 0"/>
            </a:avLst>
          </a:prstGeom>
          <a:solidFill>
            <a:schemeClr val="bg1"/>
          </a:solidFill>
          <a:ln w="12700">
            <a:noFill/>
          </a:ln>
        </p:spPr>
        <p:txBody>
          <a:bodyPr wrap="square" lIns="0" tIns="0" rIns="0" bIns="0" rtlCol="0" anchor="t" anchorCtr="0">
            <a:spAutoFit/>
          </a:bodyPr>
          <a:lstStyle/>
          <a:p>
            <a:pPr defTabSz="457028" fontAlgn="auto">
              <a:spcBef>
                <a:spcPts val="0"/>
              </a:spcBef>
              <a:spcAft>
                <a:spcPts val="450"/>
              </a:spcAft>
              <a:defRPr/>
            </a:pPr>
            <a:r>
              <a:rPr lang="en-GB" sz="800" b="1" kern="0">
                <a:solidFill>
                  <a:srgbClr val="AB9070"/>
                </a:solidFill>
                <a:latin typeface="+mn-lt"/>
              </a:rPr>
              <a:t>CHANCE-2</a:t>
            </a:r>
            <a:r>
              <a:rPr lang="en-GB" sz="800" b="1" kern="0" baseline="30000">
                <a:solidFill>
                  <a:srgbClr val="AB9070"/>
                </a:solidFill>
                <a:latin typeface="+mn-lt"/>
              </a:rPr>
              <a:t>27</a:t>
            </a:r>
            <a:br>
              <a:rPr lang="en-GB" sz="800" b="1" kern="0" baseline="30000">
                <a:solidFill>
                  <a:srgbClr val="AB9070"/>
                </a:solidFill>
                <a:latin typeface="+mn-lt"/>
              </a:rPr>
            </a:br>
            <a:r>
              <a:rPr lang="en-GB" sz="700" kern="0">
                <a:solidFill>
                  <a:srgbClr val="AB9070"/>
                </a:solidFill>
                <a:latin typeface="+mn-lt"/>
              </a:rPr>
              <a:t>N=6,412</a:t>
            </a:r>
            <a:endParaRPr lang="en-GB" sz="800" kern="0">
              <a:solidFill>
                <a:srgbClr val="AB9070"/>
              </a:solidFill>
              <a:latin typeface="+mn-lt"/>
            </a:endParaRPr>
          </a:p>
        </p:txBody>
      </p:sp>
      <p:sp>
        <p:nvSpPr>
          <p:cNvPr id="121" name="TextBox 23">
            <a:extLst>
              <a:ext uri="{FF2B5EF4-FFF2-40B4-BE49-F238E27FC236}">
                <a16:creationId xmlns:a16="http://schemas.microsoft.com/office/drawing/2014/main" id="{9BA8E2E4-1498-6D3E-7230-CB0FA4F11127}"/>
              </a:ext>
            </a:extLst>
          </p:cNvPr>
          <p:cNvSpPr txBox="1"/>
          <p:nvPr/>
        </p:nvSpPr>
        <p:spPr>
          <a:xfrm>
            <a:off x="7384807" y="1893917"/>
            <a:ext cx="391955" cy="129589"/>
          </a:xfrm>
          <a:prstGeom prst="rect">
            <a:avLst/>
          </a:prstGeom>
          <a:noFill/>
        </p:spPr>
        <p:txBody>
          <a:bodyPr wrap="square" lIns="0" tIns="0" rIns="0" bIns="0" rtlCol="0" anchor="ctr" anchorCtr="0">
            <a:noAutofit/>
          </a:bodyPr>
          <a:lstStyle/>
          <a:p>
            <a:pPr defTabSz="457028" fontAlgn="auto">
              <a:spcBef>
                <a:spcPts val="0"/>
              </a:spcBef>
              <a:spcAft>
                <a:spcPts val="450"/>
              </a:spcAft>
              <a:defRPr/>
            </a:pPr>
            <a:r>
              <a:rPr lang="en-GB" sz="800" kern="0">
                <a:solidFill>
                  <a:schemeClr val="bg1"/>
                </a:solidFill>
                <a:latin typeface="+mn-lt"/>
              </a:rPr>
              <a:t>2023</a:t>
            </a:r>
          </a:p>
        </p:txBody>
      </p:sp>
      <p:cxnSp>
        <p:nvCxnSpPr>
          <p:cNvPr id="122" name="Straight Connector 42">
            <a:extLst>
              <a:ext uri="{FF2B5EF4-FFF2-40B4-BE49-F238E27FC236}">
                <a16:creationId xmlns:a16="http://schemas.microsoft.com/office/drawing/2014/main" id="{E733377F-B320-93FD-318E-0CE24B5E4E3F}"/>
              </a:ext>
            </a:extLst>
          </p:cNvPr>
          <p:cNvCxnSpPr>
            <a:cxnSpLocks/>
          </p:cNvCxnSpPr>
          <p:nvPr/>
        </p:nvCxnSpPr>
        <p:spPr>
          <a:xfrm flipV="1">
            <a:off x="8435720" y="2059320"/>
            <a:ext cx="0" cy="360925"/>
          </a:xfrm>
          <a:prstGeom prst="line">
            <a:avLst/>
          </a:prstGeom>
          <a:noFill/>
          <a:ln w="6350" cap="flat" cmpd="sng" algn="ctr">
            <a:solidFill>
              <a:srgbClr val="426F8F"/>
            </a:solidFill>
            <a:prstDash val="solid"/>
            <a:miter lim="800000"/>
            <a:headEnd type="none" w="sm" len="sm"/>
            <a:tailEnd type="oval" w="sm" len="sm"/>
          </a:ln>
          <a:effectLst/>
        </p:spPr>
      </p:cxnSp>
      <p:cxnSp>
        <p:nvCxnSpPr>
          <p:cNvPr id="123" name="Straight Connector 47">
            <a:extLst>
              <a:ext uri="{FF2B5EF4-FFF2-40B4-BE49-F238E27FC236}">
                <a16:creationId xmlns:a16="http://schemas.microsoft.com/office/drawing/2014/main" id="{C47079C7-FC54-0E25-088E-861B2B385C06}"/>
              </a:ext>
            </a:extLst>
          </p:cNvPr>
          <p:cNvCxnSpPr>
            <a:cxnSpLocks/>
          </p:cNvCxnSpPr>
          <p:nvPr/>
        </p:nvCxnSpPr>
        <p:spPr>
          <a:xfrm>
            <a:off x="8034489" y="2059320"/>
            <a:ext cx="0" cy="792000"/>
          </a:xfrm>
          <a:prstGeom prst="line">
            <a:avLst/>
          </a:prstGeom>
          <a:noFill/>
          <a:ln w="6350" cap="flat" cmpd="sng" algn="ctr">
            <a:solidFill>
              <a:srgbClr val="614863"/>
            </a:solidFill>
            <a:prstDash val="solid"/>
            <a:miter lim="800000"/>
            <a:headEnd type="oval" w="sm" len="sm"/>
          </a:ln>
          <a:effectLst/>
        </p:spPr>
      </p:cxnSp>
      <p:sp>
        <p:nvSpPr>
          <p:cNvPr id="124" name="TextBox 23">
            <a:extLst>
              <a:ext uri="{FF2B5EF4-FFF2-40B4-BE49-F238E27FC236}">
                <a16:creationId xmlns:a16="http://schemas.microsoft.com/office/drawing/2014/main" id="{80D68D50-5427-4894-9185-8D75AC3DF11A}"/>
              </a:ext>
            </a:extLst>
          </p:cNvPr>
          <p:cNvSpPr txBox="1"/>
          <p:nvPr/>
        </p:nvSpPr>
        <p:spPr>
          <a:xfrm>
            <a:off x="4345684" y="1900374"/>
            <a:ext cx="349629" cy="129589"/>
          </a:xfrm>
          <a:prstGeom prst="rect">
            <a:avLst/>
          </a:prstGeom>
          <a:noFill/>
        </p:spPr>
        <p:txBody>
          <a:bodyPr wrap="square" lIns="0" tIns="0" rIns="0" bIns="0" rtlCol="0" anchor="ctr" anchorCtr="0">
            <a:noAutofit/>
          </a:bodyPr>
          <a:lstStyle/>
          <a:p>
            <a:pPr defTabSz="457028" fontAlgn="auto">
              <a:spcBef>
                <a:spcPts val="0"/>
              </a:spcBef>
              <a:spcAft>
                <a:spcPts val="450"/>
              </a:spcAft>
              <a:defRPr/>
            </a:pPr>
            <a:r>
              <a:rPr lang="en-GB" sz="800" kern="0">
                <a:solidFill>
                  <a:schemeClr val="bg1"/>
                </a:solidFill>
                <a:latin typeface="+mn-lt"/>
              </a:rPr>
              <a:t>2012</a:t>
            </a:r>
          </a:p>
        </p:txBody>
      </p:sp>
      <p:sp>
        <p:nvSpPr>
          <p:cNvPr id="125" name="Rectangle: Rounded Corners 66">
            <a:extLst>
              <a:ext uri="{FF2B5EF4-FFF2-40B4-BE49-F238E27FC236}">
                <a16:creationId xmlns:a16="http://schemas.microsoft.com/office/drawing/2014/main" id="{5075F4BD-3623-46BC-3811-1FB01DF52E7C}"/>
              </a:ext>
            </a:extLst>
          </p:cNvPr>
          <p:cNvSpPr/>
          <p:nvPr/>
        </p:nvSpPr>
        <p:spPr>
          <a:xfrm>
            <a:off x="4033641" y="1505578"/>
            <a:ext cx="633653"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CHARISMA</a:t>
            </a:r>
            <a:r>
              <a:rPr lang="en-GB" sz="800" b="1" kern="0" baseline="30000">
                <a:solidFill>
                  <a:srgbClr val="4D7A41"/>
                </a:solidFill>
              </a:rPr>
              <a:t>15</a:t>
            </a:r>
            <a:br>
              <a:rPr lang="en-GB" sz="800" b="1" kern="0">
                <a:solidFill>
                  <a:srgbClr val="4D7A41"/>
                </a:solidFill>
                <a:latin typeface="+mn-lt"/>
              </a:rPr>
            </a:br>
            <a:r>
              <a:rPr lang="en-GB" sz="700" kern="0">
                <a:solidFill>
                  <a:srgbClr val="4D7A41"/>
                </a:solidFill>
                <a:latin typeface="+mn-lt"/>
              </a:rPr>
              <a:t>N=4,320</a:t>
            </a:r>
            <a:endParaRPr lang="en-GB" sz="800" b="1" kern="0">
              <a:solidFill>
                <a:srgbClr val="4D7A41"/>
              </a:solidFill>
              <a:latin typeface="+mn-lt"/>
            </a:endParaRPr>
          </a:p>
        </p:txBody>
      </p:sp>
      <p:sp>
        <p:nvSpPr>
          <p:cNvPr id="126" name="Rectangle: Rounded Corners 68">
            <a:extLst>
              <a:ext uri="{FF2B5EF4-FFF2-40B4-BE49-F238E27FC236}">
                <a16:creationId xmlns:a16="http://schemas.microsoft.com/office/drawing/2014/main" id="{BF4720A2-4351-2EBD-3AE6-F9C61EED6BD0}"/>
              </a:ext>
            </a:extLst>
          </p:cNvPr>
          <p:cNvSpPr/>
          <p:nvPr/>
        </p:nvSpPr>
        <p:spPr>
          <a:xfrm>
            <a:off x="2088916" y="1505578"/>
            <a:ext cx="654475"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MATCH</a:t>
            </a:r>
            <a:r>
              <a:rPr lang="en-GB" sz="800" b="1" kern="0" baseline="30000">
                <a:solidFill>
                  <a:srgbClr val="4D7A41"/>
                </a:solidFill>
                <a:latin typeface="+mn-lt"/>
              </a:rPr>
              <a:t>9</a:t>
            </a:r>
            <a:br>
              <a:rPr lang="en-GB" sz="800" b="1" kern="0">
                <a:solidFill>
                  <a:srgbClr val="4D7A41"/>
                </a:solidFill>
                <a:latin typeface="+mn-lt"/>
              </a:rPr>
            </a:br>
            <a:r>
              <a:rPr lang="en-GB" sz="700" kern="0">
                <a:solidFill>
                  <a:srgbClr val="4D7A41"/>
                </a:solidFill>
                <a:latin typeface="+mn-lt"/>
              </a:rPr>
              <a:t>N=7,599</a:t>
            </a:r>
          </a:p>
        </p:txBody>
      </p:sp>
      <p:sp>
        <p:nvSpPr>
          <p:cNvPr id="127" name="Rectangle: Rounded Corners 84">
            <a:extLst>
              <a:ext uri="{FF2B5EF4-FFF2-40B4-BE49-F238E27FC236}">
                <a16:creationId xmlns:a16="http://schemas.microsoft.com/office/drawing/2014/main" id="{B7BBAED2-2AC6-62A9-5B6B-6DA3E62A32F2}"/>
              </a:ext>
            </a:extLst>
          </p:cNvPr>
          <p:cNvSpPr/>
          <p:nvPr/>
        </p:nvSpPr>
        <p:spPr>
          <a:xfrm>
            <a:off x="3326507" y="1505578"/>
            <a:ext cx="600441" cy="230832"/>
          </a:xfrm>
          <a:prstGeom prst="roundRect">
            <a:avLst>
              <a:gd name="adj" fmla="val 0"/>
            </a:avLst>
          </a:prstGeom>
          <a:solidFill>
            <a:srgbClr val="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PRoFESS</a:t>
            </a:r>
            <a:r>
              <a:rPr lang="en-GB" sz="800" b="1" kern="0" baseline="30000">
                <a:solidFill>
                  <a:srgbClr val="4D7A41"/>
                </a:solidFill>
                <a:latin typeface="+mn-lt"/>
              </a:rPr>
              <a:t>13</a:t>
            </a:r>
            <a:br>
              <a:rPr lang="en-GB" sz="800" b="1" kern="0">
                <a:solidFill>
                  <a:srgbClr val="4D7A41"/>
                </a:solidFill>
                <a:latin typeface="+mn-lt"/>
              </a:rPr>
            </a:br>
            <a:r>
              <a:rPr lang="en-GB" sz="700" kern="0">
                <a:solidFill>
                  <a:srgbClr val="4D7A41"/>
                </a:solidFill>
                <a:latin typeface="+mn-lt"/>
              </a:rPr>
              <a:t>N=20,332</a:t>
            </a:r>
          </a:p>
        </p:txBody>
      </p:sp>
      <p:sp>
        <p:nvSpPr>
          <p:cNvPr id="128" name="Rectangle: Rounded Corners 94">
            <a:extLst>
              <a:ext uri="{FF2B5EF4-FFF2-40B4-BE49-F238E27FC236}">
                <a16:creationId xmlns:a16="http://schemas.microsoft.com/office/drawing/2014/main" id="{A650BCDC-0B3E-EEC1-D97A-7943E0955752}"/>
              </a:ext>
            </a:extLst>
          </p:cNvPr>
          <p:cNvSpPr/>
          <p:nvPr/>
        </p:nvSpPr>
        <p:spPr>
          <a:xfrm>
            <a:off x="4788107" y="1505578"/>
            <a:ext cx="544390" cy="230832"/>
          </a:xfrm>
          <a:prstGeom prst="roundRect">
            <a:avLst>
              <a:gd name="adj" fmla="val 0"/>
            </a:avLst>
          </a:prstGeom>
          <a:solidFill>
            <a:schemeClr val="bg1"/>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CHANCE</a:t>
            </a:r>
            <a:r>
              <a:rPr lang="en-GB" sz="800" b="1" kern="0" baseline="30000">
                <a:solidFill>
                  <a:srgbClr val="4D7A41"/>
                </a:solidFill>
                <a:latin typeface="+mn-lt"/>
              </a:rPr>
              <a:t>19</a:t>
            </a:r>
            <a:br>
              <a:rPr lang="en-GB" sz="800" b="1" kern="0">
                <a:solidFill>
                  <a:srgbClr val="4D7A41"/>
                </a:solidFill>
                <a:latin typeface="+mn-lt"/>
              </a:rPr>
            </a:br>
            <a:r>
              <a:rPr lang="en-GB" sz="700" kern="0">
                <a:solidFill>
                  <a:srgbClr val="4D7A41"/>
                </a:solidFill>
                <a:latin typeface="+mn-lt"/>
              </a:rPr>
              <a:t>N=5,170</a:t>
            </a:r>
          </a:p>
        </p:txBody>
      </p:sp>
      <p:sp>
        <p:nvSpPr>
          <p:cNvPr id="129" name="Rectangle: Rounded Corners 82">
            <a:extLst>
              <a:ext uri="{FF2B5EF4-FFF2-40B4-BE49-F238E27FC236}">
                <a16:creationId xmlns:a16="http://schemas.microsoft.com/office/drawing/2014/main" id="{CF177091-3EA5-7739-7A54-74CD2A3922C5}"/>
              </a:ext>
            </a:extLst>
          </p:cNvPr>
          <p:cNvSpPr/>
          <p:nvPr/>
        </p:nvSpPr>
        <p:spPr>
          <a:xfrm>
            <a:off x="4444771" y="1142911"/>
            <a:ext cx="383548"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SPS3</a:t>
            </a:r>
            <a:r>
              <a:rPr lang="en-GB" sz="800" b="1" kern="0" baseline="30000">
                <a:solidFill>
                  <a:srgbClr val="4D7A41"/>
                </a:solidFill>
                <a:latin typeface="+mn-lt"/>
              </a:rPr>
              <a:t>17</a:t>
            </a:r>
            <a:br>
              <a:rPr lang="en-GB" sz="800" b="1" kern="0">
                <a:solidFill>
                  <a:srgbClr val="4D7A41"/>
                </a:solidFill>
                <a:latin typeface="+mn-lt"/>
              </a:rPr>
            </a:br>
            <a:r>
              <a:rPr lang="en-GB" sz="700" kern="0">
                <a:solidFill>
                  <a:srgbClr val="4D7A41"/>
                </a:solidFill>
                <a:latin typeface="+mn-lt"/>
              </a:rPr>
              <a:t>N=3,020 </a:t>
            </a:r>
          </a:p>
        </p:txBody>
      </p:sp>
      <p:sp>
        <p:nvSpPr>
          <p:cNvPr id="130" name="Rectangle: Rounded Corners 96">
            <a:extLst>
              <a:ext uri="{FF2B5EF4-FFF2-40B4-BE49-F238E27FC236}">
                <a16:creationId xmlns:a16="http://schemas.microsoft.com/office/drawing/2014/main" id="{0B86FA0F-3F4B-6614-BFA2-16DF17DA6437}"/>
              </a:ext>
            </a:extLst>
          </p:cNvPr>
          <p:cNvSpPr/>
          <p:nvPr/>
        </p:nvSpPr>
        <p:spPr>
          <a:xfrm>
            <a:off x="5725785" y="1505578"/>
            <a:ext cx="458255" cy="230832"/>
          </a:xfrm>
          <a:prstGeom prst="roundRect">
            <a:avLst>
              <a:gd name="adj" fmla="val 0"/>
            </a:avLst>
          </a:prstGeom>
          <a:solidFill>
            <a:srgbClr val="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POINT</a:t>
            </a:r>
            <a:r>
              <a:rPr lang="en-GB" sz="800" b="1" kern="0" baseline="30000">
                <a:solidFill>
                  <a:srgbClr val="4D7A41"/>
                </a:solidFill>
                <a:latin typeface="+mn-lt"/>
              </a:rPr>
              <a:t>22</a:t>
            </a:r>
            <a:br>
              <a:rPr lang="en-GB" sz="800" b="1" kern="0">
                <a:solidFill>
                  <a:srgbClr val="4D7A41"/>
                </a:solidFill>
                <a:latin typeface="+mn-lt"/>
              </a:rPr>
            </a:br>
            <a:r>
              <a:rPr lang="en-GB" sz="700" kern="0">
                <a:solidFill>
                  <a:srgbClr val="4D7A41"/>
                </a:solidFill>
                <a:latin typeface="+mn-lt"/>
              </a:rPr>
              <a:t>N=4,881 </a:t>
            </a:r>
          </a:p>
        </p:txBody>
      </p:sp>
      <p:cxnSp>
        <p:nvCxnSpPr>
          <p:cNvPr id="131" name="Straight Connector 130">
            <a:extLst>
              <a:ext uri="{FF2B5EF4-FFF2-40B4-BE49-F238E27FC236}">
                <a16:creationId xmlns:a16="http://schemas.microsoft.com/office/drawing/2014/main" id="{AC4D2696-3496-B168-931D-A4AA747A9D62}"/>
              </a:ext>
            </a:extLst>
          </p:cNvPr>
          <p:cNvCxnSpPr>
            <a:cxnSpLocks/>
          </p:cNvCxnSpPr>
          <p:nvPr/>
        </p:nvCxnSpPr>
        <p:spPr>
          <a:xfrm>
            <a:off x="7713642" y="1619741"/>
            <a:ext cx="0" cy="265563"/>
          </a:xfrm>
          <a:prstGeom prst="line">
            <a:avLst/>
          </a:prstGeom>
          <a:noFill/>
          <a:ln w="6350" cap="flat" cmpd="sng" algn="ctr">
            <a:solidFill>
              <a:srgbClr val="4D7A41"/>
            </a:solidFill>
            <a:prstDash val="solid"/>
            <a:miter lim="800000"/>
            <a:headEnd type="none"/>
            <a:tailEnd type="oval" w="sm" len="sm"/>
          </a:ln>
          <a:effectLst/>
        </p:spPr>
      </p:cxnSp>
      <p:sp>
        <p:nvSpPr>
          <p:cNvPr id="132" name="Rectangle: Rounded Corners 96">
            <a:extLst>
              <a:ext uri="{FF2B5EF4-FFF2-40B4-BE49-F238E27FC236}">
                <a16:creationId xmlns:a16="http://schemas.microsoft.com/office/drawing/2014/main" id="{5DE5ABC8-FDD5-E97F-C1A9-2821ED4C70A2}"/>
              </a:ext>
            </a:extLst>
          </p:cNvPr>
          <p:cNvSpPr/>
          <p:nvPr/>
        </p:nvSpPr>
        <p:spPr>
          <a:xfrm>
            <a:off x="7590563" y="1505578"/>
            <a:ext cx="573836" cy="230832"/>
          </a:xfrm>
          <a:prstGeom prst="roundRect">
            <a:avLst>
              <a:gd name="adj" fmla="val 0"/>
            </a:avLst>
          </a:prstGeom>
          <a:solidFill>
            <a:schemeClr val="bg1"/>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D7A41"/>
                </a:solidFill>
                <a:latin typeface="+mn-lt"/>
              </a:rPr>
              <a:t>INSPIRES</a:t>
            </a:r>
            <a:r>
              <a:rPr lang="en-GB" sz="800" b="1" kern="0" baseline="30000">
                <a:solidFill>
                  <a:srgbClr val="4D7A41"/>
                </a:solidFill>
                <a:latin typeface="+mn-lt"/>
              </a:rPr>
              <a:t>29</a:t>
            </a:r>
            <a:br>
              <a:rPr lang="en-GB" sz="800" b="1" kern="0">
                <a:solidFill>
                  <a:srgbClr val="4D7A41"/>
                </a:solidFill>
                <a:latin typeface="+mn-lt"/>
              </a:rPr>
            </a:br>
            <a:r>
              <a:rPr lang="en-GB" sz="700" kern="0">
                <a:solidFill>
                  <a:srgbClr val="4D7A41"/>
                </a:solidFill>
                <a:latin typeface="+mn-lt"/>
              </a:rPr>
              <a:t>N=6,100</a:t>
            </a:r>
          </a:p>
        </p:txBody>
      </p:sp>
      <p:sp>
        <p:nvSpPr>
          <p:cNvPr id="133" name="TextBox 132">
            <a:extLst>
              <a:ext uri="{FF2B5EF4-FFF2-40B4-BE49-F238E27FC236}">
                <a16:creationId xmlns:a16="http://schemas.microsoft.com/office/drawing/2014/main" id="{EFFA9545-442B-2F0F-BEBB-7AD00F352E21}"/>
              </a:ext>
            </a:extLst>
          </p:cNvPr>
          <p:cNvSpPr txBox="1"/>
          <p:nvPr/>
        </p:nvSpPr>
        <p:spPr>
          <a:xfrm>
            <a:off x="7160429" y="1131369"/>
            <a:ext cx="612000" cy="242374"/>
          </a:xfrm>
          <a:prstGeom prst="rect">
            <a:avLst/>
          </a:prstGeom>
          <a:solidFill>
            <a:schemeClr val="bg1"/>
          </a:solidFill>
          <a:ln>
            <a:noFill/>
          </a:ln>
        </p:spPr>
        <p:txBody>
          <a:bodyPr wrap="square" lIns="0" tIns="0" rIns="0" bIns="0" rtlCol="0" anchor="t" anchorCtr="0">
            <a:spAutoFit/>
          </a:bodyPr>
          <a:lstStyle/>
          <a:p>
            <a:pPr defTabSz="457028" fontAlgn="auto">
              <a:spcBef>
                <a:spcPts val="0"/>
              </a:spcBef>
              <a:spcAft>
                <a:spcPts val="450"/>
              </a:spcAft>
              <a:defRPr/>
            </a:pPr>
            <a:r>
              <a:rPr lang="en-GB" sz="525" b="1" kern="0">
                <a:solidFill>
                  <a:srgbClr val="426F8F"/>
                </a:solidFill>
                <a:latin typeface="+mn-lt"/>
              </a:rPr>
              <a:t>2022</a:t>
            </a:r>
            <a:br>
              <a:rPr lang="en-GB" sz="525" b="1" kern="0">
                <a:solidFill>
                  <a:srgbClr val="426F8F"/>
                </a:solidFill>
                <a:latin typeface="+mn-lt"/>
              </a:rPr>
            </a:br>
            <a:r>
              <a:rPr lang="en-GB" sz="525" b="1" kern="0">
                <a:solidFill>
                  <a:srgbClr val="426F8F"/>
                </a:solidFill>
                <a:latin typeface="+mn-lt"/>
              </a:rPr>
              <a:t>ESO guidelines on stroke and TIA</a:t>
            </a:r>
            <a:r>
              <a:rPr lang="en-GB" sz="525" b="1" kern="0" baseline="30000">
                <a:solidFill>
                  <a:srgbClr val="426F8F"/>
                </a:solidFill>
                <a:latin typeface="+mn-lt"/>
              </a:rPr>
              <a:t>28</a:t>
            </a:r>
            <a:endParaRPr lang="en-GB" sz="525" b="1" kern="0">
              <a:solidFill>
                <a:srgbClr val="426F8F"/>
              </a:solidFill>
              <a:latin typeface="+mn-lt"/>
            </a:endParaRPr>
          </a:p>
        </p:txBody>
      </p:sp>
      <p:sp>
        <p:nvSpPr>
          <p:cNvPr id="134" name="TextBox 133">
            <a:extLst>
              <a:ext uri="{FF2B5EF4-FFF2-40B4-BE49-F238E27FC236}">
                <a16:creationId xmlns:a16="http://schemas.microsoft.com/office/drawing/2014/main" id="{B6061664-9AB9-791E-72B8-4C77A7A65C65}"/>
              </a:ext>
            </a:extLst>
          </p:cNvPr>
          <p:cNvSpPr txBox="1"/>
          <p:nvPr/>
        </p:nvSpPr>
        <p:spPr>
          <a:xfrm>
            <a:off x="7821502" y="969786"/>
            <a:ext cx="573835" cy="403957"/>
          </a:xfrm>
          <a:prstGeom prst="rect">
            <a:avLst/>
          </a:prstGeom>
          <a:solidFill>
            <a:schemeClr val="bg1"/>
          </a:solidFill>
          <a:ln>
            <a:noFill/>
          </a:ln>
        </p:spPr>
        <p:txBody>
          <a:bodyPr wrap="square" lIns="0" tIns="0" rIns="0" bIns="0" rtlCol="0" anchor="t" anchorCtr="0">
            <a:spAutoFit/>
          </a:bodyPr>
          <a:lstStyle/>
          <a:p>
            <a:pPr defTabSz="457028" fontAlgn="auto">
              <a:spcBef>
                <a:spcPts val="0"/>
              </a:spcBef>
              <a:spcAft>
                <a:spcPts val="450"/>
              </a:spcAft>
              <a:defRPr/>
            </a:pPr>
            <a:r>
              <a:rPr lang="en-GB" sz="525" b="1" kern="0">
                <a:solidFill>
                  <a:srgbClr val="426F8F"/>
                </a:solidFill>
                <a:latin typeface="+mn-lt"/>
              </a:rPr>
              <a:t>2023</a:t>
            </a:r>
            <a:br>
              <a:rPr lang="en-GB" sz="525" b="1" kern="0">
                <a:solidFill>
                  <a:srgbClr val="426F8F"/>
                </a:solidFill>
                <a:latin typeface="+mn-lt"/>
              </a:rPr>
            </a:br>
            <a:r>
              <a:rPr lang="en-GB" sz="525" b="1" kern="0">
                <a:solidFill>
                  <a:srgbClr val="426F8F"/>
                </a:solidFill>
                <a:latin typeface="+mn-lt"/>
              </a:rPr>
              <a:t>CSA guidelines on ischemic cerebrovascular disease</a:t>
            </a:r>
            <a:r>
              <a:rPr lang="en-GB" sz="525" b="1" kern="0" baseline="30000">
                <a:solidFill>
                  <a:srgbClr val="426F8F"/>
                </a:solidFill>
                <a:latin typeface="+mn-lt"/>
              </a:rPr>
              <a:t>30</a:t>
            </a:r>
            <a:endParaRPr lang="en-GB" sz="525" b="1" kern="0">
              <a:solidFill>
                <a:srgbClr val="426F8F"/>
              </a:solidFill>
              <a:latin typeface="+mn-lt"/>
            </a:endParaRPr>
          </a:p>
        </p:txBody>
      </p:sp>
      <p:grpSp>
        <p:nvGrpSpPr>
          <p:cNvPr id="175" name="Group 174">
            <a:extLst>
              <a:ext uri="{FF2B5EF4-FFF2-40B4-BE49-F238E27FC236}">
                <a16:creationId xmlns:a16="http://schemas.microsoft.com/office/drawing/2014/main" id="{E126EAD7-BEFD-1925-5435-C0BA1984C436}"/>
              </a:ext>
            </a:extLst>
          </p:cNvPr>
          <p:cNvGrpSpPr/>
          <p:nvPr/>
        </p:nvGrpSpPr>
        <p:grpSpPr>
          <a:xfrm>
            <a:off x="1845521" y="3318141"/>
            <a:ext cx="5452958" cy="292388"/>
            <a:chOff x="1350229" y="3408721"/>
            <a:chExt cx="5452958" cy="292388"/>
          </a:xfrm>
        </p:grpSpPr>
        <p:sp>
          <p:nvSpPr>
            <p:cNvPr id="137" name="TextBox 136">
              <a:extLst>
                <a:ext uri="{FF2B5EF4-FFF2-40B4-BE49-F238E27FC236}">
                  <a16:creationId xmlns:a16="http://schemas.microsoft.com/office/drawing/2014/main" id="{F50D8EDA-097D-BF1E-CD54-D6545AF42FD4}"/>
                </a:ext>
              </a:extLst>
            </p:cNvPr>
            <p:cNvSpPr txBox="1"/>
            <p:nvPr/>
          </p:nvSpPr>
          <p:spPr>
            <a:xfrm>
              <a:off x="1350229" y="3408721"/>
              <a:ext cx="5452958" cy="292388"/>
            </a:xfrm>
            <a:prstGeom prst="rect">
              <a:avLst/>
            </a:prstGeom>
            <a:solidFill>
              <a:schemeClr val="bg1">
                <a:lumMod val="95000"/>
                <a:alpha val="28340"/>
              </a:schemeClr>
            </a:solidFill>
          </p:spPr>
          <p:txBody>
            <a:bodyPr wrap="square" tIns="91440" bIns="91440" rtlCol="0">
              <a:spAutoFit/>
            </a:bodyPr>
            <a:lstStyle/>
            <a:p>
              <a:pPr defTabSz="685732" fontAlgn="auto">
                <a:spcBef>
                  <a:spcPts val="0"/>
                </a:spcBef>
                <a:spcAft>
                  <a:spcPts val="0"/>
                </a:spcAft>
                <a:defRPr/>
              </a:pPr>
              <a:r>
                <a:rPr lang="en-GB" sz="700">
                  <a:latin typeface="+mn-lt"/>
                  <a:cs typeface="Arial" panose="020B0604020202020204" pitchFamily="34" charset="0"/>
                </a:rPr>
                <a:t>Key study drug/comparator</a:t>
              </a:r>
            </a:p>
          </p:txBody>
        </p:sp>
        <p:sp>
          <p:nvSpPr>
            <p:cNvPr id="138" name="Oval 137">
              <a:extLst>
                <a:ext uri="{FF2B5EF4-FFF2-40B4-BE49-F238E27FC236}">
                  <a16:creationId xmlns:a16="http://schemas.microsoft.com/office/drawing/2014/main" id="{DF970839-2290-506F-12E1-035C1712018B}"/>
                </a:ext>
              </a:extLst>
            </p:cNvPr>
            <p:cNvSpPr/>
            <p:nvPr/>
          </p:nvSpPr>
          <p:spPr>
            <a:xfrm>
              <a:off x="3760577" y="3518915"/>
              <a:ext cx="72000" cy="72000"/>
            </a:xfrm>
            <a:prstGeom prst="ellipse">
              <a:avLst/>
            </a:prstGeom>
            <a:solidFill>
              <a:srgbClr val="4D7A41"/>
            </a:solidFill>
          </p:spPr>
          <p:txBody>
            <a:bodyPr lIns="53987" tIns="53987" rIns="53987" bIns="53987" rtlCol="0" anchor="ctr">
              <a:noAutofit/>
            </a:bodyPr>
            <a:lstStyle/>
            <a:p>
              <a:pPr algn="ctr" defTabSz="457028" fontAlgn="auto">
                <a:spcBef>
                  <a:spcPts val="0"/>
                </a:spcBef>
                <a:spcAft>
                  <a:spcPts val="0"/>
                </a:spcAft>
                <a:defRPr/>
              </a:pPr>
              <a:endParaRPr lang="en-GB" sz="700" kern="0">
                <a:solidFill>
                  <a:schemeClr val="tx1">
                    <a:lumMod val="40000"/>
                    <a:lumOff val="60000"/>
                  </a:schemeClr>
                </a:solidFill>
                <a:latin typeface="+mn-lt"/>
              </a:endParaRPr>
            </a:p>
          </p:txBody>
        </p:sp>
        <p:sp>
          <p:nvSpPr>
            <p:cNvPr id="139" name="TextBox 138">
              <a:extLst>
                <a:ext uri="{FF2B5EF4-FFF2-40B4-BE49-F238E27FC236}">
                  <a16:creationId xmlns:a16="http://schemas.microsoft.com/office/drawing/2014/main" id="{806B344B-FC3A-FC90-85CB-EAB1663A801D}"/>
                </a:ext>
              </a:extLst>
            </p:cNvPr>
            <p:cNvSpPr txBox="1"/>
            <p:nvPr/>
          </p:nvSpPr>
          <p:spPr>
            <a:xfrm>
              <a:off x="3875319" y="3501054"/>
              <a:ext cx="498534" cy="107722"/>
            </a:xfrm>
            <a:prstGeom prst="rect">
              <a:avLst/>
            </a:prstGeom>
            <a:noFill/>
          </p:spPr>
          <p:txBody>
            <a:bodyPr wrap="none" lIns="0" tIns="0" rIns="0" bIns="0" rtlCol="0" anchor="ctr" anchorCtr="0">
              <a:spAutoFit/>
            </a:bodyPr>
            <a:lstStyle/>
            <a:p>
              <a:pPr defTabSz="457028" fontAlgn="auto">
                <a:spcBef>
                  <a:spcPts val="0"/>
                </a:spcBef>
                <a:spcAft>
                  <a:spcPts val="450"/>
                </a:spcAft>
                <a:defRPr/>
              </a:pPr>
              <a:r>
                <a:rPr lang="en-GB" sz="700" b="1" kern="0">
                  <a:solidFill>
                    <a:srgbClr val="4D7A41"/>
                  </a:solidFill>
                  <a:latin typeface="+mn-lt"/>
                </a:rPr>
                <a:t>Clopidogrel</a:t>
              </a:r>
            </a:p>
          </p:txBody>
        </p:sp>
        <p:sp>
          <p:nvSpPr>
            <p:cNvPr id="140" name="Oval 139">
              <a:extLst>
                <a:ext uri="{FF2B5EF4-FFF2-40B4-BE49-F238E27FC236}">
                  <a16:creationId xmlns:a16="http://schemas.microsoft.com/office/drawing/2014/main" id="{8C63D9A0-792D-0156-E9A5-55845CC93A3F}"/>
                </a:ext>
              </a:extLst>
            </p:cNvPr>
            <p:cNvSpPr/>
            <p:nvPr/>
          </p:nvSpPr>
          <p:spPr>
            <a:xfrm>
              <a:off x="4541963" y="3518915"/>
              <a:ext cx="72000" cy="72000"/>
            </a:xfrm>
            <a:prstGeom prst="ellipse">
              <a:avLst/>
            </a:prstGeom>
            <a:solidFill>
              <a:srgbClr val="AB9070"/>
            </a:solidFill>
          </p:spPr>
          <p:txBody>
            <a:bodyPr lIns="53987" tIns="53987" rIns="53987" bIns="53987" rtlCol="0" anchor="ctr">
              <a:noAutofit/>
            </a:bodyPr>
            <a:lstStyle/>
            <a:p>
              <a:pPr algn="ctr" defTabSz="457028" fontAlgn="auto">
                <a:spcBef>
                  <a:spcPts val="0"/>
                </a:spcBef>
                <a:spcAft>
                  <a:spcPts val="0"/>
                </a:spcAft>
                <a:defRPr/>
              </a:pPr>
              <a:endParaRPr lang="en-GB" sz="700" kern="0">
                <a:solidFill>
                  <a:schemeClr val="bg2"/>
                </a:solidFill>
                <a:latin typeface="+mn-lt"/>
              </a:endParaRPr>
            </a:p>
          </p:txBody>
        </p:sp>
        <p:sp>
          <p:nvSpPr>
            <p:cNvPr id="141" name="TextBox 140">
              <a:extLst>
                <a:ext uri="{FF2B5EF4-FFF2-40B4-BE49-F238E27FC236}">
                  <a16:creationId xmlns:a16="http://schemas.microsoft.com/office/drawing/2014/main" id="{E5C016E9-C1EE-1B39-6A30-96F2C72D4392}"/>
                </a:ext>
              </a:extLst>
            </p:cNvPr>
            <p:cNvSpPr txBox="1"/>
            <p:nvPr/>
          </p:nvSpPr>
          <p:spPr>
            <a:xfrm>
              <a:off x="4663820" y="3501054"/>
              <a:ext cx="434414" cy="107722"/>
            </a:xfrm>
            <a:prstGeom prst="rect">
              <a:avLst/>
            </a:prstGeom>
            <a:noFill/>
          </p:spPr>
          <p:txBody>
            <a:bodyPr wrap="none" lIns="0" tIns="0" rIns="0" bIns="0" rtlCol="0" anchor="ctr" anchorCtr="0">
              <a:spAutoFit/>
            </a:bodyPr>
            <a:lstStyle/>
            <a:p>
              <a:pPr defTabSz="457028" fontAlgn="auto">
                <a:spcBef>
                  <a:spcPts val="0"/>
                </a:spcBef>
                <a:spcAft>
                  <a:spcPts val="450"/>
                </a:spcAft>
                <a:defRPr/>
              </a:pPr>
              <a:r>
                <a:rPr lang="en-GB" sz="700" b="1" kern="0">
                  <a:solidFill>
                    <a:srgbClr val="AB9070"/>
                  </a:solidFill>
                  <a:latin typeface="+mn-lt"/>
                </a:rPr>
                <a:t>Ticagrelor</a:t>
              </a:r>
            </a:p>
          </p:txBody>
        </p:sp>
        <p:sp>
          <p:nvSpPr>
            <p:cNvPr id="142" name="Oval 141">
              <a:extLst>
                <a:ext uri="{FF2B5EF4-FFF2-40B4-BE49-F238E27FC236}">
                  <a16:creationId xmlns:a16="http://schemas.microsoft.com/office/drawing/2014/main" id="{75D7140A-C81E-2566-99E1-EDEBE0983856}"/>
                </a:ext>
              </a:extLst>
            </p:cNvPr>
            <p:cNvSpPr/>
            <p:nvPr/>
          </p:nvSpPr>
          <p:spPr>
            <a:xfrm>
              <a:off x="2653293" y="3518915"/>
              <a:ext cx="72000" cy="72000"/>
            </a:xfrm>
            <a:prstGeom prst="ellipse">
              <a:avLst/>
            </a:prstGeom>
            <a:solidFill>
              <a:srgbClr val="614863"/>
            </a:solidFill>
          </p:spPr>
          <p:txBody>
            <a:bodyPr lIns="53987" tIns="53987" rIns="53987" bIns="53987" rtlCol="0" anchor="ctr">
              <a:noAutofit/>
            </a:bodyPr>
            <a:lstStyle/>
            <a:p>
              <a:pPr algn="ctr" defTabSz="457028" fontAlgn="auto">
                <a:spcBef>
                  <a:spcPts val="0"/>
                </a:spcBef>
                <a:spcAft>
                  <a:spcPts val="0"/>
                </a:spcAft>
                <a:defRPr/>
              </a:pPr>
              <a:endParaRPr lang="en-GB" sz="700" kern="0">
                <a:solidFill>
                  <a:schemeClr val="bg2"/>
                </a:solidFill>
                <a:latin typeface="+mn-lt"/>
              </a:endParaRPr>
            </a:p>
          </p:txBody>
        </p:sp>
        <p:sp>
          <p:nvSpPr>
            <p:cNvPr id="143" name="TextBox 142">
              <a:extLst>
                <a:ext uri="{FF2B5EF4-FFF2-40B4-BE49-F238E27FC236}">
                  <a16:creationId xmlns:a16="http://schemas.microsoft.com/office/drawing/2014/main" id="{E5A7A3D0-60AC-0F00-F2D7-01121B3942D7}"/>
                </a:ext>
              </a:extLst>
            </p:cNvPr>
            <p:cNvSpPr txBox="1"/>
            <p:nvPr/>
          </p:nvSpPr>
          <p:spPr>
            <a:xfrm>
              <a:off x="2768035" y="3501054"/>
              <a:ext cx="825547" cy="107722"/>
            </a:xfrm>
            <a:prstGeom prst="rect">
              <a:avLst/>
            </a:prstGeom>
            <a:noFill/>
          </p:spPr>
          <p:txBody>
            <a:bodyPr wrap="none" lIns="0" tIns="0" rIns="0" bIns="0" rtlCol="0" anchor="ctr" anchorCtr="0">
              <a:spAutoFit/>
            </a:bodyPr>
            <a:lstStyle/>
            <a:p>
              <a:pPr defTabSz="457028" fontAlgn="auto">
                <a:spcBef>
                  <a:spcPts val="0"/>
                </a:spcBef>
                <a:spcAft>
                  <a:spcPts val="450"/>
                </a:spcAft>
                <a:defRPr/>
              </a:pPr>
              <a:r>
                <a:rPr lang="en-GB" sz="700" b="1" kern="0">
                  <a:solidFill>
                    <a:srgbClr val="614863"/>
                  </a:solidFill>
                  <a:latin typeface="+mn-lt"/>
                </a:rPr>
                <a:t>Acetylsalicylic acid</a:t>
              </a:r>
            </a:p>
          </p:txBody>
        </p:sp>
        <p:sp>
          <p:nvSpPr>
            <p:cNvPr id="144" name="Oval 143">
              <a:extLst>
                <a:ext uri="{FF2B5EF4-FFF2-40B4-BE49-F238E27FC236}">
                  <a16:creationId xmlns:a16="http://schemas.microsoft.com/office/drawing/2014/main" id="{AA36152C-FDCE-C96B-6F88-09754C99DC8B}"/>
                </a:ext>
              </a:extLst>
            </p:cNvPr>
            <p:cNvSpPr/>
            <p:nvPr/>
          </p:nvSpPr>
          <p:spPr>
            <a:xfrm>
              <a:off x="5247916" y="3518915"/>
              <a:ext cx="72000" cy="72000"/>
            </a:xfrm>
            <a:prstGeom prst="ellipse">
              <a:avLst/>
            </a:prstGeom>
            <a:solidFill>
              <a:srgbClr val="426F8F"/>
            </a:solidFill>
          </p:spPr>
          <p:txBody>
            <a:bodyPr lIns="53987" tIns="53987" rIns="53987" bIns="53987" rtlCol="0" anchor="ctr">
              <a:noAutofit/>
            </a:bodyPr>
            <a:lstStyle/>
            <a:p>
              <a:pPr algn="ctr" defTabSz="457028" fontAlgn="auto">
                <a:spcBef>
                  <a:spcPts val="0"/>
                </a:spcBef>
                <a:spcAft>
                  <a:spcPts val="0"/>
                </a:spcAft>
                <a:defRPr/>
              </a:pPr>
              <a:endParaRPr lang="en-GB" sz="700" kern="0">
                <a:solidFill>
                  <a:schemeClr val="bg2"/>
                </a:solidFill>
                <a:latin typeface="+mn-lt"/>
              </a:endParaRPr>
            </a:p>
          </p:txBody>
        </p:sp>
        <p:sp>
          <p:nvSpPr>
            <p:cNvPr id="145" name="TextBox 144">
              <a:extLst>
                <a:ext uri="{FF2B5EF4-FFF2-40B4-BE49-F238E27FC236}">
                  <a16:creationId xmlns:a16="http://schemas.microsoft.com/office/drawing/2014/main" id="{C1506078-E2B3-DE98-BEF9-B1F7E794548E}"/>
                </a:ext>
              </a:extLst>
            </p:cNvPr>
            <p:cNvSpPr txBox="1"/>
            <p:nvPr/>
          </p:nvSpPr>
          <p:spPr>
            <a:xfrm>
              <a:off x="5362657" y="3501054"/>
              <a:ext cx="1235916" cy="107722"/>
            </a:xfrm>
            <a:prstGeom prst="rect">
              <a:avLst/>
            </a:prstGeom>
            <a:noFill/>
          </p:spPr>
          <p:txBody>
            <a:bodyPr wrap="none" lIns="0" tIns="0" rIns="0" bIns="0" rtlCol="0" anchor="ctr" anchorCtr="0">
              <a:spAutoFit/>
            </a:bodyPr>
            <a:lstStyle/>
            <a:p>
              <a:pPr defTabSz="457028" fontAlgn="auto">
                <a:spcBef>
                  <a:spcPts val="0"/>
                </a:spcBef>
                <a:spcAft>
                  <a:spcPts val="450"/>
                </a:spcAft>
                <a:defRPr/>
              </a:pPr>
              <a:r>
                <a:rPr lang="en-GB" sz="700" b="1" kern="0">
                  <a:solidFill>
                    <a:srgbClr val="426F8F"/>
                  </a:solidFill>
                  <a:latin typeface="+mn-lt"/>
                </a:rPr>
                <a:t>Other study type / guidelines</a:t>
              </a:r>
            </a:p>
          </p:txBody>
        </p:sp>
      </p:grpSp>
      <p:sp>
        <p:nvSpPr>
          <p:cNvPr id="153" name="TextBox 152">
            <a:extLst>
              <a:ext uri="{FF2B5EF4-FFF2-40B4-BE49-F238E27FC236}">
                <a16:creationId xmlns:a16="http://schemas.microsoft.com/office/drawing/2014/main" id="{E898F426-B3BA-C98F-BE12-4BA81C3B8F19}"/>
              </a:ext>
            </a:extLst>
          </p:cNvPr>
          <p:cNvSpPr txBox="1"/>
          <p:nvPr/>
        </p:nvSpPr>
        <p:spPr>
          <a:xfrm>
            <a:off x="6321237" y="1529180"/>
            <a:ext cx="611998" cy="242374"/>
          </a:xfrm>
          <a:prstGeom prst="rect">
            <a:avLst/>
          </a:prstGeom>
          <a:solidFill>
            <a:sysClr val="window" lastClr="FFFFFF"/>
          </a:solidFill>
          <a:ln>
            <a:noFill/>
          </a:ln>
        </p:spPr>
        <p:txBody>
          <a:bodyPr wrap="square" lIns="0" tIns="0" rIns="0" bIns="0" rtlCol="0" anchor="t" anchorCtr="0">
            <a:spAutoFit/>
          </a:bodyPr>
          <a:lstStyle/>
          <a:p>
            <a:pPr algn="r" defTabSz="457028" fontAlgn="auto">
              <a:spcBef>
                <a:spcPts val="0"/>
              </a:spcBef>
              <a:spcAft>
                <a:spcPts val="450"/>
              </a:spcAft>
              <a:defRPr/>
            </a:pPr>
            <a:r>
              <a:rPr lang="en-GB" sz="525" b="1" kern="0">
                <a:solidFill>
                  <a:srgbClr val="426F8F"/>
                </a:solidFill>
                <a:latin typeface="+mn-lt"/>
              </a:rPr>
              <a:t>2021</a:t>
            </a:r>
            <a:br>
              <a:rPr lang="en-GB" sz="525" b="1" kern="0">
                <a:solidFill>
                  <a:srgbClr val="426F8F"/>
                </a:solidFill>
                <a:latin typeface="+mn-lt"/>
              </a:rPr>
            </a:br>
            <a:r>
              <a:rPr lang="en-GB" sz="525" b="1" kern="0">
                <a:solidFill>
                  <a:srgbClr val="426F8F"/>
                </a:solidFill>
                <a:latin typeface="+mn-lt"/>
              </a:rPr>
              <a:t>ESO guidelines on short-term DAPT</a:t>
            </a:r>
            <a:r>
              <a:rPr lang="en-GB" sz="525" b="1" kern="0" baseline="30000">
                <a:solidFill>
                  <a:srgbClr val="426F8F"/>
                </a:solidFill>
                <a:latin typeface="+mn-lt"/>
              </a:rPr>
              <a:t>26</a:t>
            </a:r>
            <a:endParaRPr lang="en-GB" sz="525" b="1" kern="0">
              <a:solidFill>
                <a:srgbClr val="426F8F"/>
              </a:solidFill>
              <a:latin typeface="+mn-lt"/>
            </a:endParaRPr>
          </a:p>
        </p:txBody>
      </p:sp>
      <p:sp>
        <p:nvSpPr>
          <p:cNvPr id="154" name="Rectangle: Rounded Corners 106">
            <a:extLst>
              <a:ext uri="{FF2B5EF4-FFF2-40B4-BE49-F238E27FC236}">
                <a16:creationId xmlns:a16="http://schemas.microsoft.com/office/drawing/2014/main" id="{07621D2A-1CBA-635E-7678-0AFCDDF853EF}"/>
              </a:ext>
            </a:extLst>
          </p:cNvPr>
          <p:cNvSpPr/>
          <p:nvPr/>
        </p:nvSpPr>
        <p:spPr>
          <a:xfrm>
            <a:off x="7781526" y="2797118"/>
            <a:ext cx="613811" cy="230832"/>
          </a:xfrm>
          <a:prstGeom prst="roundRect">
            <a:avLst>
              <a:gd name="adj" fmla="val 0"/>
            </a:avLst>
          </a:prstGeom>
          <a:solidFill>
            <a:srgbClr val="FFFFFF"/>
          </a:solidFill>
          <a:ln w="12700">
            <a:noFill/>
          </a:ln>
        </p:spPr>
        <p:txBody>
          <a:bodyPr wrap="square" lIns="0" tIns="0" rIns="0" bIns="0" rtlCol="0" anchor="t" anchorCtr="0">
            <a:spAutoFit/>
          </a:bodyPr>
          <a:lstStyle/>
          <a:p>
            <a:pPr defTabSz="457028" fontAlgn="auto">
              <a:spcBef>
                <a:spcPts val="0"/>
              </a:spcBef>
              <a:spcAft>
                <a:spcPts val="450"/>
              </a:spcAft>
              <a:defRPr/>
            </a:pPr>
            <a:r>
              <a:rPr lang="en-GB" sz="800" b="1" kern="0">
                <a:solidFill>
                  <a:srgbClr val="614863"/>
                </a:solidFill>
                <a:latin typeface="+mn-lt"/>
              </a:rPr>
              <a:t>ATTICUS</a:t>
            </a:r>
            <a:r>
              <a:rPr lang="en-GB" sz="800" b="1" kern="0" baseline="30000">
                <a:solidFill>
                  <a:srgbClr val="614863"/>
                </a:solidFill>
                <a:latin typeface="+mn-lt"/>
              </a:rPr>
              <a:t>31</a:t>
            </a:r>
            <a:br>
              <a:rPr lang="en-GB" sz="800" b="1" kern="0" baseline="30000">
                <a:solidFill>
                  <a:srgbClr val="614863"/>
                </a:solidFill>
                <a:latin typeface="+mn-lt"/>
              </a:rPr>
            </a:br>
            <a:r>
              <a:rPr lang="en-GB" sz="700" kern="0">
                <a:solidFill>
                  <a:srgbClr val="614863"/>
                </a:solidFill>
                <a:latin typeface="+mn-lt"/>
              </a:rPr>
              <a:t>N=352</a:t>
            </a:r>
          </a:p>
        </p:txBody>
      </p:sp>
      <p:sp>
        <p:nvSpPr>
          <p:cNvPr id="155" name="Rectangle: Rounded Corners 7">
            <a:extLst>
              <a:ext uri="{FF2B5EF4-FFF2-40B4-BE49-F238E27FC236}">
                <a16:creationId xmlns:a16="http://schemas.microsoft.com/office/drawing/2014/main" id="{C690852F-FE7C-4EFE-E61A-66B57B9A2BDC}"/>
              </a:ext>
            </a:extLst>
          </p:cNvPr>
          <p:cNvSpPr/>
          <p:nvPr/>
        </p:nvSpPr>
        <p:spPr>
          <a:xfrm>
            <a:off x="8114957" y="2289955"/>
            <a:ext cx="628038" cy="353943"/>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28" fontAlgn="auto">
              <a:spcBef>
                <a:spcPts val="0"/>
              </a:spcBef>
              <a:spcAft>
                <a:spcPts val="450"/>
              </a:spcAft>
              <a:defRPr/>
            </a:pPr>
            <a:r>
              <a:rPr lang="en-GB" sz="800" b="1" kern="0">
                <a:solidFill>
                  <a:srgbClr val="426F8F"/>
                </a:solidFill>
                <a:latin typeface="+mn-lt"/>
              </a:rPr>
              <a:t>OCEANIC-STROKE*</a:t>
            </a:r>
            <a:r>
              <a:rPr lang="en-GB" sz="800" b="1" kern="0" baseline="30000">
                <a:solidFill>
                  <a:srgbClr val="426F8F"/>
                </a:solidFill>
                <a:latin typeface="+mn-lt"/>
              </a:rPr>
              <a:t>,32</a:t>
            </a:r>
            <a:br>
              <a:rPr lang="en-GB" sz="800" b="1" kern="0">
                <a:solidFill>
                  <a:srgbClr val="426F8F"/>
                </a:solidFill>
                <a:latin typeface="+mn-lt"/>
              </a:rPr>
            </a:br>
            <a:r>
              <a:rPr lang="en-GB" sz="700" kern="0">
                <a:solidFill>
                  <a:srgbClr val="426F8F"/>
                </a:solidFill>
                <a:latin typeface="+mn-lt"/>
              </a:rPr>
              <a:t>N=12,327</a:t>
            </a:r>
            <a:endParaRPr lang="en-GB" sz="800" kern="0" baseline="30000">
              <a:solidFill>
                <a:srgbClr val="426F8F"/>
              </a:solidFill>
              <a:latin typeface="+mn-lt"/>
            </a:endParaRPr>
          </a:p>
        </p:txBody>
      </p:sp>
      <p:sp>
        <p:nvSpPr>
          <p:cNvPr id="156" name="TextBox 155">
            <a:extLst>
              <a:ext uri="{FF2B5EF4-FFF2-40B4-BE49-F238E27FC236}">
                <a16:creationId xmlns:a16="http://schemas.microsoft.com/office/drawing/2014/main" id="{7F6C91E5-7AD4-C906-72FB-74592CB5B589}"/>
              </a:ext>
            </a:extLst>
          </p:cNvPr>
          <p:cNvSpPr txBox="1"/>
          <p:nvPr/>
        </p:nvSpPr>
        <p:spPr>
          <a:xfrm>
            <a:off x="1223314" y="2496990"/>
            <a:ext cx="793031" cy="230832"/>
          </a:xfrm>
          <a:prstGeom prst="rect">
            <a:avLst/>
          </a:prstGeom>
          <a:solidFill>
            <a:schemeClr val="bg1"/>
          </a:solidFill>
        </p:spPr>
        <p:txBody>
          <a:bodyPr wrap="square" lIns="0" tIns="0" rIns="0" bIns="0" rtlCol="0">
            <a:spAutoFit/>
          </a:bodyPr>
          <a:lstStyle/>
          <a:p>
            <a:pPr defTabSz="457074" fontAlgn="auto">
              <a:spcBef>
                <a:spcPts val="0"/>
              </a:spcBef>
              <a:spcAft>
                <a:spcPts val="450"/>
              </a:spcAft>
              <a:defRPr/>
            </a:pPr>
            <a:r>
              <a:rPr lang="en-GB" sz="800" b="1" kern="0">
                <a:solidFill>
                  <a:srgbClr val="614863"/>
                </a:solidFill>
                <a:latin typeface="+mn-lt"/>
              </a:rPr>
              <a:t>CAST</a:t>
            </a:r>
            <a:r>
              <a:rPr lang="en-GB" sz="800" b="1" kern="0" baseline="30000">
                <a:solidFill>
                  <a:srgbClr val="614863"/>
                </a:solidFill>
                <a:latin typeface="+mn-lt"/>
              </a:rPr>
              <a:t>5</a:t>
            </a:r>
            <a:br>
              <a:rPr lang="en-GB" sz="800" b="1" kern="0">
                <a:solidFill>
                  <a:srgbClr val="614863"/>
                </a:solidFill>
                <a:latin typeface="+mn-lt"/>
              </a:rPr>
            </a:br>
            <a:r>
              <a:rPr lang="en-GB" sz="700" kern="0">
                <a:solidFill>
                  <a:srgbClr val="614863"/>
                </a:solidFill>
                <a:latin typeface="+mn-lt"/>
              </a:rPr>
              <a:t>N=21,106</a:t>
            </a:r>
          </a:p>
        </p:txBody>
      </p:sp>
      <p:sp>
        <p:nvSpPr>
          <p:cNvPr id="157" name="Rectangle: Rounded Corners 61">
            <a:extLst>
              <a:ext uri="{FF2B5EF4-FFF2-40B4-BE49-F238E27FC236}">
                <a16:creationId xmlns:a16="http://schemas.microsoft.com/office/drawing/2014/main" id="{C8FBBC37-2470-14F6-162A-DFCE2BD5470B}"/>
              </a:ext>
            </a:extLst>
          </p:cNvPr>
          <p:cNvSpPr/>
          <p:nvPr/>
        </p:nvSpPr>
        <p:spPr>
          <a:xfrm>
            <a:off x="1223314" y="2817614"/>
            <a:ext cx="514988" cy="230832"/>
          </a:xfrm>
          <a:prstGeom prst="roundRect">
            <a:avLst>
              <a:gd name="adj" fmla="val 0"/>
            </a:avLst>
          </a:prstGeom>
          <a:solidFill>
            <a:schemeClr val="bg1"/>
          </a:solidFill>
          <a:ln w="12700">
            <a:noFill/>
          </a:ln>
        </p:spPr>
        <p:txBody>
          <a:bodyPr lIns="0" tIns="0" rIns="0" bIns="0" rtlCol="0" anchor="ctr">
            <a:spAutoFit/>
          </a:bodyPr>
          <a:lstStyle/>
          <a:p>
            <a:pPr defTabSz="457074" fontAlgn="auto">
              <a:spcBef>
                <a:spcPts val="0"/>
              </a:spcBef>
              <a:spcAft>
                <a:spcPts val="450"/>
              </a:spcAft>
              <a:defRPr/>
            </a:pPr>
            <a:r>
              <a:rPr lang="en-GB" sz="800" b="1" kern="0">
                <a:solidFill>
                  <a:srgbClr val="614863"/>
                </a:solidFill>
                <a:latin typeface="+mn-lt"/>
              </a:rPr>
              <a:t>IST</a:t>
            </a:r>
            <a:r>
              <a:rPr lang="en-GB" sz="800" b="1" kern="0" baseline="30000">
                <a:solidFill>
                  <a:srgbClr val="614863"/>
                </a:solidFill>
                <a:latin typeface="+mn-lt"/>
              </a:rPr>
              <a:t>6</a:t>
            </a:r>
            <a:br>
              <a:rPr lang="en-GB" sz="800" b="1" kern="0">
                <a:solidFill>
                  <a:srgbClr val="614863"/>
                </a:solidFill>
                <a:latin typeface="+mn-lt"/>
              </a:rPr>
            </a:br>
            <a:r>
              <a:rPr lang="en-GB" sz="700" kern="0">
                <a:solidFill>
                  <a:srgbClr val="614863"/>
                </a:solidFill>
                <a:latin typeface="+mn-lt"/>
              </a:rPr>
              <a:t>N=19,435</a:t>
            </a:r>
          </a:p>
        </p:txBody>
      </p:sp>
      <p:sp>
        <p:nvSpPr>
          <p:cNvPr id="158" name="Rectangle: Rounded Corners 72">
            <a:extLst>
              <a:ext uri="{FF2B5EF4-FFF2-40B4-BE49-F238E27FC236}">
                <a16:creationId xmlns:a16="http://schemas.microsoft.com/office/drawing/2014/main" id="{31735812-72B5-BF1D-E856-1ACDC9E9F148}"/>
              </a:ext>
            </a:extLst>
          </p:cNvPr>
          <p:cNvSpPr/>
          <p:nvPr/>
        </p:nvSpPr>
        <p:spPr>
          <a:xfrm>
            <a:off x="1223314" y="2183652"/>
            <a:ext cx="575711" cy="230832"/>
          </a:xfrm>
          <a:prstGeom prst="roundRect">
            <a:avLst>
              <a:gd name="adj" fmla="val 0"/>
            </a:avLst>
          </a:prstGeom>
          <a:solidFill>
            <a:schemeClr val="bg1"/>
          </a:solidFill>
          <a:ln w="12700">
            <a:noFill/>
          </a:ln>
        </p:spPr>
        <p:txBody>
          <a:bodyPr lIns="0" tIns="0" rIns="0" bIns="0" rtlCol="0" anchor="ctr">
            <a:spAutoFit/>
          </a:bodyPr>
          <a:lstStyle/>
          <a:p>
            <a:pPr defTabSz="457074" fontAlgn="auto">
              <a:spcBef>
                <a:spcPts val="0"/>
              </a:spcBef>
              <a:spcAft>
                <a:spcPts val="450"/>
              </a:spcAft>
              <a:defRPr/>
            </a:pPr>
            <a:r>
              <a:rPr lang="en-GB" sz="800" b="1" kern="0">
                <a:solidFill>
                  <a:srgbClr val="614863"/>
                </a:solidFill>
                <a:latin typeface="+mn-lt"/>
              </a:rPr>
              <a:t>ESPS-2</a:t>
            </a:r>
            <a:r>
              <a:rPr lang="en-GB" sz="800" b="1" kern="0" baseline="30000">
                <a:solidFill>
                  <a:srgbClr val="614863"/>
                </a:solidFill>
                <a:latin typeface="+mn-lt"/>
              </a:rPr>
              <a:t>4</a:t>
            </a:r>
            <a:br>
              <a:rPr lang="en-GB" sz="800" b="1" kern="0">
                <a:solidFill>
                  <a:srgbClr val="614863"/>
                </a:solidFill>
                <a:latin typeface="+mn-lt"/>
              </a:rPr>
            </a:br>
            <a:r>
              <a:rPr lang="en-GB" sz="700" kern="0">
                <a:solidFill>
                  <a:srgbClr val="614863"/>
                </a:solidFill>
                <a:latin typeface="+mn-lt"/>
              </a:rPr>
              <a:t>N=6,602</a:t>
            </a:r>
          </a:p>
        </p:txBody>
      </p:sp>
      <p:sp>
        <p:nvSpPr>
          <p:cNvPr id="159" name="Rectangle: Rounded Corners 102">
            <a:extLst>
              <a:ext uri="{FF2B5EF4-FFF2-40B4-BE49-F238E27FC236}">
                <a16:creationId xmlns:a16="http://schemas.microsoft.com/office/drawing/2014/main" id="{DB2B6171-FE73-54AA-5DCC-1F7D29D0149E}"/>
              </a:ext>
            </a:extLst>
          </p:cNvPr>
          <p:cNvSpPr/>
          <p:nvPr/>
        </p:nvSpPr>
        <p:spPr>
          <a:xfrm>
            <a:off x="1223314" y="3136235"/>
            <a:ext cx="463433" cy="230832"/>
          </a:xfrm>
          <a:prstGeom prst="roundRect">
            <a:avLst>
              <a:gd name="adj" fmla="val 0"/>
            </a:avLst>
          </a:prstGeom>
          <a:solidFill>
            <a:schemeClr val="bg1"/>
          </a:solidFill>
          <a:ln w="12700">
            <a:noFill/>
          </a:ln>
        </p:spPr>
        <p:txBody>
          <a:bodyPr lIns="0" tIns="0" rIns="0" bIns="0" rtlCol="0" anchor="ctr">
            <a:spAutoFit/>
          </a:bodyPr>
          <a:lstStyle/>
          <a:p>
            <a:pPr defTabSz="457074" fontAlgn="auto">
              <a:spcBef>
                <a:spcPts val="0"/>
              </a:spcBef>
              <a:spcAft>
                <a:spcPts val="450"/>
              </a:spcAft>
              <a:defRPr/>
            </a:pPr>
            <a:r>
              <a:rPr lang="en-GB" sz="800" b="1" kern="0">
                <a:solidFill>
                  <a:srgbClr val="614863"/>
                </a:solidFill>
                <a:latin typeface="+mn-lt"/>
              </a:rPr>
              <a:t>ACE</a:t>
            </a:r>
            <a:r>
              <a:rPr lang="en-GB" sz="800" b="1" kern="0" baseline="30000">
                <a:solidFill>
                  <a:srgbClr val="614863"/>
                </a:solidFill>
                <a:latin typeface="+mn-lt"/>
              </a:rPr>
              <a:t>7</a:t>
            </a:r>
            <a:br>
              <a:rPr lang="en-GB" sz="800" b="1" kern="0">
                <a:solidFill>
                  <a:srgbClr val="614863"/>
                </a:solidFill>
                <a:latin typeface="+mn-lt"/>
              </a:rPr>
            </a:br>
            <a:r>
              <a:rPr lang="en-GB" sz="700" kern="0">
                <a:solidFill>
                  <a:srgbClr val="614863"/>
                </a:solidFill>
                <a:latin typeface="+mn-lt"/>
              </a:rPr>
              <a:t>N=2,849 </a:t>
            </a:r>
          </a:p>
        </p:txBody>
      </p:sp>
      <p:sp>
        <p:nvSpPr>
          <p:cNvPr id="160" name="Rectangle: Rounded Corners 78">
            <a:extLst>
              <a:ext uri="{FF2B5EF4-FFF2-40B4-BE49-F238E27FC236}">
                <a16:creationId xmlns:a16="http://schemas.microsoft.com/office/drawing/2014/main" id="{99A86EA4-1387-0355-ED7C-57ACCD6BFCBE}"/>
              </a:ext>
            </a:extLst>
          </p:cNvPr>
          <p:cNvSpPr/>
          <p:nvPr/>
        </p:nvSpPr>
        <p:spPr>
          <a:xfrm>
            <a:off x="1774298" y="2172645"/>
            <a:ext cx="554874"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WARSS</a:t>
            </a:r>
            <a:r>
              <a:rPr lang="en-GB" sz="800" b="1" kern="0" baseline="30000">
                <a:solidFill>
                  <a:srgbClr val="614863"/>
                </a:solidFill>
                <a:latin typeface="+mn-lt"/>
              </a:rPr>
              <a:t>8</a:t>
            </a:r>
            <a:br>
              <a:rPr lang="en-GB" sz="800" b="1" kern="0">
                <a:solidFill>
                  <a:srgbClr val="614863"/>
                </a:solidFill>
                <a:latin typeface="+mn-lt"/>
              </a:rPr>
            </a:br>
            <a:r>
              <a:rPr lang="en-GB" sz="700" kern="0">
                <a:solidFill>
                  <a:srgbClr val="614863"/>
                </a:solidFill>
                <a:latin typeface="+mn-lt"/>
              </a:rPr>
              <a:t>N=2,206</a:t>
            </a:r>
          </a:p>
        </p:txBody>
      </p:sp>
      <p:sp>
        <p:nvSpPr>
          <p:cNvPr id="161" name="Rectangle: Rounded Corners 100">
            <a:extLst>
              <a:ext uri="{FF2B5EF4-FFF2-40B4-BE49-F238E27FC236}">
                <a16:creationId xmlns:a16="http://schemas.microsoft.com/office/drawing/2014/main" id="{ADAF3D11-F0B5-9117-2E36-F7A1FCC2E041}"/>
              </a:ext>
            </a:extLst>
          </p:cNvPr>
          <p:cNvSpPr/>
          <p:nvPr/>
        </p:nvSpPr>
        <p:spPr>
          <a:xfrm>
            <a:off x="2352797" y="2496990"/>
            <a:ext cx="463433" cy="230832"/>
          </a:xfrm>
          <a:prstGeom prst="roundRect">
            <a:avLst>
              <a:gd name="adj" fmla="val 0"/>
            </a:avLst>
          </a:prstGeom>
          <a:solidFill>
            <a:schemeClr val="bg1"/>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WASID</a:t>
            </a:r>
            <a:r>
              <a:rPr lang="en-GB" sz="800" b="1" kern="0" baseline="30000">
                <a:solidFill>
                  <a:srgbClr val="614863"/>
                </a:solidFill>
                <a:latin typeface="+mn-lt"/>
              </a:rPr>
              <a:t>10</a:t>
            </a:r>
            <a:br>
              <a:rPr lang="en-GB" sz="800" b="1" kern="0">
                <a:solidFill>
                  <a:srgbClr val="614863"/>
                </a:solidFill>
                <a:latin typeface="+mn-lt"/>
              </a:rPr>
            </a:br>
            <a:r>
              <a:rPr lang="en-GB" sz="700" kern="0">
                <a:solidFill>
                  <a:srgbClr val="614863"/>
                </a:solidFill>
                <a:latin typeface="+mn-lt"/>
              </a:rPr>
              <a:t>N=569 </a:t>
            </a:r>
          </a:p>
        </p:txBody>
      </p:sp>
      <p:sp>
        <p:nvSpPr>
          <p:cNvPr id="162" name="Rectangle: Rounded Corners 65">
            <a:extLst>
              <a:ext uri="{FF2B5EF4-FFF2-40B4-BE49-F238E27FC236}">
                <a16:creationId xmlns:a16="http://schemas.microsoft.com/office/drawing/2014/main" id="{EC31D333-A389-36D3-7900-54971463439F}"/>
              </a:ext>
            </a:extLst>
          </p:cNvPr>
          <p:cNvSpPr/>
          <p:nvPr/>
        </p:nvSpPr>
        <p:spPr>
          <a:xfrm>
            <a:off x="2726395" y="2172645"/>
            <a:ext cx="476258" cy="230832"/>
          </a:xfrm>
          <a:prstGeom prst="roundRect">
            <a:avLst>
              <a:gd name="adj" fmla="val 0"/>
            </a:avLst>
          </a:prstGeom>
          <a:solidFill>
            <a:schemeClr val="bg1"/>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ESPRIT</a:t>
            </a:r>
            <a:r>
              <a:rPr lang="en-GB" sz="800" b="1" kern="0" baseline="30000">
                <a:solidFill>
                  <a:srgbClr val="614863"/>
                </a:solidFill>
                <a:latin typeface="+mn-lt"/>
              </a:rPr>
              <a:t>11</a:t>
            </a:r>
            <a:br>
              <a:rPr lang="en-GB" sz="800" b="1" kern="0">
                <a:solidFill>
                  <a:srgbClr val="614863"/>
                </a:solidFill>
                <a:latin typeface="+mn-lt"/>
              </a:rPr>
            </a:br>
            <a:r>
              <a:rPr lang="en-GB" sz="700" kern="0">
                <a:solidFill>
                  <a:srgbClr val="614863"/>
                </a:solidFill>
                <a:latin typeface="+mn-lt"/>
              </a:rPr>
              <a:t>N=2,739</a:t>
            </a:r>
          </a:p>
        </p:txBody>
      </p:sp>
      <p:sp>
        <p:nvSpPr>
          <p:cNvPr id="163" name="Rectangle: Rounded Corners 65">
            <a:extLst>
              <a:ext uri="{FF2B5EF4-FFF2-40B4-BE49-F238E27FC236}">
                <a16:creationId xmlns:a16="http://schemas.microsoft.com/office/drawing/2014/main" id="{1A97B3D2-9F2B-6E98-49CD-06CED757CD23}"/>
              </a:ext>
            </a:extLst>
          </p:cNvPr>
          <p:cNvSpPr/>
          <p:nvPr/>
        </p:nvSpPr>
        <p:spPr>
          <a:xfrm>
            <a:off x="2763117" y="2811332"/>
            <a:ext cx="712331"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26F8F"/>
                </a:solidFill>
                <a:latin typeface="+mn-lt"/>
              </a:rPr>
              <a:t>EXPRESS</a:t>
            </a:r>
            <a:r>
              <a:rPr lang="en-GB" sz="800" b="1" kern="0" baseline="30000">
                <a:solidFill>
                  <a:srgbClr val="426F8F"/>
                </a:solidFill>
                <a:latin typeface="+mn-lt"/>
              </a:rPr>
              <a:t>12</a:t>
            </a:r>
            <a:br>
              <a:rPr lang="en-GB" sz="800" b="1" kern="0">
                <a:solidFill>
                  <a:srgbClr val="426F8F"/>
                </a:solidFill>
                <a:latin typeface="+mn-lt"/>
              </a:rPr>
            </a:br>
            <a:r>
              <a:rPr lang="en-GB" sz="700" kern="0">
                <a:solidFill>
                  <a:srgbClr val="426F8F"/>
                </a:solidFill>
                <a:latin typeface="+mn-lt"/>
              </a:rPr>
              <a:t>N=1,278</a:t>
            </a:r>
            <a:endParaRPr lang="en-GB" sz="800" kern="0">
              <a:solidFill>
                <a:srgbClr val="426F8F"/>
              </a:solidFill>
              <a:latin typeface="+mn-lt"/>
            </a:endParaRPr>
          </a:p>
        </p:txBody>
      </p:sp>
      <p:sp>
        <p:nvSpPr>
          <p:cNvPr id="164" name="Rectangle: Rounded Corners 58">
            <a:extLst>
              <a:ext uri="{FF2B5EF4-FFF2-40B4-BE49-F238E27FC236}">
                <a16:creationId xmlns:a16="http://schemas.microsoft.com/office/drawing/2014/main" id="{C148637F-FF16-73CA-71D2-FA32A5C0455D}"/>
              </a:ext>
            </a:extLst>
          </p:cNvPr>
          <p:cNvSpPr/>
          <p:nvPr/>
        </p:nvSpPr>
        <p:spPr>
          <a:xfrm>
            <a:off x="3274510" y="2172645"/>
            <a:ext cx="915305" cy="353943"/>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ATT Collaboration meta-analysis</a:t>
            </a:r>
            <a:r>
              <a:rPr lang="en-GB" sz="800" b="1" kern="0" baseline="30000">
                <a:solidFill>
                  <a:srgbClr val="614863"/>
                </a:solidFill>
                <a:latin typeface="+mn-lt"/>
              </a:rPr>
              <a:t>14</a:t>
            </a:r>
            <a:br>
              <a:rPr lang="en-GB" sz="800" b="1" kern="0">
                <a:solidFill>
                  <a:srgbClr val="614863"/>
                </a:solidFill>
                <a:latin typeface="+mn-lt"/>
              </a:rPr>
            </a:br>
            <a:r>
              <a:rPr lang="en-GB" sz="700" kern="0">
                <a:solidFill>
                  <a:srgbClr val="614863"/>
                </a:solidFill>
                <a:latin typeface="+mn-lt"/>
              </a:rPr>
              <a:t>N=6,170 (10 trials)</a:t>
            </a:r>
          </a:p>
        </p:txBody>
      </p:sp>
      <p:sp>
        <p:nvSpPr>
          <p:cNvPr id="165" name="Rectangle: Rounded Corners 75">
            <a:extLst>
              <a:ext uri="{FF2B5EF4-FFF2-40B4-BE49-F238E27FC236}">
                <a16:creationId xmlns:a16="http://schemas.microsoft.com/office/drawing/2014/main" id="{643C33B2-CC9D-DE5E-398F-FF7785F0099D}"/>
              </a:ext>
            </a:extLst>
          </p:cNvPr>
          <p:cNvSpPr/>
          <p:nvPr/>
        </p:nvSpPr>
        <p:spPr>
          <a:xfrm>
            <a:off x="4075867" y="2811332"/>
            <a:ext cx="510550"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CSPS-2</a:t>
            </a:r>
            <a:r>
              <a:rPr lang="en-GB" sz="800" b="1" kern="0" baseline="30000">
                <a:solidFill>
                  <a:srgbClr val="614863"/>
                </a:solidFill>
                <a:latin typeface="+mn-lt"/>
              </a:rPr>
              <a:t>16</a:t>
            </a:r>
            <a:br>
              <a:rPr lang="en-GB" sz="800" b="1" kern="0">
                <a:solidFill>
                  <a:srgbClr val="614863"/>
                </a:solidFill>
                <a:latin typeface="+mn-lt"/>
              </a:rPr>
            </a:br>
            <a:r>
              <a:rPr lang="en-GB" sz="700" kern="0">
                <a:solidFill>
                  <a:srgbClr val="614863"/>
                </a:solidFill>
                <a:latin typeface="+mn-lt"/>
              </a:rPr>
              <a:t>N=2,757</a:t>
            </a:r>
          </a:p>
        </p:txBody>
      </p:sp>
      <p:sp>
        <p:nvSpPr>
          <p:cNvPr id="166" name="Rectangle: Rounded Corners 7">
            <a:extLst>
              <a:ext uri="{FF2B5EF4-FFF2-40B4-BE49-F238E27FC236}">
                <a16:creationId xmlns:a16="http://schemas.microsoft.com/office/drawing/2014/main" id="{9F59A69E-EDF9-B478-6D3B-0EFE0567BF74}"/>
              </a:ext>
            </a:extLst>
          </p:cNvPr>
          <p:cNvSpPr/>
          <p:nvPr/>
        </p:nvSpPr>
        <p:spPr>
          <a:xfrm>
            <a:off x="4414465" y="2172645"/>
            <a:ext cx="549820"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ARTIS</a:t>
            </a:r>
            <a:r>
              <a:rPr lang="en-GB" sz="800" b="1" kern="0" baseline="30000">
                <a:solidFill>
                  <a:srgbClr val="614863"/>
                </a:solidFill>
                <a:latin typeface="+mn-lt"/>
              </a:rPr>
              <a:t>18</a:t>
            </a:r>
            <a:br>
              <a:rPr lang="en-GB" sz="800" b="1" kern="0">
                <a:solidFill>
                  <a:srgbClr val="614863"/>
                </a:solidFill>
                <a:latin typeface="+mn-lt"/>
              </a:rPr>
            </a:br>
            <a:r>
              <a:rPr lang="en-GB" sz="700" kern="0">
                <a:solidFill>
                  <a:srgbClr val="614863"/>
                </a:solidFill>
                <a:latin typeface="+mn-lt"/>
              </a:rPr>
              <a:t>N=642</a:t>
            </a:r>
          </a:p>
        </p:txBody>
      </p:sp>
      <p:sp>
        <p:nvSpPr>
          <p:cNvPr id="167" name="Rectangle: Rounded Corners 104">
            <a:extLst>
              <a:ext uri="{FF2B5EF4-FFF2-40B4-BE49-F238E27FC236}">
                <a16:creationId xmlns:a16="http://schemas.microsoft.com/office/drawing/2014/main" id="{E5DF6038-FEA5-0EB8-08A6-16D62C2C5F94}"/>
              </a:ext>
            </a:extLst>
          </p:cNvPr>
          <p:cNvSpPr/>
          <p:nvPr/>
        </p:nvSpPr>
        <p:spPr>
          <a:xfrm>
            <a:off x="4852787" y="2172645"/>
            <a:ext cx="667680"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AB9070"/>
                </a:solidFill>
                <a:latin typeface="+mn-lt"/>
              </a:rPr>
              <a:t>SOCRATES</a:t>
            </a:r>
            <a:r>
              <a:rPr lang="en-GB" sz="800" b="1" kern="0" baseline="30000">
                <a:solidFill>
                  <a:srgbClr val="AB9070"/>
                </a:solidFill>
                <a:latin typeface="+mn-lt"/>
              </a:rPr>
              <a:t>20</a:t>
            </a:r>
            <a:br>
              <a:rPr lang="en-GB" sz="800" b="1" kern="0">
                <a:solidFill>
                  <a:srgbClr val="AB9070"/>
                </a:solidFill>
                <a:latin typeface="+mn-lt"/>
              </a:rPr>
            </a:br>
            <a:r>
              <a:rPr lang="en-GB" sz="700" kern="0">
                <a:solidFill>
                  <a:srgbClr val="AB9070"/>
                </a:solidFill>
                <a:latin typeface="+mn-lt"/>
              </a:rPr>
              <a:t>N=13,199</a:t>
            </a:r>
            <a:endParaRPr lang="en-GB" sz="800" kern="0">
              <a:solidFill>
                <a:srgbClr val="AB9070"/>
              </a:solidFill>
              <a:latin typeface="+mn-lt"/>
            </a:endParaRPr>
          </a:p>
        </p:txBody>
      </p:sp>
      <p:sp>
        <p:nvSpPr>
          <p:cNvPr id="168" name="Rectangle: Rounded Corners 104">
            <a:extLst>
              <a:ext uri="{FF2B5EF4-FFF2-40B4-BE49-F238E27FC236}">
                <a16:creationId xmlns:a16="http://schemas.microsoft.com/office/drawing/2014/main" id="{75810D8E-9607-D8F2-134C-CD826CB1B561}"/>
              </a:ext>
            </a:extLst>
          </p:cNvPr>
          <p:cNvSpPr/>
          <p:nvPr/>
        </p:nvSpPr>
        <p:spPr>
          <a:xfrm>
            <a:off x="5637973" y="2423400"/>
            <a:ext cx="576626" cy="353943"/>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cs typeface="Arial" panose="020B0604020202020204" pitchFamily="34" charset="0"/>
              </a:rPr>
              <a:t>NAVIGATEESUS</a:t>
            </a:r>
            <a:r>
              <a:rPr lang="en-GB" sz="800" b="1" kern="0" baseline="30000">
                <a:solidFill>
                  <a:srgbClr val="614863"/>
                </a:solidFill>
                <a:latin typeface="+mn-lt"/>
                <a:cs typeface="Arial" panose="020B0604020202020204" pitchFamily="34" charset="0"/>
              </a:rPr>
              <a:t>23</a:t>
            </a:r>
            <a:br>
              <a:rPr lang="en-GB" sz="800" b="1" kern="0">
                <a:solidFill>
                  <a:srgbClr val="614863"/>
                </a:solidFill>
                <a:latin typeface="+mn-lt"/>
                <a:cs typeface="Arial" panose="020B0604020202020204" pitchFamily="34" charset="0"/>
              </a:rPr>
            </a:br>
            <a:r>
              <a:rPr lang="en-GB" sz="700" kern="0">
                <a:solidFill>
                  <a:srgbClr val="614863"/>
                </a:solidFill>
                <a:latin typeface="+mn-lt"/>
              </a:rPr>
              <a:t>N=7,213 </a:t>
            </a:r>
          </a:p>
        </p:txBody>
      </p:sp>
      <p:sp>
        <p:nvSpPr>
          <p:cNvPr id="169" name="Rectangle: Rounded Corners 104">
            <a:extLst>
              <a:ext uri="{FF2B5EF4-FFF2-40B4-BE49-F238E27FC236}">
                <a16:creationId xmlns:a16="http://schemas.microsoft.com/office/drawing/2014/main" id="{66B58BDE-91D4-7C6E-E15E-D950F4A5538A}"/>
              </a:ext>
            </a:extLst>
          </p:cNvPr>
          <p:cNvSpPr/>
          <p:nvPr/>
        </p:nvSpPr>
        <p:spPr>
          <a:xfrm>
            <a:off x="5279137" y="2811332"/>
            <a:ext cx="632987"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COMPASS</a:t>
            </a:r>
            <a:r>
              <a:rPr lang="en-GB" sz="800" b="1" kern="0" baseline="30000">
                <a:solidFill>
                  <a:srgbClr val="614863"/>
                </a:solidFill>
                <a:latin typeface="+mn-lt"/>
              </a:rPr>
              <a:t>21</a:t>
            </a:r>
            <a:br>
              <a:rPr lang="en-GB" sz="800" b="1" kern="0">
                <a:solidFill>
                  <a:srgbClr val="614863"/>
                </a:solidFill>
                <a:latin typeface="+mn-lt"/>
              </a:rPr>
            </a:br>
            <a:r>
              <a:rPr lang="en-GB" sz="700" kern="0">
                <a:solidFill>
                  <a:srgbClr val="614863"/>
                </a:solidFill>
                <a:latin typeface="+mn-lt"/>
              </a:rPr>
              <a:t>N=27,395</a:t>
            </a:r>
          </a:p>
        </p:txBody>
      </p:sp>
      <p:sp>
        <p:nvSpPr>
          <p:cNvPr id="170" name="Rectangle: Rounded Corners 106">
            <a:extLst>
              <a:ext uri="{FF2B5EF4-FFF2-40B4-BE49-F238E27FC236}">
                <a16:creationId xmlns:a16="http://schemas.microsoft.com/office/drawing/2014/main" id="{BE1C7398-2199-22C5-71BF-8B872A710255}"/>
              </a:ext>
            </a:extLst>
          </p:cNvPr>
          <p:cNvSpPr/>
          <p:nvPr/>
        </p:nvSpPr>
        <p:spPr>
          <a:xfrm>
            <a:off x="6125931" y="2811332"/>
            <a:ext cx="991166" cy="230832"/>
          </a:xfrm>
          <a:prstGeom prst="roundRect">
            <a:avLst>
              <a:gd name="adj" fmla="val 0"/>
            </a:avLst>
          </a:prstGeom>
          <a:solidFill>
            <a:srgbClr val="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614863"/>
                </a:solidFill>
                <a:latin typeface="+mn-lt"/>
              </a:rPr>
              <a:t>RE-SPECT ESUS</a:t>
            </a:r>
            <a:r>
              <a:rPr lang="en-GB" sz="800" b="1" kern="0" baseline="30000">
                <a:solidFill>
                  <a:srgbClr val="614863"/>
                </a:solidFill>
                <a:latin typeface="+mn-lt"/>
              </a:rPr>
              <a:t>24</a:t>
            </a:r>
            <a:br>
              <a:rPr lang="en-GB" sz="800" b="1" kern="0">
                <a:solidFill>
                  <a:srgbClr val="614863"/>
                </a:solidFill>
                <a:latin typeface="+mn-lt"/>
              </a:rPr>
            </a:br>
            <a:r>
              <a:rPr lang="en-GB" sz="700" kern="0">
                <a:solidFill>
                  <a:srgbClr val="614863"/>
                </a:solidFill>
                <a:latin typeface="+mn-lt"/>
              </a:rPr>
              <a:t>N=5,390</a:t>
            </a:r>
          </a:p>
        </p:txBody>
      </p:sp>
      <p:sp>
        <p:nvSpPr>
          <p:cNvPr id="171" name="Rectangle: Rounded Corners 104">
            <a:extLst>
              <a:ext uri="{FF2B5EF4-FFF2-40B4-BE49-F238E27FC236}">
                <a16:creationId xmlns:a16="http://schemas.microsoft.com/office/drawing/2014/main" id="{158BAC00-B845-F639-6949-6AF86746410B}"/>
              </a:ext>
            </a:extLst>
          </p:cNvPr>
          <p:cNvSpPr/>
          <p:nvPr/>
        </p:nvSpPr>
        <p:spPr>
          <a:xfrm>
            <a:off x="6299188" y="2172645"/>
            <a:ext cx="503999" cy="230832"/>
          </a:xfrm>
          <a:prstGeom prst="roundRect">
            <a:avLst>
              <a:gd name="adj" fmla="val 0"/>
            </a:avLst>
          </a:prstGeom>
          <a:solidFill>
            <a:sysClr val="window" lastClr="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AB9070"/>
                </a:solidFill>
                <a:latin typeface="+mn-lt"/>
              </a:rPr>
              <a:t>THALES</a:t>
            </a:r>
            <a:r>
              <a:rPr lang="en-GB" sz="800" b="1" kern="0" baseline="30000">
                <a:solidFill>
                  <a:srgbClr val="AB9070"/>
                </a:solidFill>
                <a:latin typeface="+mn-lt"/>
              </a:rPr>
              <a:t>25</a:t>
            </a:r>
            <a:br>
              <a:rPr lang="en-GB" sz="800" b="1" kern="0">
                <a:solidFill>
                  <a:srgbClr val="AB9070"/>
                </a:solidFill>
                <a:latin typeface="+mn-lt"/>
              </a:rPr>
            </a:br>
            <a:r>
              <a:rPr lang="en-GB" sz="700" kern="0">
                <a:solidFill>
                  <a:srgbClr val="AB9070"/>
                </a:solidFill>
                <a:latin typeface="+mn-lt"/>
              </a:rPr>
              <a:t>N=11,016</a:t>
            </a:r>
            <a:endParaRPr lang="en-GB" sz="800" kern="0">
              <a:solidFill>
                <a:srgbClr val="AB9070"/>
              </a:solidFill>
              <a:latin typeface="+mn-lt"/>
            </a:endParaRPr>
          </a:p>
        </p:txBody>
      </p:sp>
      <p:sp>
        <p:nvSpPr>
          <p:cNvPr id="172" name="TextBox 23">
            <a:extLst>
              <a:ext uri="{FF2B5EF4-FFF2-40B4-BE49-F238E27FC236}">
                <a16:creationId xmlns:a16="http://schemas.microsoft.com/office/drawing/2014/main" id="{C2E98B5C-9E77-86F1-1F43-101426262CAA}"/>
              </a:ext>
            </a:extLst>
          </p:cNvPr>
          <p:cNvSpPr txBox="1"/>
          <p:nvPr/>
        </p:nvSpPr>
        <p:spPr>
          <a:xfrm>
            <a:off x="8467277" y="1893917"/>
            <a:ext cx="391955" cy="129589"/>
          </a:xfrm>
          <a:prstGeom prst="rect">
            <a:avLst/>
          </a:prstGeom>
          <a:noFill/>
        </p:spPr>
        <p:txBody>
          <a:bodyPr wrap="square" lIns="0" tIns="0" rIns="0" bIns="0" rtlCol="0" anchor="ctr" anchorCtr="0">
            <a:noAutofit/>
          </a:bodyPr>
          <a:lstStyle/>
          <a:p>
            <a:pPr defTabSz="457028" fontAlgn="auto">
              <a:spcBef>
                <a:spcPts val="0"/>
              </a:spcBef>
              <a:spcAft>
                <a:spcPts val="450"/>
              </a:spcAft>
              <a:defRPr/>
            </a:pPr>
            <a:r>
              <a:rPr lang="en-GB" sz="800" kern="0">
                <a:solidFill>
                  <a:schemeClr val="bg1"/>
                </a:solidFill>
                <a:latin typeface="+mn-lt"/>
              </a:rPr>
              <a:t>2026</a:t>
            </a:r>
          </a:p>
        </p:txBody>
      </p:sp>
      <p:cxnSp>
        <p:nvCxnSpPr>
          <p:cNvPr id="173" name="Straight Connector 172">
            <a:extLst>
              <a:ext uri="{FF2B5EF4-FFF2-40B4-BE49-F238E27FC236}">
                <a16:creationId xmlns:a16="http://schemas.microsoft.com/office/drawing/2014/main" id="{D09ABBB9-90EC-AED5-B41D-B82921C386A6}"/>
              </a:ext>
            </a:extLst>
          </p:cNvPr>
          <p:cNvCxnSpPr>
            <a:cxnSpLocks/>
          </p:cNvCxnSpPr>
          <p:nvPr/>
        </p:nvCxnSpPr>
        <p:spPr>
          <a:xfrm flipV="1">
            <a:off x="8586228" y="1606066"/>
            <a:ext cx="0" cy="265563"/>
          </a:xfrm>
          <a:prstGeom prst="line">
            <a:avLst/>
          </a:prstGeom>
          <a:noFill/>
          <a:ln w="6350" cap="flat" cmpd="sng" algn="ctr">
            <a:solidFill>
              <a:srgbClr val="426F8F"/>
            </a:solidFill>
            <a:prstDash val="solid"/>
            <a:miter lim="800000"/>
            <a:headEnd type="oval" w="sm" len="sm"/>
          </a:ln>
          <a:effectLst/>
        </p:spPr>
      </p:cxnSp>
      <p:sp>
        <p:nvSpPr>
          <p:cNvPr id="174" name="Rectangle: Rounded Corners 96">
            <a:extLst>
              <a:ext uri="{FF2B5EF4-FFF2-40B4-BE49-F238E27FC236}">
                <a16:creationId xmlns:a16="http://schemas.microsoft.com/office/drawing/2014/main" id="{90E7A64E-84DE-0B02-DE45-48F05A1C671D}"/>
              </a:ext>
            </a:extLst>
          </p:cNvPr>
          <p:cNvSpPr/>
          <p:nvPr/>
        </p:nvSpPr>
        <p:spPr>
          <a:xfrm>
            <a:off x="8395337" y="1431045"/>
            <a:ext cx="624633" cy="353943"/>
          </a:xfrm>
          <a:prstGeom prst="roundRect">
            <a:avLst>
              <a:gd name="adj" fmla="val 0"/>
            </a:avLst>
          </a:prstGeom>
          <a:solidFill>
            <a:srgbClr val="FFFFFF"/>
          </a:solidFill>
          <a:ln w="12700">
            <a:noFill/>
          </a:ln>
        </p:spPr>
        <p:txBody>
          <a:bodyPr wrap="square" lIns="0" tIns="0" rIns="0" bIns="0" rtlCol="0" anchor="t" anchorCtr="0">
            <a:spAutoFit/>
          </a:bodyPr>
          <a:lstStyle/>
          <a:p>
            <a:pPr defTabSz="457074" fontAlgn="auto">
              <a:spcBef>
                <a:spcPts val="0"/>
              </a:spcBef>
              <a:spcAft>
                <a:spcPts val="450"/>
              </a:spcAft>
              <a:defRPr/>
            </a:pPr>
            <a:r>
              <a:rPr lang="en-GB" sz="800" b="1" kern="0">
                <a:solidFill>
                  <a:srgbClr val="426F8F"/>
                </a:solidFill>
                <a:latin typeface="+mn-lt"/>
              </a:rPr>
              <a:t>LIBREXIA-STROKE*</a:t>
            </a:r>
            <a:r>
              <a:rPr lang="en-GB" sz="800" b="1" kern="0" baseline="30000">
                <a:solidFill>
                  <a:srgbClr val="426F8F"/>
                </a:solidFill>
                <a:latin typeface="+mn-lt"/>
              </a:rPr>
              <a:t>,33</a:t>
            </a:r>
            <a:br>
              <a:rPr lang="en-GB" sz="800" b="1" kern="0">
                <a:solidFill>
                  <a:srgbClr val="426F8F"/>
                </a:solidFill>
                <a:latin typeface="+mn-lt"/>
              </a:rPr>
            </a:br>
            <a:r>
              <a:rPr lang="en-GB" sz="700" kern="0">
                <a:solidFill>
                  <a:srgbClr val="426F8F"/>
                </a:solidFill>
                <a:latin typeface="+mn-lt"/>
              </a:rPr>
              <a:t>N≈15,000</a:t>
            </a:r>
          </a:p>
        </p:txBody>
      </p:sp>
      <p:sp>
        <p:nvSpPr>
          <p:cNvPr id="6" name="TextBox 5">
            <a:extLst>
              <a:ext uri="{FF2B5EF4-FFF2-40B4-BE49-F238E27FC236}">
                <a16:creationId xmlns:a16="http://schemas.microsoft.com/office/drawing/2014/main" id="{702A58A2-67A6-6FC1-7FF4-FADA60CC5C83}"/>
              </a:ext>
            </a:extLst>
          </p:cNvPr>
          <p:cNvSpPr txBox="1"/>
          <p:nvPr>
            <p:custDataLst>
              <p:tags r:id="rId3"/>
            </p:custDataLst>
          </p:nvPr>
        </p:nvSpPr>
        <p:spPr>
          <a:xfrm>
            <a:off x="6125931" y="807469"/>
            <a:ext cx="828663" cy="242374"/>
          </a:xfrm>
          <a:prstGeom prst="rect">
            <a:avLst/>
          </a:prstGeom>
          <a:solidFill>
            <a:sysClr val="window" lastClr="FFFFFF"/>
          </a:solidFill>
          <a:ln>
            <a:noFill/>
          </a:ln>
        </p:spPr>
        <p:txBody>
          <a:bodyPr wrap="square" lIns="0" tIns="0" rIns="0" bIns="0" rtlCol="0" anchor="t" anchorCtr="0">
            <a:spAutoFit/>
          </a:bodyPr>
          <a:lstStyle/>
          <a:p>
            <a:pPr algn="r" defTabSz="457028" fontAlgn="auto">
              <a:spcBef>
                <a:spcPts val="0"/>
              </a:spcBef>
              <a:spcAft>
                <a:spcPts val="450"/>
              </a:spcAft>
              <a:defRPr/>
            </a:pPr>
            <a:r>
              <a:rPr lang="en-GB" sz="525" b="1" kern="0" dirty="0">
                <a:solidFill>
                  <a:srgbClr val="426F8F"/>
                </a:solidFill>
                <a:latin typeface="+mn-lt"/>
              </a:rPr>
              <a:t>2021</a:t>
            </a:r>
            <a:br>
              <a:rPr lang="en-GB" sz="525" b="1" kern="0" dirty="0">
                <a:solidFill>
                  <a:srgbClr val="426F8F"/>
                </a:solidFill>
                <a:latin typeface="+mn-lt"/>
              </a:rPr>
            </a:br>
            <a:r>
              <a:rPr lang="en-GB" sz="525" b="1" kern="0" dirty="0">
                <a:solidFill>
                  <a:srgbClr val="426F8F"/>
                </a:solidFill>
                <a:latin typeface="+mn-lt"/>
              </a:rPr>
              <a:t>CSBPR on secondary prevention of stroke</a:t>
            </a:r>
            <a:r>
              <a:rPr lang="en-GB" sz="525" b="1" kern="0" baseline="30000" dirty="0">
                <a:solidFill>
                  <a:srgbClr val="426F8F"/>
                </a:solidFill>
                <a:latin typeface="+mn-lt"/>
              </a:rPr>
              <a:t>34</a:t>
            </a:r>
          </a:p>
        </p:txBody>
      </p:sp>
    </p:spTree>
    <p:custDataLst>
      <p:tags r:id="rId1"/>
    </p:custDataLst>
    <p:extLst>
      <p:ext uri="{BB962C8B-B14F-4D97-AF65-F5344CB8AC3E}">
        <p14:creationId xmlns:p14="http://schemas.microsoft.com/office/powerpoint/2010/main" val="1624000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42ADB-D387-A9C8-0747-F7D3F344D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49BE7-EA38-194F-1886-A60B8DC20CE4}"/>
              </a:ext>
            </a:extLst>
          </p:cNvPr>
          <p:cNvSpPr>
            <a:spLocks noGrp="1"/>
          </p:cNvSpPr>
          <p:nvPr>
            <p:ph type="title"/>
          </p:nvPr>
        </p:nvSpPr>
        <p:spPr/>
        <p:txBody>
          <a:bodyPr/>
          <a:lstStyle/>
          <a:p>
            <a:r>
              <a:rPr lang="en-US"/>
              <a:t>Antiplatelet therapy has been the cornerstone of secondary stroke prevention following a non-cardioembolic ischemic stroke</a:t>
            </a:r>
          </a:p>
        </p:txBody>
      </p:sp>
      <p:sp>
        <p:nvSpPr>
          <p:cNvPr id="5" name="Text Placeholder 4">
            <a:extLst>
              <a:ext uri="{FF2B5EF4-FFF2-40B4-BE49-F238E27FC236}">
                <a16:creationId xmlns:a16="http://schemas.microsoft.com/office/drawing/2014/main" id="{F51F46AA-15EA-2F82-59BE-3654D54603FB}"/>
              </a:ext>
            </a:extLst>
          </p:cNvPr>
          <p:cNvSpPr>
            <a:spLocks noGrp="1"/>
          </p:cNvSpPr>
          <p:nvPr>
            <p:ph type="body" sz="quarter" idx="14"/>
          </p:nvPr>
        </p:nvSpPr>
        <p:spPr>
          <a:xfrm>
            <a:off x="359569" y="4464807"/>
            <a:ext cx="8424000" cy="262764"/>
          </a:xfrm>
        </p:spPr>
        <p:txBody>
          <a:bodyPr/>
          <a:lstStyle/>
          <a:p>
            <a:r>
              <a:rPr lang="en-GB" dirty="0">
                <a:solidFill>
                  <a:schemeClr val="tx2"/>
                </a:solidFill>
              </a:rPr>
              <a:t>CAD, coronary artery disease; DAPT, dual antiplatelet therapy; PAD, peripheral artery disease; SAPT, single antiplatelet therapy.</a:t>
            </a:r>
            <a:br>
              <a:rPr lang="en-GB" dirty="0">
                <a:solidFill>
                  <a:schemeClr val="tx2"/>
                </a:solidFill>
              </a:rPr>
            </a:br>
            <a:r>
              <a:rPr lang="en-GB" b="1" dirty="0">
                <a:solidFill>
                  <a:schemeClr val="tx2"/>
                </a:solidFill>
              </a:rPr>
              <a:t>1. </a:t>
            </a:r>
            <a:r>
              <a:rPr lang="en-GB" dirty="0">
                <a:solidFill>
                  <a:schemeClr val="tx2"/>
                </a:solidFill>
              </a:rPr>
              <a:t>Gladstone DJ et al. Can J </a:t>
            </a:r>
            <a:r>
              <a:rPr lang="en-GB" dirty="0" err="1">
                <a:solidFill>
                  <a:schemeClr val="tx2"/>
                </a:solidFill>
              </a:rPr>
              <a:t>Neurol</a:t>
            </a:r>
            <a:r>
              <a:rPr lang="en-GB" dirty="0">
                <a:solidFill>
                  <a:schemeClr val="tx2"/>
                </a:solidFill>
              </a:rPr>
              <a:t> Sci. 2022;49:315–337</a:t>
            </a:r>
            <a:r>
              <a:rPr lang="en-GB" b="1" dirty="0">
                <a:solidFill>
                  <a:schemeClr val="tx2"/>
                </a:solidFill>
              </a:rPr>
              <a:t>. 2. </a:t>
            </a:r>
            <a:r>
              <a:rPr lang="en-GB" dirty="0">
                <a:solidFill>
                  <a:schemeClr val="tx2"/>
                </a:solidFill>
              </a:rPr>
              <a:t>Dawson J, et al. </a:t>
            </a:r>
            <a:r>
              <a:rPr lang="en-GB" dirty="0" err="1">
                <a:solidFill>
                  <a:schemeClr val="tx2"/>
                </a:solidFill>
              </a:rPr>
              <a:t>Eur</a:t>
            </a:r>
            <a:r>
              <a:rPr lang="en-GB" dirty="0">
                <a:solidFill>
                  <a:schemeClr val="tx2"/>
                </a:solidFill>
              </a:rPr>
              <a:t> Stroke J. 2021;6:CLXXXVII–CXCI; </a:t>
            </a:r>
            <a:r>
              <a:rPr lang="en-GB" b="1" dirty="0">
                <a:solidFill>
                  <a:schemeClr val="tx2"/>
                </a:solidFill>
              </a:rPr>
              <a:t>3.</a:t>
            </a:r>
            <a:r>
              <a:rPr lang="en-GB" dirty="0">
                <a:solidFill>
                  <a:schemeClr val="tx2"/>
                </a:solidFill>
              </a:rPr>
              <a:t> </a:t>
            </a:r>
            <a:r>
              <a:rPr lang="en-GB" dirty="0" err="1">
                <a:solidFill>
                  <a:schemeClr val="tx2"/>
                </a:solidFill>
              </a:rPr>
              <a:t>Kleindorfer</a:t>
            </a:r>
            <a:r>
              <a:rPr lang="en-GB" dirty="0">
                <a:solidFill>
                  <a:schemeClr val="tx2"/>
                </a:solidFill>
              </a:rPr>
              <a:t> DO, et al. Stroke. 2021;52:e364–e467; </a:t>
            </a:r>
            <a:r>
              <a:rPr lang="en-GB" b="1" dirty="0">
                <a:solidFill>
                  <a:schemeClr val="tx2"/>
                </a:solidFill>
              </a:rPr>
              <a:t>4.</a:t>
            </a:r>
            <a:r>
              <a:rPr lang="en-GB" dirty="0">
                <a:solidFill>
                  <a:schemeClr val="tx2"/>
                </a:solidFill>
              </a:rPr>
              <a:t> Liu L, et al. Stroke </a:t>
            </a:r>
            <a:r>
              <a:rPr lang="en-GB" dirty="0" err="1">
                <a:solidFill>
                  <a:schemeClr val="tx2"/>
                </a:solidFill>
              </a:rPr>
              <a:t>Vasc</a:t>
            </a:r>
            <a:r>
              <a:rPr lang="en-GB" dirty="0">
                <a:solidFill>
                  <a:schemeClr val="tx2"/>
                </a:solidFill>
              </a:rPr>
              <a:t> Neurol. 2023;8:e3; </a:t>
            </a:r>
            <a:r>
              <a:rPr lang="en-GB" b="1" dirty="0">
                <a:solidFill>
                  <a:schemeClr val="tx2"/>
                </a:solidFill>
              </a:rPr>
              <a:t>5.</a:t>
            </a:r>
            <a:r>
              <a:rPr lang="en-GB" dirty="0">
                <a:solidFill>
                  <a:schemeClr val="tx2"/>
                </a:solidFill>
              </a:rPr>
              <a:t> Dawson J, et al. </a:t>
            </a:r>
            <a:r>
              <a:rPr lang="en-GB" dirty="0" err="1">
                <a:solidFill>
                  <a:schemeClr val="tx2"/>
                </a:solidFill>
              </a:rPr>
              <a:t>Eur</a:t>
            </a:r>
            <a:r>
              <a:rPr lang="en-GB" dirty="0">
                <a:solidFill>
                  <a:schemeClr val="tx2"/>
                </a:solidFill>
              </a:rPr>
              <a:t> Stroke J. 2022;7:I–XLI. </a:t>
            </a:r>
          </a:p>
        </p:txBody>
      </p:sp>
      <p:sp>
        <p:nvSpPr>
          <p:cNvPr id="38" name="TextBox 37">
            <a:extLst>
              <a:ext uri="{FF2B5EF4-FFF2-40B4-BE49-F238E27FC236}">
                <a16:creationId xmlns:a16="http://schemas.microsoft.com/office/drawing/2014/main" id="{68B7217A-3909-FD9D-A490-82BF96A8D15A}"/>
              </a:ext>
            </a:extLst>
          </p:cNvPr>
          <p:cNvSpPr txBox="1"/>
          <p:nvPr/>
        </p:nvSpPr>
        <p:spPr>
          <a:xfrm>
            <a:off x="709373" y="1222375"/>
            <a:ext cx="8075851" cy="720000"/>
          </a:xfrm>
          <a:prstGeom prst="rect">
            <a:avLst/>
          </a:prstGeom>
          <a:solidFill>
            <a:schemeClr val="accent4">
              <a:lumMod val="20000"/>
              <a:lumOff val="80000"/>
            </a:schemeClr>
          </a:solidFill>
        </p:spPr>
        <p:txBody>
          <a:bodyPr wrap="square" lIns="5029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rPr>
              <a:t>Early (&lt;24 h) initiation of SAPT or DAPT is recommended for short-term stroke prevention </a:t>
            </a:r>
            <a:br>
              <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rPr>
            </a:br>
            <a:r>
              <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rPr>
              <a:t>(21–90 days), depending on risk factors</a:t>
            </a:r>
            <a:r>
              <a:rPr kumimoji="0" lang="en-US" sz="1400" b="0" i="0" u="none" strike="noStrike" kern="0" cap="none" spc="0" normalizeH="0" baseline="30000" noProof="0" dirty="0">
                <a:ln>
                  <a:noFill/>
                </a:ln>
                <a:solidFill>
                  <a:srgbClr val="464545"/>
                </a:solidFill>
                <a:effectLst/>
                <a:uLnTx/>
                <a:uFillTx/>
                <a:latin typeface="Arial" panose="020B0604020202020204" pitchFamily="34" charset="0"/>
                <a:ea typeface="+mn-ea"/>
                <a:cs typeface="Arial" panose="020B0604020202020204" pitchFamily="34" charset="0"/>
              </a:rPr>
              <a:t>1</a:t>
            </a:r>
            <a:r>
              <a:rPr kumimoji="0" lang="en-US" sz="1400" b="0" i="0" u="none" strike="noStrike" kern="0" cap="none" spc="0" normalizeH="0" baseline="30000" noProof="0" dirty="0">
                <a:ln>
                  <a:noFill/>
                </a:ln>
                <a:solidFill>
                  <a:srgbClr val="000000"/>
                </a:solidFill>
                <a:effectLst/>
                <a:uLnTx/>
                <a:uFillTx/>
                <a:latin typeface="Arial" charset="0"/>
                <a:ea typeface="+mn-ea"/>
                <a:cs typeface="+mn-cs"/>
              </a:rPr>
              <a:t>–</a:t>
            </a:r>
            <a:r>
              <a:rPr lang="en-US" sz="1400" kern="0" baseline="30000" dirty="0">
                <a:solidFill>
                  <a:srgbClr val="000000"/>
                </a:solidFill>
              </a:rPr>
              <a:t>4</a:t>
            </a:r>
            <a:endPar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endParaRPr>
          </a:p>
        </p:txBody>
      </p:sp>
      <p:sp>
        <p:nvSpPr>
          <p:cNvPr id="39" name="TextBox 38">
            <a:extLst>
              <a:ext uri="{FF2B5EF4-FFF2-40B4-BE49-F238E27FC236}">
                <a16:creationId xmlns:a16="http://schemas.microsoft.com/office/drawing/2014/main" id="{33EB1255-0AB8-A9C3-151D-95838ADE03A8}"/>
              </a:ext>
            </a:extLst>
          </p:cNvPr>
          <p:cNvSpPr txBox="1"/>
          <p:nvPr/>
        </p:nvSpPr>
        <p:spPr>
          <a:xfrm>
            <a:off x="709373" y="3273011"/>
            <a:ext cx="8075851" cy="720000"/>
          </a:xfrm>
          <a:prstGeom prst="rect">
            <a:avLst/>
          </a:prstGeom>
          <a:solidFill>
            <a:schemeClr val="accent4">
              <a:lumMod val="20000"/>
              <a:lumOff val="80000"/>
            </a:schemeClr>
          </a:solidFill>
        </p:spPr>
        <p:txBody>
          <a:bodyPr wrap="square" lIns="5029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rPr>
              <a:t>Low-dose anticoagulant plus antiplatelet therapy may be considered for patients with underlying CAD or PAD</a:t>
            </a:r>
            <a:r>
              <a:rPr lang="en-US" sz="1400" kern="0" baseline="30000" dirty="0">
                <a:solidFill>
                  <a:srgbClr val="464545"/>
                </a:solidFill>
                <a:latin typeface="Arial" panose="020B0604020202020204" pitchFamily="34" charset="0"/>
                <a:cs typeface="Arial" panose="020B0604020202020204" pitchFamily="34" charset="0"/>
              </a:rPr>
              <a:t>5</a:t>
            </a:r>
            <a:endPar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endParaRPr>
          </a:p>
        </p:txBody>
      </p:sp>
      <p:sp>
        <p:nvSpPr>
          <p:cNvPr id="40" name="Oval 39">
            <a:extLst>
              <a:ext uri="{FF2B5EF4-FFF2-40B4-BE49-F238E27FC236}">
                <a16:creationId xmlns:a16="http://schemas.microsoft.com/office/drawing/2014/main" id="{0E823AE2-3C68-F1C9-55EE-256B873A69B5}"/>
              </a:ext>
            </a:extLst>
          </p:cNvPr>
          <p:cNvSpPr>
            <a:spLocks noChangeAspect="1"/>
          </p:cNvSpPr>
          <p:nvPr/>
        </p:nvSpPr>
        <p:spPr>
          <a:xfrm flipH="1">
            <a:off x="360363" y="1222375"/>
            <a:ext cx="720002" cy="720000"/>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41" name="Oval 40">
            <a:extLst>
              <a:ext uri="{FF2B5EF4-FFF2-40B4-BE49-F238E27FC236}">
                <a16:creationId xmlns:a16="http://schemas.microsoft.com/office/drawing/2014/main" id="{44A88F0A-952F-D663-ED99-C293CCCF9B23}"/>
              </a:ext>
            </a:extLst>
          </p:cNvPr>
          <p:cNvSpPr>
            <a:spLocks noChangeAspect="1"/>
          </p:cNvSpPr>
          <p:nvPr/>
        </p:nvSpPr>
        <p:spPr>
          <a:xfrm flipH="1">
            <a:off x="360363" y="3273011"/>
            <a:ext cx="720002" cy="720000"/>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43" name="TextBox 42">
            <a:extLst>
              <a:ext uri="{FF2B5EF4-FFF2-40B4-BE49-F238E27FC236}">
                <a16:creationId xmlns:a16="http://schemas.microsoft.com/office/drawing/2014/main" id="{1ECE0592-D111-C740-6E1D-D2C9EF851369}"/>
              </a:ext>
            </a:extLst>
          </p:cNvPr>
          <p:cNvSpPr txBox="1"/>
          <p:nvPr/>
        </p:nvSpPr>
        <p:spPr>
          <a:xfrm>
            <a:off x="709373" y="2247693"/>
            <a:ext cx="8075851" cy="720000"/>
          </a:xfrm>
          <a:prstGeom prst="rect">
            <a:avLst/>
          </a:prstGeom>
          <a:solidFill>
            <a:schemeClr val="accent4">
              <a:lumMod val="20000"/>
              <a:lumOff val="80000"/>
            </a:schemeClr>
          </a:solidFill>
        </p:spPr>
        <p:txBody>
          <a:bodyPr wrap="square" lIns="5029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rPr>
              <a:t>Long-term SAPT is recommended for most patients</a:t>
            </a:r>
            <a:r>
              <a:rPr kumimoji="0" lang="en-US" sz="1400" b="0" i="0" u="none" strike="noStrike" kern="0" cap="none" spc="0" normalizeH="0" baseline="30000" noProof="0" dirty="0">
                <a:ln>
                  <a:noFill/>
                </a:ln>
                <a:solidFill>
                  <a:srgbClr val="464545"/>
                </a:solidFill>
                <a:effectLst/>
                <a:uLnTx/>
                <a:uFillTx/>
                <a:latin typeface="Arial" panose="020B0604020202020204" pitchFamily="34" charset="0"/>
                <a:ea typeface="+mn-ea"/>
                <a:cs typeface="Arial" panose="020B0604020202020204" pitchFamily="34" charset="0"/>
              </a:rPr>
              <a:t>1,3</a:t>
            </a:r>
            <a:r>
              <a:rPr kumimoji="0" lang="en-US" sz="1400" b="0" i="0" u="none" strike="noStrike" kern="0" cap="none" spc="0" normalizeH="0" baseline="30000" noProof="0" dirty="0">
                <a:ln>
                  <a:noFill/>
                </a:ln>
                <a:solidFill>
                  <a:srgbClr val="000000"/>
                </a:solidFill>
                <a:effectLst/>
                <a:uLnTx/>
                <a:uFillTx/>
                <a:latin typeface="Arial" charset="0"/>
                <a:ea typeface="+mn-ea"/>
                <a:cs typeface="+mn-cs"/>
              </a:rPr>
              <a:t>–</a:t>
            </a:r>
            <a:r>
              <a:rPr lang="en-US" sz="1400" kern="0" baseline="30000" dirty="0">
                <a:solidFill>
                  <a:srgbClr val="464545"/>
                </a:solidFill>
                <a:latin typeface="Arial" panose="020B0604020202020204" pitchFamily="34" charset="0"/>
                <a:cs typeface="Arial" panose="020B0604020202020204" pitchFamily="34" charset="0"/>
              </a:rPr>
              <a:t>5</a:t>
            </a:r>
            <a:r>
              <a:rPr kumimoji="0" lang="en-US" sz="1400" b="0" i="0" u="none" strike="noStrike" kern="0" cap="none" spc="0" normalizeH="0" baseline="30000" noProof="0" dirty="0">
                <a:ln>
                  <a:noFill/>
                </a:ln>
                <a:solidFill>
                  <a:srgbClr val="464545"/>
                </a:solidFill>
                <a:effectLst/>
                <a:uLnTx/>
                <a:uFillTx/>
                <a:latin typeface="Arial" panose="020B0604020202020204" pitchFamily="34" charset="0"/>
                <a:ea typeface="+mn-ea"/>
                <a:cs typeface="Arial" panose="020B0604020202020204" pitchFamily="34" charset="0"/>
              </a:rPr>
              <a:t>                                                                                                                                                                                             </a:t>
            </a:r>
            <a:endParaRPr kumimoji="0" lang="en-US" sz="1400" b="0" i="0" u="none" strike="noStrike" kern="0" cap="none" spc="0" normalizeH="0" baseline="0" noProof="0" dirty="0">
              <a:ln>
                <a:noFill/>
              </a:ln>
              <a:solidFill>
                <a:srgbClr val="464545"/>
              </a:solidFill>
              <a:effectLst/>
              <a:uLnTx/>
              <a:uFillTx/>
              <a:latin typeface="Arial" panose="020B0604020202020204" pitchFamily="34" charset="0"/>
              <a:ea typeface="+mn-ea"/>
              <a:cs typeface="Arial" panose="020B0604020202020204" pitchFamily="34" charset="0"/>
            </a:endParaRPr>
          </a:p>
        </p:txBody>
      </p:sp>
      <p:sp>
        <p:nvSpPr>
          <p:cNvPr id="44" name="Oval 43">
            <a:extLst>
              <a:ext uri="{FF2B5EF4-FFF2-40B4-BE49-F238E27FC236}">
                <a16:creationId xmlns:a16="http://schemas.microsoft.com/office/drawing/2014/main" id="{711211B8-6536-7601-7ED4-A9298F23CE44}"/>
              </a:ext>
            </a:extLst>
          </p:cNvPr>
          <p:cNvSpPr>
            <a:spLocks noChangeAspect="1"/>
          </p:cNvSpPr>
          <p:nvPr/>
        </p:nvSpPr>
        <p:spPr>
          <a:xfrm flipH="1">
            <a:off x="360363" y="2247693"/>
            <a:ext cx="720002" cy="7200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48" name="Graphic 47" descr="Fork In Road with solid fill">
            <a:extLst>
              <a:ext uri="{FF2B5EF4-FFF2-40B4-BE49-F238E27FC236}">
                <a16:creationId xmlns:a16="http://schemas.microsoft.com/office/drawing/2014/main" id="{A3C0B825-162C-C457-189B-A49813ED6C3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28340" y="3440987"/>
            <a:ext cx="384048" cy="384048"/>
          </a:xfrm>
          <a:prstGeom prst="rect">
            <a:avLst/>
          </a:prstGeom>
        </p:spPr>
      </p:pic>
      <p:pic>
        <p:nvPicPr>
          <p:cNvPr id="50" name="Graphic 49">
            <a:extLst>
              <a:ext uri="{FF2B5EF4-FFF2-40B4-BE49-F238E27FC236}">
                <a16:creationId xmlns:a16="http://schemas.microsoft.com/office/drawing/2014/main" id="{93D05CF9-9F56-E66B-5021-61EEF4333C5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8340" y="2415669"/>
            <a:ext cx="384048" cy="384048"/>
          </a:xfrm>
          <a:prstGeom prst="rect">
            <a:avLst/>
          </a:prstGeom>
        </p:spPr>
      </p:pic>
      <p:pic>
        <p:nvPicPr>
          <p:cNvPr id="52" name="Graphic 51">
            <a:extLst>
              <a:ext uri="{FF2B5EF4-FFF2-40B4-BE49-F238E27FC236}">
                <a16:creationId xmlns:a16="http://schemas.microsoft.com/office/drawing/2014/main" id="{89A07C4F-A4D5-C136-7FC4-17BFAB06CE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28340" y="1390351"/>
            <a:ext cx="384048" cy="384048"/>
          </a:xfrm>
          <a:prstGeom prst="rect">
            <a:avLst/>
          </a:prstGeom>
        </p:spPr>
      </p:pic>
    </p:spTree>
    <p:extLst>
      <p:ext uri="{BB962C8B-B14F-4D97-AF65-F5344CB8AC3E}">
        <p14:creationId xmlns:p14="http://schemas.microsoft.com/office/powerpoint/2010/main" val="317977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57E16BE-2DD8-36FE-7059-DCBF90D613F3}"/>
              </a:ext>
            </a:extLst>
          </p:cNvPr>
          <p:cNvSpPr>
            <a:spLocks noGrp="1"/>
          </p:cNvSpPr>
          <p:nvPr>
            <p:ph type="title"/>
          </p:nvPr>
        </p:nvSpPr>
        <p:spPr/>
        <p:txBody>
          <a:bodyPr/>
          <a:lstStyle/>
          <a:p>
            <a:r>
              <a:rPr lang="en-US" dirty="0"/>
              <a:t>Canadian stroke best practice recommendations for stroke prevention after non-cardioembolic ischemic stroke or TIA</a:t>
            </a:r>
          </a:p>
        </p:txBody>
      </p:sp>
      <p:sp>
        <p:nvSpPr>
          <p:cNvPr id="5" name="Text Placeholder 4">
            <a:extLst>
              <a:ext uri="{FF2B5EF4-FFF2-40B4-BE49-F238E27FC236}">
                <a16:creationId xmlns:a16="http://schemas.microsoft.com/office/drawing/2014/main" id="{8C07E27E-462D-928E-89E8-DA75911ECEF0}"/>
              </a:ext>
            </a:extLst>
          </p:cNvPr>
          <p:cNvSpPr>
            <a:spLocks noGrp="1"/>
          </p:cNvSpPr>
          <p:nvPr>
            <p:ph type="body" sz="quarter" idx="14"/>
          </p:nvPr>
        </p:nvSpPr>
        <p:spPr>
          <a:xfrm>
            <a:off x="359569" y="4202043"/>
            <a:ext cx="8424000" cy="525528"/>
          </a:xfrm>
        </p:spPr>
        <p:txBody>
          <a:bodyPr/>
          <a:lstStyle/>
          <a:p>
            <a:pPr lvl="0"/>
            <a:r>
              <a:rPr lang="en-US" dirty="0">
                <a:solidFill>
                  <a:schemeClr val="tx2"/>
                </a:solidFill>
              </a:rPr>
              <a:t>Please refer to publication for full prescribing guidelines. *The choice of antiplatelet agent to add to ASA (i.e., clopidogrel or ticagrelor) should be based on individual patient and clinical factors, including the risk of moderate to severe hemorrhage described in the clinical trials. DAPT for longer than prescribed is not recommended unless a specific indication (e.g., arterial stent; symptomatic intracranial stenosis), due to an increased risk of bleeding. †Loading dose of ASA 162 mg plus clopidogrel 300-600 mg. Followed by ASA 81 mg daily plus clopidogrel 75 mg daily. ‡Loading dose: ASA 162 mg plus ticagrelor 180 mg. Followed by ASA 81 mg daily plus ticagrelor 90 mg BID. §Should be initiated within 24 hours of symptom onset. Loading dose of ASA 162 mg followed by 81 mg daily; or loading dose of clopidogrel 300-600 mg followed by 75 mg </a:t>
            </a:r>
            <a:r>
              <a:rPr lang="en-US" dirty="0" err="1">
                <a:solidFill>
                  <a:schemeClr val="tx2"/>
                </a:solidFill>
              </a:rPr>
              <a:t>daily.ASA</a:t>
            </a:r>
            <a:r>
              <a:rPr lang="en-US" dirty="0">
                <a:solidFill>
                  <a:schemeClr val="tx2"/>
                </a:solidFill>
              </a:rPr>
              <a:t>, acetylsalicylic acid; BID, twice daily; DAPT, dual antiplatelet therapy; NIHSS, National Institutes of Health Stroke Scale; SAPT, single antiplatelet therapy; TIA, transient ischemic attack.</a:t>
            </a:r>
          </a:p>
          <a:p>
            <a:pPr lvl="0"/>
            <a:r>
              <a:rPr lang="en-US" dirty="0">
                <a:solidFill>
                  <a:schemeClr val="tx2"/>
                </a:solidFill>
              </a:rPr>
              <a:t>Gladstone DJ et al. Can J Neurol Sci. 2022;49:315–337</a:t>
            </a:r>
          </a:p>
        </p:txBody>
      </p:sp>
      <p:grpSp>
        <p:nvGrpSpPr>
          <p:cNvPr id="3" name="Group 2">
            <a:extLst>
              <a:ext uri="{FF2B5EF4-FFF2-40B4-BE49-F238E27FC236}">
                <a16:creationId xmlns:a16="http://schemas.microsoft.com/office/drawing/2014/main" id="{4D1F56C8-8643-89B6-67A6-817A0E415F88}"/>
              </a:ext>
            </a:extLst>
          </p:cNvPr>
          <p:cNvGrpSpPr/>
          <p:nvPr/>
        </p:nvGrpSpPr>
        <p:grpSpPr>
          <a:xfrm>
            <a:off x="1074820" y="1217005"/>
            <a:ext cx="6994359" cy="2709489"/>
            <a:chOff x="388620" y="1305326"/>
            <a:chExt cx="10888982" cy="4218196"/>
          </a:xfrm>
        </p:grpSpPr>
        <p:sp>
          <p:nvSpPr>
            <p:cNvPr id="4" name="Shape 2">
              <a:extLst>
                <a:ext uri="{FF2B5EF4-FFF2-40B4-BE49-F238E27FC236}">
                  <a16:creationId xmlns:a16="http://schemas.microsoft.com/office/drawing/2014/main" id="{83A22888-5548-3A3D-910D-BFBE45ED3E2E}"/>
                </a:ext>
              </a:extLst>
            </p:cNvPr>
            <p:cNvSpPr/>
            <p:nvPr>
              <p:custDataLst>
                <p:tags r:id="rId2"/>
              </p:custDataLst>
            </p:nvPr>
          </p:nvSpPr>
          <p:spPr>
            <a:xfrm>
              <a:off x="3017520" y="1305326"/>
              <a:ext cx="6153912" cy="666804"/>
            </a:xfrm>
            <a:prstGeom prst="roundRect">
              <a:avLst/>
            </a:prstGeom>
            <a:solidFill>
              <a:srgbClr val="4F5B33"/>
            </a:solidFill>
            <a:ln w="6350">
              <a:solidFill>
                <a:srgbClr val="4F5B33"/>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6" name="Text 3">
              <a:extLst>
                <a:ext uri="{FF2B5EF4-FFF2-40B4-BE49-F238E27FC236}">
                  <a16:creationId xmlns:a16="http://schemas.microsoft.com/office/drawing/2014/main" id="{715383E8-C89E-3362-B466-56ACE70FF40E}"/>
                </a:ext>
              </a:extLst>
            </p:cNvPr>
            <p:cNvSpPr/>
            <p:nvPr>
              <p:custDataLst>
                <p:tags r:id="rId3"/>
              </p:custDataLst>
            </p:nvPr>
          </p:nvSpPr>
          <p:spPr>
            <a:xfrm>
              <a:off x="3017520" y="1305326"/>
              <a:ext cx="6153912" cy="666804"/>
            </a:xfrm>
            <a:prstGeom prst="roundRect">
              <a:avLst/>
            </a:prstGeom>
            <a:solidFill>
              <a:srgbClr val="483449"/>
            </a:solidFill>
            <a:ln/>
          </p:spPr>
          <p:txBody>
            <a:bodyPr wrap="square" lIns="25400" tIns="25400" rIns="25400" bIns="25400" rtlCol="0" anchor="ctr"/>
            <a:lstStyle/>
            <a:p>
              <a:pPr marL="0" indent="0" algn="ctr">
                <a:spcBef>
                  <a:spcPts val="0"/>
                </a:spcBef>
                <a:buNone/>
              </a:pPr>
              <a:r>
                <a:rPr lang="en-US" sz="1200" dirty="0">
                  <a:solidFill>
                    <a:schemeClr val="bg1"/>
                  </a:solidFill>
                  <a:latin typeface="Arial" panose="020B0604020202020204" pitchFamily="34" charset="0"/>
                  <a:ea typeface="Calibri" pitchFamily="34" charset="-122"/>
                  <a:cs typeface="Arial" panose="020B0604020202020204" pitchFamily="34" charset="0"/>
                </a:rPr>
                <a:t>Minor non-cardioembolic ischemic stroke (NIHSS 0–3) or acute high-risk TIA</a:t>
              </a:r>
              <a:endParaRPr lang="en-US" sz="1200" dirty="0">
                <a:solidFill>
                  <a:schemeClr val="bg1"/>
                </a:solidFill>
                <a:latin typeface="Arial" panose="020B0604020202020204" pitchFamily="34" charset="0"/>
                <a:cs typeface="Arial" panose="020B0604020202020204" pitchFamily="34" charset="0"/>
              </a:endParaRPr>
            </a:p>
          </p:txBody>
        </p:sp>
        <p:sp>
          <p:nvSpPr>
            <p:cNvPr id="7" name="Shape 5">
              <a:extLst>
                <a:ext uri="{FF2B5EF4-FFF2-40B4-BE49-F238E27FC236}">
                  <a16:creationId xmlns:a16="http://schemas.microsoft.com/office/drawing/2014/main" id="{D0D5E3D4-1227-5040-77ED-B1BB5FC9EC4F}"/>
                </a:ext>
              </a:extLst>
            </p:cNvPr>
            <p:cNvSpPr/>
            <p:nvPr>
              <p:custDataLst>
                <p:tags r:id="rId4"/>
              </p:custDataLst>
            </p:nvPr>
          </p:nvSpPr>
          <p:spPr>
            <a:xfrm>
              <a:off x="3017520" y="2215515"/>
              <a:ext cx="6126480" cy="0"/>
            </a:xfrm>
            <a:prstGeom prst="roundRect">
              <a:avLst/>
            </a:prstGeom>
            <a:noFill/>
            <a:ln w="15875">
              <a:solidFill>
                <a:srgbClr val="1F1F1F"/>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8" name="Shape 6">
              <a:extLst>
                <a:ext uri="{FF2B5EF4-FFF2-40B4-BE49-F238E27FC236}">
                  <a16:creationId xmlns:a16="http://schemas.microsoft.com/office/drawing/2014/main" id="{8E03AC2E-DBFB-E411-CDE8-AA932E5C0001}"/>
                </a:ext>
              </a:extLst>
            </p:cNvPr>
            <p:cNvSpPr/>
            <p:nvPr>
              <p:custDataLst>
                <p:tags r:id="rId5"/>
              </p:custDataLst>
            </p:nvPr>
          </p:nvSpPr>
          <p:spPr>
            <a:xfrm>
              <a:off x="3017520" y="2215515"/>
              <a:ext cx="0" cy="411480"/>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0" name="Shape 7">
              <a:extLst>
                <a:ext uri="{FF2B5EF4-FFF2-40B4-BE49-F238E27FC236}">
                  <a16:creationId xmlns:a16="http://schemas.microsoft.com/office/drawing/2014/main" id="{2DF62EF7-12BF-9842-7A0D-6D5AE7D49DD9}"/>
                </a:ext>
              </a:extLst>
            </p:cNvPr>
            <p:cNvSpPr/>
            <p:nvPr>
              <p:custDataLst>
                <p:tags r:id="rId6"/>
              </p:custDataLst>
            </p:nvPr>
          </p:nvSpPr>
          <p:spPr>
            <a:xfrm>
              <a:off x="9144000" y="2215514"/>
              <a:ext cx="0" cy="411481"/>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1" name="Shape 8">
              <a:extLst>
                <a:ext uri="{FF2B5EF4-FFF2-40B4-BE49-F238E27FC236}">
                  <a16:creationId xmlns:a16="http://schemas.microsoft.com/office/drawing/2014/main" id="{E7385598-0239-9FAA-4F35-45F6090D1CA1}"/>
                </a:ext>
              </a:extLst>
            </p:cNvPr>
            <p:cNvSpPr/>
            <p:nvPr>
              <p:custDataLst>
                <p:tags r:id="rId7"/>
              </p:custDataLst>
            </p:nvPr>
          </p:nvSpPr>
          <p:spPr>
            <a:xfrm>
              <a:off x="914400" y="2705098"/>
              <a:ext cx="4206240" cy="502921"/>
            </a:xfrm>
            <a:prstGeom prst="roundRect">
              <a:avLst/>
            </a:prstGeom>
            <a:solidFill>
              <a:srgbClr val="483449"/>
            </a:solidFill>
            <a:ln w="6350">
              <a:solidFill>
                <a:srgbClr val="4F5B33"/>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2" name="Text 9">
              <a:extLst>
                <a:ext uri="{FF2B5EF4-FFF2-40B4-BE49-F238E27FC236}">
                  <a16:creationId xmlns:a16="http://schemas.microsoft.com/office/drawing/2014/main" id="{C20EB2D1-EE38-8CA1-D0B5-988F8237CCBD}"/>
                </a:ext>
              </a:extLst>
            </p:cNvPr>
            <p:cNvSpPr/>
            <p:nvPr>
              <p:custDataLst>
                <p:tags r:id="rId8"/>
              </p:custDataLst>
            </p:nvPr>
          </p:nvSpPr>
          <p:spPr>
            <a:xfrm>
              <a:off x="914400" y="2705098"/>
              <a:ext cx="4206240" cy="502921"/>
            </a:xfrm>
            <a:prstGeom prst="roundRect">
              <a:avLst/>
            </a:prstGeom>
            <a:noFill/>
            <a:ln/>
          </p:spPr>
          <p:txBody>
            <a:bodyPr wrap="square" lIns="25400" tIns="25400" rIns="25400" bIns="25400" rtlCol="0" anchor="ctr"/>
            <a:lstStyle/>
            <a:p>
              <a:pPr marL="0" indent="0" algn="ctr">
                <a:spcBef>
                  <a:spcPts val="0"/>
                </a:spcBef>
                <a:buNone/>
              </a:pPr>
              <a:r>
                <a:rPr lang="en-US" sz="1200" dirty="0">
                  <a:solidFill>
                    <a:schemeClr val="bg1"/>
                  </a:solidFill>
                  <a:latin typeface="Arial" panose="020B0604020202020204" pitchFamily="34" charset="0"/>
                  <a:ea typeface="Calibri" pitchFamily="34" charset="-122"/>
                  <a:cs typeface="Arial" panose="020B0604020202020204" pitchFamily="34" charset="0"/>
                </a:rPr>
                <a:t>Not at high bleeding risk</a:t>
              </a:r>
              <a:endParaRPr lang="en-US" sz="1200" dirty="0">
                <a:solidFill>
                  <a:schemeClr val="bg1"/>
                </a:solidFill>
                <a:latin typeface="Arial" panose="020B0604020202020204" pitchFamily="34" charset="0"/>
                <a:cs typeface="Arial" panose="020B0604020202020204" pitchFamily="34" charset="0"/>
              </a:endParaRPr>
            </a:p>
          </p:txBody>
        </p:sp>
        <p:sp>
          <p:nvSpPr>
            <p:cNvPr id="13" name="Shape 10">
              <a:extLst>
                <a:ext uri="{FF2B5EF4-FFF2-40B4-BE49-F238E27FC236}">
                  <a16:creationId xmlns:a16="http://schemas.microsoft.com/office/drawing/2014/main" id="{ECAF94C6-E899-4E78-1345-D8498D32250A}"/>
                </a:ext>
              </a:extLst>
            </p:cNvPr>
            <p:cNvSpPr/>
            <p:nvPr>
              <p:custDataLst>
                <p:tags r:id="rId9"/>
              </p:custDataLst>
            </p:nvPr>
          </p:nvSpPr>
          <p:spPr>
            <a:xfrm>
              <a:off x="7071362" y="2706431"/>
              <a:ext cx="4206240" cy="502921"/>
            </a:xfrm>
            <a:prstGeom prst="roundRect">
              <a:avLst/>
            </a:prstGeom>
            <a:solidFill>
              <a:srgbClr val="483449"/>
            </a:solidFill>
            <a:ln w="6350">
              <a:solidFill>
                <a:srgbClr val="4F5B33"/>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4" name="Text 11">
              <a:extLst>
                <a:ext uri="{FF2B5EF4-FFF2-40B4-BE49-F238E27FC236}">
                  <a16:creationId xmlns:a16="http://schemas.microsoft.com/office/drawing/2014/main" id="{358B069E-D4AE-2D80-5134-C93C6B500662}"/>
                </a:ext>
              </a:extLst>
            </p:cNvPr>
            <p:cNvSpPr/>
            <p:nvPr>
              <p:custDataLst>
                <p:tags r:id="rId10"/>
              </p:custDataLst>
            </p:nvPr>
          </p:nvSpPr>
          <p:spPr>
            <a:xfrm>
              <a:off x="7071362" y="2706431"/>
              <a:ext cx="4206240" cy="502921"/>
            </a:xfrm>
            <a:prstGeom prst="roundRect">
              <a:avLst/>
            </a:prstGeom>
            <a:noFill/>
            <a:ln/>
          </p:spPr>
          <p:txBody>
            <a:bodyPr wrap="square" lIns="25400" tIns="25400" rIns="25400" bIns="25400" rtlCol="0" anchor="ctr"/>
            <a:lstStyle/>
            <a:p>
              <a:pPr marL="0" indent="0" algn="ctr">
                <a:spcBef>
                  <a:spcPts val="0"/>
                </a:spcBef>
                <a:buNone/>
              </a:pPr>
              <a:r>
                <a:rPr lang="en-US" sz="1200" dirty="0">
                  <a:solidFill>
                    <a:schemeClr val="bg1"/>
                  </a:solidFill>
                  <a:latin typeface="Arial" panose="020B0604020202020204" pitchFamily="34" charset="0"/>
                  <a:ea typeface="Calibri" pitchFamily="34" charset="-122"/>
                  <a:cs typeface="Arial" panose="020B0604020202020204" pitchFamily="34" charset="0"/>
                </a:rPr>
                <a:t>High bleeding risk</a:t>
              </a:r>
              <a:endParaRPr lang="en-US" sz="1200" dirty="0">
                <a:solidFill>
                  <a:schemeClr val="bg1"/>
                </a:solidFill>
                <a:latin typeface="Arial" panose="020B0604020202020204" pitchFamily="34" charset="0"/>
                <a:cs typeface="Arial" panose="020B0604020202020204" pitchFamily="34" charset="0"/>
              </a:endParaRPr>
            </a:p>
          </p:txBody>
        </p:sp>
        <p:sp>
          <p:nvSpPr>
            <p:cNvPr id="15" name="Shape 13">
              <a:extLst>
                <a:ext uri="{FF2B5EF4-FFF2-40B4-BE49-F238E27FC236}">
                  <a16:creationId xmlns:a16="http://schemas.microsoft.com/office/drawing/2014/main" id="{C978BA25-9625-8492-1F50-48E37BC139C6}"/>
                </a:ext>
              </a:extLst>
            </p:cNvPr>
            <p:cNvSpPr/>
            <p:nvPr>
              <p:custDataLst>
                <p:tags r:id="rId11"/>
              </p:custDataLst>
            </p:nvPr>
          </p:nvSpPr>
          <p:spPr>
            <a:xfrm>
              <a:off x="1645920" y="3324225"/>
              <a:ext cx="2743200" cy="0"/>
            </a:xfrm>
            <a:prstGeom prst="roundRect">
              <a:avLst/>
            </a:prstGeom>
            <a:noFill/>
            <a:ln w="15875">
              <a:solidFill>
                <a:srgbClr val="1F1F1F"/>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6" name="Shape 14">
              <a:extLst>
                <a:ext uri="{FF2B5EF4-FFF2-40B4-BE49-F238E27FC236}">
                  <a16:creationId xmlns:a16="http://schemas.microsoft.com/office/drawing/2014/main" id="{9AC9DF68-29C8-63CE-245C-B13E0B5DB268}"/>
                </a:ext>
              </a:extLst>
            </p:cNvPr>
            <p:cNvSpPr/>
            <p:nvPr>
              <p:custDataLst>
                <p:tags r:id="rId12"/>
              </p:custDataLst>
            </p:nvPr>
          </p:nvSpPr>
          <p:spPr>
            <a:xfrm>
              <a:off x="1645920" y="3324225"/>
              <a:ext cx="0" cy="182880"/>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7" name="Shape 15">
              <a:extLst>
                <a:ext uri="{FF2B5EF4-FFF2-40B4-BE49-F238E27FC236}">
                  <a16:creationId xmlns:a16="http://schemas.microsoft.com/office/drawing/2014/main" id="{0ADC4323-FB9F-187B-DDAC-F480BA334A8F}"/>
                </a:ext>
              </a:extLst>
            </p:cNvPr>
            <p:cNvSpPr/>
            <p:nvPr>
              <p:custDataLst>
                <p:tags r:id="rId13"/>
              </p:custDataLst>
            </p:nvPr>
          </p:nvSpPr>
          <p:spPr>
            <a:xfrm>
              <a:off x="4389120" y="3324225"/>
              <a:ext cx="0" cy="182880"/>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18" name="Shape 16">
              <a:extLst>
                <a:ext uri="{FF2B5EF4-FFF2-40B4-BE49-F238E27FC236}">
                  <a16:creationId xmlns:a16="http://schemas.microsoft.com/office/drawing/2014/main" id="{E4628FD4-CC86-7982-C26A-ABE998D1F868}"/>
                </a:ext>
              </a:extLst>
            </p:cNvPr>
            <p:cNvSpPr/>
            <p:nvPr>
              <p:custDataLst>
                <p:tags r:id="rId14"/>
              </p:custDataLst>
            </p:nvPr>
          </p:nvSpPr>
          <p:spPr>
            <a:xfrm>
              <a:off x="388620" y="3598545"/>
              <a:ext cx="2514600" cy="868680"/>
            </a:xfrm>
            <a:prstGeom prst="roundRect">
              <a:avLst/>
            </a:prstGeom>
            <a:solidFill>
              <a:srgbClr val="BBA7BC"/>
            </a:solidFill>
            <a:ln w="6350">
              <a:no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20" name="Text 17">
              <a:extLst>
                <a:ext uri="{FF2B5EF4-FFF2-40B4-BE49-F238E27FC236}">
                  <a16:creationId xmlns:a16="http://schemas.microsoft.com/office/drawing/2014/main" id="{8EB443BB-EA7A-904A-82D9-DED8AF9FF5A1}"/>
                </a:ext>
              </a:extLst>
            </p:cNvPr>
            <p:cNvSpPr/>
            <p:nvPr>
              <p:custDataLst>
                <p:tags r:id="rId15"/>
              </p:custDataLst>
            </p:nvPr>
          </p:nvSpPr>
          <p:spPr>
            <a:xfrm>
              <a:off x="388620" y="3598545"/>
              <a:ext cx="2514600" cy="868680"/>
            </a:xfrm>
            <a:prstGeom prst="roundRect">
              <a:avLst/>
            </a:prstGeom>
            <a:noFill/>
            <a:ln/>
          </p:spPr>
          <p:txBody>
            <a:bodyPr wrap="square" lIns="25400" tIns="25400" rIns="25400" bIns="25400" rtlCol="0" anchor="ctr"/>
            <a:lstStyle/>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DAPT</a:t>
              </a: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ASA + clopidogrel</a:t>
              </a:r>
              <a:endParaRPr lang="en-US" sz="1200" dirty="0">
                <a:latin typeface="Arial" panose="020B0604020202020204" pitchFamily="34" charset="0"/>
                <a:cs typeface="Arial" panose="020B0604020202020204" pitchFamily="34" charset="0"/>
              </a:endParaRP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 21 days*</a:t>
              </a:r>
              <a:r>
                <a:rPr lang="en-US" sz="1200" baseline="30000" dirty="0">
                  <a:latin typeface="Arial" panose="020B0604020202020204" pitchFamily="34" charset="0"/>
                  <a:ea typeface="Calibri" pitchFamily="34" charset="-122"/>
                  <a:cs typeface="Arial" panose="020B0604020202020204" pitchFamily="34" charset="0"/>
                </a:rPr>
                <a:t>†</a:t>
              </a:r>
              <a:endParaRPr lang="en-US" sz="1200" baseline="30000" dirty="0">
                <a:latin typeface="Arial" panose="020B0604020202020204" pitchFamily="34" charset="0"/>
                <a:cs typeface="Arial" panose="020B0604020202020204" pitchFamily="34" charset="0"/>
              </a:endParaRPr>
            </a:p>
          </p:txBody>
        </p:sp>
        <p:sp>
          <p:nvSpPr>
            <p:cNvPr id="24" name="Shape 18">
              <a:extLst>
                <a:ext uri="{FF2B5EF4-FFF2-40B4-BE49-F238E27FC236}">
                  <a16:creationId xmlns:a16="http://schemas.microsoft.com/office/drawing/2014/main" id="{E0C1BBAD-DDA2-9F22-EBE2-0944E671001D}"/>
                </a:ext>
              </a:extLst>
            </p:cNvPr>
            <p:cNvSpPr/>
            <p:nvPr>
              <p:custDataLst>
                <p:tags r:id="rId16"/>
              </p:custDataLst>
            </p:nvPr>
          </p:nvSpPr>
          <p:spPr>
            <a:xfrm>
              <a:off x="3131820" y="3598545"/>
              <a:ext cx="2514600" cy="868680"/>
            </a:xfrm>
            <a:prstGeom prst="roundRect">
              <a:avLst/>
            </a:prstGeom>
            <a:solidFill>
              <a:srgbClr val="BBA7BC"/>
            </a:solidFill>
            <a:ln w="6350">
              <a:no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26" name="Text 19">
              <a:extLst>
                <a:ext uri="{FF2B5EF4-FFF2-40B4-BE49-F238E27FC236}">
                  <a16:creationId xmlns:a16="http://schemas.microsoft.com/office/drawing/2014/main" id="{11D88A1C-F397-57E2-4E85-51314C76463A}"/>
                </a:ext>
              </a:extLst>
            </p:cNvPr>
            <p:cNvSpPr/>
            <p:nvPr>
              <p:custDataLst>
                <p:tags r:id="rId17"/>
              </p:custDataLst>
            </p:nvPr>
          </p:nvSpPr>
          <p:spPr>
            <a:xfrm>
              <a:off x="3131820" y="3598545"/>
              <a:ext cx="2514600" cy="868680"/>
            </a:xfrm>
            <a:prstGeom prst="roundRect">
              <a:avLst/>
            </a:prstGeom>
            <a:noFill/>
            <a:ln/>
          </p:spPr>
          <p:txBody>
            <a:bodyPr wrap="square" lIns="25400" tIns="25400" rIns="25400" bIns="25400" rtlCol="0" anchor="ctr"/>
            <a:lstStyle/>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DAPT</a:t>
              </a: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ASA + ticagrelor</a:t>
              </a:r>
              <a:endParaRPr lang="en-US" sz="1200" dirty="0">
                <a:latin typeface="Arial" panose="020B0604020202020204" pitchFamily="34" charset="0"/>
                <a:cs typeface="Arial" panose="020B0604020202020204" pitchFamily="34" charset="0"/>
              </a:endParaRP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 30 days*</a:t>
              </a:r>
              <a:r>
                <a:rPr lang="en-US" sz="1200" baseline="30000" dirty="0">
                  <a:latin typeface="Arial" panose="020B0604020202020204" pitchFamily="34" charset="0"/>
                  <a:ea typeface="Calibri" pitchFamily="34" charset="-122"/>
                  <a:cs typeface="Arial" panose="020B0604020202020204" pitchFamily="34" charset="0"/>
                </a:rPr>
                <a:t>‡</a:t>
              </a:r>
              <a:endParaRPr lang="en-US" sz="1200" baseline="30000" dirty="0">
                <a:latin typeface="Arial" panose="020B0604020202020204" pitchFamily="34" charset="0"/>
                <a:cs typeface="Arial" panose="020B0604020202020204" pitchFamily="34" charset="0"/>
              </a:endParaRPr>
            </a:p>
          </p:txBody>
        </p:sp>
        <p:sp>
          <p:nvSpPr>
            <p:cNvPr id="28" name="Shape 20">
              <a:extLst>
                <a:ext uri="{FF2B5EF4-FFF2-40B4-BE49-F238E27FC236}">
                  <a16:creationId xmlns:a16="http://schemas.microsoft.com/office/drawing/2014/main" id="{1E7DFD3A-F787-DFA9-022D-2DA59FFAAEAF}"/>
                </a:ext>
              </a:extLst>
            </p:cNvPr>
            <p:cNvSpPr/>
            <p:nvPr>
              <p:custDataLst>
                <p:tags r:id="rId18"/>
              </p:custDataLst>
            </p:nvPr>
          </p:nvSpPr>
          <p:spPr>
            <a:xfrm>
              <a:off x="7315200" y="4147486"/>
              <a:ext cx="3657600" cy="868680"/>
            </a:xfrm>
            <a:prstGeom prst="roundRect">
              <a:avLst/>
            </a:prstGeom>
            <a:solidFill>
              <a:srgbClr val="BBA7BC"/>
            </a:solidFill>
            <a:ln w="6350">
              <a:no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29" name="Text 21">
              <a:extLst>
                <a:ext uri="{FF2B5EF4-FFF2-40B4-BE49-F238E27FC236}">
                  <a16:creationId xmlns:a16="http://schemas.microsoft.com/office/drawing/2014/main" id="{0D756865-49E4-F44E-F1D8-5876668ADC56}"/>
                </a:ext>
              </a:extLst>
            </p:cNvPr>
            <p:cNvSpPr/>
            <p:nvPr>
              <p:custDataLst>
                <p:tags r:id="rId19"/>
              </p:custDataLst>
            </p:nvPr>
          </p:nvSpPr>
          <p:spPr>
            <a:xfrm>
              <a:off x="7315200" y="4147486"/>
              <a:ext cx="3657600" cy="868680"/>
            </a:xfrm>
            <a:prstGeom prst="roundRect">
              <a:avLst/>
            </a:prstGeom>
            <a:noFill/>
            <a:ln/>
          </p:spPr>
          <p:txBody>
            <a:bodyPr wrap="square" lIns="25400" tIns="25400" rIns="25400" bIns="25400" rtlCol="0" anchor="ctr"/>
            <a:lstStyle/>
            <a:p>
              <a:pPr algn="ctr">
                <a:spcBef>
                  <a:spcPts val="0"/>
                </a:spcBef>
              </a:pPr>
              <a:r>
                <a:rPr lang="en-US" sz="1200" dirty="0">
                  <a:latin typeface="Arial" panose="020B0604020202020204" pitchFamily="34" charset="0"/>
                  <a:ea typeface="Calibri" pitchFamily="34" charset="-122"/>
                  <a:cs typeface="Arial" panose="020B0604020202020204" pitchFamily="34" charset="0"/>
                </a:rPr>
                <a:t>SAP</a:t>
              </a:r>
              <a:r>
                <a:rPr lang="en-US" sz="1200" dirty="0">
                  <a:latin typeface="Arial" panose="020B0604020202020204" pitchFamily="34" charset="0"/>
                  <a:ea typeface="Calibri" panose="020F0502020204030204" pitchFamily="34" charset="0"/>
                  <a:cs typeface="Arial" panose="020B0604020202020204" pitchFamily="34" charset="0"/>
                </a:rPr>
                <a:t>T</a:t>
              </a:r>
              <a:r>
                <a:rPr lang="en-US" sz="1200" baseline="30000" dirty="0">
                  <a:latin typeface="Arial" panose="020B0604020202020204" pitchFamily="34" charset="0"/>
                  <a:ea typeface="Calibri" panose="020F0502020204030204" pitchFamily="34" charset="0"/>
                  <a:cs typeface="Arial" panose="020B0604020202020204" pitchFamily="34" charset="0"/>
                </a:rPr>
                <a:t>§</a:t>
              </a: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(ASA or clopidogrel)</a:t>
              </a:r>
              <a:endParaRPr lang="en-US" sz="1200" dirty="0">
                <a:latin typeface="Arial" panose="020B0604020202020204" pitchFamily="34" charset="0"/>
                <a:cs typeface="Arial" panose="020B0604020202020204" pitchFamily="34" charset="0"/>
              </a:endParaRPr>
            </a:p>
          </p:txBody>
        </p:sp>
        <p:sp>
          <p:nvSpPr>
            <p:cNvPr id="34" name="Shape 22">
              <a:extLst>
                <a:ext uri="{FF2B5EF4-FFF2-40B4-BE49-F238E27FC236}">
                  <a16:creationId xmlns:a16="http://schemas.microsoft.com/office/drawing/2014/main" id="{3CAC754A-DA6A-82AA-1635-306857FC1C54}"/>
                </a:ext>
              </a:extLst>
            </p:cNvPr>
            <p:cNvSpPr/>
            <p:nvPr>
              <p:custDataLst>
                <p:tags r:id="rId20"/>
              </p:custDataLst>
            </p:nvPr>
          </p:nvSpPr>
          <p:spPr>
            <a:xfrm flipH="1">
              <a:off x="9174482" y="3213277"/>
              <a:ext cx="0" cy="833913"/>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35" name="Shape 23">
              <a:extLst>
                <a:ext uri="{FF2B5EF4-FFF2-40B4-BE49-F238E27FC236}">
                  <a16:creationId xmlns:a16="http://schemas.microsoft.com/office/drawing/2014/main" id="{1EDA0882-07B6-9E4B-8750-3CB940DECFB2}"/>
                </a:ext>
              </a:extLst>
            </p:cNvPr>
            <p:cNvSpPr/>
            <p:nvPr>
              <p:custDataLst>
                <p:tags r:id="rId21"/>
              </p:custDataLst>
            </p:nvPr>
          </p:nvSpPr>
          <p:spPr>
            <a:xfrm>
              <a:off x="914399" y="4758689"/>
              <a:ext cx="4206241" cy="764833"/>
            </a:xfrm>
            <a:prstGeom prst="roundRect">
              <a:avLst/>
            </a:prstGeom>
            <a:solidFill>
              <a:srgbClr val="E8A82C"/>
            </a:solidFill>
            <a:ln w="6350">
              <a:solidFill>
                <a:srgbClr val="E8A82C"/>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36" name="Text 24">
              <a:extLst>
                <a:ext uri="{FF2B5EF4-FFF2-40B4-BE49-F238E27FC236}">
                  <a16:creationId xmlns:a16="http://schemas.microsoft.com/office/drawing/2014/main" id="{19888DE2-4758-A935-9782-98F27A87C87D}"/>
                </a:ext>
              </a:extLst>
            </p:cNvPr>
            <p:cNvSpPr/>
            <p:nvPr>
              <p:custDataLst>
                <p:tags r:id="rId22"/>
              </p:custDataLst>
            </p:nvPr>
          </p:nvSpPr>
          <p:spPr>
            <a:xfrm>
              <a:off x="388620" y="4758690"/>
              <a:ext cx="5257800" cy="764832"/>
            </a:xfrm>
            <a:prstGeom prst="roundRect">
              <a:avLst/>
            </a:prstGeom>
            <a:solidFill>
              <a:srgbClr val="E1D8E2"/>
            </a:solidFill>
            <a:ln>
              <a:noFill/>
            </a:ln>
          </p:spPr>
          <p:txBody>
            <a:bodyPr wrap="square" lIns="25400" tIns="25400" rIns="25400" bIns="25400" rtlCol="0" anchor="ctr"/>
            <a:lstStyle/>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Long-term SAPT</a:t>
              </a:r>
            </a:p>
            <a:p>
              <a:pPr marL="0" indent="0" algn="ctr">
                <a:spcBef>
                  <a:spcPts val="0"/>
                </a:spcBef>
                <a:buNone/>
              </a:pPr>
              <a:r>
                <a:rPr lang="en-US" sz="1200" dirty="0">
                  <a:latin typeface="Arial" panose="020B0604020202020204" pitchFamily="34" charset="0"/>
                  <a:ea typeface="Calibri" pitchFamily="34" charset="-122"/>
                  <a:cs typeface="Arial" panose="020B0604020202020204" pitchFamily="34" charset="0"/>
                </a:rPr>
                <a:t>(ASA or clopidogrel) indefinitely</a:t>
              </a:r>
              <a:endParaRPr lang="en-US" sz="1200" dirty="0">
                <a:latin typeface="Arial" panose="020B0604020202020204" pitchFamily="34" charset="0"/>
                <a:cs typeface="Arial" panose="020B0604020202020204" pitchFamily="34" charset="0"/>
              </a:endParaRPr>
            </a:p>
          </p:txBody>
        </p:sp>
        <p:sp>
          <p:nvSpPr>
            <p:cNvPr id="37" name="Shape 25">
              <a:extLst>
                <a:ext uri="{FF2B5EF4-FFF2-40B4-BE49-F238E27FC236}">
                  <a16:creationId xmlns:a16="http://schemas.microsoft.com/office/drawing/2014/main" id="{EC642637-406B-8749-3D75-040091E4D7CE}"/>
                </a:ext>
              </a:extLst>
            </p:cNvPr>
            <p:cNvSpPr/>
            <p:nvPr>
              <p:custDataLst>
                <p:tags r:id="rId23"/>
              </p:custDataLst>
            </p:nvPr>
          </p:nvSpPr>
          <p:spPr>
            <a:xfrm>
              <a:off x="1645920" y="4467225"/>
              <a:ext cx="0" cy="233413"/>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41" name="Shape 26">
              <a:extLst>
                <a:ext uri="{FF2B5EF4-FFF2-40B4-BE49-F238E27FC236}">
                  <a16:creationId xmlns:a16="http://schemas.microsoft.com/office/drawing/2014/main" id="{73F71815-F2AC-97F5-76F5-BA89A8FA7788}"/>
                </a:ext>
              </a:extLst>
            </p:cNvPr>
            <p:cNvSpPr/>
            <p:nvPr>
              <p:custDataLst>
                <p:tags r:id="rId24"/>
              </p:custDataLst>
            </p:nvPr>
          </p:nvSpPr>
          <p:spPr>
            <a:xfrm>
              <a:off x="4389120" y="4467225"/>
              <a:ext cx="0" cy="233413"/>
            </a:xfrm>
            <a:prstGeom prst="roundRect">
              <a:avLst/>
            </a:prstGeom>
            <a:noFill/>
            <a:ln w="15875">
              <a:solidFill>
                <a:srgbClr val="1F1F1F"/>
              </a:solidFill>
              <a:prstDash val="solid"/>
              <a:tailEnd type="triangle"/>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44" name="Shape 5">
              <a:extLst>
                <a:ext uri="{FF2B5EF4-FFF2-40B4-BE49-F238E27FC236}">
                  <a16:creationId xmlns:a16="http://schemas.microsoft.com/office/drawing/2014/main" id="{CFEF9979-FFDB-4750-A223-1F31B4AB51FF}"/>
                </a:ext>
              </a:extLst>
            </p:cNvPr>
            <p:cNvSpPr/>
            <p:nvPr>
              <p:custDataLst>
                <p:tags r:id="rId25"/>
              </p:custDataLst>
            </p:nvPr>
          </p:nvSpPr>
          <p:spPr>
            <a:xfrm flipH="1" flipV="1">
              <a:off x="6094475" y="1979694"/>
              <a:ext cx="0" cy="235820"/>
            </a:xfrm>
            <a:prstGeom prst="roundRect">
              <a:avLst/>
            </a:prstGeom>
            <a:noFill/>
            <a:ln w="15875">
              <a:solidFill>
                <a:srgbClr val="1F1F1F"/>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sp>
          <p:nvSpPr>
            <p:cNvPr id="63" name="Shape 5">
              <a:extLst>
                <a:ext uri="{FF2B5EF4-FFF2-40B4-BE49-F238E27FC236}">
                  <a16:creationId xmlns:a16="http://schemas.microsoft.com/office/drawing/2014/main" id="{C2258787-42D7-8A9F-182A-52E86F54133F}"/>
                </a:ext>
              </a:extLst>
            </p:cNvPr>
            <p:cNvSpPr/>
            <p:nvPr>
              <p:custDataLst>
                <p:tags r:id="rId26"/>
              </p:custDataLst>
            </p:nvPr>
          </p:nvSpPr>
          <p:spPr>
            <a:xfrm flipH="1" flipV="1">
              <a:off x="3020757" y="3213278"/>
              <a:ext cx="0" cy="110946"/>
            </a:xfrm>
            <a:prstGeom prst="roundRect">
              <a:avLst/>
            </a:prstGeom>
            <a:noFill/>
            <a:ln w="15875">
              <a:solidFill>
                <a:srgbClr val="1F1F1F"/>
              </a:solidFill>
              <a:prstDash val="solid"/>
            </a:ln>
          </p:spPr>
          <p:txBody>
            <a:bodyPr/>
            <a:lstStyle/>
            <a:p>
              <a:pPr>
                <a:spcBef>
                  <a:spcPts val="0"/>
                </a:spcBef>
              </a:pPr>
              <a:endParaRPr lang="en-US">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4226101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3360E31-3D42-E9A9-5501-FADDADD4C33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4D2C900-30D4-B226-8763-78B1455AE2A2}"/>
              </a:ext>
            </a:extLst>
          </p:cNvPr>
          <p:cNvSpPr>
            <a:spLocks noGrp="1"/>
          </p:cNvSpPr>
          <p:nvPr>
            <p:ph type="title"/>
          </p:nvPr>
        </p:nvSpPr>
        <p:spPr/>
        <p:txBody>
          <a:bodyPr/>
          <a:lstStyle/>
          <a:p>
            <a:r>
              <a:rPr lang="en-US"/>
              <a:t>AHA/ASA 2021 guidelines stratify secondary stroke prevention </a:t>
            </a:r>
            <a:br>
              <a:rPr lang="en-US"/>
            </a:br>
            <a:r>
              <a:rPr lang="en-US"/>
              <a:t>with DAPT or SAPT according to individual risk</a:t>
            </a:r>
          </a:p>
        </p:txBody>
      </p:sp>
      <p:sp>
        <p:nvSpPr>
          <p:cNvPr id="5" name="Text Placeholder 4">
            <a:extLst>
              <a:ext uri="{FF2B5EF4-FFF2-40B4-BE49-F238E27FC236}">
                <a16:creationId xmlns:a16="http://schemas.microsoft.com/office/drawing/2014/main" id="{298FA01F-5A1F-2B77-DDEB-9DDC6BB336D1}"/>
              </a:ext>
            </a:extLst>
          </p:cNvPr>
          <p:cNvSpPr>
            <a:spLocks noGrp="1"/>
          </p:cNvSpPr>
          <p:nvPr>
            <p:ph type="body" sz="quarter" idx="14"/>
          </p:nvPr>
        </p:nvSpPr>
        <p:spPr>
          <a:xfrm>
            <a:off x="359569" y="4289631"/>
            <a:ext cx="8424000" cy="437940"/>
          </a:xfrm>
        </p:spPr>
        <p:txBody>
          <a:bodyPr/>
          <a:lstStyle/>
          <a:p>
            <a:pPr lvl="0"/>
            <a:r>
              <a:rPr lang="en-US">
                <a:solidFill>
                  <a:schemeClr val="tx2"/>
                </a:solidFill>
              </a:rPr>
              <a:t>This algorithm does not apply to patients who receive acute thrombolysis. </a:t>
            </a:r>
            <a:endParaRPr lang="en-US">
              <a:solidFill>
                <a:schemeClr val="tx2"/>
              </a:solidFill>
              <a:cs typeface="Arial"/>
            </a:endParaRPr>
          </a:p>
          <a:p>
            <a:pPr lvl="0"/>
            <a:r>
              <a:rPr lang="en-US">
                <a:solidFill>
                  <a:schemeClr val="tx2"/>
                </a:solidFill>
              </a:rPr>
              <a:t>*Early ischemic stroke, &lt;24 hours from onset. </a:t>
            </a:r>
            <a:r>
              <a:rPr lang="en-US" baseline="30000">
                <a:solidFill>
                  <a:schemeClr val="tx2"/>
                </a:solidFill>
              </a:rPr>
              <a:t>†</a:t>
            </a:r>
            <a:r>
              <a:rPr lang="en-US">
                <a:solidFill>
                  <a:schemeClr val="tx2"/>
                </a:solidFill>
              </a:rPr>
              <a:t>High-risk TIA, ABCD</a:t>
            </a:r>
            <a:r>
              <a:rPr lang="en-US" baseline="30000">
                <a:solidFill>
                  <a:schemeClr val="tx2"/>
                </a:solidFill>
              </a:rPr>
              <a:t>2</a:t>
            </a:r>
            <a:r>
              <a:rPr lang="en-US">
                <a:solidFill>
                  <a:schemeClr val="tx2"/>
                </a:solidFill>
              </a:rPr>
              <a:t> score ≥4; low-risk TIA, ABCD</a:t>
            </a:r>
            <a:r>
              <a:rPr lang="en-US" baseline="30000">
                <a:solidFill>
                  <a:schemeClr val="tx2"/>
                </a:solidFill>
              </a:rPr>
              <a:t>2</a:t>
            </a:r>
            <a:r>
              <a:rPr lang="en-US">
                <a:solidFill>
                  <a:schemeClr val="tx2"/>
                </a:solidFill>
              </a:rPr>
              <a:t> score &lt;4. </a:t>
            </a:r>
            <a:r>
              <a:rPr lang="en-US" baseline="30000">
                <a:solidFill>
                  <a:schemeClr val="tx2"/>
                </a:solidFill>
              </a:rPr>
              <a:t>‡</a:t>
            </a:r>
            <a:r>
              <a:rPr lang="en-US">
                <a:solidFill>
                  <a:schemeClr val="tx2"/>
                </a:solidFill>
              </a:rPr>
              <a:t>Dual antiplatelet, aspirin + clopidogrel. </a:t>
            </a:r>
            <a:br>
              <a:rPr lang="en-US">
                <a:solidFill>
                  <a:schemeClr val="tx2"/>
                </a:solidFill>
              </a:rPr>
            </a:br>
            <a:r>
              <a:rPr lang="en-US">
                <a:solidFill>
                  <a:schemeClr val="tx2"/>
                </a:solidFill>
              </a:rPr>
              <a:t>ABCD</a:t>
            </a:r>
            <a:r>
              <a:rPr lang="en-US" baseline="30000">
                <a:solidFill>
                  <a:schemeClr val="tx2"/>
                </a:solidFill>
              </a:rPr>
              <a:t>2</a:t>
            </a:r>
            <a:r>
              <a:rPr lang="en-US">
                <a:solidFill>
                  <a:schemeClr val="tx2"/>
                </a:solidFill>
              </a:rPr>
              <a:t>, age, blood pressure, clinical features, duration of TIA, and presence of diabetes; AHA, American Heart Association; ASA, American Stroke Association; DAPT, dual antiplatelet therapy; NIHSS, National Institutes of Health Stroke Scale; SAPT, single antiplatelet therapy; TIA, transient ischemic attack. </a:t>
            </a:r>
            <a:br>
              <a:rPr lang="en-US">
                <a:solidFill>
                  <a:schemeClr val="tx2"/>
                </a:solidFill>
              </a:rPr>
            </a:br>
            <a:r>
              <a:rPr lang="en-US" err="1">
                <a:solidFill>
                  <a:schemeClr val="tx2"/>
                </a:solidFill>
              </a:rPr>
              <a:t>Kleindorfer</a:t>
            </a:r>
            <a:r>
              <a:rPr lang="en-US">
                <a:solidFill>
                  <a:schemeClr val="tx2"/>
                </a:solidFill>
              </a:rPr>
              <a:t> DO, et al. Stroke. 2021;52:e364–e467.</a:t>
            </a:r>
            <a:endParaRPr lang="en-US">
              <a:solidFill>
                <a:schemeClr val="tx2"/>
              </a:solidFill>
              <a:cs typeface="Arial"/>
            </a:endParaRPr>
          </a:p>
        </p:txBody>
      </p:sp>
      <p:grpSp>
        <p:nvGrpSpPr>
          <p:cNvPr id="19" name="Group 18">
            <a:extLst>
              <a:ext uri="{FF2B5EF4-FFF2-40B4-BE49-F238E27FC236}">
                <a16:creationId xmlns:a16="http://schemas.microsoft.com/office/drawing/2014/main" id="{B9E6517C-F132-2BE8-5F95-66A8CED0F624}"/>
              </a:ext>
            </a:extLst>
          </p:cNvPr>
          <p:cNvGrpSpPr/>
          <p:nvPr/>
        </p:nvGrpSpPr>
        <p:grpSpPr>
          <a:xfrm>
            <a:off x="360363" y="1226658"/>
            <a:ext cx="8424862" cy="2623005"/>
            <a:chOff x="290670" y="893680"/>
            <a:chExt cx="8564273" cy="2623005"/>
          </a:xfrm>
        </p:grpSpPr>
        <p:cxnSp>
          <p:nvCxnSpPr>
            <p:cNvPr id="21" name="Straight Connector 20">
              <a:extLst>
                <a:ext uri="{FF2B5EF4-FFF2-40B4-BE49-F238E27FC236}">
                  <a16:creationId xmlns:a16="http://schemas.microsoft.com/office/drawing/2014/main" id="{DE01AECE-F974-98D5-B85F-D2ADBE2DA872}"/>
                </a:ext>
              </a:extLst>
            </p:cNvPr>
            <p:cNvCxnSpPr/>
            <p:nvPr/>
          </p:nvCxnSpPr>
          <p:spPr bwMode="auto">
            <a:xfrm>
              <a:off x="290670" y="3231421"/>
              <a:ext cx="8564273" cy="0"/>
            </a:xfrm>
            <a:prstGeom prst="line">
              <a:avLst/>
            </a:prstGeom>
            <a:noFill/>
            <a:ln w="12700" cap="flat" cmpd="sng" algn="ctr">
              <a:solidFill>
                <a:schemeClr val="accent3"/>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nvGrpSpPr>
            <p:cNvPr id="22" name="Group 21">
              <a:extLst>
                <a:ext uri="{FF2B5EF4-FFF2-40B4-BE49-F238E27FC236}">
                  <a16:creationId xmlns:a16="http://schemas.microsoft.com/office/drawing/2014/main" id="{BC4D83D3-8D45-C76D-3CFE-FA9BDF3607B7}"/>
                </a:ext>
              </a:extLst>
            </p:cNvPr>
            <p:cNvGrpSpPr/>
            <p:nvPr/>
          </p:nvGrpSpPr>
          <p:grpSpPr>
            <a:xfrm>
              <a:off x="290670" y="893680"/>
              <a:ext cx="8564273" cy="2611528"/>
              <a:chOff x="290670" y="893680"/>
              <a:chExt cx="8564273" cy="2611528"/>
            </a:xfrm>
          </p:grpSpPr>
          <p:grpSp>
            <p:nvGrpSpPr>
              <p:cNvPr id="49" name="Group 48">
                <a:extLst>
                  <a:ext uri="{FF2B5EF4-FFF2-40B4-BE49-F238E27FC236}">
                    <a16:creationId xmlns:a16="http://schemas.microsoft.com/office/drawing/2014/main" id="{5D373CE3-853B-64F6-CE0A-4B743541D8B4}"/>
                  </a:ext>
                </a:extLst>
              </p:cNvPr>
              <p:cNvGrpSpPr/>
              <p:nvPr/>
            </p:nvGrpSpPr>
            <p:grpSpPr>
              <a:xfrm>
                <a:off x="2664574" y="1322550"/>
                <a:ext cx="3780445" cy="288849"/>
                <a:chOff x="2664574" y="1458581"/>
                <a:chExt cx="3780445" cy="179192"/>
              </a:xfrm>
            </p:grpSpPr>
            <p:cxnSp>
              <p:nvCxnSpPr>
                <p:cNvPr id="61" name="Connector: Elbow 6">
                  <a:extLst>
                    <a:ext uri="{FF2B5EF4-FFF2-40B4-BE49-F238E27FC236}">
                      <a16:creationId xmlns:a16="http://schemas.microsoft.com/office/drawing/2014/main" id="{7674637D-05E7-1661-FBBF-53155F31861C}"/>
                    </a:ext>
                  </a:extLst>
                </p:cNvPr>
                <p:cNvCxnSpPr>
                  <a:cxnSpLocks/>
                  <a:stCxn id="50" idx="2"/>
                  <a:endCxn id="52" idx="0"/>
                </p:cNvCxnSpPr>
                <p:nvPr/>
              </p:nvCxnSpPr>
              <p:spPr bwMode="gray">
                <a:xfrm rot="16200000" flipH="1">
                  <a:off x="5419317" y="612071"/>
                  <a:ext cx="179191" cy="1872213"/>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62" name="Connector: Elbow 7">
                  <a:extLst>
                    <a:ext uri="{FF2B5EF4-FFF2-40B4-BE49-F238E27FC236}">
                      <a16:creationId xmlns:a16="http://schemas.microsoft.com/office/drawing/2014/main" id="{6F397751-299C-2F30-96C6-0EC00DF0FA88}"/>
                    </a:ext>
                  </a:extLst>
                </p:cNvPr>
                <p:cNvCxnSpPr>
                  <a:cxnSpLocks/>
                  <a:stCxn id="50" idx="2"/>
                  <a:endCxn id="51" idx="0"/>
                </p:cNvCxnSpPr>
                <p:nvPr/>
              </p:nvCxnSpPr>
              <p:spPr bwMode="gray">
                <a:xfrm rot="5400000">
                  <a:off x="3529095" y="594060"/>
                  <a:ext cx="179191" cy="1908233"/>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50" name="TextBox 49">
                <a:extLst>
                  <a:ext uri="{FF2B5EF4-FFF2-40B4-BE49-F238E27FC236}">
                    <a16:creationId xmlns:a16="http://schemas.microsoft.com/office/drawing/2014/main" id="{C4679EFC-FF61-6710-0CB1-D1CC6D9D6692}"/>
                  </a:ext>
                </a:extLst>
              </p:cNvPr>
              <p:cNvSpPr txBox="1"/>
              <p:nvPr/>
            </p:nvSpPr>
            <p:spPr bwMode="gray">
              <a:xfrm>
                <a:off x="290670" y="893680"/>
                <a:ext cx="8564273" cy="428874"/>
              </a:xfrm>
              <a:prstGeom prst="roundRect">
                <a:avLst>
                  <a:gd name="adj" fmla="val 20428"/>
                </a:avLst>
              </a:prstGeom>
              <a:solidFill>
                <a:schemeClr val="accent1"/>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chemeClr val="bg1"/>
                    </a:solidFill>
                    <a:effectLst/>
                    <a:uLnTx/>
                    <a:uFillTx/>
                    <a:latin typeface="Arial" panose="020B0604020202020204" pitchFamily="34" charset="0"/>
                    <a:cs typeface="Arial"/>
                  </a:rPr>
                  <a:t>Non-cardioembolic ischemic stroke or TIA</a:t>
                </a:r>
              </a:p>
            </p:txBody>
          </p:sp>
          <p:sp>
            <p:nvSpPr>
              <p:cNvPr id="51" name="TextBox 50">
                <a:extLst>
                  <a:ext uri="{FF2B5EF4-FFF2-40B4-BE49-F238E27FC236}">
                    <a16:creationId xmlns:a16="http://schemas.microsoft.com/office/drawing/2014/main" id="{CF290FFD-0028-B28A-5F56-897EDF69520D}"/>
                  </a:ext>
                </a:extLst>
              </p:cNvPr>
              <p:cNvSpPr txBox="1"/>
              <p:nvPr/>
            </p:nvSpPr>
            <p:spPr bwMode="gray">
              <a:xfrm>
                <a:off x="1798536" y="1611402"/>
                <a:ext cx="1732075" cy="360000"/>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Non-cardioembolic ischemic stroke </a:t>
                </a:r>
              </a:p>
            </p:txBody>
          </p:sp>
          <p:sp>
            <p:nvSpPr>
              <p:cNvPr id="52" name="TextBox 51">
                <a:extLst>
                  <a:ext uri="{FF2B5EF4-FFF2-40B4-BE49-F238E27FC236}">
                    <a16:creationId xmlns:a16="http://schemas.microsoft.com/office/drawing/2014/main" id="{C7B36668-3ED8-9031-A56D-E1FAC2BDF856}"/>
                  </a:ext>
                </a:extLst>
              </p:cNvPr>
              <p:cNvSpPr txBox="1"/>
              <p:nvPr/>
            </p:nvSpPr>
            <p:spPr bwMode="gray">
              <a:xfrm>
                <a:off x="5578982" y="1611402"/>
                <a:ext cx="1732075" cy="360000"/>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TIA</a:t>
                </a:r>
              </a:p>
            </p:txBody>
          </p:sp>
          <p:sp>
            <p:nvSpPr>
              <p:cNvPr id="53" name="TextBox 52">
                <a:extLst>
                  <a:ext uri="{FF2B5EF4-FFF2-40B4-BE49-F238E27FC236}">
                    <a16:creationId xmlns:a16="http://schemas.microsoft.com/office/drawing/2014/main" id="{CD29040A-DB79-22FB-D3AF-9F5423CCBB0C}"/>
                  </a:ext>
                </a:extLst>
              </p:cNvPr>
              <p:cNvSpPr txBox="1"/>
              <p:nvPr/>
            </p:nvSpPr>
            <p:spPr bwMode="gray">
              <a:xfrm>
                <a:off x="5578981" y="2554858"/>
                <a:ext cx="1732075" cy="231535"/>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High risk?</a:t>
                </a:r>
                <a:r>
                  <a:rPr kumimoji="0" lang="en-US" sz="1000" b="0" i="0" u="none" strike="noStrike" kern="0" cap="none" spc="0" normalizeH="0" baseline="30000" noProof="0">
                    <a:ln>
                      <a:noFill/>
                    </a:ln>
                    <a:effectLst/>
                    <a:uLnTx/>
                    <a:uFillTx/>
                    <a:latin typeface="Arial" panose="020B0604020202020204" pitchFamily="34" charset="0"/>
                    <a:cs typeface="Arial"/>
                  </a:rPr>
                  <a:t>†</a:t>
                </a:r>
              </a:p>
            </p:txBody>
          </p:sp>
          <p:cxnSp>
            <p:nvCxnSpPr>
              <p:cNvPr id="54" name="Straight Arrow Connector 53">
                <a:extLst>
                  <a:ext uri="{FF2B5EF4-FFF2-40B4-BE49-F238E27FC236}">
                    <a16:creationId xmlns:a16="http://schemas.microsoft.com/office/drawing/2014/main" id="{F53B5FBF-4E49-7D88-A6A9-5C2C239DA782}"/>
                  </a:ext>
                </a:extLst>
              </p:cNvPr>
              <p:cNvCxnSpPr>
                <a:cxnSpLocks/>
                <a:stCxn id="51" idx="2"/>
                <a:endCxn id="58" idx="0"/>
              </p:cNvCxnSpPr>
              <p:nvPr/>
            </p:nvCxnSpPr>
            <p:spPr bwMode="gray">
              <a:xfrm flipH="1">
                <a:off x="2664572" y="1971402"/>
                <a:ext cx="2" cy="152745"/>
              </a:xfrm>
              <a:prstGeom prst="straightConnector1">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5" name="Straight Arrow Connector 54">
                <a:extLst>
                  <a:ext uri="{FF2B5EF4-FFF2-40B4-BE49-F238E27FC236}">
                    <a16:creationId xmlns:a16="http://schemas.microsoft.com/office/drawing/2014/main" id="{BC82B4C1-AA64-91D4-E6EE-E1D5B17BCE17}"/>
                  </a:ext>
                </a:extLst>
              </p:cNvPr>
              <p:cNvCxnSpPr>
                <a:cxnSpLocks/>
                <a:stCxn id="52" idx="2"/>
                <a:endCxn id="53" idx="0"/>
              </p:cNvCxnSpPr>
              <p:nvPr/>
            </p:nvCxnSpPr>
            <p:spPr bwMode="gray">
              <a:xfrm flipH="1">
                <a:off x="6445019" y="1971402"/>
                <a:ext cx="1" cy="583456"/>
              </a:xfrm>
              <a:prstGeom prst="straightConnector1">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6" name="Connector: Elbow 28">
                <a:extLst>
                  <a:ext uri="{FF2B5EF4-FFF2-40B4-BE49-F238E27FC236}">
                    <a16:creationId xmlns:a16="http://schemas.microsoft.com/office/drawing/2014/main" id="{A0125E12-4364-A097-DBF1-8A3AADD4A494}"/>
                  </a:ext>
                </a:extLst>
              </p:cNvPr>
              <p:cNvCxnSpPr>
                <a:cxnSpLocks/>
                <a:stCxn id="58" idx="1"/>
                <a:endCxn id="57" idx="0"/>
              </p:cNvCxnSpPr>
              <p:nvPr/>
            </p:nvCxnSpPr>
            <p:spPr bwMode="gray">
              <a:xfrm rot="10800000" flipH="1" flipV="1">
                <a:off x="1798536" y="2238772"/>
                <a:ext cx="866036" cy="316086"/>
              </a:xfrm>
              <a:prstGeom prst="bentConnector4">
                <a:avLst>
                  <a:gd name="adj1" fmla="val -26833"/>
                  <a:gd name="adj2" fmla="val 68132"/>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TextBox 56">
                <a:extLst>
                  <a:ext uri="{FF2B5EF4-FFF2-40B4-BE49-F238E27FC236}">
                    <a16:creationId xmlns:a16="http://schemas.microsoft.com/office/drawing/2014/main" id="{514C69CD-3430-03D0-69B4-18073E1CEDD1}"/>
                  </a:ext>
                </a:extLst>
              </p:cNvPr>
              <p:cNvSpPr txBox="1"/>
              <p:nvPr/>
            </p:nvSpPr>
            <p:spPr bwMode="gray">
              <a:xfrm>
                <a:off x="1798536" y="2554858"/>
                <a:ext cx="1732070" cy="229249"/>
              </a:xfrm>
              <a:prstGeom prst="roundRect">
                <a:avLst/>
              </a:prstGeom>
              <a:solidFill>
                <a:schemeClr val="bg2"/>
              </a:solidFill>
              <a:ln w="12700">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NIHSS ≤3?</a:t>
                </a:r>
              </a:p>
            </p:txBody>
          </p:sp>
          <p:sp>
            <p:nvSpPr>
              <p:cNvPr id="58" name="TextBox 57">
                <a:extLst>
                  <a:ext uri="{FF2B5EF4-FFF2-40B4-BE49-F238E27FC236}">
                    <a16:creationId xmlns:a16="http://schemas.microsoft.com/office/drawing/2014/main" id="{F0E6A805-4F60-D275-688F-2404AE28E936}"/>
                  </a:ext>
                </a:extLst>
              </p:cNvPr>
              <p:cNvSpPr txBox="1"/>
              <p:nvPr/>
            </p:nvSpPr>
            <p:spPr bwMode="gray">
              <a:xfrm>
                <a:off x="1798536" y="2124147"/>
                <a:ext cx="1732071" cy="229249"/>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Early ischemic stroke?*</a:t>
                </a:r>
              </a:p>
            </p:txBody>
          </p:sp>
          <p:sp>
            <p:nvSpPr>
              <p:cNvPr id="59" name="TextBox 58">
                <a:extLst>
                  <a:ext uri="{FF2B5EF4-FFF2-40B4-BE49-F238E27FC236}">
                    <a16:creationId xmlns:a16="http://schemas.microsoft.com/office/drawing/2014/main" id="{BAAB9269-56F1-1BB9-83F6-A6512296FE1F}"/>
                  </a:ext>
                </a:extLst>
              </p:cNvPr>
              <p:cNvSpPr txBox="1"/>
              <p:nvPr/>
            </p:nvSpPr>
            <p:spPr bwMode="gray">
              <a:xfrm>
                <a:off x="3925388" y="3085401"/>
                <a:ext cx="1430323" cy="419807"/>
              </a:xfrm>
              <a:prstGeom prst="roundRect">
                <a:avLst/>
              </a:prstGeom>
              <a:solidFill>
                <a:schemeClr val="accent4"/>
              </a:solidFill>
              <a:ln w="12700">
                <a:noFill/>
                <a:prstDash val="dashDot"/>
              </a:ln>
            </p:spPr>
            <p:txBody>
              <a:bodyPr vert="horz" wrap="square" lIns="0" tIns="0" rIns="0" bIns="0" rtlCol="0" anchor="ctr">
                <a:noAutofit/>
              </a:bodyPr>
              <a:lstStyle>
                <a:defPPr>
                  <a:defRPr lang="de-DE"/>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schemeClr val="bg1"/>
                    </a:solidFill>
                    <a:effectLst/>
                    <a:uLnTx/>
                    <a:uFillTx/>
                    <a:latin typeface="Arial" panose="020B0604020202020204" pitchFamily="34" charset="0"/>
                    <a:cs typeface="Aria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a:ln>
                      <a:noFill/>
                    </a:ln>
                    <a:effectLst/>
                    <a:uLnTx/>
                    <a:uFillTx/>
                    <a:latin typeface="Arial" panose="020B0604020202020204" pitchFamily="34" charset="0"/>
                    <a:cs typeface="Arial"/>
                  </a:rPr>
                  <a:t>SAPT</a:t>
                </a:r>
                <a:endParaRPr kumimoji="0" lang="en-US" sz="1100" b="0" i="0" u="none" strike="noStrike" kern="0" cap="none" spc="0" normalizeH="0" baseline="30000" noProof="0">
                  <a:ln>
                    <a:noFill/>
                  </a:ln>
                  <a:effectLst/>
                  <a:uLnTx/>
                  <a:uFillTx/>
                  <a:latin typeface="Arial" panose="020B0604020202020204" pitchFamily="34" charset="0"/>
                  <a:cs typeface="Arial"/>
                </a:endParaRPr>
              </a:p>
            </p:txBody>
          </p:sp>
          <p:sp>
            <p:nvSpPr>
              <p:cNvPr id="60" name="TextBox 59">
                <a:extLst>
                  <a:ext uri="{FF2B5EF4-FFF2-40B4-BE49-F238E27FC236}">
                    <a16:creationId xmlns:a16="http://schemas.microsoft.com/office/drawing/2014/main" id="{3B14DAE2-607B-FE8C-0BE0-AFFB9E6A5D23}"/>
                  </a:ext>
                </a:extLst>
              </p:cNvPr>
              <p:cNvSpPr txBox="1"/>
              <p:nvPr/>
            </p:nvSpPr>
            <p:spPr bwMode="gray">
              <a:xfrm>
                <a:off x="1798531" y="2959473"/>
                <a:ext cx="1732075" cy="229249"/>
              </a:xfrm>
              <a:prstGeom prst="roundRect">
                <a:avLst/>
              </a:prstGeom>
              <a:solidFill>
                <a:schemeClr val="accent4"/>
              </a:solidFill>
              <a:ln w="12700">
                <a:noFill/>
                <a:prstDash val="dashDot"/>
              </a:ln>
            </p:spPr>
            <p:txBody>
              <a:bodyPr vert="horz" wrap="square" lIns="91440" tIns="0" rIns="91440" bIns="0" rtlCol="0" anchor="ctr">
                <a:noAutofit/>
              </a:bodyPr>
              <a:lstStyle>
                <a:defPPr>
                  <a:defRPr lang="de-DE"/>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schemeClr val="bg1"/>
                    </a:solidFill>
                    <a:effectLst/>
                    <a:uLnTx/>
                    <a:uFillTx/>
                    <a:latin typeface="Arial" panose="020B0604020202020204" pitchFamily="34" charset="0"/>
                    <a:cs typeface="Aria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DAPT</a:t>
                </a:r>
                <a:r>
                  <a:rPr kumimoji="0" lang="en-US" sz="1000" b="0" i="0" u="none" strike="noStrike" kern="0" cap="none" spc="0" normalizeH="0" baseline="30000" noProof="0">
                    <a:ln>
                      <a:noFill/>
                    </a:ln>
                    <a:effectLst/>
                    <a:uLnTx/>
                    <a:uFillTx/>
                    <a:latin typeface="Arial" panose="020B0604020202020204" pitchFamily="34" charset="0"/>
                    <a:cs typeface="Arial"/>
                  </a:rPr>
                  <a:t>‡</a:t>
                </a:r>
                <a:r>
                  <a:rPr kumimoji="0" lang="en-US" sz="1000" b="0" i="0" u="none" strike="noStrike" kern="0" cap="none" spc="0" normalizeH="0" baseline="0" noProof="0">
                    <a:ln>
                      <a:noFill/>
                    </a:ln>
                    <a:effectLst/>
                    <a:uLnTx/>
                    <a:uFillTx/>
                    <a:latin typeface="Arial" panose="020B0604020202020204" pitchFamily="34" charset="0"/>
                    <a:cs typeface="Arial"/>
                  </a:rPr>
                  <a:t> (Class I)</a:t>
                </a:r>
              </a:p>
            </p:txBody>
          </p:sp>
        </p:grpSp>
        <p:sp>
          <p:nvSpPr>
            <p:cNvPr id="23" name="TextBox 22">
              <a:extLst>
                <a:ext uri="{FF2B5EF4-FFF2-40B4-BE49-F238E27FC236}">
                  <a16:creationId xmlns:a16="http://schemas.microsoft.com/office/drawing/2014/main" id="{379F31F8-98A9-CB3E-8F99-C08D3CC2E40F}"/>
                </a:ext>
              </a:extLst>
            </p:cNvPr>
            <p:cNvSpPr txBox="1"/>
            <p:nvPr/>
          </p:nvSpPr>
          <p:spPr bwMode="gray">
            <a:xfrm>
              <a:off x="1796631" y="3287436"/>
              <a:ext cx="1732075" cy="229249"/>
            </a:xfrm>
            <a:prstGeom prst="roundRect">
              <a:avLst/>
            </a:prstGeom>
            <a:solidFill>
              <a:schemeClr val="tx2"/>
            </a:solidFill>
            <a:ln w="12700">
              <a:noFill/>
              <a:prstDash val="dashDot"/>
            </a:ln>
          </p:spPr>
          <p:txBody>
            <a:bodyPr vert="horz" wrap="square" lIns="91440" tIns="0" rIns="91440" bIns="0" rtlCol="0" anchor="ctr">
              <a:noAutofit/>
            </a:bodyPr>
            <a:lstStyle>
              <a:defPPr>
                <a:defRPr lang="de-DE"/>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schemeClr val="bg1"/>
                  </a:solidFill>
                  <a:effectLst/>
                  <a:uLnTx/>
                  <a:uFillTx/>
                  <a:latin typeface="Arial" panose="020B0604020202020204" pitchFamily="34" charset="0"/>
                  <a:cs typeface="Aria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SAPT (Class I)</a:t>
              </a:r>
            </a:p>
          </p:txBody>
        </p:sp>
        <p:cxnSp>
          <p:nvCxnSpPr>
            <p:cNvPr id="25" name="Connector: Elbow 19">
              <a:extLst>
                <a:ext uri="{FF2B5EF4-FFF2-40B4-BE49-F238E27FC236}">
                  <a16:creationId xmlns:a16="http://schemas.microsoft.com/office/drawing/2014/main" id="{7F0CDF1C-1586-7147-F53A-2B906CF10CA5}"/>
                </a:ext>
              </a:extLst>
            </p:cNvPr>
            <p:cNvCxnSpPr>
              <a:cxnSpLocks/>
              <a:stCxn id="57" idx="1"/>
              <a:endCxn id="60" idx="0"/>
            </p:cNvCxnSpPr>
            <p:nvPr/>
          </p:nvCxnSpPr>
          <p:spPr bwMode="gray">
            <a:xfrm rot="10800000" flipH="1" flipV="1">
              <a:off x="1798535" y="2669483"/>
              <a:ext cx="866032" cy="289990"/>
            </a:xfrm>
            <a:prstGeom prst="bentConnector4">
              <a:avLst>
                <a:gd name="adj1" fmla="val -26833"/>
                <a:gd name="adj2" fmla="val 69763"/>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 name="Connector: Elbow 23">
              <a:extLst>
                <a:ext uri="{FF2B5EF4-FFF2-40B4-BE49-F238E27FC236}">
                  <a16:creationId xmlns:a16="http://schemas.microsoft.com/office/drawing/2014/main" id="{7D87F5ED-3580-59B4-5028-8421200957D2}"/>
                </a:ext>
              </a:extLst>
            </p:cNvPr>
            <p:cNvCxnSpPr>
              <a:cxnSpLocks/>
              <a:stCxn id="58" idx="3"/>
              <a:endCxn id="59" idx="0"/>
            </p:cNvCxnSpPr>
            <p:nvPr/>
          </p:nvCxnSpPr>
          <p:spPr bwMode="gray">
            <a:xfrm>
              <a:off x="3530607" y="2238772"/>
              <a:ext cx="1109942" cy="846629"/>
            </a:xfrm>
            <a:prstGeom prst="bentConnector2">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0" name="Connector: Elbow 40">
              <a:extLst>
                <a:ext uri="{FF2B5EF4-FFF2-40B4-BE49-F238E27FC236}">
                  <a16:creationId xmlns:a16="http://schemas.microsoft.com/office/drawing/2014/main" id="{A1A58777-CCC6-BBE2-D6CF-06DDD5734906}"/>
                </a:ext>
              </a:extLst>
            </p:cNvPr>
            <p:cNvCxnSpPr>
              <a:cxnSpLocks/>
              <a:stCxn id="57" idx="3"/>
              <a:endCxn id="59" idx="0"/>
            </p:cNvCxnSpPr>
            <p:nvPr/>
          </p:nvCxnSpPr>
          <p:spPr bwMode="gray">
            <a:xfrm>
              <a:off x="3530606" y="2669483"/>
              <a:ext cx="1109943" cy="415918"/>
            </a:xfrm>
            <a:prstGeom prst="bentConnector2">
              <a:avLst/>
            </a:prstGeom>
            <a:noFill/>
            <a:ln w="6350" cap="flat" cmpd="sng" algn="ctr">
              <a:solidFill>
                <a:srgbClr val="000000"/>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1" name="Connector: Elbow 43">
              <a:extLst>
                <a:ext uri="{FF2B5EF4-FFF2-40B4-BE49-F238E27FC236}">
                  <a16:creationId xmlns:a16="http://schemas.microsoft.com/office/drawing/2014/main" id="{0B6EC843-2583-2A7D-F64A-44DA2547232A}"/>
                </a:ext>
              </a:extLst>
            </p:cNvPr>
            <p:cNvCxnSpPr>
              <a:cxnSpLocks/>
              <a:stCxn id="53" idx="1"/>
              <a:endCxn id="59" idx="0"/>
            </p:cNvCxnSpPr>
            <p:nvPr/>
          </p:nvCxnSpPr>
          <p:spPr bwMode="gray">
            <a:xfrm rot="10800000" flipV="1">
              <a:off x="4640549" y="2670625"/>
              <a:ext cx="938432" cy="414775"/>
            </a:xfrm>
            <a:prstGeom prst="bentConnector2">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2" name="TextBox 31">
              <a:extLst>
                <a:ext uri="{FF2B5EF4-FFF2-40B4-BE49-F238E27FC236}">
                  <a16:creationId xmlns:a16="http://schemas.microsoft.com/office/drawing/2014/main" id="{1F63939A-8B84-D420-5169-18770B07CF19}"/>
                </a:ext>
              </a:extLst>
            </p:cNvPr>
            <p:cNvSpPr txBox="1"/>
            <p:nvPr/>
          </p:nvSpPr>
          <p:spPr bwMode="gray">
            <a:xfrm>
              <a:off x="5578980" y="3287436"/>
              <a:ext cx="1732075" cy="229249"/>
            </a:xfrm>
            <a:prstGeom prst="roundRect">
              <a:avLst/>
            </a:prstGeom>
            <a:solidFill>
              <a:schemeClr val="tx2"/>
            </a:solidFill>
            <a:ln w="12700">
              <a:noFill/>
              <a:prstDash val="dashDot"/>
            </a:ln>
          </p:spPr>
          <p:txBody>
            <a:bodyPr vert="horz" wrap="square" lIns="91440" tIns="0" rIns="91440" bIns="0" rtlCol="0" anchor="ctr">
              <a:noAutofit/>
            </a:bodyPr>
            <a:lstStyle>
              <a:defPPr>
                <a:defRPr lang="de-DE"/>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schemeClr val="bg1"/>
                  </a:solidFill>
                  <a:effectLst/>
                  <a:uLnTx/>
                  <a:uFillTx/>
                  <a:latin typeface="Arial" panose="020B0604020202020204" pitchFamily="34" charset="0"/>
                  <a:cs typeface="Aria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SAPT (Class I)</a:t>
              </a:r>
            </a:p>
          </p:txBody>
        </p:sp>
        <p:sp>
          <p:nvSpPr>
            <p:cNvPr id="33" name="TextBox 32">
              <a:extLst>
                <a:ext uri="{FF2B5EF4-FFF2-40B4-BE49-F238E27FC236}">
                  <a16:creationId xmlns:a16="http://schemas.microsoft.com/office/drawing/2014/main" id="{0C7F2683-687A-B42A-EC66-3D05DD6B90F1}"/>
                </a:ext>
              </a:extLst>
            </p:cNvPr>
            <p:cNvSpPr txBox="1"/>
            <p:nvPr/>
          </p:nvSpPr>
          <p:spPr bwMode="gray">
            <a:xfrm>
              <a:off x="5578980" y="2959473"/>
              <a:ext cx="1732075" cy="229249"/>
            </a:xfrm>
            <a:prstGeom prst="roundRect">
              <a:avLst/>
            </a:prstGeom>
            <a:solidFill>
              <a:schemeClr val="accent4"/>
            </a:solidFill>
            <a:ln w="12700">
              <a:noFill/>
              <a:prstDash val="dashDot"/>
            </a:ln>
          </p:spPr>
          <p:txBody>
            <a:bodyPr vert="horz" wrap="square" lIns="91440" tIns="0" rIns="91440" bIns="0" rtlCol="0" anchor="ctr">
              <a:noAutofit/>
            </a:bodyPr>
            <a:lstStyle>
              <a:defPPr>
                <a:defRPr lang="de-DE"/>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schemeClr val="bg1"/>
                  </a:solidFill>
                  <a:effectLst/>
                  <a:uLnTx/>
                  <a:uFillTx/>
                  <a:latin typeface="Arial" panose="020B0604020202020204" pitchFamily="34" charset="0"/>
                  <a:cs typeface="Arial"/>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DAPT</a:t>
              </a:r>
              <a:r>
                <a:rPr kumimoji="0" lang="en-US" sz="1000" b="0" i="0" u="none" strike="noStrike" kern="0" cap="none" spc="0" normalizeH="0" baseline="30000" noProof="0">
                  <a:ln>
                    <a:noFill/>
                  </a:ln>
                  <a:effectLst/>
                  <a:uLnTx/>
                  <a:uFillTx/>
                  <a:latin typeface="Arial" panose="020B0604020202020204" pitchFamily="34" charset="0"/>
                  <a:cs typeface="Arial"/>
                </a:rPr>
                <a:t>‡</a:t>
              </a:r>
              <a:r>
                <a:rPr kumimoji="0" lang="en-US" sz="1000" b="0" i="0" u="none" strike="noStrike" kern="0" cap="none" spc="0" normalizeH="0" baseline="0" noProof="0">
                  <a:ln>
                    <a:noFill/>
                  </a:ln>
                  <a:effectLst/>
                  <a:uLnTx/>
                  <a:uFillTx/>
                  <a:latin typeface="Arial" panose="020B0604020202020204" pitchFamily="34" charset="0"/>
                  <a:cs typeface="Arial"/>
                </a:rPr>
                <a:t> (Class I)</a:t>
              </a:r>
            </a:p>
          </p:txBody>
        </p:sp>
        <p:cxnSp>
          <p:nvCxnSpPr>
            <p:cNvPr id="38" name="Connector: Elbow 160">
              <a:extLst>
                <a:ext uri="{FF2B5EF4-FFF2-40B4-BE49-F238E27FC236}">
                  <a16:creationId xmlns:a16="http://schemas.microsoft.com/office/drawing/2014/main" id="{302DFF33-4CFF-A80C-DCBC-A4D53FC034F6}"/>
                </a:ext>
              </a:extLst>
            </p:cNvPr>
            <p:cNvCxnSpPr>
              <a:cxnSpLocks/>
              <a:stCxn id="53" idx="3"/>
              <a:endCxn id="33" idx="0"/>
            </p:cNvCxnSpPr>
            <p:nvPr/>
          </p:nvCxnSpPr>
          <p:spPr bwMode="gray">
            <a:xfrm flipH="1">
              <a:off x="6445018" y="2670626"/>
              <a:ext cx="866039" cy="288847"/>
            </a:xfrm>
            <a:prstGeom prst="bentConnector4">
              <a:avLst>
                <a:gd name="adj1" fmla="val -26833"/>
                <a:gd name="adj2" fmla="val 7004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9" name="TextBox 38">
              <a:extLst>
                <a:ext uri="{FF2B5EF4-FFF2-40B4-BE49-F238E27FC236}">
                  <a16:creationId xmlns:a16="http://schemas.microsoft.com/office/drawing/2014/main" id="{57A6A42C-699F-3465-555C-84C76D047960}"/>
                </a:ext>
              </a:extLst>
            </p:cNvPr>
            <p:cNvSpPr txBox="1"/>
            <p:nvPr/>
          </p:nvSpPr>
          <p:spPr bwMode="gray">
            <a:xfrm>
              <a:off x="1063443" y="2999411"/>
              <a:ext cx="617592" cy="153888"/>
            </a:xfrm>
            <a:prstGeom prst="rect">
              <a:avLst/>
            </a:prstGeom>
            <a:noFill/>
            <a:ln>
              <a:noFill/>
            </a:ln>
          </p:spPr>
          <p:txBody>
            <a:bodyPr vert="horz" wrap="none" lIns="0" tIns="0" rIns="0" bIns="0" rtlCol="0" anchor="ctr">
              <a:spAutoFit/>
            </a:bodyPr>
            <a:lstStyle/>
            <a:p>
              <a:pPr marL="0" marR="0" lvl="0" indent="0" algn="r" defTabSz="914218"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effectLst/>
                  <a:uLnTx/>
                  <a:uFillTx/>
                  <a:latin typeface="Arial" panose="020B0604020202020204" pitchFamily="34" charset="0"/>
                  <a:ea typeface="Calibri" panose="020F0502020204030204" pitchFamily="34" charset="0"/>
                  <a:cs typeface="Arial" panose="020B0604020202020204" pitchFamily="34" charset="0"/>
                </a:rPr>
                <a:t>0–90 days</a:t>
              </a:r>
            </a:p>
          </p:txBody>
        </p:sp>
        <p:sp>
          <p:nvSpPr>
            <p:cNvPr id="40" name="TextBox 39">
              <a:extLst>
                <a:ext uri="{FF2B5EF4-FFF2-40B4-BE49-F238E27FC236}">
                  <a16:creationId xmlns:a16="http://schemas.microsoft.com/office/drawing/2014/main" id="{D9BC80AC-329E-D030-B5FE-C49EDD244E3F}"/>
                </a:ext>
              </a:extLst>
            </p:cNvPr>
            <p:cNvSpPr txBox="1"/>
            <p:nvPr/>
          </p:nvSpPr>
          <p:spPr bwMode="gray">
            <a:xfrm>
              <a:off x="1130255" y="3324111"/>
              <a:ext cx="550781" cy="153888"/>
            </a:xfrm>
            <a:prstGeom prst="rect">
              <a:avLst/>
            </a:prstGeom>
            <a:noFill/>
            <a:ln>
              <a:noFill/>
            </a:ln>
          </p:spPr>
          <p:txBody>
            <a:bodyPr vert="horz" wrap="none" lIns="0" tIns="0" rIns="0" bIns="0" rtlCol="0" anchor="ctr">
              <a:spAutoFit/>
            </a:bodyPr>
            <a:lstStyle/>
            <a:p>
              <a:pPr marL="0" marR="0" lvl="0" indent="0" algn="r" defTabSz="914218"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effectLst/>
                  <a:uLnTx/>
                  <a:uFillTx/>
                  <a:latin typeface="Arial" panose="020B0604020202020204" pitchFamily="34" charset="0"/>
                  <a:ea typeface="Calibri" panose="020F0502020204030204" pitchFamily="34" charset="0"/>
                  <a:cs typeface="Arial" panose="020B0604020202020204" pitchFamily="34" charset="0"/>
                </a:rPr>
                <a:t>&gt;90 days</a:t>
              </a:r>
            </a:p>
          </p:txBody>
        </p:sp>
        <p:sp>
          <p:nvSpPr>
            <p:cNvPr id="42" name="TextBox 41">
              <a:extLst>
                <a:ext uri="{FF2B5EF4-FFF2-40B4-BE49-F238E27FC236}">
                  <a16:creationId xmlns:a16="http://schemas.microsoft.com/office/drawing/2014/main" id="{A63BF181-30CC-6AF6-B9F1-3BB80F2A80A9}"/>
                </a:ext>
              </a:extLst>
            </p:cNvPr>
            <p:cNvSpPr txBox="1"/>
            <p:nvPr/>
          </p:nvSpPr>
          <p:spPr bwMode="gray">
            <a:xfrm>
              <a:off x="3972346" y="2034956"/>
              <a:ext cx="166212"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No</a:t>
              </a:r>
            </a:p>
          </p:txBody>
        </p:sp>
        <p:sp>
          <p:nvSpPr>
            <p:cNvPr id="43" name="TextBox 42">
              <a:extLst>
                <a:ext uri="{FF2B5EF4-FFF2-40B4-BE49-F238E27FC236}">
                  <a16:creationId xmlns:a16="http://schemas.microsoft.com/office/drawing/2014/main" id="{35367720-3804-DAF0-EEF1-56E64D10E779}"/>
                </a:ext>
              </a:extLst>
            </p:cNvPr>
            <p:cNvSpPr txBox="1"/>
            <p:nvPr/>
          </p:nvSpPr>
          <p:spPr bwMode="gray">
            <a:xfrm>
              <a:off x="3972346" y="2481143"/>
              <a:ext cx="166212"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No</a:t>
              </a:r>
            </a:p>
          </p:txBody>
        </p:sp>
        <p:sp>
          <p:nvSpPr>
            <p:cNvPr id="45" name="TextBox 44">
              <a:extLst>
                <a:ext uri="{FF2B5EF4-FFF2-40B4-BE49-F238E27FC236}">
                  <a16:creationId xmlns:a16="http://schemas.microsoft.com/office/drawing/2014/main" id="{AEFF35C0-D27F-07CF-375C-19B3D5646B7E}"/>
                </a:ext>
              </a:extLst>
            </p:cNvPr>
            <p:cNvSpPr txBox="1"/>
            <p:nvPr/>
          </p:nvSpPr>
          <p:spPr bwMode="gray">
            <a:xfrm>
              <a:off x="7676909" y="2691322"/>
              <a:ext cx="223245"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Yes</a:t>
              </a:r>
            </a:p>
          </p:txBody>
        </p:sp>
        <p:sp>
          <p:nvSpPr>
            <p:cNvPr id="46" name="TextBox 45">
              <a:extLst>
                <a:ext uri="{FF2B5EF4-FFF2-40B4-BE49-F238E27FC236}">
                  <a16:creationId xmlns:a16="http://schemas.microsoft.com/office/drawing/2014/main" id="{F07B87C5-09D5-1398-7E01-31490CAC6B91}"/>
                </a:ext>
              </a:extLst>
            </p:cNvPr>
            <p:cNvSpPr txBox="1"/>
            <p:nvPr/>
          </p:nvSpPr>
          <p:spPr bwMode="gray">
            <a:xfrm>
              <a:off x="1267523" y="2303962"/>
              <a:ext cx="223245"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Yes</a:t>
              </a:r>
            </a:p>
          </p:txBody>
        </p:sp>
        <p:sp>
          <p:nvSpPr>
            <p:cNvPr id="47" name="TextBox 46">
              <a:extLst>
                <a:ext uri="{FF2B5EF4-FFF2-40B4-BE49-F238E27FC236}">
                  <a16:creationId xmlns:a16="http://schemas.microsoft.com/office/drawing/2014/main" id="{2860D76D-9D23-BD42-4249-AC39E1B632D2}"/>
                </a:ext>
              </a:extLst>
            </p:cNvPr>
            <p:cNvSpPr txBox="1"/>
            <p:nvPr/>
          </p:nvSpPr>
          <p:spPr bwMode="gray">
            <a:xfrm>
              <a:off x="5026659" y="2537434"/>
              <a:ext cx="166212"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No</a:t>
              </a:r>
            </a:p>
          </p:txBody>
        </p:sp>
        <p:sp>
          <p:nvSpPr>
            <p:cNvPr id="48" name="TextBox 47">
              <a:extLst>
                <a:ext uri="{FF2B5EF4-FFF2-40B4-BE49-F238E27FC236}">
                  <a16:creationId xmlns:a16="http://schemas.microsoft.com/office/drawing/2014/main" id="{6C15BA58-9339-4BD9-350B-7FA5C038ED4F}"/>
                </a:ext>
              </a:extLst>
            </p:cNvPr>
            <p:cNvSpPr txBox="1"/>
            <p:nvPr/>
          </p:nvSpPr>
          <p:spPr bwMode="gray">
            <a:xfrm>
              <a:off x="1267523" y="2674711"/>
              <a:ext cx="223245" cy="153888"/>
            </a:xfrm>
            <a:prstGeom prst="rect">
              <a:avLst/>
            </a:prstGeom>
            <a:noFill/>
            <a:ln>
              <a:noFill/>
            </a:ln>
          </p:spPr>
          <p:txBody>
            <a:bodyPr vert="horz" wrap="none" lIns="0" tIns="0" rIns="0" bIns="0" rtlCol="0" anchor="ctr">
              <a:spAutoFit/>
            </a:bodyPr>
            <a:lstStyle/>
            <a:p>
              <a:pPr marL="0" marR="0" lvl="0" indent="0" algn="ctr" defTabSz="914218"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Yes</a:t>
              </a:r>
            </a:p>
          </p:txBody>
        </p:sp>
      </p:grpSp>
    </p:spTree>
    <p:custDataLst>
      <p:tags r:id="rId1"/>
    </p:custDataLst>
    <p:extLst>
      <p:ext uri="{BB962C8B-B14F-4D97-AF65-F5344CB8AC3E}">
        <p14:creationId xmlns:p14="http://schemas.microsoft.com/office/powerpoint/2010/main" val="220487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5AA84-1CCA-8DB6-D5D7-531A5E5F5C78}"/>
              </a:ext>
            </a:extLst>
          </p:cNvPr>
          <p:cNvSpPr>
            <a:spLocks noGrp="1"/>
          </p:cNvSpPr>
          <p:nvPr>
            <p:ph type="title"/>
          </p:nvPr>
        </p:nvSpPr>
        <p:spPr/>
        <p:txBody>
          <a:bodyPr anchor="t"/>
          <a:lstStyle/>
          <a:p>
            <a:r>
              <a:rPr lang="en-US"/>
              <a:t>In patients with minor/moderate stroke or high-risk TIA, ESO guidelines recommend DAPT over SAPT, with combination and duration dependent on individual risk</a:t>
            </a:r>
          </a:p>
        </p:txBody>
      </p:sp>
      <p:sp>
        <p:nvSpPr>
          <p:cNvPr id="18" name="Text Placeholder 17">
            <a:extLst>
              <a:ext uri="{FF2B5EF4-FFF2-40B4-BE49-F238E27FC236}">
                <a16:creationId xmlns:a16="http://schemas.microsoft.com/office/drawing/2014/main" id="{05B73D03-6FEC-62FD-969B-D445784A5A01}"/>
              </a:ext>
            </a:extLst>
          </p:cNvPr>
          <p:cNvSpPr>
            <a:spLocks noGrp="1"/>
          </p:cNvSpPr>
          <p:nvPr>
            <p:ph type="body" sz="quarter" idx="14"/>
          </p:nvPr>
        </p:nvSpPr>
        <p:spPr>
          <a:xfrm>
            <a:off x="359569" y="4289631"/>
            <a:ext cx="8424000" cy="437940"/>
          </a:xfrm>
        </p:spPr>
        <p:txBody>
          <a:bodyPr/>
          <a:lstStyle/>
          <a:p>
            <a:r>
              <a:rPr lang="en-US">
                <a:solidFill>
                  <a:schemeClr val="tx2"/>
                </a:solidFill>
              </a:rPr>
              <a:t>Please refer to local Summary of Product Characteristics for full prescribing guidelines. </a:t>
            </a:r>
            <a:br>
              <a:rPr lang="en-US">
                <a:solidFill>
                  <a:schemeClr val="tx2"/>
                </a:solidFill>
              </a:rPr>
            </a:br>
            <a:r>
              <a:rPr lang="en-US">
                <a:solidFill>
                  <a:schemeClr val="tx2"/>
                </a:solidFill>
              </a:rPr>
              <a:t>*Either intracranial atherosclerotic disease or at least 50% stenosis on ICA that could account for presentation.</a:t>
            </a:r>
            <a:br>
              <a:rPr lang="en-GB" kern="100">
                <a:solidFill>
                  <a:schemeClr val="tx2"/>
                </a:solidFill>
                <a:ea typeface="Calibri" panose="020F0502020204030204" pitchFamily="34" charset="0"/>
                <a:cs typeface="Times New Roman" panose="02020603050405020304" pitchFamily="18" charset="0"/>
              </a:rPr>
            </a:br>
            <a:r>
              <a:rPr lang="en-GB" kern="100">
                <a:solidFill>
                  <a:schemeClr val="tx2"/>
                </a:solidFill>
                <a:ea typeface="Calibri"/>
                <a:cs typeface="Times New Roman"/>
              </a:rPr>
              <a:t>ABCD</a:t>
            </a:r>
            <a:r>
              <a:rPr lang="en-GB" kern="100" baseline="30000">
                <a:solidFill>
                  <a:schemeClr val="tx2"/>
                </a:solidFill>
                <a:ea typeface="Calibri"/>
                <a:cs typeface="Times New Roman"/>
              </a:rPr>
              <a:t>2</a:t>
            </a:r>
            <a:r>
              <a:rPr lang="en-GB" kern="100">
                <a:solidFill>
                  <a:schemeClr val="tx2"/>
                </a:solidFill>
                <a:ea typeface="Calibri"/>
                <a:cs typeface="Times New Roman"/>
              </a:rPr>
              <a:t>, age, blood pressure, clinical features, duration of TIA, and presence of diabetes; DAPT, dual antiplatelet therapy; ESO, European Stroke Organisation; ICA, internal carotid artery; NIHSS, National Institutes of Health Stroke Scale; SAPT, single antiplatelet therapy; TIA, transient ischemic attack. </a:t>
            </a:r>
            <a:br>
              <a:rPr lang="en-GB" kern="100">
                <a:solidFill>
                  <a:schemeClr val="tx2"/>
                </a:solidFill>
                <a:ea typeface="Calibri" panose="020F0502020204030204" pitchFamily="34" charset="0"/>
                <a:cs typeface="Times New Roman" panose="02020603050405020304" pitchFamily="18" charset="0"/>
              </a:rPr>
            </a:br>
            <a:r>
              <a:rPr lang="en-GB" kern="100">
                <a:solidFill>
                  <a:schemeClr val="tx2"/>
                </a:solidFill>
                <a:ea typeface="Calibri"/>
                <a:cs typeface="Times New Roman"/>
              </a:rPr>
              <a:t>Dawson J, et al. </a:t>
            </a:r>
            <a:r>
              <a:rPr lang="en-GB" kern="100" err="1">
                <a:solidFill>
                  <a:schemeClr val="tx2"/>
                </a:solidFill>
                <a:ea typeface="Calibri"/>
                <a:cs typeface="Times New Roman"/>
              </a:rPr>
              <a:t>Eur</a:t>
            </a:r>
            <a:r>
              <a:rPr lang="en-GB" kern="100">
                <a:solidFill>
                  <a:schemeClr val="tx2"/>
                </a:solidFill>
                <a:ea typeface="Calibri"/>
                <a:cs typeface="Times New Roman"/>
              </a:rPr>
              <a:t> Stroke J</a:t>
            </a:r>
            <a:r>
              <a:rPr lang="en-GB" i="1" kern="100">
                <a:solidFill>
                  <a:schemeClr val="tx2"/>
                </a:solidFill>
                <a:ea typeface="Calibri"/>
                <a:cs typeface="Times New Roman"/>
              </a:rPr>
              <a:t>. </a:t>
            </a:r>
            <a:r>
              <a:rPr lang="en-GB" kern="100">
                <a:solidFill>
                  <a:schemeClr val="tx2"/>
                </a:solidFill>
                <a:ea typeface="Calibri"/>
                <a:cs typeface="Times New Roman"/>
              </a:rPr>
              <a:t>2021;6:CLXXXVII–CXCI.</a:t>
            </a:r>
          </a:p>
        </p:txBody>
      </p:sp>
      <p:cxnSp>
        <p:nvCxnSpPr>
          <p:cNvPr id="94" name="Connector: Elbow 6">
            <a:extLst>
              <a:ext uri="{FF2B5EF4-FFF2-40B4-BE49-F238E27FC236}">
                <a16:creationId xmlns:a16="http://schemas.microsoft.com/office/drawing/2014/main" id="{4A11A06D-F4C9-8751-CCB5-2A35FD1139A0}"/>
              </a:ext>
            </a:extLst>
          </p:cNvPr>
          <p:cNvCxnSpPr>
            <a:cxnSpLocks/>
            <a:stCxn id="96" idx="2"/>
            <a:endCxn id="98" idx="0"/>
          </p:cNvCxnSpPr>
          <p:nvPr/>
        </p:nvCxnSpPr>
        <p:spPr bwMode="gray">
          <a:xfrm rot="16200000" flipH="1">
            <a:off x="5480908" y="747418"/>
            <a:ext cx="249282" cy="2065510"/>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5" name="Connector: Elbow 7">
            <a:extLst>
              <a:ext uri="{FF2B5EF4-FFF2-40B4-BE49-F238E27FC236}">
                <a16:creationId xmlns:a16="http://schemas.microsoft.com/office/drawing/2014/main" id="{09A53941-BD39-6BB6-8765-89E62155D7EE}"/>
              </a:ext>
            </a:extLst>
          </p:cNvPr>
          <p:cNvCxnSpPr>
            <a:cxnSpLocks/>
            <a:stCxn id="96" idx="2"/>
            <a:endCxn id="97" idx="0"/>
          </p:cNvCxnSpPr>
          <p:nvPr/>
        </p:nvCxnSpPr>
        <p:spPr bwMode="gray">
          <a:xfrm rot="5400000">
            <a:off x="3454802" y="786822"/>
            <a:ext cx="249282" cy="1986702"/>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6" name="TextBox 95">
            <a:extLst>
              <a:ext uri="{FF2B5EF4-FFF2-40B4-BE49-F238E27FC236}">
                <a16:creationId xmlns:a16="http://schemas.microsoft.com/office/drawing/2014/main" id="{1DBFCE0C-5933-6264-6E83-D2DFE2DE06F7}"/>
              </a:ext>
            </a:extLst>
          </p:cNvPr>
          <p:cNvSpPr txBox="1"/>
          <p:nvPr/>
        </p:nvSpPr>
        <p:spPr bwMode="gray">
          <a:xfrm>
            <a:off x="360363" y="1226658"/>
            <a:ext cx="8424862" cy="428874"/>
          </a:xfrm>
          <a:prstGeom prst="roundRect">
            <a:avLst>
              <a:gd name="adj" fmla="val 20428"/>
            </a:avLst>
          </a:prstGeom>
          <a:solidFill>
            <a:schemeClr val="accent1"/>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a:rPr>
              <a:t>Non-cardioembolic ischemic stroke or TIA in past 24 hours</a:t>
            </a:r>
          </a:p>
        </p:txBody>
      </p:sp>
      <p:sp>
        <p:nvSpPr>
          <p:cNvPr id="97" name="TextBox 96">
            <a:extLst>
              <a:ext uri="{FF2B5EF4-FFF2-40B4-BE49-F238E27FC236}">
                <a16:creationId xmlns:a16="http://schemas.microsoft.com/office/drawing/2014/main" id="{80DB7E7C-FFE8-5283-1425-39308108ACF2}"/>
              </a:ext>
            </a:extLst>
          </p:cNvPr>
          <p:cNvSpPr txBox="1"/>
          <p:nvPr/>
        </p:nvSpPr>
        <p:spPr bwMode="gray">
          <a:xfrm>
            <a:off x="1734152" y="1904814"/>
            <a:ext cx="1703880" cy="392434"/>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Non-cardioembolic ischemic stroke </a:t>
            </a:r>
          </a:p>
        </p:txBody>
      </p:sp>
      <p:sp>
        <p:nvSpPr>
          <p:cNvPr id="98" name="TextBox 97">
            <a:extLst>
              <a:ext uri="{FF2B5EF4-FFF2-40B4-BE49-F238E27FC236}">
                <a16:creationId xmlns:a16="http://schemas.microsoft.com/office/drawing/2014/main" id="{9DD58956-47BA-5457-4EA6-AD55A27418FB}"/>
              </a:ext>
            </a:extLst>
          </p:cNvPr>
          <p:cNvSpPr txBox="1"/>
          <p:nvPr/>
        </p:nvSpPr>
        <p:spPr bwMode="gray">
          <a:xfrm>
            <a:off x="5786364" y="1904814"/>
            <a:ext cx="1703880" cy="392434"/>
          </a:xfrm>
          <a:prstGeom prst="roundRect">
            <a:avLst/>
          </a:prstGeom>
          <a:solidFill>
            <a:schemeClr val="bg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panose="020B0604020202020204" pitchFamily="34" charset="0"/>
                <a:cs typeface="Arial"/>
              </a:rPr>
              <a:t>TIA</a:t>
            </a:r>
          </a:p>
        </p:txBody>
      </p:sp>
      <p:sp>
        <p:nvSpPr>
          <p:cNvPr id="101" name="TextBox 100">
            <a:extLst>
              <a:ext uri="{FF2B5EF4-FFF2-40B4-BE49-F238E27FC236}">
                <a16:creationId xmlns:a16="http://schemas.microsoft.com/office/drawing/2014/main" id="{54702CC6-901F-1375-C8DF-6EC30D323BA5}"/>
              </a:ext>
            </a:extLst>
          </p:cNvPr>
          <p:cNvSpPr txBox="1"/>
          <p:nvPr/>
        </p:nvSpPr>
        <p:spPr bwMode="gray">
          <a:xfrm>
            <a:off x="360363" y="3722985"/>
            <a:ext cx="8424862" cy="428874"/>
          </a:xfrm>
          <a:prstGeom prst="roundRect">
            <a:avLst>
              <a:gd name="adj" fmla="val 20428"/>
            </a:avLst>
          </a:prstGeom>
          <a:solidFill>
            <a:schemeClr val="tx2"/>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a:rPr>
              <a:t>Single antiplatelet therapy</a:t>
            </a:r>
            <a:br>
              <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a:rPr>
              <a:t>(selection based on local protocol and patient preference)</a:t>
            </a:r>
          </a:p>
        </p:txBody>
      </p:sp>
      <p:sp>
        <p:nvSpPr>
          <p:cNvPr id="107" name="TextBox 106">
            <a:extLst>
              <a:ext uri="{FF2B5EF4-FFF2-40B4-BE49-F238E27FC236}">
                <a16:creationId xmlns:a16="http://schemas.microsoft.com/office/drawing/2014/main" id="{0D8C6587-30BD-2C6D-AD0B-DAC9C6B31316}"/>
              </a:ext>
            </a:extLst>
          </p:cNvPr>
          <p:cNvSpPr txBox="1"/>
          <p:nvPr/>
        </p:nvSpPr>
        <p:spPr bwMode="gray">
          <a:xfrm>
            <a:off x="603856" y="2510871"/>
            <a:ext cx="1866222" cy="392434"/>
          </a:xfrm>
          <a:prstGeom prst="roundRect">
            <a:avLst/>
          </a:prstGeom>
          <a:solidFill>
            <a:schemeClr val="accent4"/>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bg1"/>
                </a:solidFill>
                <a:effectLst/>
                <a:uLnTx/>
                <a:uFillTx/>
                <a:latin typeface="Arial" panose="020B0604020202020204" pitchFamily="34" charset="0"/>
                <a:cs typeface="Arial"/>
              </a:rPr>
              <a:t>NIHSS ≤5</a:t>
            </a:r>
          </a:p>
        </p:txBody>
      </p:sp>
      <p:sp>
        <p:nvSpPr>
          <p:cNvPr id="108" name="TextBox 107">
            <a:extLst>
              <a:ext uri="{FF2B5EF4-FFF2-40B4-BE49-F238E27FC236}">
                <a16:creationId xmlns:a16="http://schemas.microsoft.com/office/drawing/2014/main" id="{EEF270F3-436F-3572-495B-43042E2FFD24}"/>
              </a:ext>
            </a:extLst>
          </p:cNvPr>
          <p:cNvSpPr txBox="1"/>
          <p:nvPr/>
        </p:nvSpPr>
        <p:spPr bwMode="gray">
          <a:xfrm>
            <a:off x="2595883" y="2510538"/>
            <a:ext cx="1822195" cy="392434"/>
          </a:xfrm>
          <a:prstGeom prst="roundRect">
            <a:avLst/>
          </a:prstGeom>
          <a:solidFill>
            <a:schemeClr val="accent4"/>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bg1"/>
                </a:solidFill>
                <a:effectLst/>
                <a:uLnTx/>
                <a:uFillTx/>
                <a:latin typeface="Arial" panose="020B0604020202020204" pitchFamily="34" charset="0"/>
                <a:cs typeface="Arial"/>
              </a:rPr>
              <a:t>NIHSS ≤3</a:t>
            </a:r>
          </a:p>
        </p:txBody>
      </p:sp>
      <p:sp>
        <p:nvSpPr>
          <p:cNvPr id="111" name="TextBox 110">
            <a:extLst>
              <a:ext uri="{FF2B5EF4-FFF2-40B4-BE49-F238E27FC236}">
                <a16:creationId xmlns:a16="http://schemas.microsoft.com/office/drawing/2014/main" id="{72C18969-7F0E-F82F-F958-4560328FCEAD}"/>
              </a:ext>
            </a:extLst>
          </p:cNvPr>
          <p:cNvSpPr txBox="1"/>
          <p:nvPr/>
        </p:nvSpPr>
        <p:spPr bwMode="gray">
          <a:xfrm>
            <a:off x="4725147" y="2510538"/>
            <a:ext cx="1822194" cy="392434"/>
          </a:xfrm>
          <a:prstGeom prst="roundRect">
            <a:avLst/>
          </a:prstGeom>
          <a:solidFill>
            <a:schemeClr val="accent4"/>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bg1"/>
                </a:solidFill>
                <a:effectLst/>
                <a:uLnTx/>
                <a:uFillTx/>
                <a:latin typeface="Arial" panose="020B0604020202020204" pitchFamily="34" charset="0"/>
                <a:cs typeface="Arial"/>
              </a:rPr>
              <a:t>ABCD2 ≥4</a:t>
            </a:r>
          </a:p>
        </p:txBody>
      </p:sp>
      <p:sp>
        <p:nvSpPr>
          <p:cNvPr id="112" name="TextBox 111">
            <a:extLst>
              <a:ext uri="{FF2B5EF4-FFF2-40B4-BE49-F238E27FC236}">
                <a16:creationId xmlns:a16="http://schemas.microsoft.com/office/drawing/2014/main" id="{2A642AC9-BD7A-98B4-961A-E459FCD369F8}"/>
              </a:ext>
            </a:extLst>
          </p:cNvPr>
          <p:cNvSpPr txBox="1"/>
          <p:nvPr/>
        </p:nvSpPr>
        <p:spPr bwMode="gray">
          <a:xfrm>
            <a:off x="6673147" y="2510538"/>
            <a:ext cx="1866222" cy="392434"/>
          </a:xfrm>
          <a:prstGeom prst="roundRect">
            <a:avLst/>
          </a:prstGeom>
          <a:solidFill>
            <a:schemeClr val="accent4"/>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bg1"/>
                </a:solidFill>
                <a:effectLst/>
                <a:uLnTx/>
                <a:uFillTx/>
                <a:latin typeface="Arial" panose="020B0604020202020204" pitchFamily="34" charset="0"/>
                <a:cs typeface="Arial"/>
              </a:rPr>
              <a:t>ABCD2 ≥6 or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bg1"/>
                </a:solidFill>
                <a:effectLst/>
                <a:uLnTx/>
                <a:uFillTx/>
                <a:latin typeface="Arial" panose="020B0604020202020204" pitchFamily="34" charset="0"/>
                <a:cs typeface="Arial"/>
              </a:rPr>
              <a:t>high-risk features*</a:t>
            </a:r>
          </a:p>
        </p:txBody>
      </p:sp>
      <p:cxnSp>
        <p:nvCxnSpPr>
          <p:cNvPr id="113" name="Connector: Elbow 7">
            <a:extLst>
              <a:ext uri="{FF2B5EF4-FFF2-40B4-BE49-F238E27FC236}">
                <a16:creationId xmlns:a16="http://schemas.microsoft.com/office/drawing/2014/main" id="{251E3F35-94A0-A960-B9BA-124E33D9CAB0}"/>
              </a:ext>
            </a:extLst>
          </p:cNvPr>
          <p:cNvCxnSpPr>
            <a:cxnSpLocks/>
            <a:stCxn id="97" idx="2"/>
            <a:endCxn id="107" idx="0"/>
          </p:cNvCxnSpPr>
          <p:nvPr/>
        </p:nvCxnSpPr>
        <p:spPr bwMode="gray">
          <a:xfrm rot="5400000">
            <a:off x="1954719" y="1879497"/>
            <a:ext cx="213623" cy="1049125"/>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7" name="Connector: Elbow 7">
            <a:extLst>
              <a:ext uri="{FF2B5EF4-FFF2-40B4-BE49-F238E27FC236}">
                <a16:creationId xmlns:a16="http://schemas.microsoft.com/office/drawing/2014/main" id="{BB84AD35-7C18-1D9C-B416-E2C74CA574FA}"/>
              </a:ext>
            </a:extLst>
          </p:cNvPr>
          <p:cNvCxnSpPr>
            <a:cxnSpLocks/>
            <a:stCxn id="97" idx="2"/>
            <a:endCxn id="108" idx="0"/>
          </p:cNvCxnSpPr>
          <p:nvPr/>
        </p:nvCxnSpPr>
        <p:spPr bwMode="gray">
          <a:xfrm rot="16200000" flipH="1">
            <a:off x="2939891" y="1943448"/>
            <a:ext cx="213290" cy="920889"/>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8" name="Connector: Elbow 7">
            <a:extLst>
              <a:ext uri="{FF2B5EF4-FFF2-40B4-BE49-F238E27FC236}">
                <a16:creationId xmlns:a16="http://schemas.microsoft.com/office/drawing/2014/main" id="{CF456E4D-EBE2-9C23-9038-18AE05158CE6}"/>
              </a:ext>
            </a:extLst>
          </p:cNvPr>
          <p:cNvCxnSpPr>
            <a:cxnSpLocks/>
            <a:stCxn id="98" idx="2"/>
            <a:endCxn id="111" idx="0"/>
          </p:cNvCxnSpPr>
          <p:nvPr/>
        </p:nvCxnSpPr>
        <p:spPr bwMode="gray">
          <a:xfrm rot="5400000">
            <a:off x="6030629" y="1902863"/>
            <a:ext cx="213290" cy="1002060"/>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119" name="Connector: Elbow 7">
            <a:extLst>
              <a:ext uri="{FF2B5EF4-FFF2-40B4-BE49-F238E27FC236}">
                <a16:creationId xmlns:a16="http://schemas.microsoft.com/office/drawing/2014/main" id="{D62C5AED-DB7C-0C39-30F9-13B2ED072391}"/>
              </a:ext>
            </a:extLst>
          </p:cNvPr>
          <p:cNvCxnSpPr>
            <a:cxnSpLocks/>
            <a:stCxn id="98" idx="2"/>
            <a:endCxn id="112" idx="0"/>
          </p:cNvCxnSpPr>
          <p:nvPr/>
        </p:nvCxnSpPr>
        <p:spPr bwMode="gray">
          <a:xfrm rot="16200000" flipH="1">
            <a:off x="7015636" y="1919916"/>
            <a:ext cx="213290" cy="967954"/>
          </a:xfrm>
          <a:prstGeom prst="bentConnector3">
            <a:avLst>
              <a:gd name="adj1" fmla="val 50000"/>
            </a:avLst>
          </a:prstGeom>
          <a:noFill/>
          <a:ln w="9525" cap="flat" cmpd="sng" algn="ctr">
            <a:solidFill>
              <a:schemeClr val="tx2"/>
            </a:solidFill>
            <a:prstDash val="solid"/>
            <a:round/>
            <a:headEnd type="none" w="med" len="med"/>
            <a:tailEnd type="triangl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29" name="TextBox 128">
            <a:extLst>
              <a:ext uri="{FF2B5EF4-FFF2-40B4-BE49-F238E27FC236}">
                <a16:creationId xmlns:a16="http://schemas.microsoft.com/office/drawing/2014/main" id="{80DBEADC-AE30-43A9-A0FB-D1BAD26F3446}"/>
              </a:ext>
            </a:extLst>
          </p:cNvPr>
          <p:cNvSpPr txBox="1"/>
          <p:nvPr/>
        </p:nvSpPr>
        <p:spPr bwMode="gray">
          <a:xfrm>
            <a:off x="603856" y="3116928"/>
            <a:ext cx="1866222" cy="392434"/>
          </a:xfrm>
          <a:prstGeom prst="roundRect">
            <a:avLst/>
          </a:prstGeom>
          <a:solidFill>
            <a:schemeClr val="bg1"/>
          </a:solidFill>
          <a:ln w="12700">
            <a:solidFill>
              <a:schemeClr val="accent4"/>
            </a:solid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2"/>
                </a:solidFill>
                <a:effectLst/>
                <a:uLnTx/>
                <a:uFillTx/>
                <a:latin typeface="Arial" panose="020B0604020202020204" pitchFamily="34" charset="0"/>
                <a:cs typeface="Arial"/>
              </a:rPr>
              <a:t>DAPT (aspirin and ticagrelor) 30 days</a:t>
            </a:r>
          </a:p>
        </p:txBody>
      </p:sp>
      <p:sp>
        <p:nvSpPr>
          <p:cNvPr id="130" name="TextBox 129">
            <a:extLst>
              <a:ext uri="{FF2B5EF4-FFF2-40B4-BE49-F238E27FC236}">
                <a16:creationId xmlns:a16="http://schemas.microsoft.com/office/drawing/2014/main" id="{459E9DD5-89BF-E76D-C911-2471D0EA8878}"/>
              </a:ext>
            </a:extLst>
          </p:cNvPr>
          <p:cNvSpPr txBox="1"/>
          <p:nvPr/>
        </p:nvSpPr>
        <p:spPr bwMode="gray">
          <a:xfrm>
            <a:off x="2661908" y="3116928"/>
            <a:ext cx="3820184" cy="392434"/>
          </a:xfrm>
          <a:prstGeom prst="roundRect">
            <a:avLst/>
          </a:prstGeom>
          <a:solidFill>
            <a:schemeClr val="bg1"/>
          </a:solidFill>
          <a:ln w="12700">
            <a:solidFill>
              <a:schemeClr val="accent4"/>
            </a:solid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2"/>
                </a:solidFill>
                <a:effectLst/>
                <a:uLnTx/>
                <a:uFillTx/>
                <a:latin typeface="Arial" panose="020B0604020202020204" pitchFamily="34" charset="0"/>
                <a:cs typeface="Arial"/>
              </a:rPr>
              <a:t>DAPT (aspirin and clopidogrel)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2"/>
                </a:solidFill>
                <a:effectLst/>
                <a:uLnTx/>
                <a:uFillTx/>
                <a:latin typeface="Arial" panose="020B0604020202020204" pitchFamily="34" charset="0"/>
                <a:cs typeface="Arial"/>
              </a:rPr>
              <a:t>21 days</a:t>
            </a:r>
          </a:p>
        </p:txBody>
      </p:sp>
      <p:sp>
        <p:nvSpPr>
          <p:cNvPr id="131" name="TextBox 130">
            <a:extLst>
              <a:ext uri="{FF2B5EF4-FFF2-40B4-BE49-F238E27FC236}">
                <a16:creationId xmlns:a16="http://schemas.microsoft.com/office/drawing/2014/main" id="{3D5B507C-EB97-33B3-F8A3-6613ABF26DB6}"/>
              </a:ext>
            </a:extLst>
          </p:cNvPr>
          <p:cNvSpPr txBox="1"/>
          <p:nvPr/>
        </p:nvSpPr>
        <p:spPr bwMode="gray">
          <a:xfrm>
            <a:off x="6673147" y="3116928"/>
            <a:ext cx="1866222" cy="392434"/>
          </a:xfrm>
          <a:prstGeom prst="roundRect">
            <a:avLst/>
          </a:prstGeom>
          <a:solidFill>
            <a:schemeClr val="bg1"/>
          </a:solidFill>
          <a:ln w="12700">
            <a:solidFill>
              <a:schemeClr val="accent4"/>
            </a:solid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2"/>
                </a:solidFill>
                <a:effectLst/>
                <a:uLnTx/>
                <a:uFillTx/>
                <a:latin typeface="Arial" panose="020B0604020202020204" pitchFamily="34" charset="0"/>
                <a:cs typeface="Arial"/>
              </a:rPr>
              <a:t>DAPT (aspirin and ticagrelor)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solidFill>
                  <a:schemeClr val="tx2"/>
                </a:solidFill>
                <a:effectLst/>
                <a:uLnTx/>
                <a:uFillTx/>
                <a:latin typeface="Arial" panose="020B0604020202020204" pitchFamily="34" charset="0"/>
                <a:cs typeface="Arial"/>
              </a:rPr>
              <a:t>30 days</a:t>
            </a:r>
          </a:p>
        </p:txBody>
      </p:sp>
      <p:cxnSp>
        <p:nvCxnSpPr>
          <p:cNvPr id="133" name="Straight Arrow Connector 132">
            <a:extLst>
              <a:ext uri="{FF2B5EF4-FFF2-40B4-BE49-F238E27FC236}">
                <a16:creationId xmlns:a16="http://schemas.microsoft.com/office/drawing/2014/main" id="{143A103F-3078-FECE-E95A-D55040DD3DDD}"/>
              </a:ext>
            </a:extLst>
          </p:cNvPr>
          <p:cNvCxnSpPr>
            <a:cxnSpLocks/>
            <a:stCxn id="107" idx="2"/>
            <a:endCxn id="129" idx="0"/>
          </p:cNvCxnSpPr>
          <p:nvPr/>
        </p:nvCxnSpPr>
        <p:spPr>
          <a:xfrm>
            <a:off x="1536967" y="2903305"/>
            <a:ext cx="0" cy="213623"/>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35" name="Straight Arrow Connector 134">
            <a:extLst>
              <a:ext uri="{FF2B5EF4-FFF2-40B4-BE49-F238E27FC236}">
                <a16:creationId xmlns:a16="http://schemas.microsoft.com/office/drawing/2014/main" id="{75AF5D17-40BB-EB7E-96F2-0872D8B3D1B1}"/>
              </a:ext>
            </a:extLst>
          </p:cNvPr>
          <p:cNvCxnSpPr>
            <a:cxnSpLocks/>
          </p:cNvCxnSpPr>
          <p:nvPr/>
        </p:nvCxnSpPr>
        <p:spPr>
          <a:xfrm flipH="1">
            <a:off x="3554046" y="2902972"/>
            <a:ext cx="2123" cy="213956"/>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36" name="Straight Arrow Connector 135">
            <a:extLst>
              <a:ext uri="{FF2B5EF4-FFF2-40B4-BE49-F238E27FC236}">
                <a16:creationId xmlns:a16="http://schemas.microsoft.com/office/drawing/2014/main" id="{D00FA3C7-A03D-243A-388A-8C5EEA812C33}"/>
              </a:ext>
            </a:extLst>
          </p:cNvPr>
          <p:cNvCxnSpPr>
            <a:cxnSpLocks/>
          </p:cNvCxnSpPr>
          <p:nvPr/>
        </p:nvCxnSpPr>
        <p:spPr>
          <a:xfrm>
            <a:off x="5670350" y="2902972"/>
            <a:ext cx="0" cy="213956"/>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37" name="Straight Arrow Connector 136">
            <a:extLst>
              <a:ext uri="{FF2B5EF4-FFF2-40B4-BE49-F238E27FC236}">
                <a16:creationId xmlns:a16="http://schemas.microsoft.com/office/drawing/2014/main" id="{780DD1C5-12D4-5A69-1188-82921B21F060}"/>
              </a:ext>
            </a:extLst>
          </p:cNvPr>
          <p:cNvCxnSpPr>
            <a:cxnSpLocks/>
            <a:stCxn id="112" idx="2"/>
            <a:endCxn id="131" idx="0"/>
          </p:cNvCxnSpPr>
          <p:nvPr/>
        </p:nvCxnSpPr>
        <p:spPr>
          <a:xfrm>
            <a:off x="7606258" y="2902972"/>
            <a:ext cx="0" cy="213956"/>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41" name="Straight Arrow Connector 140">
            <a:extLst>
              <a:ext uri="{FF2B5EF4-FFF2-40B4-BE49-F238E27FC236}">
                <a16:creationId xmlns:a16="http://schemas.microsoft.com/office/drawing/2014/main" id="{BA2DD338-097F-7478-54B3-876EF0532D2F}"/>
              </a:ext>
            </a:extLst>
          </p:cNvPr>
          <p:cNvCxnSpPr>
            <a:cxnSpLocks/>
            <a:stCxn id="129" idx="2"/>
          </p:cNvCxnSpPr>
          <p:nvPr/>
        </p:nvCxnSpPr>
        <p:spPr>
          <a:xfrm>
            <a:off x="1536967" y="3509362"/>
            <a:ext cx="0" cy="208075"/>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42" name="Straight Arrow Connector 141">
            <a:extLst>
              <a:ext uri="{FF2B5EF4-FFF2-40B4-BE49-F238E27FC236}">
                <a16:creationId xmlns:a16="http://schemas.microsoft.com/office/drawing/2014/main" id="{4FF6A97F-6B7C-108F-86FB-7B20F2E229E8}"/>
              </a:ext>
            </a:extLst>
          </p:cNvPr>
          <p:cNvCxnSpPr>
            <a:cxnSpLocks/>
            <a:stCxn id="131" idx="2"/>
          </p:cNvCxnSpPr>
          <p:nvPr/>
        </p:nvCxnSpPr>
        <p:spPr>
          <a:xfrm>
            <a:off x="7606258" y="3509362"/>
            <a:ext cx="0" cy="213623"/>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cxnSp>
        <p:nvCxnSpPr>
          <p:cNvPr id="145" name="Straight Arrow Connector 144">
            <a:extLst>
              <a:ext uri="{FF2B5EF4-FFF2-40B4-BE49-F238E27FC236}">
                <a16:creationId xmlns:a16="http://schemas.microsoft.com/office/drawing/2014/main" id="{62E0B25F-72CC-2EFA-1B5D-2F9FB6972839}"/>
              </a:ext>
            </a:extLst>
          </p:cNvPr>
          <p:cNvCxnSpPr>
            <a:cxnSpLocks/>
            <a:stCxn id="130" idx="2"/>
            <a:endCxn id="101" idx="0"/>
          </p:cNvCxnSpPr>
          <p:nvPr/>
        </p:nvCxnSpPr>
        <p:spPr>
          <a:xfrm>
            <a:off x="4572000" y="3509362"/>
            <a:ext cx="794" cy="213623"/>
          </a:xfrm>
          <a:prstGeom prst="straightConnector1">
            <a:avLst/>
          </a:prstGeom>
          <a:ln w="9525">
            <a:solidFill>
              <a:schemeClr val="tx2"/>
            </a:solidFill>
            <a:tailEnd type="triangle" w="sm" len="sm"/>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2998079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98" name="Straight Arrow Connector 97">
            <a:extLst>
              <a:ext uri="{FF2B5EF4-FFF2-40B4-BE49-F238E27FC236}">
                <a16:creationId xmlns:a16="http://schemas.microsoft.com/office/drawing/2014/main" id="{C8E5C32C-B041-0EA5-9C36-002439CFB7BE}"/>
              </a:ext>
            </a:extLst>
          </p:cNvPr>
          <p:cNvCxnSpPr>
            <a:cxnSpLocks/>
            <a:stCxn id="93" idx="2"/>
            <a:endCxn id="92" idx="6"/>
          </p:cNvCxnSpPr>
          <p:nvPr/>
        </p:nvCxnSpPr>
        <p:spPr>
          <a:xfrm flipH="1">
            <a:off x="2443163" y="3098019"/>
            <a:ext cx="4257676" cy="0"/>
          </a:xfrm>
          <a:prstGeom prst="straightConnector1">
            <a:avLst/>
          </a:prstGeom>
          <a:ln w="12700">
            <a:solidFill>
              <a:schemeClr val="tx1"/>
            </a:solidFill>
            <a:tailEnd type="none" w="sm" len="sm"/>
          </a:ln>
        </p:spPr>
        <p:style>
          <a:lnRef idx="2">
            <a:schemeClr val="accent1"/>
          </a:lnRef>
          <a:fillRef idx="0">
            <a:schemeClr val="accent1"/>
          </a:fillRef>
          <a:effectRef idx="1">
            <a:schemeClr val="accent1"/>
          </a:effectRef>
          <a:fontRef idx="minor">
            <a:schemeClr val="tx1"/>
          </a:fontRef>
        </p:style>
      </p:cxnSp>
      <p:cxnSp>
        <p:nvCxnSpPr>
          <p:cNvPr id="95" name="Straight Arrow Connector 94">
            <a:extLst>
              <a:ext uri="{FF2B5EF4-FFF2-40B4-BE49-F238E27FC236}">
                <a16:creationId xmlns:a16="http://schemas.microsoft.com/office/drawing/2014/main" id="{16E9DF8F-0982-D294-F33C-1C4F88FA019C}"/>
              </a:ext>
            </a:extLst>
          </p:cNvPr>
          <p:cNvCxnSpPr>
            <a:cxnSpLocks/>
          </p:cNvCxnSpPr>
          <p:nvPr/>
        </p:nvCxnSpPr>
        <p:spPr>
          <a:xfrm>
            <a:off x="2160694" y="3179429"/>
            <a:ext cx="0" cy="385563"/>
          </a:xfrm>
          <a:prstGeom prst="straightConnector1">
            <a:avLst/>
          </a:prstGeom>
          <a:ln w="12700">
            <a:solidFill>
              <a:schemeClr val="tx1"/>
            </a:solidFill>
            <a:tailEnd type="triangle" w="med" len="med"/>
          </a:ln>
        </p:spPr>
        <p:style>
          <a:lnRef idx="2">
            <a:schemeClr val="accent1"/>
          </a:lnRef>
          <a:fillRef idx="0">
            <a:schemeClr val="accent1"/>
          </a:fillRef>
          <a:effectRef idx="1">
            <a:schemeClr val="accent1"/>
          </a:effectRef>
          <a:fontRef idx="minor">
            <a:schemeClr val="tx1"/>
          </a:fontRef>
        </p:style>
      </p:cxnSp>
      <p:cxnSp>
        <p:nvCxnSpPr>
          <p:cNvPr id="96" name="Straight Arrow Connector 95">
            <a:extLst>
              <a:ext uri="{FF2B5EF4-FFF2-40B4-BE49-F238E27FC236}">
                <a16:creationId xmlns:a16="http://schemas.microsoft.com/office/drawing/2014/main" id="{BAE22FA9-E7D3-5076-47B2-5BFDC6148A48}"/>
              </a:ext>
            </a:extLst>
          </p:cNvPr>
          <p:cNvCxnSpPr>
            <a:cxnSpLocks/>
          </p:cNvCxnSpPr>
          <p:nvPr/>
        </p:nvCxnSpPr>
        <p:spPr>
          <a:xfrm>
            <a:off x="6983308" y="3179429"/>
            <a:ext cx="0" cy="385563"/>
          </a:xfrm>
          <a:prstGeom prst="straightConnector1">
            <a:avLst/>
          </a:prstGeom>
          <a:ln w="12700">
            <a:solidFill>
              <a:schemeClr val="tx1"/>
            </a:solidFill>
            <a:tailEnd type="triangle" w="med" len="med"/>
          </a:ln>
        </p:spPr>
        <p:style>
          <a:lnRef idx="2">
            <a:schemeClr val="accent1"/>
          </a:lnRef>
          <a:fillRef idx="0">
            <a:schemeClr val="accent1"/>
          </a:fillRef>
          <a:effectRef idx="1">
            <a:schemeClr val="accent1"/>
          </a:effectRef>
          <a:fontRef idx="minor">
            <a:schemeClr val="tx1"/>
          </a:fontRef>
        </p:style>
      </p:cxnSp>
      <p:cxnSp>
        <p:nvCxnSpPr>
          <p:cNvPr id="84" name="Straight Arrow Connector 83">
            <a:extLst>
              <a:ext uri="{FF2B5EF4-FFF2-40B4-BE49-F238E27FC236}">
                <a16:creationId xmlns:a16="http://schemas.microsoft.com/office/drawing/2014/main" id="{00B44F66-EA52-45A3-10C6-79F1870AEE97}"/>
              </a:ext>
            </a:extLst>
          </p:cNvPr>
          <p:cNvCxnSpPr>
            <a:cxnSpLocks/>
          </p:cNvCxnSpPr>
          <p:nvPr/>
        </p:nvCxnSpPr>
        <p:spPr>
          <a:xfrm>
            <a:off x="2160694" y="2041095"/>
            <a:ext cx="0" cy="385563"/>
          </a:xfrm>
          <a:prstGeom prst="straightConnector1">
            <a:avLst/>
          </a:prstGeom>
          <a:ln w="12700">
            <a:solidFill>
              <a:schemeClr val="tx1"/>
            </a:solidFill>
            <a:tailEnd type="triangle" w="med" len="med"/>
          </a:ln>
        </p:spPr>
        <p:style>
          <a:lnRef idx="2">
            <a:schemeClr val="accent1"/>
          </a:lnRef>
          <a:fillRef idx="0">
            <a:schemeClr val="accent1"/>
          </a:fillRef>
          <a:effectRef idx="1">
            <a:schemeClr val="accent1"/>
          </a:effectRef>
          <a:fontRef idx="minor">
            <a:schemeClr val="tx1"/>
          </a:fontRef>
        </p:style>
      </p:cxnSp>
      <p:cxnSp>
        <p:nvCxnSpPr>
          <p:cNvPr id="91" name="Straight Arrow Connector 90">
            <a:extLst>
              <a:ext uri="{FF2B5EF4-FFF2-40B4-BE49-F238E27FC236}">
                <a16:creationId xmlns:a16="http://schemas.microsoft.com/office/drawing/2014/main" id="{70E4C4FB-C236-0D0B-9EC6-88DED8E9C203}"/>
              </a:ext>
            </a:extLst>
          </p:cNvPr>
          <p:cNvCxnSpPr>
            <a:cxnSpLocks/>
          </p:cNvCxnSpPr>
          <p:nvPr/>
        </p:nvCxnSpPr>
        <p:spPr>
          <a:xfrm>
            <a:off x="6983308" y="2041095"/>
            <a:ext cx="0" cy="385563"/>
          </a:xfrm>
          <a:prstGeom prst="straightConnector1">
            <a:avLst/>
          </a:prstGeom>
          <a:ln w="12700">
            <a:solidFill>
              <a:schemeClr val="tx1"/>
            </a:solidFill>
            <a:tailEnd type="triangle" w="med" len="med"/>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376889C2-44F0-62BB-3DA0-2703D330FAFF}"/>
              </a:ext>
            </a:extLst>
          </p:cNvPr>
          <p:cNvSpPr>
            <a:spLocks noGrp="1"/>
          </p:cNvSpPr>
          <p:nvPr>
            <p:ph type="title"/>
          </p:nvPr>
        </p:nvSpPr>
        <p:spPr/>
        <p:txBody>
          <a:bodyPr anchor="t"/>
          <a:lstStyle/>
          <a:p>
            <a:r>
              <a:rPr lang="en-US"/>
              <a:t>ESO 2022 guidelines recommend combination of long-term SAPT </a:t>
            </a:r>
            <a:br>
              <a:rPr lang="en-US"/>
            </a:br>
            <a:r>
              <a:rPr lang="en-US"/>
              <a:t>with a low-dose DOAC in patients with ischemic stroke or TIA and </a:t>
            </a:r>
            <a:br>
              <a:rPr lang="en-US"/>
            </a:br>
            <a:r>
              <a:rPr lang="en-US"/>
              <a:t>underlying CAD or PAD</a:t>
            </a:r>
          </a:p>
        </p:txBody>
      </p:sp>
      <p:sp>
        <p:nvSpPr>
          <p:cNvPr id="32" name="Text Placeholder 31">
            <a:extLst>
              <a:ext uri="{FF2B5EF4-FFF2-40B4-BE49-F238E27FC236}">
                <a16:creationId xmlns:a16="http://schemas.microsoft.com/office/drawing/2014/main" id="{19F8CA02-6492-D4B7-A978-ED2D62C2883B}"/>
              </a:ext>
            </a:extLst>
          </p:cNvPr>
          <p:cNvSpPr>
            <a:spLocks noGrp="1"/>
          </p:cNvSpPr>
          <p:nvPr>
            <p:ph type="body" sz="quarter" idx="14"/>
          </p:nvPr>
        </p:nvSpPr>
        <p:spPr>
          <a:xfrm>
            <a:off x="359569" y="4202043"/>
            <a:ext cx="8424000" cy="525528"/>
          </a:xfrm>
        </p:spPr>
        <p:txBody>
          <a:bodyPr/>
          <a:lstStyle/>
          <a:p>
            <a:r>
              <a:rPr lang="en-GB">
                <a:solidFill>
                  <a:schemeClr val="tx2"/>
                </a:solidFill>
              </a:rPr>
              <a:t>Please refer to local SmPC for full prescribing guidelines. </a:t>
            </a:r>
          </a:p>
          <a:p>
            <a:r>
              <a:rPr lang="en-GB">
                <a:solidFill>
                  <a:schemeClr val="tx2"/>
                </a:solidFill>
              </a:rPr>
              <a:t>*Additional treatment recommendations and expert consensus statements include statins, dual therapy with 2 blood pressure-lowering drugs, pioglitazone, and a target level of &lt;53 mmol/mol for HbA1c in patients with IS/TIA and type 2 diabetes. </a:t>
            </a:r>
            <a:r>
              <a:rPr lang="en-GB" baseline="30000">
                <a:solidFill>
                  <a:schemeClr val="tx2"/>
                </a:solidFill>
              </a:rPr>
              <a:t>†</a:t>
            </a:r>
            <a:r>
              <a:rPr lang="en-GB">
                <a:solidFill>
                  <a:schemeClr val="tx2"/>
                </a:solidFill>
              </a:rPr>
              <a:t>Recommended avoidance of DAPT with aspirin and clopidogrel after first 90 days. </a:t>
            </a:r>
            <a:r>
              <a:rPr lang="en-GB" baseline="30000">
                <a:solidFill>
                  <a:schemeClr val="tx2"/>
                </a:solidFill>
              </a:rPr>
              <a:t>‡</a:t>
            </a:r>
            <a:r>
              <a:rPr lang="en-GB">
                <a:solidFill>
                  <a:schemeClr val="tx2"/>
                </a:solidFill>
              </a:rPr>
              <a:t>In adults, there is continued uncertainty over use of antiplatelet therapy combined with low-dose DOAC. </a:t>
            </a:r>
            <a:endParaRPr lang="en-GB">
              <a:solidFill>
                <a:schemeClr val="tx2"/>
              </a:solidFill>
              <a:cs typeface="Arial"/>
            </a:endParaRPr>
          </a:p>
          <a:p>
            <a:r>
              <a:rPr lang="en-GB">
                <a:solidFill>
                  <a:schemeClr val="tx2"/>
                </a:solidFill>
              </a:rPr>
              <a:t>CAD, coronary artery disease; DAPT, dual antiplatelet therapy; DOAC, direct oral anticoagulant; ESO, European Stroke Organisation; HbA1c, glycated </a:t>
            </a:r>
            <a:r>
              <a:rPr lang="en-GB" err="1">
                <a:solidFill>
                  <a:schemeClr val="tx2"/>
                </a:solidFill>
              </a:rPr>
              <a:t>hemoglobin</a:t>
            </a:r>
            <a:r>
              <a:rPr lang="en-GB">
                <a:solidFill>
                  <a:schemeClr val="tx2"/>
                </a:solidFill>
              </a:rPr>
              <a:t>; IS, ischemic stroke; PAD, peripheral artery disease; </a:t>
            </a:r>
            <a:br>
              <a:rPr lang="en-GB">
                <a:solidFill>
                  <a:schemeClr val="tx2"/>
                </a:solidFill>
              </a:rPr>
            </a:br>
            <a:r>
              <a:rPr lang="en-GB">
                <a:solidFill>
                  <a:schemeClr val="tx2"/>
                </a:solidFill>
              </a:rPr>
              <a:t>SAPT, single antiplatelet therapy; TIA, transient ischemic attack. </a:t>
            </a:r>
            <a:br>
              <a:rPr lang="en-GB">
                <a:solidFill>
                  <a:schemeClr val="tx2"/>
                </a:solidFill>
              </a:rPr>
            </a:br>
            <a:r>
              <a:rPr lang="en-GB">
                <a:solidFill>
                  <a:schemeClr val="tx2"/>
                </a:solidFill>
              </a:rPr>
              <a:t>Dawson J, et al. </a:t>
            </a:r>
            <a:r>
              <a:rPr lang="en-GB" err="1">
                <a:solidFill>
                  <a:schemeClr val="tx2"/>
                </a:solidFill>
              </a:rPr>
              <a:t>Eur</a:t>
            </a:r>
            <a:r>
              <a:rPr lang="en-GB">
                <a:solidFill>
                  <a:schemeClr val="tx2"/>
                </a:solidFill>
              </a:rPr>
              <a:t> Stroke J. 2022;7:I–XLI.</a:t>
            </a:r>
            <a:endParaRPr lang="en-GB">
              <a:solidFill>
                <a:schemeClr val="tx2"/>
              </a:solidFill>
              <a:cs typeface="Arial"/>
            </a:endParaRPr>
          </a:p>
        </p:txBody>
      </p:sp>
      <p:sp>
        <p:nvSpPr>
          <p:cNvPr id="60" name="TextBox 59">
            <a:extLst>
              <a:ext uri="{FF2B5EF4-FFF2-40B4-BE49-F238E27FC236}">
                <a16:creationId xmlns:a16="http://schemas.microsoft.com/office/drawing/2014/main" id="{1D9BDE18-38B8-DF16-53BF-2CC5B0107FFB}"/>
              </a:ext>
            </a:extLst>
          </p:cNvPr>
          <p:cNvSpPr txBox="1"/>
          <p:nvPr/>
        </p:nvSpPr>
        <p:spPr bwMode="gray">
          <a:xfrm>
            <a:off x="360363" y="1226658"/>
            <a:ext cx="8424862" cy="428874"/>
          </a:xfrm>
          <a:prstGeom prst="roundRect">
            <a:avLst>
              <a:gd name="adj" fmla="val 20428"/>
            </a:avLst>
          </a:prstGeom>
          <a:solidFill>
            <a:schemeClr val="bg1">
              <a:lumMod val="95000"/>
            </a:schemeClr>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effectLst/>
                <a:uLnTx/>
                <a:uFillTx/>
                <a:latin typeface="Arial" panose="020B0604020202020204" pitchFamily="34" charset="0"/>
                <a:cs typeface="Arial"/>
              </a:rPr>
              <a:t>Non-cardioembolic ischemic stroke or TIA in past 24 hours</a:t>
            </a:r>
          </a:p>
        </p:txBody>
      </p:sp>
      <p:sp>
        <p:nvSpPr>
          <p:cNvPr id="61" name="TextBox 60">
            <a:extLst>
              <a:ext uri="{FF2B5EF4-FFF2-40B4-BE49-F238E27FC236}">
                <a16:creationId xmlns:a16="http://schemas.microsoft.com/office/drawing/2014/main" id="{0EAB38D2-0873-BDA9-008A-43B385E0BDB6}"/>
              </a:ext>
            </a:extLst>
          </p:cNvPr>
          <p:cNvSpPr txBox="1"/>
          <p:nvPr/>
        </p:nvSpPr>
        <p:spPr bwMode="gray">
          <a:xfrm>
            <a:off x="549099" y="1827419"/>
            <a:ext cx="3413512" cy="427352"/>
          </a:xfrm>
          <a:prstGeom prst="rect">
            <a:avLst/>
          </a:prstGeom>
          <a:solidFill>
            <a:schemeClr val="tx2">
              <a:lumMod val="20000"/>
              <a:lumOff val="80000"/>
            </a:schemeClr>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effectLst/>
                <a:uLnTx/>
                <a:uFillTx/>
                <a:latin typeface="Arial" panose="020B0604020202020204" pitchFamily="34" charset="0"/>
                <a:cs typeface="Arial"/>
              </a:rPr>
              <a:t>Recommended</a:t>
            </a:r>
          </a:p>
        </p:txBody>
      </p:sp>
      <p:sp>
        <p:nvSpPr>
          <p:cNvPr id="62" name="TextBox 61">
            <a:extLst>
              <a:ext uri="{FF2B5EF4-FFF2-40B4-BE49-F238E27FC236}">
                <a16:creationId xmlns:a16="http://schemas.microsoft.com/office/drawing/2014/main" id="{112B2372-CE19-39B8-7E36-B04165616514}"/>
              </a:ext>
            </a:extLst>
          </p:cNvPr>
          <p:cNvSpPr txBox="1"/>
          <p:nvPr/>
        </p:nvSpPr>
        <p:spPr bwMode="gray">
          <a:xfrm>
            <a:off x="5181390" y="1827419"/>
            <a:ext cx="3413511" cy="427352"/>
          </a:xfrm>
          <a:prstGeom prst="rect">
            <a:avLst/>
          </a:prstGeom>
          <a:solidFill>
            <a:schemeClr val="bg1">
              <a:lumMod val="75000"/>
            </a:schemeClr>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effectLst/>
                <a:uLnTx/>
                <a:uFillTx/>
                <a:latin typeface="Arial" panose="020B0604020202020204" pitchFamily="34" charset="0"/>
                <a:cs typeface="Arial"/>
              </a:rPr>
              <a:t>Recommend against </a:t>
            </a:r>
          </a:p>
        </p:txBody>
      </p:sp>
      <p:grpSp>
        <p:nvGrpSpPr>
          <p:cNvPr id="77" name="Group 76">
            <a:extLst>
              <a:ext uri="{FF2B5EF4-FFF2-40B4-BE49-F238E27FC236}">
                <a16:creationId xmlns:a16="http://schemas.microsoft.com/office/drawing/2014/main" id="{76990577-FDD3-A05B-27B9-4BC2D10895CC}"/>
              </a:ext>
            </a:extLst>
          </p:cNvPr>
          <p:cNvGrpSpPr/>
          <p:nvPr/>
        </p:nvGrpSpPr>
        <p:grpSpPr>
          <a:xfrm>
            <a:off x="8257819" y="1770586"/>
            <a:ext cx="541020" cy="541018"/>
            <a:chOff x="8237693" y="1882702"/>
            <a:chExt cx="547532" cy="547530"/>
          </a:xfrm>
        </p:grpSpPr>
        <p:sp>
          <p:nvSpPr>
            <p:cNvPr id="65" name="Oval 64">
              <a:extLst>
                <a:ext uri="{FF2B5EF4-FFF2-40B4-BE49-F238E27FC236}">
                  <a16:creationId xmlns:a16="http://schemas.microsoft.com/office/drawing/2014/main" id="{20260C4B-2C2B-53F0-32DC-00BCFA7FF31D}"/>
                </a:ext>
              </a:extLst>
            </p:cNvPr>
            <p:cNvSpPr>
              <a:spLocks noChangeAspect="1"/>
            </p:cNvSpPr>
            <p:nvPr/>
          </p:nvSpPr>
          <p:spPr>
            <a:xfrm flipH="1">
              <a:off x="8237693" y="1882702"/>
              <a:ext cx="547532" cy="547530"/>
            </a:xfrm>
            <a:prstGeom prst="ellipse">
              <a:avLst/>
            </a:prstGeom>
            <a:solidFill>
              <a:schemeClr val="bg1">
                <a:lumMod val="50000"/>
              </a:schemeClr>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67" name="Graphic 66">
              <a:extLst>
                <a:ext uri="{FF2B5EF4-FFF2-40B4-BE49-F238E27FC236}">
                  <a16:creationId xmlns:a16="http://schemas.microsoft.com/office/drawing/2014/main" id="{D33D34CA-C2D7-52BE-BFB0-0AF81A2CE3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331917" y="1976925"/>
              <a:ext cx="359085" cy="359085"/>
            </a:xfrm>
            <a:prstGeom prst="rect">
              <a:avLst/>
            </a:prstGeom>
          </p:spPr>
        </p:pic>
      </p:grpSp>
      <p:grpSp>
        <p:nvGrpSpPr>
          <p:cNvPr id="76" name="Group 75">
            <a:extLst>
              <a:ext uri="{FF2B5EF4-FFF2-40B4-BE49-F238E27FC236}">
                <a16:creationId xmlns:a16="http://schemas.microsoft.com/office/drawing/2014/main" id="{30AB1259-DC37-A31C-801D-7F26933E3332}"/>
              </a:ext>
            </a:extLst>
          </p:cNvPr>
          <p:cNvGrpSpPr/>
          <p:nvPr/>
        </p:nvGrpSpPr>
        <p:grpSpPr>
          <a:xfrm>
            <a:off x="365288" y="1770586"/>
            <a:ext cx="541020" cy="541018"/>
            <a:chOff x="358776" y="1882702"/>
            <a:chExt cx="547532" cy="547530"/>
          </a:xfrm>
        </p:grpSpPr>
        <p:sp>
          <p:nvSpPr>
            <p:cNvPr id="63" name="Oval 62">
              <a:extLst>
                <a:ext uri="{FF2B5EF4-FFF2-40B4-BE49-F238E27FC236}">
                  <a16:creationId xmlns:a16="http://schemas.microsoft.com/office/drawing/2014/main" id="{08A25ED6-7A7C-A330-9C9E-BB969CF4C729}"/>
                </a:ext>
              </a:extLst>
            </p:cNvPr>
            <p:cNvSpPr>
              <a:spLocks noChangeAspect="1"/>
            </p:cNvSpPr>
            <p:nvPr/>
          </p:nvSpPr>
          <p:spPr>
            <a:xfrm flipH="1">
              <a:off x="358776" y="1882702"/>
              <a:ext cx="547532" cy="547530"/>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69" name="Graphic 68">
              <a:extLst>
                <a:ext uri="{FF2B5EF4-FFF2-40B4-BE49-F238E27FC236}">
                  <a16:creationId xmlns:a16="http://schemas.microsoft.com/office/drawing/2014/main" id="{2829FF32-6009-B882-0DE7-C45539F15B9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3000" y="1976925"/>
              <a:ext cx="359085" cy="359085"/>
            </a:xfrm>
            <a:prstGeom prst="rect">
              <a:avLst/>
            </a:prstGeom>
          </p:spPr>
        </p:pic>
      </p:grpSp>
      <p:cxnSp>
        <p:nvCxnSpPr>
          <p:cNvPr id="71" name="Straight Arrow Connector 70">
            <a:extLst>
              <a:ext uri="{FF2B5EF4-FFF2-40B4-BE49-F238E27FC236}">
                <a16:creationId xmlns:a16="http://schemas.microsoft.com/office/drawing/2014/main" id="{7FBD3448-D7B3-7CB6-A3FA-AB6520E26075}"/>
              </a:ext>
            </a:extLst>
          </p:cNvPr>
          <p:cNvCxnSpPr>
            <a:cxnSpLocks/>
            <a:stCxn id="62" idx="1"/>
            <a:endCxn id="61" idx="3"/>
          </p:cNvCxnSpPr>
          <p:nvPr/>
        </p:nvCxnSpPr>
        <p:spPr>
          <a:xfrm flipH="1">
            <a:off x="3962611" y="2041095"/>
            <a:ext cx="1218779" cy="0"/>
          </a:xfrm>
          <a:prstGeom prst="straightConnector1">
            <a:avLst/>
          </a:prstGeom>
          <a:ln w="12700">
            <a:solidFill>
              <a:schemeClr val="tx1"/>
            </a:solidFill>
            <a:tailEnd type="none" w="sm" len="sm"/>
          </a:ln>
        </p:spPr>
        <p:style>
          <a:lnRef idx="2">
            <a:schemeClr val="accent1"/>
          </a:lnRef>
          <a:fillRef idx="0">
            <a:schemeClr val="accent1"/>
          </a:fillRef>
          <a:effectRef idx="1">
            <a:schemeClr val="accent1"/>
          </a:effectRef>
          <a:fontRef idx="minor">
            <a:schemeClr val="tx1"/>
          </a:fontRef>
        </p:style>
      </p:cxnSp>
      <p:sp>
        <p:nvSpPr>
          <p:cNvPr id="72" name="TextBox 71">
            <a:extLst>
              <a:ext uri="{FF2B5EF4-FFF2-40B4-BE49-F238E27FC236}">
                <a16:creationId xmlns:a16="http://schemas.microsoft.com/office/drawing/2014/main" id="{4EBABA72-32AD-8F54-7F0F-8010BC8C1BBE}"/>
              </a:ext>
            </a:extLst>
          </p:cNvPr>
          <p:cNvSpPr txBox="1"/>
          <p:nvPr/>
        </p:nvSpPr>
        <p:spPr bwMode="gray">
          <a:xfrm>
            <a:off x="906308" y="2426658"/>
            <a:ext cx="2508772" cy="315995"/>
          </a:xfrm>
          <a:prstGeom prst="roundRect">
            <a:avLst/>
          </a:prstGeom>
          <a:solidFill>
            <a:schemeClr val="tx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Long-term SAPT*</a:t>
            </a:r>
          </a:p>
        </p:txBody>
      </p:sp>
      <p:cxnSp>
        <p:nvCxnSpPr>
          <p:cNvPr id="74" name="Straight Arrow Connector 73">
            <a:extLst>
              <a:ext uri="{FF2B5EF4-FFF2-40B4-BE49-F238E27FC236}">
                <a16:creationId xmlns:a16="http://schemas.microsoft.com/office/drawing/2014/main" id="{8740FA9D-A31C-A06F-36F1-06F22F9F3A39}"/>
              </a:ext>
            </a:extLst>
          </p:cNvPr>
          <p:cNvCxnSpPr>
            <a:cxnSpLocks/>
            <a:stCxn id="60" idx="2"/>
            <a:endCxn id="75" idx="0"/>
          </p:cNvCxnSpPr>
          <p:nvPr/>
        </p:nvCxnSpPr>
        <p:spPr>
          <a:xfrm>
            <a:off x="4572794" y="1655532"/>
            <a:ext cx="0" cy="1168656"/>
          </a:xfrm>
          <a:prstGeom prst="straightConnector1">
            <a:avLst/>
          </a:prstGeom>
          <a:ln w="12700">
            <a:solidFill>
              <a:schemeClr val="tx1"/>
            </a:solidFill>
            <a:tailEnd type="triangle" w="med" len="med"/>
          </a:ln>
        </p:spPr>
        <p:style>
          <a:lnRef idx="2">
            <a:schemeClr val="accent1"/>
          </a:lnRef>
          <a:fillRef idx="0">
            <a:schemeClr val="accent1"/>
          </a:fillRef>
          <a:effectRef idx="1">
            <a:schemeClr val="accent1"/>
          </a:effectRef>
          <a:fontRef idx="minor">
            <a:schemeClr val="tx1"/>
          </a:fontRef>
        </p:style>
      </p:cxnSp>
      <p:sp>
        <p:nvSpPr>
          <p:cNvPr id="75" name="TextBox 74">
            <a:extLst>
              <a:ext uri="{FF2B5EF4-FFF2-40B4-BE49-F238E27FC236}">
                <a16:creationId xmlns:a16="http://schemas.microsoft.com/office/drawing/2014/main" id="{F0DCF2EA-188D-3D6C-3AED-4A62D454B6A6}"/>
              </a:ext>
            </a:extLst>
          </p:cNvPr>
          <p:cNvSpPr txBox="1"/>
          <p:nvPr/>
        </p:nvSpPr>
        <p:spPr bwMode="gray">
          <a:xfrm>
            <a:off x="3598976" y="2824188"/>
            <a:ext cx="1947636" cy="547662"/>
          </a:xfrm>
          <a:prstGeom prst="roundRect">
            <a:avLst>
              <a:gd name="adj" fmla="val 20428"/>
            </a:avLst>
          </a:prstGeom>
          <a:solidFill>
            <a:schemeClr val="tx1"/>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a:ln>
                  <a:noFill/>
                </a:ln>
                <a:solidFill>
                  <a:schemeClr val="bg1"/>
                </a:solidFill>
                <a:effectLst/>
                <a:uLnTx/>
                <a:uFillTx/>
                <a:latin typeface="Arial" panose="020B0604020202020204" pitchFamily="34" charset="0"/>
                <a:cs typeface="Arial"/>
              </a:rPr>
              <a:t>CAD/PAD ischemic stroke or TIA &gt;1 month</a:t>
            </a:r>
          </a:p>
        </p:txBody>
      </p:sp>
      <p:sp>
        <p:nvSpPr>
          <p:cNvPr id="78" name="TextBox 77">
            <a:extLst>
              <a:ext uri="{FF2B5EF4-FFF2-40B4-BE49-F238E27FC236}">
                <a16:creationId xmlns:a16="http://schemas.microsoft.com/office/drawing/2014/main" id="{CBE99B2B-D39B-2356-6AC5-9439B377CD3E}"/>
              </a:ext>
            </a:extLst>
          </p:cNvPr>
          <p:cNvSpPr txBox="1"/>
          <p:nvPr/>
        </p:nvSpPr>
        <p:spPr bwMode="gray">
          <a:xfrm>
            <a:off x="906308" y="3564992"/>
            <a:ext cx="2508772" cy="557210"/>
          </a:xfrm>
          <a:prstGeom prst="roundRect">
            <a:avLst/>
          </a:prstGeom>
          <a:solidFill>
            <a:schemeClr val="tx2"/>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Antiplatelet therapy combined with </a:t>
            </a:r>
            <a:b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a low-dose DOAC (rivaroxaban) </a:t>
            </a:r>
            <a:b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can be considered</a:t>
            </a:r>
            <a:r>
              <a:rPr kumimoji="0" lang="en-US" sz="1000" i="0" u="none" strike="noStrike" kern="0" cap="none" spc="0" normalizeH="0" baseline="30000" noProof="0">
                <a:ln>
                  <a:noFill/>
                </a:ln>
                <a:solidFill>
                  <a:schemeClr val="bg1"/>
                </a:solidFill>
                <a:effectLst/>
                <a:uLnTx/>
                <a:uFillTx/>
                <a:latin typeface="Arial" panose="020B0604020202020204" pitchFamily="34" charset="0"/>
                <a:cs typeface="Arial"/>
              </a:rPr>
              <a:t>‡</a:t>
            </a:r>
          </a:p>
        </p:txBody>
      </p:sp>
      <p:sp>
        <p:nvSpPr>
          <p:cNvPr id="79" name="TextBox 78">
            <a:extLst>
              <a:ext uri="{FF2B5EF4-FFF2-40B4-BE49-F238E27FC236}">
                <a16:creationId xmlns:a16="http://schemas.microsoft.com/office/drawing/2014/main" id="{A04350E3-F270-3B14-7A38-99AA04920FF0}"/>
              </a:ext>
            </a:extLst>
          </p:cNvPr>
          <p:cNvSpPr txBox="1"/>
          <p:nvPr/>
        </p:nvSpPr>
        <p:spPr bwMode="gray">
          <a:xfrm>
            <a:off x="5728922" y="3564992"/>
            <a:ext cx="2508772" cy="557210"/>
          </a:xfrm>
          <a:prstGeom prst="roundRect">
            <a:avLst/>
          </a:prstGeom>
          <a:solidFill>
            <a:schemeClr val="bg1">
              <a:lumMod val="50000"/>
            </a:schemeClr>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Antiplatelet therapy combined with </a:t>
            </a:r>
            <a:b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a low-dose DOAC (rivaroxaban) should NOT be considered</a:t>
            </a:r>
          </a:p>
        </p:txBody>
      </p:sp>
      <p:sp>
        <p:nvSpPr>
          <p:cNvPr id="92" name="TextBox 91">
            <a:extLst>
              <a:ext uri="{FF2B5EF4-FFF2-40B4-BE49-F238E27FC236}">
                <a16:creationId xmlns:a16="http://schemas.microsoft.com/office/drawing/2014/main" id="{E2D904EF-6844-F98B-A1F3-046597BB740E}"/>
              </a:ext>
            </a:extLst>
          </p:cNvPr>
          <p:cNvSpPr txBox="1"/>
          <p:nvPr/>
        </p:nvSpPr>
        <p:spPr bwMode="gray">
          <a:xfrm>
            <a:off x="1878225" y="2815550"/>
            <a:ext cx="564938" cy="564938"/>
          </a:xfrm>
          <a:prstGeom prst="ellipse">
            <a:avLst/>
          </a:prstGeom>
          <a:solidFill>
            <a:schemeClr val="tx2">
              <a:lumMod val="20000"/>
              <a:lumOff val="80000"/>
            </a:schemeClr>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tx2"/>
                </a:solidFill>
                <a:effectLst/>
                <a:uLnTx/>
                <a:uFillTx/>
                <a:latin typeface="Arial" panose="020B0604020202020204" pitchFamily="34" charset="0"/>
                <a:cs typeface="Arial"/>
              </a:rPr>
              <a:t>Yes</a:t>
            </a:r>
          </a:p>
        </p:txBody>
      </p:sp>
      <p:sp>
        <p:nvSpPr>
          <p:cNvPr id="73" name="TextBox 72">
            <a:extLst>
              <a:ext uri="{FF2B5EF4-FFF2-40B4-BE49-F238E27FC236}">
                <a16:creationId xmlns:a16="http://schemas.microsoft.com/office/drawing/2014/main" id="{3E81B699-39AF-92F7-99AA-BF735357DA88}"/>
              </a:ext>
            </a:extLst>
          </p:cNvPr>
          <p:cNvSpPr txBox="1"/>
          <p:nvPr/>
        </p:nvSpPr>
        <p:spPr bwMode="gray">
          <a:xfrm>
            <a:off x="5728922" y="2426658"/>
            <a:ext cx="2508772" cy="315995"/>
          </a:xfrm>
          <a:prstGeom prst="roundRect">
            <a:avLst/>
          </a:prstGeom>
          <a:solidFill>
            <a:schemeClr val="bg1">
              <a:lumMod val="50000"/>
            </a:schemeClr>
          </a:solidFill>
          <a:ln>
            <a:noFill/>
          </a:ln>
        </p:spPr>
        <p:txBody>
          <a:bodyPr vert="horz" wrap="square" lIns="91440" tIns="0" rIns="9144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i="0" u="none" strike="noStrike" kern="0" cap="none" spc="0" normalizeH="0" baseline="0" noProof="0">
                <a:ln>
                  <a:noFill/>
                </a:ln>
                <a:solidFill>
                  <a:schemeClr val="bg1"/>
                </a:solidFill>
                <a:effectLst/>
                <a:uLnTx/>
                <a:uFillTx/>
                <a:latin typeface="Arial" panose="020B0604020202020204" pitchFamily="34" charset="0"/>
                <a:cs typeface="Arial"/>
              </a:rPr>
              <a:t>Long-term DAPT</a:t>
            </a:r>
            <a:r>
              <a:rPr kumimoji="0" lang="en-US" sz="1000" i="0" u="none" strike="noStrike" kern="0" cap="none" spc="0" normalizeH="0" baseline="30000" noProof="0">
                <a:ln>
                  <a:noFill/>
                </a:ln>
                <a:solidFill>
                  <a:schemeClr val="bg1"/>
                </a:solidFill>
                <a:effectLst/>
                <a:uLnTx/>
                <a:uFillTx/>
                <a:latin typeface="Arial" panose="020B0604020202020204" pitchFamily="34" charset="0"/>
                <a:cs typeface="Arial"/>
              </a:rPr>
              <a:t>†</a:t>
            </a:r>
          </a:p>
        </p:txBody>
      </p:sp>
      <p:sp>
        <p:nvSpPr>
          <p:cNvPr id="93" name="TextBox 92">
            <a:extLst>
              <a:ext uri="{FF2B5EF4-FFF2-40B4-BE49-F238E27FC236}">
                <a16:creationId xmlns:a16="http://schemas.microsoft.com/office/drawing/2014/main" id="{36CF802D-722F-FC70-1CA6-085058506C7E}"/>
              </a:ext>
            </a:extLst>
          </p:cNvPr>
          <p:cNvSpPr txBox="1"/>
          <p:nvPr/>
        </p:nvSpPr>
        <p:spPr bwMode="gray">
          <a:xfrm>
            <a:off x="6700839" y="2815550"/>
            <a:ext cx="564938" cy="564938"/>
          </a:xfrm>
          <a:prstGeom prst="ellipse">
            <a:avLst/>
          </a:prstGeom>
          <a:solidFill>
            <a:schemeClr val="bg1">
              <a:lumMod val="50000"/>
            </a:schemeClr>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chemeClr val="bg1"/>
                </a:solidFill>
                <a:effectLst/>
                <a:uLnTx/>
                <a:uFillTx/>
                <a:latin typeface="Arial" panose="020B0604020202020204" pitchFamily="34" charset="0"/>
                <a:cs typeface="Arial"/>
              </a:rPr>
              <a:t>No</a:t>
            </a:r>
            <a:endParaRPr kumimoji="0" lang="en-US" sz="1400" b="1" i="0" u="none" strike="noStrike" kern="0" cap="none" spc="0" normalizeH="0" baseline="30000" noProof="0">
              <a:ln>
                <a:noFill/>
              </a:ln>
              <a:solidFill>
                <a:schemeClr val="bg1"/>
              </a:solidFill>
              <a:effectLst/>
              <a:uLnTx/>
              <a:uFillTx/>
              <a:latin typeface="Arial" panose="020B0604020202020204" pitchFamily="34" charset="0"/>
              <a:cs typeface="Arial"/>
            </a:endParaRPr>
          </a:p>
        </p:txBody>
      </p:sp>
      <p:sp>
        <p:nvSpPr>
          <p:cNvPr id="102" name="TextBox 101">
            <a:extLst>
              <a:ext uri="{FF2B5EF4-FFF2-40B4-BE49-F238E27FC236}">
                <a16:creationId xmlns:a16="http://schemas.microsoft.com/office/drawing/2014/main" id="{D5D1B13F-35A6-7DBF-8BCA-B2DCE1EDD6C7}"/>
              </a:ext>
            </a:extLst>
          </p:cNvPr>
          <p:cNvSpPr txBox="1"/>
          <p:nvPr/>
        </p:nvSpPr>
        <p:spPr>
          <a:xfrm>
            <a:off x="359569" y="2943861"/>
            <a:ext cx="1419225" cy="307777"/>
          </a:xfrm>
          <a:prstGeom prst="rect">
            <a:avLst/>
          </a:prstGeom>
          <a:noFill/>
        </p:spPr>
        <p:txBody>
          <a:bodyPr wrap="square" lIns="0" tIns="0" rIns="0" bIns="0" anchor="ctr">
            <a:spAutoFit/>
          </a:bodyPr>
          <a:lstStyle/>
          <a:p>
            <a:pPr algn="r"/>
            <a:r>
              <a:rPr kumimoji="0" lang="en-US" sz="1000" i="0" u="none" strike="noStrike" kern="0" cap="none" spc="0" normalizeH="0" baseline="0" noProof="0">
                <a:ln>
                  <a:noFill/>
                </a:ln>
                <a:solidFill>
                  <a:schemeClr val="tx2"/>
                </a:solidFill>
                <a:effectLst/>
                <a:uLnTx/>
                <a:uFillTx/>
                <a:latin typeface="Arial" panose="020B0604020202020204" pitchFamily="34" charset="0"/>
                <a:cs typeface="Arial"/>
              </a:rPr>
              <a:t>Recommended by expert consensus statement</a:t>
            </a:r>
          </a:p>
        </p:txBody>
      </p:sp>
      <p:sp>
        <p:nvSpPr>
          <p:cNvPr id="103" name="TextBox 102">
            <a:extLst>
              <a:ext uri="{FF2B5EF4-FFF2-40B4-BE49-F238E27FC236}">
                <a16:creationId xmlns:a16="http://schemas.microsoft.com/office/drawing/2014/main" id="{746D6668-82F1-2B61-BD17-BE5F16FF284B}"/>
              </a:ext>
            </a:extLst>
          </p:cNvPr>
          <p:cNvSpPr txBox="1"/>
          <p:nvPr/>
        </p:nvSpPr>
        <p:spPr>
          <a:xfrm>
            <a:off x="7366000" y="2866917"/>
            <a:ext cx="1419225" cy="461665"/>
          </a:xfrm>
          <a:prstGeom prst="rect">
            <a:avLst/>
          </a:prstGeom>
          <a:noFill/>
        </p:spPr>
        <p:txBody>
          <a:bodyPr wrap="square" lIns="0" tIns="0" rIns="0" bIns="0" anchor="ctr">
            <a:spAutoFit/>
          </a:bodyPr>
          <a:lstStyle/>
          <a:p>
            <a:r>
              <a:rPr kumimoji="0" lang="en-US" sz="1000" i="0" u="none" strike="noStrike" kern="0" cap="none" spc="0" normalizeH="0" baseline="0" noProof="0">
                <a:ln>
                  <a:noFill/>
                </a:ln>
                <a:effectLst/>
                <a:uLnTx/>
                <a:uFillTx/>
                <a:latin typeface="Arial" panose="020B0604020202020204" pitchFamily="34" charset="0"/>
                <a:cs typeface="Arial"/>
              </a:rPr>
              <a:t>Recommend against by expert consensus statement</a:t>
            </a:r>
          </a:p>
        </p:txBody>
      </p:sp>
    </p:spTree>
    <p:extLst>
      <p:ext uri="{BB962C8B-B14F-4D97-AF65-F5344CB8AC3E}">
        <p14:creationId xmlns:p14="http://schemas.microsoft.com/office/powerpoint/2010/main" val="10192112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6A042D-DE9D-0D2D-B133-21C14C3254C9}"/>
              </a:ext>
            </a:extLst>
          </p:cNvPr>
          <p:cNvSpPr>
            <a:spLocks noGrp="1"/>
          </p:cNvSpPr>
          <p:nvPr>
            <p:ph type="title"/>
          </p:nvPr>
        </p:nvSpPr>
        <p:spPr/>
        <p:txBody>
          <a:bodyPr/>
          <a:lstStyle/>
          <a:p>
            <a:r>
              <a:rPr lang="en-GB"/>
              <a:t>In a meta-analysis of &gt;21,000 patients,* DAPT reduced the risk of </a:t>
            </a:r>
            <a:br>
              <a:rPr lang="en-GB"/>
            </a:br>
            <a:r>
              <a:rPr lang="en-GB"/>
              <a:t>ischemic stroke at the cost of an increased risk of severe bleeding</a:t>
            </a:r>
            <a:r>
              <a:rPr lang="en-GB" baseline="30000"/>
              <a:t>†</a:t>
            </a:r>
          </a:p>
        </p:txBody>
      </p:sp>
      <p:sp>
        <p:nvSpPr>
          <p:cNvPr id="5" name="Text Placeholder 4">
            <a:extLst>
              <a:ext uri="{FF2B5EF4-FFF2-40B4-BE49-F238E27FC236}">
                <a16:creationId xmlns:a16="http://schemas.microsoft.com/office/drawing/2014/main" id="{E3BD97AD-BB79-6E8F-2509-8B53E2629D66}"/>
              </a:ext>
            </a:extLst>
          </p:cNvPr>
          <p:cNvSpPr>
            <a:spLocks noGrp="1"/>
          </p:cNvSpPr>
          <p:nvPr>
            <p:ph type="body" sz="quarter" idx="14"/>
          </p:nvPr>
        </p:nvSpPr>
        <p:spPr>
          <a:xfrm>
            <a:off x="359569" y="4202043"/>
            <a:ext cx="8424000" cy="525528"/>
          </a:xfrm>
        </p:spPr>
        <p:txBody>
          <a:bodyPr/>
          <a:lstStyle/>
          <a:p>
            <a:r>
              <a:rPr lang="en-GB">
                <a:solidFill>
                  <a:schemeClr val="tx2"/>
                </a:solidFill>
              </a:rPr>
              <a:t>Meta-analyses are limited by data quality, publication bias and heterogeneity between studies and cannot establish causality. Results should be interpreted with caution. </a:t>
            </a:r>
            <a:r>
              <a:rPr lang="en-US">
                <a:solidFill>
                  <a:schemeClr val="tx2"/>
                </a:solidFill>
              </a:rPr>
              <a:t>*21,067 patients were included in this meta-analysis (10,539 patients received SAPT and 10,539 received DAPT). Within the DAPT cohort, clopidogrel was the second antiplatelet in 5,016 patients and ticagrelor was the second antiplatelet in 5,523 patients. Patients in the CHANCE and POINT trials were treated and followed for 90 days and patients in the THALES trial were treated and followed for 30 days.</a:t>
            </a:r>
            <a:r>
              <a:rPr lang="en-US" baseline="30000">
                <a:solidFill>
                  <a:schemeClr val="tx2"/>
                </a:solidFill>
              </a:rPr>
              <a:t> †</a:t>
            </a:r>
            <a:r>
              <a:rPr lang="en-US">
                <a:solidFill>
                  <a:schemeClr val="tx2"/>
                </a:solidFill>
              </a:rPr>
              <a:t>Severe bleeding defined as: intracranial hemorrhage or bleeding that causes hemodynamic compromise and requires intervention in CHANCE and THALES studies, and as symptomatic intracranial hemorrhage, intraocular bleeding causing vision loss, transfusion of ≥2 U of red blood cells or equivalent amount of whole blood, hospitalization or prolongation of existing hospitalization or death due to hemorrhage in the POINT study. CI, confidence interval; DAPT, dual antiplatelet therapy; HR, hazard ratio; SAPT, single antiplatelet therapy; SSP, secondary stroke prevention.</a:t>
            </a:r>
            <a:br>
              <a:rPr lang="en-US">
                <a:solidFill>
                  <a:schemeClr val="tx2"/>
                </a:solidFill>
              </a:rPr>
            </a:br>
            <a:r>
              <a:rPr lang="en-US">
                <a:solidFill>
                  <a:schemeClr val="tx2"/>
                </a:solidFill>
              </a:rPr>
              <a:t>Medranda G, et al. Am J </a:t>
            </a:r>
            <a:r>
              <a:rPr lang="en-US" err="1">
                <a:solidFill>
                  <a:schemeClr val="tx2"/>
                </a:solidFill>
              </a:rPr>
              <a:t>Cardiol</a:t>
            </a:r>
            <a:r>
              <a:rPr lang="en-US">
                <a:solidFill>
                  <a:schemeClr val="tx2"/>
                </a:solidFill>
              </a:rPr>
              <a:t>. 2021:153:129–134. </a:t>
            </a:r>
            <a:endParaRPr lang="en-US">
              <a:solidFill>
                <a:schemeClr val="tx2"/>
              </a:solidFill>
              <a:cs typeface="Arial"/>
            </a:endParaRPr>
          </a:p>
        </p:txBody>
      </p:sp>
      <p:sp>
        <p:nvSpPr>
          <p:cNvPr id="244" name="Content Placeholder 9">
            <a:extLst>
              <a:ext uri="{FF2B5EF4-FFF2-40B4-BE49-F238E27FC236}">
                <a16:creationId xmlns:a16="http://schemas.microsoft.com/office/drawing/2014/main" id="{BD2C4F78-6F1F-A96F-8ECC-037BF7B5D1C6}"/>
              </a:ext>
            </a:extLst>
          </p:cNvPr>
          <p:cNvSpPr txBox="1">
            <a:spLocks/>
          </p:cNvSpPr>
          <p:nvPr/>
        </p:nvSpPr>
        <p:spPr>
          <a:xfrm>
            <a:off x="360363" y="1225674"/>
            <a:ext cx="3982548" cy="369332"/>
          </a:xfrm>
          <a:prstGeom prst="rect">
            <a:avLst/>
          </a:prstGeom>
          <a:noFill/>
        </p:spPr>
        <p:txBody>
          <a:bodyPr vert="horz"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DAPT significantly reduced the risk of ischemic </a:t>
            </a:r>
            <a:br>
              <a:rPr kumimoji="0" lang="en-GB" sz="1200" b="1" i="0" u="none" strike="noStrike" kern="0" cap="none" spc="0" normalizeH="0" baseline="0" noProof="0">
                <a:ln>
                  <a:noFill/>
                </a:ln>
                <a:solidFill>
                  <a:schemeClr val="tx2"/>
                </a:solidFill>
                <a:effectLst/>
                <a:uLnTx/>
                <a:uFillTx/>
                <a:latin typeface="Arial"/>
                <a:ea typeface="+mn-ea"/>
                <a:cs typeface="+mn-cs"/>
              </a:rPr>
            </a:br>
            <a:r>
              <a:rPr kumimoji="0" lang="en-GB" sz="1200" b="1" i="0" u="none" strike="noStrike" kern="0" cap="none" spc="0" normalizeH="0" baseline="0" noProof="0">
                <a:ln>
                  <a:noFill/>
                </a:ln>
                <a:solidFill>
                  <a:schemeClr val="tx2"/>
                </a:solidFill>
                <a:effectLst/>
                <a:uLnTx/>
                <a:uFillTx/>
                <a:latin typeface="Arial"/>
                <a:ea typeface="+mn-ea"/>
                <a:cs typeface="+mn-cs"/>
              </a:rPr>
              <a:t>stroke vs SAPT </a:t>
            </a:r>
          </a:p>
        </p:txBody>
      </p:sp>
      <p:sp>
        <p:nvSpPr>
          <p:cNvPr id="245" name="Content Placeholder 13">
            <a:extLst>
              <a:ext uri="{FF2B5EF4-FFF2-40B4-BE49-F238E27FC236}">
                <a16:creationId xmlns:a16="http://schemas.microsoft.com/office/drawing/2014/main" id="{BDC4AAA4-266C-4417-842F-897D2A57A406}"/>
              </a:ext>
            </a:extLst>
          </p:cNvPr>
          <p:cNvSpPr txBox="1">
            <a:spLocks/>
          </p:cNvSpPr>
          <p:nvPr/>
        </p:nvSpPr>
        <p:spPr>
          <a:xfrm>
            <a:off x="4801026" y="1225674"/>
            <a:ext cx="3982543" cy="369332"/>
          </a:xfrm>
          <a:prstGeom prst="rect">
            <a:avLst/>
          </a:prstGeom>
          <a:noFill/>
        </p:spPr>
        <p:txBody>
          <a:bodyPr vert="horz"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DAPT also increased the risk of severe </a:t>
            </a:r>
            <a:br>
              <a:rPr kumimoji="0" lang="en-GB" sz="1200" b="1" i="0" u="none" strike="noStrike" kern="0" cap="none" spc="0" normalizeH="0" baseline="0" noProof="0">
                <a:ln>
                  <a:noFill/>
                </a:ln>
                <a:solidFill>
                  <a:schemeClr val="tx2"/>
                </a:solidFill>
                <a:effectLst/>
                <a:uLnTx/>
                <a:uFillTx/>
                <a:latin typeface="Arial"/>
                <a:ea typeface="+mn-ea"/>
                <a:cs typeface="+mn-cs"/>
              </a:rPr>
            </a:br>
            <a:r>
              <a:rPr kumimoji="0" lang="en-GB" sz="1200" b="1" i="0" u="none" strike="noStrike" kern="0" cap="none" spc="0" normalizeH="0" baseline="0" noProof="0">
                <a:ln>
                  <a:noFill/>
                </a:ln>
                <a:solidFill>
                  <a:schemeClr val="tx2"/>
                </a:solidFill>
                <a:effectLst/>
                <a:uLnTx/>
                <a:uFillTx/>
                <a:latin typeface="Arial"/>
                <a:ea typeface="+mn-ea"/>
                <a:cs typeface="+mn-cs"/>
              </a:rPr>
              <a:t>bleeding vs SAPT</a:t>
            </a:r>
            <a:r>
              <a:rPr kumimoji="0" lang="en-GB" sz="1200" b="1" i="0" u="none" strike="noStrike" kern="0" cap="none" spc="0" normalizeH="0" baseline="30000" noProof="0">
                <a:ln>
                  <a:noFill/>
                </a:ln>
                <a:solidFill>
                  <a:schemeClr val="tx2"/>
                </a:solidFill>
                <a:effectLst/>
                <a:uLnTx/>
                <a:uFillTx/>
                <a:latin typeface="Arial"/>
                <a:ea typeface="+mn-ea"/>
                <a:cs typeface="+mn-cs"/>
              </a:rPr>
              <a:t>†</a:t>
            </a:r>
          </a:p>
        </p:txBody>
      </p:sp>
      <p:sp>
        <p:nvSpPr>
          <p:cNvPr id="246" name="Text Placeholder 5">
            <a:extLst>
              <a:ext uri="{FF2B5EF4-FFF2-40B4-BE49-F238E27FC236}">
                <a16:creationId xmlns:a16="http://schemas.microsoft.com/office/drawing/2014/main" id="{86BCFF68-9693-E220-DBAC-5C6545586877}"/>
              </a:ext>
            </a:extLst>
          </p:cNvPr>
          <p:cNvSpPr txBox="1">
            <a:spLocks/>
          </p:cNvSpPr>
          <p:nvPr/>
        </p:nvSpPr>
        <p:spPr>
          <a:xfrm>
            <a:off x="360364" y="3669566"/>
            <a:ext cx="8423206" cy="461665"/>
          </a:xfrm>
          <a:prstGeom prst="rect">
            <a:avLst/>
          </a:prstGeom>
          <a:solidFill>
            <a:schemeClr val="tx2"/>
          </a:solidFill>
          <a:ln w="19050">
            <a:noFill/>
            <a:prstDash val="dash"/>
          </a:ln>
        </p:spPr>
        <p:txBody>
          <a:bodyPr vert="horz" lIns="91440" tIns="91440" rIns="91440" bIns="91440" rtlCol="0" anchor="ctr">
            <a:spAutoFit/>
          </a:bodyPr>
          <a:lstStyle>
            <a:lvl1pPr marL="342866" indent="-342866" algn="l" defTabSz="914309" rtl="0" eaLnBrk="1" latinLnBrk="0" hangingPunct="1">
              <a:lnSpc>
                <a:spcPct val="90000"/>
              </a:lnSpc>
              <a:spcBef>
                <a:spcPts val="1000"/>
              </a:spcBef>
              <a:buClr>
                <a:schemeClr val="accent3"/>
              </a:buClr>
              <a:buFontTx/>
              <a:buBlip>
                <a:blip r:embed="rId3"/>
              </a:buBlip>
              <a:defRPr sz="2200" kern="1200">
                <a:solidFill>
                  <a:srgbClr val="5E5E5E"/>
                </a:solidFill>
                <a:latin typeface="Arial" panose="020B0604020202020204" pitchFamily="34" charset="0"/>
                <a:ea typeface="+mn-ea"/>
                <a:cs typeface="Arial" panose="020B0604020202020204" pitchFamily="34" charset="0"/>
              </a:defRPr>
            </a:lvl1pPr>
            <a:lvl2pPr marL="573031" indent="-342866" algn="l" defTabSz="914309" rtl="0" eaLnBrk="1" latinLnBrk="0" hangingPunct="1">
              <a:lnSpc>
                <a:spcPct val="90000"/>
              </a:lnSpc>
              <a:spcBef>
                <a:spcPts val="500"/>
              </a:spcBef>
              <a:buClr>
                <a:schemeClr val="accent3"/>
              </a:buClr>
              <a:buFont typeface="Arial" panose="020B0604020202020204" pitchFamily="34" charset="0"/>
              <a:buChar char="•"/>
              <a:defRPr sz="2200" kern="1200">
                <a:solidFill>
                  <a:srgbClr val="5E5E5E"/>
                </a:solidFill>
                <a:latin typeface="Arial" panose="020B0604020202020204" pitchFamily="34" charset="0"/>
                <a:ea typeface="+mn-ea"/>
                <a:cs typeface="Arial" panose="020B0604020202020204" pitchFamily="34" charset="0"/>
              </a:defRPr>
            </a:lvl2pPr>
            <a:lvl3pPr marL="804783" indent="-342866" algn="l" defTabSz="914309" rtl="0" eaLnBrk="1" latinLnBrk="0" hangingPunct="1">
              <a:lnSpc>
                <a:spcPct val="90000"/>
              </a:lnSpc>
              <a:spcBef>
                <a:spcPts val="500"/>
              </a:spcBef>
              <a:buClr>
                <a:schemeClr val="accent3"/>
              </a:buClr>
              <a:buFont typeface="Arial" panose="020B0604020202020204" pitchFamily="34" charset="0"/>
              <a:buChar char="•"/>
              <a:defRPr sz="2200" kern="1200">
                <a:solidFill>
                  <a:srgbClr val="5E5E5E"/>
                </a:solidFill>
                <a:latin typeface="Arial" panose="020B0604020202020204" pitchFamily="34" charset="0"/>
                <a:ea typeface="+mn-ea"/>
                <a:cs typeface="Arial" panose="020B0604020202020204" pitchFamily="34" charset="0"/>
              </a:defRPr>
            </a:lvl3pPr>
            <a:lvl4pPr marL="1027009" indent="-342866" algn="l" defTabSz="914309" rtl="0" eaLnBrk="1" latinLnBrk="0" hangingPunct="1">
              <a:lnSpc>
                <a:spcPct val="90000"/>
              </a:lnSpc>
              <a:spcBef>
                <a:spcPts val="500"/>
              </a:spcBef>
              <a:buClr>
                <a:schemeClr val="accent3"/>
              </a:buClr>
              <a:buFont typeface="Arial" panose="020B0604020202020204" pitchFamily="34" charset="0"/>
              <a:buChar char="•"/>
              <a:defRPr sz="2200" kern="1200">
                <a:solidFill>
                  <a:srgbClr val="5E5E5E"/>
                </a:solidFill>
                <a:latin typeface="Arial" panose="020B0604020202020204" pitchFamily="34" charset="0"/>
                <a:ea typeface="+mn-ea"/>
                <a:cs typeface="Arial" panose="020B0604020202020204" pitchFamily="34" charset="0"/>
              </a:defRPr>
            </a:lvl4pPr>
            <a:lvl5pPr marL="1257174" indent="-342866" algn="l" defTabSz="914309" rtl="0" eaLnBrk="1" latinLnBrk="0" hangingPunct="1">
              <a:lnSpc>
                <a:spcPct val="90000"/>
              </a:lnSpc>
              <a:spcBef>
                <a:spcPts val="500"/>
              </a:spcBef>
              <a:buClr>
                <a:schemeClr val="accent3"/>
              </a:buClr>
              <a:buFont typeface="Arial" panose="020B0604020202020204" pitchFamily="34" charset="0"/>
              <a:buChar char="•"/>
              <a:defRPr sz="2200" kern="1200">
                <a:solidFill>
                  <a:srgbClr val="5E5E5E"/>
                </a:solidFill>
                <a:latin typeface="Arial" panose="020B0604020202020204" pitchFamily="34" charset="0"/>
                <a:ea typeface="+mn-ea"/>
                <a:cs typeface="Arial" panose="020B0604020202020204" pitchFamily="34" charset="0"/>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685732" rtl="0" eaLnBrk="1" fontAlgn="auto" latinLnBrk="0" hangingPunct="1">
              <a:lnSpc>
                <a:spcPct val="90000"/>
              </a:lnSpc>
              <a:spcBef>
                <a:spcPts val="750"/>
              </a:spcBef>
              <a:spcAft>
                <a:spcPts val="0"/>
              </a:spcAft>
              <a:buClr>
                <a:srgbClr val="ED653B"/>
              </a:buClr>
              <a:buSzTx/>
              <a:buFontTx/>
              <a:buNone/>
              <a:tabLst/>
              <a:defRPr/>
            </a:pPr>
            <a:r>
              <a:rPr kumimoji="0" lang="en-US" sz="1000" b="1" i="0" u="none" strike="noStrike" kern="1200" cap="none" spc="0" normalizeH="0" baseline="0" noProof="0">
                <a:ln>
                  <a:noFill/>
                </a:ln>
                <a:solidFill>
                  <a:schemeClr val="bg1"/>
                </a:solidFill>
                <a:effectLst/>
                <a:uLnTx/>
                <a:uFillTx/>
                <a:latin typeface="Arial"/>
                <a:ea typeface="+mn-ea"/>
                <a:cs typeface="Arial" panose="020B0604020202020204" pitchFamily="34" charset="0"/>
              </a:rPr>
              <a:t>Most of the benefit of DAPT appears to occur early, within 30 days; thereafter this benefit is offset by the cumulative risk of bleeding. This suggests that early but limited duration of DAPT may optimize SSP in appropriate patients.</a:t>
            </a:r>
          </a:p>
        </p:txBody>
      </p:sp>
      <p:grpSp>
        <p:nvGrpSpPr>
          <p:cNvPr id="364" name="Group 363">
            <a:extLst>
              <a:ext uri="{FF2B5EF4-FFF2-40B4-BE49-F238E27FC236}">
                <a16:creationId xmlns:a16="http://schemas.microsoft.com/office/drawing/2014/main" id="{2CFB2FCE-8D3D-0F57-40FF-D3384ACC2353}"/>
              </a:ext>
            </a:extLst>
          </p:cNvPr>
          <p:cNvGrpSpPr/>
          <p:nvPr/>
        </p:nvGrpSpPr>
        <p:grpSpPr>
          <a:xfrm>
            <a:off x="4796735" y="1795821"/>
            <a:ext cx="3987670" cy="1672929"/>
            <a:chOff x="4796735" y="1921508"/>
            <a:chExt cx="3987670" cy="1672929"/>
          </a:xfrm>
        </p:grpSpPr>
        <p:grpSp>
          <p:nvGrpSpPr>
            <p:cNvPr id="302" name="Group 301">
              <a:extLst>
                <a:ext uri="{FF2B5EF4-FFF2-40B4-BE49-F238E27FC236}">
                  <a16:creationId xmlns:a16="http://schemas.microsoft.com/office/drawing/2014/main" id="{FBA2A74F-271F-6D29-2AB1-6E0344CFF840}"/>
                </a:ext>
              </a:extLst>
            </p:cNvPr>
            <p:cNvGrpSpPr/>
            <p:nvPr/>
          </p:nvGrpSpPr>
          <p:grpSpPr>
            <a:xfrm>
              <a:off x="4801018" y="1921508"/>
              <a:ext cx="3983387" cy="146194"/>
              <a:chOff x="298685" y="1921508"/>
              <a:chExt cx="4168209" cy="146194"/>
            </a:xfrm>
          </p:grpSpPr>
          <p:sp>
            <p:nvSpPr>
              <p:cNvPr id="331" name="TextBox 330">
                <a:extLst>
                  <a:ext uri="{FF2B5EF4-FFF2-40B4-BE49-F238E27FC236}">
                    <a16:creationId xmlns:a16="http://schemas.microsoft.com/office/drawing/2014/main" id="{8FDD9429-B909-C265-ECFF-096A67CAC88F}"/>
                  </a:ext>
                </a:extLst>
              </p:cNvPr>
              <p:cNvSpPr txBox="1"/>
              <p:nvPr/>
            </p:nvSpPr>
            <p:spPr>
              <a:xfrm>
                <a:off x="298685" y="1921508"/>
                <a:ext cx="352250" cy="146194"/>
              </a:xfrm>
              <a:prstGeom prst="rect">
                <a:avLst/>
              </a:prstGeom>
              <a:noFill/>
            </p:spPr>
            <p:txBody>
              <a:bodyPr wrap="none" lIns="0" tIns="0" rIns="0" bIns="0" rtlCol="0">
                <a:spAutoFit/>
              </a:bodyPr>
              <a:lstStyle/>
              <a:p>
                <a:pPr defTabSz="685732" fontAlgn="auto">
                  <a:spcBef>
                    <a:spcPts val="0"/>
                  </a:spcBef>
                  <a:spcAft>
                    <a:spcPts val="0"/>
                  </a:spcAft>
                </a:pPr>
                <a:r>
                  <a:rPr lang="en-GB" sz="950" b="1">
                    <a:solidFill>
                      <a:schemeClr val="accent3"/>
                    </a:solidFill>
                    <a:latin typeface="Arial"/>
                    <a:cs typeface="Arial" panose="020B0604020202020204" pitchFamily="34" charset="0"/>
                  </a:rPr>
                  <a:t>Study</a:t>
                </a:r>
              </a:p>
            </p:txBody>
          </p:sp>
          <p:sp>
            <p:nvSpPr>
              <p:cNvPr id="332" name="TextBox 331">
                <a:extLst>
                  <a:ext uri="{FF2B5EF4-FFF2-40B4-BE49-F238E27FC236}">
                    <a16:creationId xmlns:a16="http://schemas.microsoft.com/office/drawing/2014/main" id="{A2F94AC2-3A35-AC61-D781-4577DD276946}"/>
                  </a:ext>
                </a:extLst>
              </p:cNvPr>
              <p:cNvSpPr txBox="1"/>
              <p:nvPr/>
            </p:nvSpPr>
            <p:spPr>
              <a:xfrm>
                <a:off x="1829082" y="1921508"/>
                <a:ext cx="776627" cy="146194"/>
              </a:xfrm>
              <a:prstGeom prst="rect">
                <a:avLst/>
              </a:prstGeom>
              <a:noFill/>
            </p:spPr>
            <p:txBody>
              <a:bodyPr wrap="none" lIns="0" tIns="0" rIns="0" bIns="0" rtlCol="0">
                <a:spAutoFit/>
              </a:bodyPr>
              <a:lstStyle/>
              <a:p>
                <a:pPr algn="ctr" defTabSz="685732" fontAlgn="auto">
                  <a:spcBef>
                    <a:spcPts val="0"/>
                  </a:spcBef>
                  <a:spcAft>
                    <a:spcPts val="0"/>
                  </a:spcAft>
                </a:pPr>
                <a:r>
                  <a:rPr lang="en-GB" sz="950" b="1">
                    <a:solidFill>
                      <a:schemeClr val="accent3"/>
                    </a:solidFill>
                    <a:latin typeface="Arial"/>
                    <a:cs typeface="Arial" panose="020B0604020202020204" pitchFamily="34" charset="0"/>
                  </a:rPr>
                  <a:t>Hazard Ratio</a:t>
                </a:r>
              </a:p>
            </p:txBody>
          </p:sp>
          <p:sp>
            <p:nvSpPr>
              <p:cNvPr id="333" name="TextBox 332">
                <a:extLst>
                  <a:ext uri="{FF2B5EF4-FFF2-40B4-BE49-F238E27FC236}">
                    <a16:creationId xmlns:a16="http://schemas.microsoft.com/office/drawing/2014/main" id="{3B436E94-82B7-6C9F-EAD2-ACEA99EEB97D}"/>
                  </a:ext>
                </a:extLst>
              </p:cNvPr>
              <p:cNvSpPr txBox="1"/>
              <p:nvPr/>
            </p:nvSpPr>
            <p:spPr>
              <a:xfrm>
                <a:off x="3094775" y="1921508"/>
                <a:ext cx="184511" cy="146194"/>
              </a:xfrm>
              <a:prstGeom prst="rect">
                <a:avLst/>
              </a:prstGeom>
              <a:noFill/>
            </p:spPr>
            <p:txBody>
              <a:bodyPr wrap="none" lIns="0" tIns="0" rIns="0" bIns="0" rtlCol="0">
                <a:spAutoFit/>
              </a:bodyPr>
              <a:lstStyle/>
              <a:p>
                <a:pPr algn="ctr" defTabSz="685732" fontAlgn="auto">
                  <a:spcBef>
                    <a:spcPts val="0"/>
                  </a:spcBef>
                  <a:spcAft>
                    <a:spcPts val="0"/>
                  </a:spcAft>
                </a:pPr>
                <a:r>
                  <a:rPr lang="en-GB" sz="950" b="1">
                    <a:solidFill>
                      <a:schemeClr val="accent3"/>
                    </a:solidFill>
                    <a:latin typeface="Arial"/>
                    <a:cs typeface="Arial" panose="020B0604020202020204" pitchFamily="34" charset="0"/>
                  </a:rPr>
                  <a:t>HR</a:t>
                </a:r>
              </a:p>
            </p:txBody>
          </p:sp>
          <p:sp>
            <p:nvSpPr>
              <p:cNvPr id="334" name="TextBox 333">
                <a:extLst>
                  <a:ext uri="{FF2B5EF4-FFF2-40B4-BE49-F238E27FC236}">
                    <a16:creationId xmlns:a16="http://schemas.microsoft.com/office/drawing/2014/main" id="{1B9E3783-3E8A-542C-CD1B-4DFDB4EBEEEE}"/>
                  </a:ext>
                </a:extLst>
              </p:cNvPr>
              <p:cNvSpPr txBox="1"/>
              <p:nvPr/>
            </p:nvSpPr>
            <p:spPr>
              <a:xfrm>
                <a:off x="3465970" y="1921508"/>
                <a:ext cx="452894" cy="146194"/>
              </a:xfrm>
              <a:prstGeom prst="rect">
                <a:avLst/>
              </a:prstGeom>
              <a:noFill/>
            </p:spPr>
            <p:txBody>
              <a:bodyPr wrap="none" lIns="0" tIns="0" rIns="0" bIns="0" rtlCol="0">
                <a:spAutoFit/>
              </a:bodyPr>
              <a:lstStyle/>
              <a:p>
                <a:pPr algn="ctr" defTabSz="685732" fontAlgn="auto">
                  <a:spcBef>
                    <a:spcPts val="0"/>
                  </a:spcBef>
                  <a:spcAft>
                    <a:spcPts val="0"/>
                  </a:spcAft>
                </a:pPr>
                <a:r>
                  <a:rPr lang="en-GB" sz="950" b="1">
                    <a:solidFill>
                      <a:schemeClr val="accent3"/>
                    </a:solidFill>
                    <a:latin typeface="Arial"/>
                    <a:cs typeface="Arial" panose="020B0604020202020204" pitchFamily="34" charset="0"/>
                  </a:rPr>
                  <a:t>95%–Cl</a:t>
                </a:r>
              </a:p>
            </p:txBody>
          </p:sp>
          <p:sp>
            <p:nvSpPr>
              <p:cNvPr id="335" name="TextBox 334">
                <a:extLst>
                  <a:ext uri="{FF2B5EF4-FFF2-40B4-BE49-F238E27FC236}">
                    <a16:creationId xmlns:a16="http://schemas.microsoft.com/office/drawing/2014/main" id="{20C03EC3-2EC1-F9F8-BF96-E165ED5F1CAD}"/>
                  </a:ext>
                </a:extLst>
              </p:cNvPr>
              <p:cNvSpPr txBox="1"/>
              <p:nvPr/>
            </p:nvSpPr>
            <p:spPr>
              <a:xfrm>
                <a:off x="4044194" y="1921508"/>
                <a:ext cx="422700" cy="146194"/>
              </a:xfrm>
              <a:prstGeom prst="rect">
                <a:avLst/>
              </a:prstGeom>
              <a:noFill/>
            </p:spPr>
            <p:txBody>
              <a:bodyPr wrap="none" lIns="0" tIns="0" rIns="0" bIns="0" rtlCol="0">
                <a:spAutoFit/>
              </a:bodyPr>
              <a:lstStyle/>
              <a:p>
                <a:pPr algn="ctr" defTabSz="685732" fontAlgn="auto">
                  <a:spcBef>
                    <a:spcPts val="0"/>
                  </a:spcBef>
                  <a:spcAft>
                    <a:spcPts val="0"/>
                  </a:spcAft>
                </a:pPr>
                <a:r>
                  <a:rPr lang="en-GB" sz="950" b="1">
                    <a:solidFill>
                      <a:schemeClr val="accent3"/>
                    </a:solidFill>
                    <a:latin typeface="Arial"/>
                    <a:cs typeface="Arial" panose="020B0604020202020204" pitchFamily="34" charset="0"/>
                  </a:rPr>
                  <a:t>Weight</a:t>
                </a:r>
              </a:p>
            </p:txBody>
          </p:sp>
        </p:grpSp>
        <p:grpSp>
          <p:nvGrpSpPr>
            <p:cNvPr id="303" name="Group 302">
              <a:extLst>
                <a:ext uri="{FF2B5EF4-FFF2-40B4-BE49-F238E27FC236}">
                  <a16:creationId xmlns:a16="http://schemas.microsoft.com/office/drawing/2014/main" id="{BF4549D4-96C7-C9F6-8E83-2FFDC8F2675F}"/>
                </a:ext>
              </a:extLst>
            </p:cNvPr>
            <p:cNvGrpSpPr/>
            <p:nvPr/>
          </p:nvGrpSpPr>
          <p:grpSpPr>
            <a:xfrm>
              <a:off x="4796735" y="2211576"/>
              <a:ext cx="3949199" cy="138499"/>
              <a:chOff x="294203" y="1921508"/>
              <a:chExt cx="4132433" cy="138499"/>
            </a:xfrm>
          </p:grpSpPr>
          <p:sp>
            <p:nvSpPr>
              <p:cNvPr id="327" name="TextBox 326">
                <a:extLst>
                  <a:ext uri="{FF2B5EF4-FFF2-40B4-BE49-F238E27FC236}">
                    <a16:creationId xmlns:a16="http://schemas.microsoft.com/office/drawing/2014/main" id="{2CEC45DF-CE3D-B467-084A-CC3A187386C9}"/>
                  </a:ext>
                </a:extLst>
              </p:cNvPr>
              <p:cNvSpPr txBox="1"/>
              <p:nvPr/>
            </p:nvSpPr>
            <p:spPr>
              <a:xfrm>
                <a:off x="294203" y="1921508"/>
                <a:ext cx="1046685" cy="138499"/>
              </a:xfrm>
              <a:prstGeom prst="rect">
                <a:avLst/>
              </a:prstGeom>
              <a:noFill/>
            </p:spPr>
            <p:txBody>
              <a:bodyPr wrap="none" lIns="0" tIns="0" rIns="0" bIns="0" rtlCol="0">
                <a:spAutoFit/>
              </a:bodyPr>
              <a:lstStyle/>
              <a:p>
                <a:pPr defTabSz="685732" fontAlgn="auto">
                  <a:spcBef>
                    <a:spcPts val="0"/>
                  </a:spcBef>
                  <a:spcAft>
                    <a:spcPts val="0"/>
                  </a:spcAft>
                </a:pPr>
                <a:r>
                  <a:rPr lang="en-GB" sz="900">
                    <a:solidFill>
                      <a:srgbClr val="464545"/>
                    </a:solidFill>
                    <a:latin typeface="Arial"/>
                    <a:cs typeface="Arial" panose="020B0604020202020204" pitchFamily="34" charset="0"/>
                  </a:rPr>
                  <a:t>CHANCE (90 days)</a:t>
                </a:r>
              </a:p>
            </p:txBody>
          </p:sp>
          <p:sp>
            <p:nvSpPr>
              <p:cNvPr id="328" name="TextBox 327">
                <a:extLst>
                  <a:ext uri="{FF2B5EF4-FFF2-40B4-BE49-F238E27FC236}">
                    <a16:creationId xmlns:a16="http://schemas.microsoft.com/office/drawing/2014/main" id="{C34E8609-78A8-2CDF-7345-8E595D0AB1F8}"/>
                  </a:ext>
                </a:extLst>
              </p:cNvPr>
              <p:cNvSpPr txBox="1"/>
              <p:nvPr/>
            </p:nvSpPr>
            <p:spPr>
              <a:xfrm>
                <a:off x="3069613" y="1921508"/>
                <a:ext cx="234833"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2.10</a:t>
                </a:r>
              </a:p>
            </p:txBody>
          </p:sp>
          <p:sp>
            <p:nvSpPr>
              <p:cNvPr id="329" name="TextBox 328">
                <a:extLst>
                  <a:ext uri="{FF2B5EF4-FFF2-40B4-BE49-F238E27FC236}">
                    <a16:creationId xmlns:a16="http://schemas.microsoft.com/office/drawing/2014/main" id="{DB4BE47C-049C-C63B-6AF3-F72B63AF9F80}"/>
                  </a:ext>
                </a:extLst>
              </p:cNvPr>
              <p:cNvSpPr txBox="1"/>
              <p:nvPr/>
            </p:nvSpPr>
            <p:spPr>
              <a:xfrm>
                <a:off x="3390488" y="1921508"/>
                <a:ext cx="60385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[0.66; 4.58]</a:t>
                </a:r>
              </a:p>
            </p:txBody>
          </p:sp>
          <p:sp>
            <p:nvSpPr>
              <p:cNvPr id="330" name="TextBox 329">
                <a:extLst>
                  <a:ext uri="{FF2B5EF4-FFF2-40B4-BE49-F238E27FC236}">
                    <a16:creationId xmlns:a16="http://schemas.microsoft.com/office/drawing/2014/main" id="{AE38C84D-2813-4FEA-3426-95134E30E491}"/>
                  </a:ext>
                </a:extLst>
              </p:cNvPr>
              <p:cNvSpPr txBox="1"/>
              <p:nvPr/>
            </p:nvSpPr>
            <p:spPr>
              <a:xfrm>
                <a:off x="4084450" y="1921508"/>
                <a:ext cx="34218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20.6%</a:t>
                </a:r>
              </a:p>
            </p:txBody>
          </p:sp>
        </p:grpSp>
        <p:grpSp>
          <p:nvGrpSpPr>
            <p:cNvPr id="304" name="Group 303">
              <a:extLst>
                <a:ext uri="{FF2B5EF4-FFF2-40B4-BE49-F238E27FC236}">
                  <a16:creationId xmlns:a16="http://schemas.microsoft.com/office/drawing/2014/main" id="{22474A34-D9FE-E935-CDC6-EACA933042D5}"/>
                </a:ext>
              </a:extLst>
            </p:cNvPr>
            <p:cNvGrpSpPr/>
            <p:nvPr/>
          </p:nvGrpSpPr>
          <p:grpSpPr>
            <a:xfrm>
              <a:off x="4796735" y="2406081"/>
              <a:ext cx="3949199" cy="138499"/>
              <a:chOff x="294203" y="1921508"/>
              <a:chExt cx="4132433" cy="138499"/>
            </a:xfrm>
          </p:grpSpPr>
          <p:sp>
            <p:nvSpPr>
              <p:cNvPr id="323" name="TextBox 322">
                <a:extLst>
                  <a:ext uri="{FF2B5EF4-FFF2-40B4-BE49-F238E27FC236}">
                    <a16:creationId xmlns:a16="http://schemas.microsoft.com/office/drawing/2014/main" id="{791D96B5-9114-9C9B-691D-61F75AD32E95}"/>
                  </a:ext>
                </a:extLst>
              </p:cNvPr>
              <p:cNvSpPr txBox="1"/>
              <p:nvPr/>
            </p:nvSpPr>
            <p:spPr>
              <a:xfrm>
                <a:off x="294203" y="1921508"/>
                <a:ext cx="905785" cy="138499"/>
              </a:xfrm>
              <a:prstGeom prst="rect">
                <a:avLst/>
              </a:prstGeom>
              <a:noFill/>
            </p:spPr>
            <p:txBody>
              <a:bodyPr wrap="none" lIns="0" tIns="0" rIns="0" bIns="0" rtlCol="0">
                <a:spAutoFit/>
              </a:bodyPr>
              <a:lstStyle/>
              <a:p>
                <a:pPr defTabSz="685732" fontAlgn="auto">
                  <a:spcBef>
                    <a:spcPts val="0"/>
                  </a:spcBef>
                  <a:spcAft>
                    <a:spcPts val="0"/>
                  </a:spcAft>
                </a:pPr>
                <a:r>
                  <a:rPr lang="en-GB" sz="900">
                    <a:solidFill>
                      <a:srgbClr val="464545"/>
                    </a:solidFill>
                    <a:latin typeface="Arial"/>
                    <a:cs typeface="Arial" panose="020B0604020202020204" pitchFamily="34" charset="0"/>
                  </a:rPr>
                  <a:t>POINT (90 days)</a:t>
                </a:r>
              </a:p>
            </p:txBody>
          </p:sp>
          <p:sp>
            <p:nvSpPr>
              <p:cNvPr id="324" name="TextBox 323">
                <a:extLst>
                  <a:ext uri="{FF2B5EF4-FFF2-40B4-BE49-F238E27FC236}">
                    <a16:creationId xmlns:a16="http://schemas.microsoft.com/office/drawing/2014/main" id="{67FC88B1-60EA-3B14-196C-930BDDA8CE5A}"/>
                  </a:ext>
                </a:extLst>
              </p:cNvPr>
              <p:cNvSpPr txBox="1"/>
              <p:nvPr/>
            </p:nvSpPr>
            <p:spPr>
              <a:xfrm>
                <a:off x="3069613" y="1921508"/>
                <a:ext cx="234833"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2.50</a:t>
                </a:r>
              </a:p>
            </p:txBody>
          </p:sp>
          <p:sp>
            <p:nvSpPr>
              <p:cNvPr id="325" name="TextBox 324">
                <a:extLst>
                  <a:ext uri="{FF2B5EF4-FFF2-40B4-BE49-F238E27FC236}">
                    <a16:creationId xmlns:a16="http://schemas.microsoft.com/office/drawing/2014/main" id="{D6FEA21C-BB59-34A6-BD50-6EBB6CA9E08C}"/>
                  </a:ext>
                </a:extLst>
              </p:cNvPr>
              <p:cNvSpPr txBox="1"/>
              <p:nvPr/>
            </p:nvSpPr>
            <p:spPr>
              <a:xfrm>
                <a:off x="3390488" y="1921508"/>
                <a:ext cx="60385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[1.23; 4.94]</a:t>
                </a:r>
              </a:p>
            </p:txBody>
          </p:sp>
          <p:sp>
            <p:nvSpPr>
              <p:cNvPr id="326" name="TextBox 325">
                <a:extLst>
                  <a:ext uri="{FF2B5EF4-FFF2-40B4-BE49-F238E27FC236}">
                    <a16:creationId xmlns:a16="http://schemas.microsoft.com/office/drawing/2014/main" id="{4153D859-9B26-32E8-CBA5-4BE8C5D29E8C}"/>
                  </a:ext>
                </a:extLst>
              </p:cNvPr>
              <p:cNvSpPr txBox="1"/>
              <p:nvPr/>
            </p:nvSpPr>
            <p:spPr>
              <a:xfrm>
                <a:off x="4084450" y="1921508"/>
                <a:ext cx="34218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40.1%</a:t>
                </a:r>
              </a:p>
            </p:txBody>
          </p:sp>
        </p:grpSp>
        <p:grpSp>
          <p:nvGrpSpPr>
            <p:cNvPr id="305" name="Group 304">
              <a:extLst>
                <a:ext uri="{FF2B5EF4-FFF2-40B4-BE49-F238E27FC236}">
                  <a16:creationId xmlns:a16="http://schemas.microsoft.com/office/drawing/2014/main" id="{3A7AFBD1-F472-E57C-6921-34E169C6F114}"/>
                </a:ext>
              </a:extLst>
            </p:cNvPr>
            <p:cNvGrpSpPr/>
            <p:nvPr/>
          </p:nvGrpSpPr>
          <p:grpSpPr>
            <a:xfrm>
              <a:off x="4796735" y="2613610"/>
              <a:ext cx="3949199" cy="138499"/>
              <a:chOff x="294203" y="1921508"/>
              <a:chExt cx="4132433" cy="138499"/>
            </a:xfrm>
          </p:grpSpPr>
          <p:sp>
            <p:nvSpPr>
              <p:cNvPr id="319" name="TextBox 318">
                <a:extLst>
                  <a:ext uri="{FF2B5EF4-FFF2-40B4-BE49-F238E27FC236}">
                    <a16:creationId xmlns:a16="http://schemas.microsoft.com/office/drawing/2014/main" id="{46E23A7F-7741-FE8C-4D63-88BCBE96F41C}"/>
                  </a:ext>
                </a:extLst>
              </p:cNvPr>
              <p:cNvSpPr txBox="1"/>
              <p:nvPr/>
            </p:nvSpPr>
            <p:spPr>
              <a:xfrm>
                <a:off x="294203" y="1921508"/>
                <a:ext cx="1006428" cy="138499"/>
              </a:xfrm>
              <a:prstGeom prst="rect">
                <a:avLst/>
              </a:prstGeom>
              <a:noFill/>
            </p:spPr>
            <p:txBody>
              <a:bodyPr wrap="none" lIns="0" tIns="0" rIns="0" bIns="0" rtlCol="0">
                <a:spAutoFit/>
              </a:bodyPr>
              <a:lstStyle/>
              <a:p>
                <a:pPr defTabSz="685732" fontAlgn="auto">
                  <a:spcBef>
                    <a:spcPts val="0"/>
                  </a:spcBef>
                  <a:spcAft>
                    <a:spcPts val="0"/>
                  </a:spcAft>
                </a:pPr>
                <a:r>
                  <a:rPr lang="en-GB" sz="900">
                    <a:solidFill>
                      <a:srgbClr val="464545"/>
                    </a:solidFill>
                    <a:latin typeface="Arial"/>
                    <a:cs typeface="Arial" panose="020B0604020202020204" pitchFamily="34" charset="0"/>
                  </a:rPr>
                  <a:t>THALES (30 days)</a:t>
                </a:r>
              </a:p>
            </p:txBody>
          </p:sp>
          <p:sp>
            <p:nvSpPr>
              <p:cNvPr id="320" name="TextBox 319">
                <a:extLst>
                  <a:ext uri="{FF2B5EF4-FFF2-40B4-BE49-F238E27FC236}">
                    <a16:creationId xmlns:a16="http://schemas.microsoft.com/office/drawing/2014/main" id="{E3986ED5-DD69-887E-3647-0B917E657B05}"/>
                  </a:ext>
                </a:extLst>
              </p:cNvPr>
              <p:cNvSpPr txBox="1"/>
              <p:nvPr/>
            </p:nvSpPr>
            <p:spPr>
              <a:xfrm>
                <a:off x="3069613" y="1921508"/>
                <a:ext cx="234833"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2.96</a:t>
                </a:r>
              </a:p>
            </p:txBody>
          </p:sp>
          <p:sp>
            <p:nvSpPr>
              <p:cNvPr id="321" name="TextBox 320">
                <a:extLst>
                  <a:ext uri="{FF2B5EF4-FFF2-40B4-BE49-F238E27FC236}">
                    <a16:creationId xmlns:a16="http://schemas.microsoft.com/office/drawing/2014/main" id="{7223542C-2BDE-CDB2-D13E-8EF290F0217F}"/>
                  </a:ext>
                </a:extLst>
              </p:cNvPr>
              <p:cNvSpPr txBox="1"/>
              <p:nvPr/>
            </p:nvSpPr>
            <p:spPr>
              <a:xfrm>
                <a:off x="3390488" y="1921508"/>
                <a:ext cx="60385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[1.54; 6.24]</a:t>
                </a:r>
              </a:p>
            </p:txBody>
          </p:sp>
          <p:sp>
            <p:nvSpPr>
              <p:cNvPr id="322" name="TextBox 321">
                <a:extLst>
                  <a:ext uri="{FF2B5EF4-FFF2-40B4-BE49-F238E27FC236}">
                    <a16:creationId xmlns:a16="http://schemas.microsoft.com/office/drawing/2014/main" id="{628AC227-9DE3-6763-D83D-B504F1F56948}"/>
                  </a:ext>
                </a:extLst>
              </p:cNvPr>
              <p:cNvSpPr txBox="1"/>
              <p:nvPr/>
            </p:nvSpPr>
            <p:spPr>
              <a:xfrm>
                <a:off x="4084450" y="1921508"/>
                <a:ext cx="342186"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a:solidFill>
                      <a:srgbClr val="464545"/>
                    </a:solidFill>
                    <a:latin typeface="Arial"/>
                    <a:cs typeface="Arial" panose="020B0604020202020204" pitchFamily="34" charset="0"/>
                  </a:rPr>
                  <a:t>39.4%</a:t>
                </a:r>
              </a:p>
            </p:txBody>
          </p:sp>
        </p:grpSp>
        <p:sp>
          <p:nvSpPr>
            <p:cNvPr id="307" name="TextBox 306">
              <a:extLst>
                <a:ext uri="{FF2B5EF4-FFF2-40B4-BE49-F238E27FC236}">
                  <a16:creationId xmlns:a16="http://schemas.microsoft.com/office/drawing/2014/main" id="{416C3B9A-C6DF-FDC6-59EC-C348541C9A84}"/>
                </a:ext>
              </a:extLst>
            </p:cNvPr>
            <p:cNvSpPr txBox="1"/>
            <p:nvPr/>
          </p:nvSpPr>
          <p:spPr>
            <a:xfrm>
              <a:off x="4796735" y="2884950"/>
              <a:ext cx="1186222" cy="276999"/>
            </a:xfrm>
            <a:prstGeom prst="rect">
              <a:avLst/>
            </a:prstGeom>
            <a:noFill/>
          </p:spPr>
          <p:txBody>
            <a:bodyPr wrap="none" lIns="0" tIns="0" rIns="0" bIns="0" rtlCol="0">
              <a:spAutoFit/>
            </a:bodyPr>
            <a:lstStyle/>
            <a:p>
              <a:pPr defTabSz="685732" fontAlgn="auto">
                <a:spcBef>
                  <a:spcPts val="0"/>
                </a:spcBef>
                <a:spcAft>
                  <a:spcPts val="0"/>
                </a:spcAft>
              </a:pPr>
              <a:r>
                <a:rPr lang="en-GB" sz="900" b="1" spc="-20">
                  <a:solidFill>
                    <a:srgbClr val="464545"/>
                  </a:solidFill>
                  <a:latin typeface="Arial"/>
                  <a:cs typeface="Arial" panose="020B0604020202020204" pitchFamily="34" charset="0"/>
                </a:rPr>
                <a:t>Random effects model</a:t>
              </a:r>
              <a:br>
                <a:rPr lang="en-GB" sz="900" b="1" spc="-20">
                  <a:solidFill>
                    <a:srgbClr val="464545"/>
                  </a:solidFill>
                  <a:latin typeface="Arial"/>
                  <a:cs typeface="Arial" panose="020B0604020202020204" pitchFamily="34" charset="0"/>
                </a:rPr>
              </a:br>
              <a:r>
                <a:rPr lang="en-GB" sz="900" spc="-20">
                  <a:solidFill>
                    <a:srgbClr val="464545"/>
                  </a:solidFill>
                  <a:latin typeface="Arial"/>
                  <a:cs typeface="Arial" panose="020B0604020202020204" pitchFamily="34" charset="0"/>
                </a:rPr>
                <a:t>Heterogeneity: /</a:t>
              </a:r>
              <a:r>
                <a:rPr lang="en-GB" sz="900" spc="-20" baseline="30000">
                  <a:solidFill>
                    <a:srgbClr val="464545"/>
                  </a:solidFill>
                  <a:latin typeface="Arial"/>
                  <a:cs typeface="Arial" panose="020B0604020202020204" pitchFamily="34" charset="0"/>
                </a:rPr>
                <a:t>2</a:t>
              </a:r>
              <a:r>
                <a:rPr lang="en-GB" sz="900" spc="-20">
                  <a:solidFill>
                    <a:srgbClr val="464545"/>
                  </a:solidFill>
                  <a:latin typeface="Arial"/>
                  <a:cs typeface="Arial" panose="020B0604020202020204" pitchFamily="34" charset="0"/>
                </a:rPr>
                <a:t> = 36%</a:t>
              </a:r>
            </a:p>
          </p:txBody>
        </p:sp>
        <p:sp>
          <p:nvSpPr>
            <p:cNvPr id="308" name="TextBox 307">
              <a:extLst>
                <a:ext uri="{FF2B5EF4-FFF2-40B4-BE49-F238E27FC236}">
                  <a16:creationId xmlns:a16="http://schemas.microsoft.com/office/drawing/2014/main" id="{5F9FEA83-92DF-2CF4-FE58-F3AB9A17D8A0}"/>
                </a:ext>
              </a:extLst>
            </p:cNvPr>
            <p:cNvSpPr txBox="1"/>
            <p:nvPr/>
          </p:nvSpPr>
          <p:spPr>
            <a:xfrm>
              <a:off x="7449082" y="2884950"/>
              <a:ext cx="224420"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b="1">
                  <a:solidFill>
                    <a:srgbClr val="464545"/>
                  </a:solidFill>
                  <a:latin typeface="Arial"/>
                  <a:cs typeface="Arial" panose="020B0604020202020204" pitchFamily="34" charset="0"/>
                </a:rPr>
                <a:t>2.48</a:t>
              </a:r>
            </a:p>
          </p:txBody>
        </p:sp>
        <p:sp>
          <p:nvSpPr>
            <p:cNvPr id="309" name="TextBox 308">
              <a:extLst>
                <a:ext uri="{FF2B5EF4-FFF2-40B4-BE49-F238E27FC236}">
                  <a16:creationId xmlns:a16="http://schemas.microsoft.com/office/drawing/2014/main" id="{DDC086B0-CB7D-6C59-427D-EFFFB1234DB1}"/>
                </a:ext>
              </a:extLst>
            </p:cNvPr>
            <p:cNvSpPr txBox="1"/>
            <p:nvPr/>
          </p:nvSpPr>
          <p:spPr>
            <a:xfrm>
              <a:off x="7746111" y="2884950"/>
              <a:ext cx="596317"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b="1">
                  <a:solidFill>
                    <a:srgbClr val="464545"/>
                  </a:solidFill>
                  <a:latin typeface="Arial"/>
                  <a:cs typeface="Arial" panose="020B0604020202020204" pitchFamily="34" charset="0"/>
                </a:rPr>
                <a:t>[1.07; 5.26]</a:t>
              </a:r>
            </a:p>
          </p:txBody>
        </p:sp>
        <p:sp>
          <p:nvSpPr>
            <p:cNvPr id="310" name="TextBox 309">
              <a:extLst>
                <a:ext uri="{FF2B5EF4-FFF2-40B4-BE49-F238E27FC236}">
                  <a16:creationId xmlns:a16="http://schemas.microsoft.com/office/drawing/2014/main" id="{81DCD3B5-0144-2E35-54DB-F97CD5575D58}"/>
                </a:ext>
              </a:extLst>
            </p:cNvPr>
            <p:cNvSpPr txBox="1"/>
            <p:nvPr/>
          </p:nvSpPr>
          <p:spPr>
            <a:xfrm>
              <a:off x="8386860" y="2884950"/>
              <a:ext cx="391133" cy="138499"/>
            </a:xfrm>
            <a:prstGeom prst="rect">
              <a:avLst/>
            </a:prstGeom>
            <a:noFill/>
          </p:spPr>
          <p:txBody>
            <a:bodyPr wrap="none" lIns="0" tIns="0" rIns="0" bIns="0" rtlCol="0">
              <a:spAutoFit/>
            </a:bodyPr>
            <a:lstStyle/>
            <a:p>
              <a:pPr algn="ctr" defTabSz="685732" fontAlgn="auto">
                <a:spcBef>
                  <a:spcPts val="0"/>
                </a:spcBef>
                <a:spcAft>
                  <a:spcPts val="0"/>
                </a:spcAft>
              </a:pPr>
              <a:r>
                <a:rPr lang="en-GB" sz="900" b="1">
                  <a:solidFill>
                    <a:srgbClr val="464545"/>
                  </a:solidFill>
                  <a:latin typeface="Arial"/>
                  <a:cs typeface="Arial" panose="020B0604020202020204" pitchFamily="34" charset="0"/>
                </a:rPr>
                <a:t>100.0%</a:t>
              </a:r>
            </a:p>
          </p:txBody>
        </p:sp>
        <p:sp>
          <p:nvSpPr>
            <p:cNvPr id="311" name="TextBox 310">
              <a:extLst>
                <a:ext uri="{FF2B5EF4-FFF2-40B4-BE49-F238E27FC236}">
                  <a16:creationId xmlns:a16="http://schemas.microsoft.com/office/drawing/2014/main" id="{BFF43C0D-AD54-2C34-9DA3-50A572A87714}"/>
                </a:ext>
              </a:extLst>
            </p:cNvPr>
            <p:cNvSpPr txBox="1"/>
            <p:nvPr/>
          </p:nvSpPr>
          <p:spPr>
            <a:xfrm>
              <a:off x="5895788" y="3294196"/>
              <a:ext cx="125034" cy="107722"/>
            </a:xfrm>
            <a:prstGeom prst="rect">
              <a:avLst/>
            </a:prstGeom>
            <a:noFill/>
          </p:spPr>
          <p:txBody>
            <a:bodyPr wrap="none" lIns="0" tIns="0" rIns="0" bIns="0" rtlCol="0">
              <a:spAutoFit/>
            </a:bodyPr>
            <a:lstStyle/>
            <a:p>
              <a:pPr defTabSz="685732" fontAlgn="auto">
                <a:spcBef>
                  <a:spcPts val="0"/>
                </a:spcBef>
                <a:spcAft>
                  <a:spcPts val="0"/>
                </a:spcAft>
              </a:pPr>
              <a:r>
                <a:rPr lang="en-GB" sz="700">
                  <a:solidFill>
                    <a:srgbClr val="464545"/>
                  </a:solidFill>
                  <a:latin typeface="Arial"/>
                  <a:cs typeface="Arial" panose="020B0604020202020204" pitchFamily="34" charset="0"/>
                </a:rPr>
                <a:t>0.5</a:t>
              </a:r>
            </a:p>
          </p:txBody>
        </p:sp>
        <p:sp>
          <p:nvSpPr>
            <p:cNvPr id="312" name="TextBox 311">
              <a:extLst>
                <a:ext uri="{FF2B5EF4-FFF2-40B4-BE49-F238E27FC236}">
                  <a16:creationId xmlns:a16="http://schemas.microsoft.com/office/drawing/2014/main" id="{49982C40-39B7-CAC8-CEDC-E1959C7739F0}"/>
                </a:ext>
              </a:extLst>
            </p:cNvPr>
            <p:cNvSpPr txBox="1"/>
            <p:nvPr/>
          </p:nvSpPr>
          <p:spPr>
            <a:xfrm>
              <a:off x="6365720" y="3294196"/>
              <a:ext cx="49694" cy="107722"/>
            </a:xfrm>
            <a:prstGeom prst="rect">
              <a:avLst/>
            </a:prstGeom>
            <a:noFill/>
          </p:spPr>
          <p:txBody>
            <a:bodyPr wrap="none" lIns="0" tIns="0" rIns="0" bIns="0" rtlCol="0">
              <a:spAutoFit/>
            </a:bodyPr>
            <a:lstStyle/>
            <a:p>
              <a:pPr defTabSz="685732" fontAlgn="auto">
                <a:spcBef>
                  <a:spcPts val="0"/>
                </a:spcBef>
                <a:spcAft>
                  <a:spcPts val="0"/>
                </a:spcAft>
              </a:pPr>
              <a:r>
                <a:rPr lang="en-GB" sz="700">
                  <a:solidFill>
                    <a:srgbClr val="464545"/>
                  </a:solidFill>
                  <a:latin typeface="Arial"/>
                  <a:cs typeface="Arial" panose="020B0604020202020204" pitchFamily="34" charset="0"/>
                </a:rPr>
                <a:t>1</a:t>
              </a:r>
            </a:p>
          </p:txBody>
        </p:sp>
        <p:sp>
          <p:nvSpPr>
            <p:cNvPr id="313" name="TextBox 312">
              <a:extLst>
                <a:ext uri="{FF2B5EF4-FFF2-40B4-BE49-F238E27FC236}">
                  <a16:creationId xmlns:a16="http://schemas.microsoft.com/office/drawing/2014/main" id="{64236163-F767-AE6A-9EB9-9E45C0D39CAE}"/>
                </a:ext>
              </a:extLst>
            </p:cNvPr>
            <p:cNvSpPr txBox="1"/>
            <p:nvPr/>
          </p:nvSpPr>
          <p:spPr>
            <a:xfrm>
              <a:off x="7067375" y="3294196"/>
              <a:ext cx="49694" cy="107722"/>
            </a:xfrm>
            <a:prstGeom prst="rect">
              <a:avLst/>
            </a:prstGeom>
            <a:noFill/>
          </p:spPr>
          <p:txBody>
            <a:bodyPr wrap="none" lIns="0" tIns="0" rIns="0" bIns="0" rtlCol="0">
              <a:spAutoFit/>
            </a:bodyPr>
            <a:lstStyle/>
            <a:p>
              <a:pPr defTabSz="685732" fontAlgn="auto">
                <a:spcBef>
                  <a:spcPts val="0"/>
                </a:spcBef>
                <a:spcAft>
                  <a:spcPts val="0"/>
                </a:spcAft>
              </a:pPr>
              <a:r>
                <a:rPr lang="en-GB" sz="700">
                  <a:solidFill>
                    <a:srgbClr val="464545"/>
                  </a:solidFill>
                  <a:latin typeface="Arial"/>
                  <a:cs typeface="Arial" panose="020B0604020202020204" pitchFamily="34" charset="0"/>
                </a:rPr>
                <a:t>3</a:t>
              </a:r>
            </a:p>
          </p:txBody>
        </p:sp>
        <p:sp>
          <p:nvSpPr>
            <p:cNvPr id="314" name="TextBox 313">
              <a:extLst>
                <a:ext uri="{FF2B5EF4-FFF2-40B4-BE49-F238E27FC236}">
                  <a16:creationId xmlns:a16="http://schemas.microsoft.com/office/drawing/2014/main" id="{D562039F-900D-B4A8-2E59-9F394B699EC6}"/>
                </a:ext>
              </a:extLst>
            </p:cNvPr>
            <p:cNvSpPr txBox="1"/>
            <p:nvPr/>
          </p:nvSpPr>
          <p:spPr>
            <a:xfrm>
              <a:off x="7259114" y="3294196"/>
              <a:ext cx="49694" cy="107722"/>
            </a:xfrm>
            <a:prstGeom prst="rect">
              <a:avLst/>
            </a:prstGeom>
            <a:noFill/>
          </p:spPr>
          <p:txBody>
            <a:bodyPr wrap="none" lIns="0" tIns="0" rIns="0" bIns="0" rtlCol="0">
              <a:spAutoFit/>
            </a:bodyPr>
            <a:lstStyle/>
            <a:p>
              <a:pPr defTabSz="685732" fontAlgn="auto">
                <a:spcBef>
                  <a:spcPts val="0"/>
                </a:spcBef>
                <a:spcAft>
                  <a:spcPts val="0"/>
                </a:spcAft>
              </a:pPr>
              <a:r>
                <a:rPr lang="en-GB" sz="700">
                  <a:solidFill>
                    <a:srgbClr val="464545"/>
                  </a:solidFill>
                  <a:latin typeface="Arial"/>
                  <a:cs typeface="Arial" panose="020B0604020202020204" pitchFamily="34" charset="0"/>
                </a:rPr>
                <a:t>4</a:t>
              </a:r>
            </a:p>
          </p:txBody>
        </p:sp>
        <p:sp>
          <p:nvSpPr>
            <p:cNvPr id="315" name="TextBox 314">
              <a:extLst>
                <a:ext uri="{FF2B5EF4-FFF2-40B4-BE49-F238E27FC236}">
                  <a16:creationId xmlns:a16="http://schemas.microsoft.com/office/drawing/2014/main" id="{CFAFCC6D-9554-8C3F-080A-34558060FBA4}"/>
                </a:ext>
              </a:extLst>
            </p:cNvPr>
            <p:cNvSpPr txBox="1"/>
            <p:nvPr/>
          </p:nvSpPr>
          <p:spPr>
            <a:xfrm>
              <a:off x="5653282" y="3455938"/>
              <a:ext cx="661791" cy="138499"/>
            </a:xfrm>
            <a:prstGeom prst="rect">
              <a:avLst/>
            </a:prstGeom>
            <a:noFill/>
          </p:spPr>
          <p:txBody>
            <a:bodyPr wrap="none" lIns="0" tIns="0" rIns="0" bIns="0" rtlCol="0" anchor="t">
              <a:spAutoFit/>
            </a:bodyPr>
            <a:lstStyle/>
            <a:p>
              <a:pPr algn="ctr" defTabSz="685732" fontAlgn="auto">
                <a:spcBef>
                  <a:spcPts val="0"/>
                </a:spcBef>
                <a:spcAft>
                  <a:spcPts val="0"/>
                </a:spcAft>
              </a:pPr>
              <a:r>
                <a:rPr lang="en-GB" sz="900">
                  <a:solidFill>
                    <a:srgbClr val="464545"/>
                  </a:solidFill>
                  <a:latin typeface="Arial"/>
                  <a:cs typeface="Arial"/>
                </a:rPr>
                <a:t>Favors DAPT</a:t>
              </a:r>
            </a:p>
          </p:txBody>
        </p:sp>
        <p:sp>
          <p:nvSpPr>
            <p:cNvPr id="316" name="TextBox 315">
              <a:extLst>
                <a:ext uri="{FF2B5EF4-FFF2-40B4-BE49-F238E27FC236}">
                  <a16:creationId xmlns:a16="http://schemas.microsoft.com/office/drawing/2014/main" id="{303E3A09-D9E0-868E-8BFE-C4C899256CFD}"/>
                </a:ext>
              </a:extLst>
            </p:cNvPr>
            <p:cNvSpPr txBox="1"/>
            <p:nvPr/>
          </p:nvSpPr>
          <p:spPr>
            <a:xfrm>
              <a:off x="6479597" y="3449480"/>
              <a:ext cx="655664" cy="138499"/>
            </a:xfrm>
            <a:prstGeom prst="rect">
              <a:avLst/>
            </a:prstGeom>
            <a:noFill/>
          </p:spPr>
          <p:txBody>
            <a:bodyPr wrap="none" lIns="0" tIns="0" rIns="0" bIns="0" rtlCol="0" anchor="t">
              <a:spAutoFit/>
            </a:bodyPr>
            <a:lstStyle/>
            <a:p>
              <a:pPr algn="ctr" defTabSz="685732" fontAlgn="auto">
                <a:spcBef>
                  <a:spcPts val="0"/>
                </a:spcBef>
                <a:spcAft>
                  <a:spcPts val="0"/>
                </a:spcAft>
              </a:pPr>
              <a:r>
                <a:rPr lang="en-GB" sz="900">
                  <a:solidFill>
                    <a:srgbClr val="464545"/>
                  </a:solidFill>
                  <a:latin typeface="Arial"/>
                  <a:cs typeface="Arial"/>
                </a:rPr>
                <a:t>Favors SAPT</a:t>
              </a:r>
            </a:p>
          </p:txBody>
        </p:sp>
        <p:sp>
          <p:nvSpPr>
            <p:cNvPr id="317" name="TextBox 316">
              <a:extLst>
                <a:ext uri="{FF2B5EF4-FFF2-40B4-BE49-F238E27FC236}">
                  <a16:creationId xmlns:a16="http://schemas.microsoft.com/office/drawing/2014/main" id="{73F3816B-8B37-2880-4B9D-8AF8262B9F1F}"/>
                </a:ext>
              </a:extLst>
            </p:cNvPr>
            <p:cNvSpPr txBox="1"/>
            <p:nvPr/>
          </p:nvSpPr>
          <p:spPr>
            <a:xfrm>
              <a:off x="6782030" y="3294196"/>
              <a:ext cx="107496" cy="107719"/>
            </a:xfrm>
            <a:prstGeom prst="rect">
              <a:avLst/>
            </a:prstGeom>
            <a:noFill/>
          </p:spPr>
          <p:txBody>
            <a:bodyPr wrap="square" lIns="0" tIns="0" rIns="0" bIns="0" rtlCol="0">
              <a:spAutoFit/>
            </a:bodyPr>
            <a:lstStyle/>
            <a:p>
              <a:pPr algn="ctr" defTabSz="685732" fontAlgn="auto">
                <a:spcBef>
                  <a:spcPts val="0"/>
                </a:spcBef>
                <a:spcAft>
                  <a:spcPts val="0"/>
                </a:spcAft>
              </a:pPr>
              <a:r>
                <a:rPr lang="en-GB" sz="700">
                  <a:solidFill>
                    <a:srgbClr val="464545"/>
                  </a:solidFill>
                  <a:latin typeface="Arial"/>
                  <a:cs typeface="Arial" panose="020B0604020202020204" pitchFamily="34" charset="0"/>
                </a:rPr>
                <a:t>2</a:t>
              </a:r>
            </a:p>
          </p:txBody>
        </p:sp>
        <p:sp>
          <p:nvSpPr>
            <p:cNvPr id="318" name="TextBox 317">
              <a:extLst>
                <a:ext uri="{FF2B5EF4-FFF2-40B4-BE49-F238E27FC236}">
                  <a16:creationId xmlns:a16="http://schemas.microsoft.com/office/drawing/2014/main" id="{B3513C96-C26A-FE50-A859-0F0DE0207A77}"/>
                </a:ext>
              </a:extLst>
            </p:cNvPr>
            <p:cNvSpPr txBox="1"/>
            <p:nvPr/>
          </p:nvSpPr>
          <p:spPr>
            <a:xfrm>
              <a:off x="7394675" y="3294196"/>
              <a:ext cx="49694" cy="107722"/>
            </a:xfrm>
            <a:prstGeom prst="rect">
              <a:avLst/>
            </a:prstGeom>
            <a:noFill/>
          </p:spPr>
          <p:txBody>
            <a:bodyPr wrap="none" lIns="0" tIns="0" rIns="0" bIns="0" rtlCol="0">
              <a:spAutoFit/>
            </a:bodyPr>
            <a:lstStyle/>
            <a:p>
              <a:pPr defTabSz="685732" fontAlgn="auto">
                <a:spcBef>
                  <a:spcPts val="0"/>
                </a:spcBef>
                <a:spcAft>
                  <a:spcPts val="0"/>
                </a:spcAft>
              </a:pPr>
              <a:r>
                <a:rPr lang="en-GB" sz="700">
                  <a:solidFill>
                    <a:srgbClr val="464545"/>
                  </a:solidFill>
                  <a:latin typeface="Arial"/>
                  <a:cs typeface="Arial" panose="020B0604020202020204" pitchFamily="34" charset="0"/>
                </a:rPr>
                <a:t>5</a:t>
              </a:r>
            </a:p>
          </p:txBody>
        </p:sp>
        <p:sp>
          <p:nvSpPr>
            <p:cNvPr id="337" name="Rectangle 336">
              <a:extLst>
                <a:ext uri="{FF2B5EF4-FFF2-40B4-BE49-F238E27FC236}">
                  <a16:creationId xmlns:a16="http://schemas.microsoft.com/office/drawing/2014/main" id="{4CD48D22-071D-CC80-6D20-FEA8EF0962A5}"/>
                </a:ext>
              </a:extLst>
            </p:cNvPr>
            <p:cNvSpPr/>
            <p:nvPr/>
          </p:nvSpPr>
          <p:spPr bwMode="auto">
            <a:xfrm>
              <a:off x="6816495" y="2231822"/>
              <a:ext cx="86137" cy="86137"/>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338" name="Straight Connector 337">
              <a:extLst>
                <a:ext uri="{FF2B5EF4-FFF2-40B4-BE49-F238E27FC236}">
                  <a16:creationId xmlns:a16="http://schemas.microsoft.com/office/drawing/2014/main" id="{96262E9A-CC1E-3168-649D-1B0913409316}"/>
                </a:ext>
              </a:extLst>
            </p:cNvPr>
            <p:cNvCxnSpPr/>
            <p:nvPr/>
          </p:nvCxnSpPr>
          <p:spPr bwMode="auto">
            <a:xfrm>
              <a:off x="6121400" y="2278271"/>
              <a:ext cx="1239172"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39" name="Straight Connector 338">
              <a:extLst>
                <a:ext uri="{FF2B5EF4-FFF2-40B4-BE49-F238E27FC236}">
                  <a16:creationId xmlns:a16="http://schemas.microsoft.com/office/drawing/2014/main" id="{049E5F36-924B-0171-AE48-923E41A5592C}"/>
                </a:ext>
              </a:extLst>
            </p:cNvPr>
            <p:cNvCxnSpPr>
              <a:cxnSpLocks/>
            </p:cNvCxnSpPr>
            <p:nvPr/>
          </p:nvCxnSpPr>
          <p:spPr bwMode="auto">
            <a:xfrm>
              <a:off x="6859563" y="2257634"/>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41" name="Rectangle 340">
              <a:extLst>
                <a:ext uri="{FF2B5EF4-FFF2-40B4-BE49-F238E27FC236}">
                  <a16:creationId xmlns:a16="http://schemas.microsoft.com/office/drawing/2014/main" id="{E522254D-83F6-2C87-2A80-D66B744AE97F}"/>
                </a:ext>
              </a:extLst>
            </p:cNvPr>
            <p:cNvSpPr/>
            <p:nvPr/>
          </p:nvSpPr>
          <p:spPr bwMode="auto">
            <a:xfrm>
              <a:off x="6911903" y="2417382"/>
              <a:ext cx="117548" cy="117546"/>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342" name="Straight Connector 341">
              <a:extLst>
                <a:ext uri="{FF2B5EF4-FFF2-40B4-BE49-F238E27FC236}">
                  <a16:creationId xmlns:a16="http://schemas.microsoft.com/office/drawing/2014/main" id="{0707552C-68B4-8A81-3944-7586D0B26E46}"/>
                </a:ext>
              </a:extLst>
            </p:cNvPr>
            <p:cNvCxnSpPr/>
            <p:nvPr/>
          </p:nvCxnSpPr>
          <p:spPr bwMode="auto">
            <a:xfrm>
              <a:off x="6515100" y="2479535"/>
              <a:ext cx="894155"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43" name="Straight Connector 342">
              <a:extLst>
                <a:ext uri="{FF2B5EF4-FFF2-40B4-BE49-F238E27FC236}">
                  <a16:creationId xmlns:a16="http://schemas.microsoft.com/office/drawing/2014/main" id="{DCD06B0A-0168-2BA7-F273-8398B34B3B7C}"/>
                </a:ext>
              </a:extLst>
            </p:cNvPr>
            <p:cNvCxnSpPr>
              <a:cxnSpLocks/>
            </p:cNvCxnSpPr>
            <p:nvPr/>
          </p:nvCxnSpPr>
          <p:spPr bwMode="auto">
            <a:xfrm>
              <a:off x="6970676" y="2458898"/>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45" name="Rectangle 344">
              <a:extLst>
                <a:ext uri="{FF2B5EF4-FFF2-40B4-BE49-F238E27FC236}">
                  <a16:creationId xmlns:a16="http://schemas.microsoft.com/office/drawing/2014/main" id="{FCC3986F-306C-6654-0C8F-3C5CE1A57FD1}"/>
                </a:ext>
              </a:extLst>
            </p:cNvPr>
            <p:cNvSpPr/>
            <p:nvPr/>
          </p:nvSpPr>
          <p:spPr bwMode="auto">
            <a:xfrm>
              <a:off x="7028600" y="2629145"/>
              <a:ext cx="108800" cy="108800"/>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346" name="Straight Connector 345">
              <a:extLst>
                <a:ext uri="{FF2B5EF4-FFF2-40B4-BE49-F238E27FC236}">
                  <a16:creationId xmlns:a16="http://schemas.microsoft.com/office/drawing/2014/main" id="{6B81EBC9-2583-CF8D-25AC-94C7E1A29628}"/>
                </a:ext>
              </a:extLst>
            </p:cNvPr>
            <p:cNvCxnSpPr/>
            <p:nvPr/>
          </p:nvCxnSpPr>
          <p:spPr bwMode="auto">
            <a:xfrm>
              <a:off x="6661150" y="2686925"/>
              <a:ext cx="783203" cy="0"/>
            </a:xfrm>
            <a:prstGeom prst="line">
              <a:avLst/>
            </a:prstGeom>
            <a:noFill/>
            <a:ln w="6350" cap="flat" cmpd="sng" algn="ctr">
              <a:solidFill>
                <a:srgbClr val="000000"/>
              </a:solidFill>
              <a:prstDash val="solid"/>
              <a:round/>
              <a:headEnd type="none" w="med" len="med"/>
              <a:tailEnd type="arrow"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47" name="Straight Connector 346">
              <a:extLst>
                <a:ext uri="{FF2B5EF4-FFF2-40B4-BE49-F238E27FC236}">
                  <a16:creationId xmlns:a16="http://schemas.microsoft.com/office/drawing/2014/main" id="{DBCC031B-745C-F822-5DF3-2C2AE2A666DF}"/>
                </a:ext>
              </a:extLst>
            </p:cNvPr>
            <p:cNvCxnSpPr>
              <a:cxnSpLocks/>
            </p:cNvCxnSpPr>
            <p:nvPr/>
          </p:nvCxnSpPr>
          <p:spPr bwMode="auto">
            <a:xfrm>
              <a:off x="7082999" y="2666288"/>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48" name="Straight Connector 347">
              <a:extLst>
                <a:ext uri="{FF2B5EF4-FFF2-40B4-BE49-F238E27FC236}">
                  <a16:creationId xmlns:a16="http://schemas.microsoft.com/office/drawing/2014/main" id="{EF78945D-2E58-512E-09FE-567B9028DCC2}"/>
                </a:ext>
              </a:extLst>
            </p:cNvPr>
            <p:cNvCxnSpPr/>
            <p:nvPr/>
          </p:nvCxnSpPr>
          <p:spPr bwMode="auto">
            <a:xfrm>
              <a:off x="5946545" y="3223039"/>
              <a:ext cx="1477757"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49" name="Straight Connector 348">
              <a:extLst>
                <a:ext uri="{FF2B5EF4-FFF2-40B4-BE49-F238E27FC236}">
                  <a16:creationId xmlns:a16="http://schemas.microsoft.com/office/drawing/2014/main" id="{C21117EC-58C2-D977-AA84-5A887EB35870}"/>
                </a:ext>
              </a:extLst>
            </p:cNvPr>
            <p:cNvCxnSpPr/>
            <p:nvPr/>
          </p:nvCxnSpPr>
          <p:spPr bwMode="auto">
            <a:xfrm>
              <a:off x="6971224" y="2168206"/>
              <a:ext cx="0" cy="1054833"/>
            </a:xfrm>
            <a:prstGeom prst="line">
              <a:avLst/>
            </a:prstGeom>
            <a:noFill/>
            <a:ln w="6350" cap="rnd" cmpd="sng" algn="ctr">
              <a:solidFill>
                <a:srgbClr val="0000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0" name="Straight Connector 349">
              <a:extLst>
                <a:ext uri="{FF2B5EF4-FFF2-40B4-BE49-F238E27FC236}">
                  <a16:creationId xmlns:a16="http://schemas.microsoft.com/office/drawing/2014/main" id="{B4C33869-B67B-6E86-D080-50E3BEB74DBD}"/>
                </a:ext>
              </a:extLst>
            </p:cNvPr>
            <p:cNvCxnSpPr/>
            <p:nvPr/>
          </p:nvCxnSpPr>
          <p:spPr bwMode="auto">
            <a:xfrm>
              <a:off x="6393810" y="2168206"/>
              <a:ext cx="0" cy="1054833"/>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1" name="Straight Connector 350">
              <a:extLst>
                <a:ext uri="{FF2B5EF4-FFF2-40B4-BE49-F238E27FC236}">
                  <a16:creationId xmlns:a16="http://schemas.microsoft.com/office/drawing/2014/main" id="{C00FE485-EF2B-C37F-C248-D95D1CADAAA9}"/>
                </a:ext>
              </a:extLst>
            </p:cNvPr>
            <p:cNvCxnSpPr/>
            <p:nvPr/>
          </p:nvCxnSpPr>
          <p:spPr bwMode="auto">
            <a:xfrm>
              <a:off x="7424302"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2" name="Straight Connector 351">
              <a:extLst>
                <a:ext uri="{FF2B5EF4-FFF2-40B4-BE49-F238E27FC236}">
                  <a16:creationId xmlns:a16="http://schemas.microsoft.com/office/drawing/2014/main" id="{066AF729-CBD7-F49D-1C52-6135F026D1DD}"/>
                </a:ext>
              </a:extLst>
            </p:cNvPr>
            <p:cNvCxnSpPr/>
            <p:nvPr/>
          </p:nvCxnSpPr>
          <p:spPr bwMode="auto">
            <a:xfrm>
              <a:off x="7087752"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3" name="Straight Connector 352">
              <a:extLst>
                <a:ext uri="{FF2B5EF4-FFF2-40B4-BE49-F238E27FC236}">
                  <a16:creationId xmlns:a16="http://schemas.microsoft.com/office/drawing/2014/main" id="{9B8904FE-7939-A113-2214-2BD86EF98D11}"/>
                </a:ext>
              </a:extLst>
            </p:cNvPr>
            <p:cNvCxnSpPr/>
            <p:nvPr/>
          </p:nvCxnSpPr>
          <p:spPr bwMode="auto">
            <a:xfrm>
              <a:off x="6836927"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4" name="Straight Connector 353">
              <a:extLst>
                <a:ext uri="{FF2B5EF4-FFF2-40B4-BE49-F238E27FC236}">
                  <a16:creationId xmlns:a16="http://schemas.microsoft.com/office/drawing/2014/main" id="{10D2BD45-2F2B-1C85-8773-E1AE3396915F}"/>
                </a:ext>
              </a:extLst>
            </p:cNvPr>
            <p:cNvCxnSpPr/>
            <p:nvPr/>
          </p:nvCxnSpPr>
          <p:spPr bwMode="auto">
            <a:xfrm>
              <a:off x="5946545"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55" name="Diamond 354">
              <a:extLst>
                <a:ext uri="{FF2B5EF4-FFF2-40B4-BE49-F238E27FC236}">
                  <a16:creationId xmlns:a16="http://schemas.microsoft.com/office/drawing/2014/main" id="{9469DA29-E0D8-E22B-E83B-3B52E6AEF81B}"/>
                </a:ext>
              </a:extLst>
            </p:cNvPr>
            <p:cNvSpPr/>
            <p:nvPr/>
          </p:nvSpPr>
          <p:spPr bwMode="auto">
            <a:xfrm>
              <a:off x="6418353" y="2926138"/>
              <a:ext cx="990897" cy="64479"/>
            </a:xfrm>
            <a:prstGeom prst="diamond">
              <a:avLst/>
            </a:prstGeom>
            <a:solidFill>
              <a:srgbClr val="464545">
                <a:lumMod val="20000"/>
                <a:lumOff val="80000"/>
              </a:srgbClr>
            </a:solidFill>
            <a:ln w="6350" algn="ctr">
              <a:solidFill>
                <a:srgbClr val="000000"/>
              </a:solid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356" name="Straight Connector 355">
              <a:extLst>
                <a:ext uri="{FF2B5EF4-FFF2-40B4-BE49-F238E27FC236}">
                  <a16:creationId xmlns:a16="http://schemas.microsoft.com/office/drawing/2014/main" id="{9825645C-EE47-CB22-3135-91FEBDEA9801}"/>
                </a:ext>
              </a:extLst>
            </p:cNvPr>
            <p:cNvCxnSpPr/>
            <p:nvPr/>
          </p:nvCxnSpPr>
          <p:spPr bwMode="auto">
            <a:xfrm>
              <a:off x="7284602"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357" name="Straight Connector 356">
              <a:extLst>
                <a:ext uri="{FF2B5EF4-FFF2-40B4-BE49-F238E27FC236}">
                  <a16:creationId xmlns:a16="http://schemas.microsoft.com/office/drawing/2014/main" id="{AB2D09B5-9B5A-8894-B53D-F6D4CC3D09B1}"/>
                </a:ext>
              </a:extLst>
            </p:cNvPr>
            <p:cNvCxnSpPr/>
            <p:nvPr/>
          </p:nvCxnSpPr>
          <p:spPr bwMode="auto">
            <a:xfrm>
              <a:off x="6393810"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365" name="Group 364">
            <a:extLst>
              <a:ext uri="{FF2B5EF4-FFF2-40B4-BE49-F238E27FC236}">
                <a16:creationId xmlns:a16="http://schemas.microsoft.com/office/drawing/2014/main" id="{F4C50886-6D5E-135C-D4DE-5E861955C6C3}"/>
              </a:ext>
            </a:extLst>
          </p:cNvPr>
          <p:cNvGrpSpPr/>
          <p:nvPr/>
        </p:nvGrpSpPr>
        <p:grpSpPr>
          <a:xfrm>
            <a:off x="360363" y="1795821"/>
            <a:ext cx="3984252" cy="1669700"/>
            <a:chOff x="360363" y="1921508"/>
            <a:chExt cx="3984252" cy="1669700"/>
          </a:xfrm>
        </p:grpSpPr>
        <p:grpSp>
          <p:nvGrpSpPr>
            <p:cNvPr id="250" name="Group 249">
              <a:extLst>
                <a:ext uri="{FF2B5EF4-FFF2-40B4-BE49-F238E27FC236}">
                  <a16:creationId xmlns:a16="http://schemas.microsoft.com/office/drawing/2014/main" id="{85F5ECEA-F48F-8718-E991-751D47F97B89}"/>
                </a:ext>
              </a:extLst>
            </p:cNvPr>
            <p:cNvGrpSpPr/>
            <p:nvPr/>
          </p:nvGrpSpPr>
          <p:grpSpPr>
            <a:xfrm>
              <a:off x="364721" y="1921508"/>
              <a:ext cx="3979894" cy="146194"/>
              <a:chOff x="298685" y="1921508"/>
              <a:chExt cx="4093416" cy="146194"/>
            </a:xfrm>
          </p:grpSpPr>
          <p:sp>
            <p:nvSpPr>
              <p:cNvPr id="296" name="TextBox 295">
                <a:extLst>
                  <a:ext uri="{FF2B5EF4-FFF2-40B4-BE49-F238E27FC236}">
                    <a16:creationId xmlns:a16="http://schemas.microsoft.com/office/drawing/2014/main" id="{56AB3F34-127A-DC6C-8BE6-452A107582F1}"/>
                  </a:ext>
                </a:extLst>
              </p:cNvPr>
              <p:cNvSpPr txBox="1"/>
              <p:nvPr/>
            </p:nvSpPr>
            <p:spPr>
              <a:xfrm>
                <a:off x="298685" y="1921508"/>
                <a:ext cx="346233" cy="146194"/>
              </a:xfrm>
              <a:prstGeom prst="rect">
                <a:avLst/>
              </a:prstGeom>
              <a:noFill/>
            </p:spPr>
            <p:txBody>
              <a:bodyPr wrap="none" lIns="0" tIns="0" rIns="0" bIns="0"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GB" sz="950" b="1" i="0" u="none" strike="noStrike" kern="0" cap="none" spc="0" normalizeH="0" baseline="0" noProof="0">
                    <a:ln>
                      <a:noFill/>
                    </a:ln>
                    <a:solidFill>
                      <a:schemeClr val="accent3"/>
                    </a:solidFill>
                    <a:effectLst/>
                    <a:uLnTx/>
                    <a:uFillTx/>
                    <a:latin typeface="Arial"/>
                    <a:cs typeface="Arial" panose="020B0604020202020204" pitchFamily="34" charset="0"/>
                  </a:rPr>
                  <a:t>Study</a:t>
                </a:r>
              </a:p>
            </p:txBody>
          </p:sp>
          <p:sp>
            <p:nvSpPr>
              <p:cNvPr id="297" name="TextBox 296">
                <a:extLst>
                  <a:ext uri="{FF2B5EF4-FFF2-40B4-BE49-F238E27FC236}">
                    <a16:creationId xmlns:a16="http://schemas.microsoft.com/office/drawing/2014/main" id="{4AC25F71-20BD-3965-A1A6-116760FB057A}"/>
                  </a:ext>
                </a:extLst>
              </p:cNvPr>
              <p:cNvSpPr txBox="1"/>
              <p:nvPr/>
            </p:nvSpPr>
            <p:spPr>
              <a:xfrm>
                <a:off x="1835714" y="1921508"/>
                <a:ext cx="763361" cy="146194"/>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50" b="1" i="0" u="none" strike="noStrike" kern="0" cap="none" spc="0" normalizeH="0" baseline="0" noProof="0">
                    <a:ln>
                      <a:noFill/>
                    </a:ln>
                    <a:solidFill>
                      <a:schemeClr val="accent3"/>
                    </a:solidFill>
                    <a:effectLst/>
                    <a:uLnTx/>
                    <a:uFillTx/>
                    <a:latin typeface="Arial"/>
                    <a:cs typeface="Arial" panose="020B0604020202020204" pitchFamily="34" charset="0"/>
                  </a:rPr>
                  <a:t>Hazard Ratio</a:t>
                </a:r>
              </a:p>
            </p:txBody>
          </p:sp>
          <p:sp>
            <p:nvSpPr>
              <p:cNvPr id="298" name="TextBox 297">
                <a:extLst>
                  <a:ext uri="{FF2B5EF4-FFF2-40B4-BE49-F238E27FC236}">
                    <a16:creationId xmlns:a16="http://schemas.microsoft.com/office/drawing/2014/main" id="{0068521E-E153-1948-2E43-C63741E26440}"/>
                  </a:ext>
                </a:extLst>
              </p:cNvPr>
              <p:cNvSpPr txBox="1"/>
              <p:nvPr/>
            </p:nvSpPr>
            <p:spPr>
              <a:xfrm>
                <a:off x="3025169" y="1921508"/>
                <a:ext cx="181361" cy="146194"/>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50" b="1" i="0" u="none" strike="noStrike" kern="0" cap="none" spc="0" normalizeH="0" baseline="0" noProof="0">
                    <a:ln>
                      <a:noFill/>
                    </a:ln>
                    <a:solidFill>
                      <a:schemeClr val="accent3"/>
                    </a:solidFill>
                    <a:effectLst/>
                    <a:uLnTx/>
                    <a:uFillTx/>
                    <a:latin typeface="Arial"/>
                    <a:cs typeface="Arial" panose="020B0604020202020204" pitchFamily="34" charset="0"/>
                  </a:rPr>
                  <a:t>HR</a:t>
                </a:r>
              </a:p>
            </p:txBody>
          </p:sp>
          <p:sp>
            <p:nvSpPr>
              <p:cNvPr id="299" name="TextBox 298">
                <a:extLst>
                  <a:ext uri="{FF2B5EF4-FFF2-40B4-BE49-F238E27FC236}">
                    <a16:creationId xmlns:a16="http://schemas.microsoft.com/office/drawing/2014/main" id="{F87DA525-B77C-8D88-16E5-A7EE18746DE4}"/>
                  </a:ext>
                </a:extLst>
              </p:cNvPr>
              <p:cNvSpPr txBox="1"/>
              <p:nvPr/>
            </p:nvSpPr>
            <p:spPr>
              <a:xfrm>
                <a:off x="3398657" y="1921508"/>
                <a:ext cx="445156" cy="146194"/>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50" b="1" i="0" u="none" strike="noStrike" kern="0" cap="none" spc="0" normalizeH="0" baseline="0" noProof="0">
                    <a:ln>
                      <a:noFill/>
                    </a:ln>
                    <a:solidFill>
                      <a:schemeClr val="accent3"/>
                    </a:solidFill>
                    <a:effectLst/>
                    <a:uLnTx/>
                    <a:uFillTx/>
                    <a:latin typeface="Arial"/>
                    <a:cs typeface="Arial" panose="020B0604020202020204" pitchFamily="34" charset="0"/>
                  </a:rPr>
                  <a:t>95%–Cl</a:t>
                </a:r>
              </a:p>
            </p:txBody>
          </p:sp>
          <p:sp>
            <p:nvSpPr>
              <p:cNvPr id="300" name="TextBox 299">
                <a:extLst>
                  <a:ext uri="{FF2B5EF4-FFF2-40B4-BE49-F238E27FC236}">
                    <a16:creationId xmlns:a16="http://schemas.microsoft.com/office/drawing/2014/main" id="{9F011C4C-4BF6-C87D-ABF3-47F360DE8E1D}"/>
                  </a:ext>
                </a:extLst>
              </p:cNvPr>
              <p:cNvSpPr txBox="1"/>
              <p:nvPr/>
            </p:nvSpPr>
            <p:spPr>
              <a:xfrm>
                <a:off x="3976622" y="1921508"/>
                <a:ext cx="415479" cy="146194"/>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50" b="1" i="0" u="none" strike="noStrike" kern="0" cap="none" spc="0" normalizeH="0" baseline="0" noProof="0">
                    <a:ln>
                      <a:noFill/>
                    </a:ln>
                    <a:solidFill>
                      <a:schemeClr val="accent3"/>
                    </a:solidFill>
                    <a:effectLst/>
                    <a:uLnTx/>
                    <a:uFillTx/>
                    <a:latin typeface="Arial"/>
                    <a:cs typeface="Arial" panose="020B0604020202020204" pitchFamily="34" charset="0"/>
                  </a:rPr>
                  <a:t>Weight</a:t>
                </a:r>
              </a:p>
            </p:txBody>
          </p:sp>
        </p:grpSp>
        <p:grpSp>
          <p:nvGrpSpPr>
            <p:cNvPr id="251" name="Group 250">
              <a:extLst>
                <a:ext uri="{FF2B5EF4-FFF2-40B4-BE49-F238E27FC236}">
                  <a16:creationId xmlns:a16="http://schemas.microsoft.com/office/drawing/2014/main" id="{C64FC633-A63D-84AB-AC13-09AEC054C2E3}"/>
                </a:ext>
              </a:extLst>
            </p:cNvPr>
            <p:cNvGrpSpPr/>
            <p:nvPr/>
          </p:nvGrpSpPr>
          <p:grpSpPr>
            <a:xfrm>
              <a:off x="360363" y="2211576"/>
              <a:ext cx="3945781" cy="138499"/>
              <a:chOff x="294203" y="1921508"/>
              <a:chExt cx="4058329" cy="138499"/>
            </a:xfrm>
          </p:grpSpPr>
          <p:sp>
            <p:nvSpPr>
              <p:cNvPr id="292" name="TextBox 291">
                <a:extLst>
                  <a:ext uri="{FF2B5EF4-FFF2-40B4-BE49-F238E27FC236}">
                    <a16:creationId xmlns:a16="http://schemas.microsoft.com/office/drawing/2014/main" id="{F941C4EA-EB6A-AC3A-3767-824E3EE1F93E}"/>
                  </a:ext>
                </a:extLst>
              </p:cNvPr>
              <p:cNvSpPr txBox="1"/>
              <p:nvPr/>
            </p:nvSpPr>
            <p:spPr>
              <a:xfrm>
                <a:off x="294203" y="1921508"/>
                <a:ext cx="1028805" cy="138499"/>
              </a:xfrm>
              <a:prstGeom prst="rect">
                <a:avLst/>
              </a:prstGeom>
              <a:noFill/>
            </p:spPr>
            <p:txBody>
              <a:bodyPr wrap="none" lIns="0" tIns="0" rIns="0" bIns="0"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CHANCE (90 days)</a:t>
                </a:r>
              </a:p>
            </p:txBody>
          </p:sp>
          <p:sp>
            <p:nvSpPr>
              <p:cNvPr id="293" name="TextBox 292">
                <a:extLst>
                  <a:ext uri="{FF2B5EF4-FFF2-40B4-BE49-F238E27FC236}">
                    <a16:creationId xmlns:a16="http://schemas.microsoft.com/office/drawing/2014/main" id="{4DF8AB1E-98F3-4916-C6A6-B09AAE1F4E3B}"/>
                  </a:ext>
                </a:extLst>
              </p:cNvPr>
              <p:cNvSpPr txBox="1"/>
              <p:nvPr/>
            </p:nvSpPr>
            <p:spPr>
              <a:xfrm>
                <a:off x="3000438" y="1921508"/>
                <a:ext cx="23082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0.70</a:t>
                </a:r>
              </a:p>
            </p:txBody>
          </p:sp>
          <p:sp>
            <p:nvSpPr>
              <p:cNvPr id="294" name="TextBox 293">
                <a:extLst>
                  <a:ext uri="{FF2B5EF4-FFF2-40B4-BE49-F238E27FC236}">
                    <a16:creationId xmlns:a16="http://schemas.microsoft.com/office/drawing/2014/main" id="{1811AAA8-DF98-8D3A-6957-761094200DB6}"/>
                  </a:ext>
                </a:extLst>
              </p:cNvPr>
              <p:cNvSpPr txBox="1"/>
              <p:nvPr/>
            </p:nvSpPr>
            <p:spPr>
              <a:xfrm>
                <a:off x="3324464" y="1921508"/>
                <a:ext cx="5935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[0.58; 0.81]</a:t>
                </a:r>
              </a:p>
            </p:txBody>
          </p:sp>
          <p:sp>
            <p:nvSpPr>
              <p:cNvPr id="295" name="TextBox 294">
                <a:extLst>
                  <a:ext uri="{FF2B5EF4-FFF2-40B4-BE49-F238E27FC236}">
                    <a16:creationId xmlns:a16="http://schemas.microsoft.com/office/drawing/2014/main" id="{97DFA9A8-BCE0-D2EE-AFF2-46F587A68311}"/>
                  </a:ext>
                </a:extLst>
              </p:cNvPr>
              <p:cNvSpPr txBox="1"/>
              <p:nvPr/>
            </p:nvSpPr>
            <p:spPr>
              <a:xfrm>
                <a:off x="4016191" y="1921508"/>
                <a:ext cx="3363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33.1%</a:t>
                </a:r>
              </a:p>
            </p:txBody>
          </p:sp>
        </p:grpSp>
        <p:grpSp>
          <p:nvGrpSpPr>
            <p:cNvPr id="252" name="Group 251">
              <a:extLst>
                <a:ext uri="{FF2B5EF4-FFF2-40B4-BE49-F238E27FC236}">
                  <a16:creationId xmlns:a16="http://schemas.microsoft.com/office/drawing/2014/main" id="{72F37953-0AAB-FBEF-7048-839FA4DDFCDF}"/>
                </a:ext>
              </a:extLst>
            </p:cNvPr>
            <p:cNvGrpSpPr/>
            <p:nvPr/>
          </p:nvGrpSpPr>
          <p:grpSpPr>
            <a:xfrm>
              <a:off x="360363" y="2406081"/>
              <a:ext cx="3945781" cy="138499"/>
              <a:chOff x="294203" y="1921508"/>
              <a:chExt cx="4058329" cy="138499"/>
            </a:xfrm>
          </p:grpSpPr>
          <p:sp>
            <p:nvSpPr>
              <p:cNvPr id="288" name="TextBox 287">
                <a:extLst>
                  <a:ext uri="{FF2B5EF4-FFF2-40B4-BE49-F238E27FC236}">
                    <a16:creationId xmlns:a16="http://schemas.microsoft.com/office/drawing/2014/main" id="{03BFE6F8-70EC-564E-0CCF-6A67C708F678}"/>
                  </a:ext>
                </a:extLst>
              </p:cNvPr>
              <p:cNvSpPr txBox="1"/>
              <p:nvPr/>
            </p:nvSpPr>
            <p:spPr>
              <a:xfrm>
                <a:off x="294203" y="1921508"/>
                <a:ext cx="890313" cy="138499"/>
              </a:xfrm>
              <a:prstGeom prst="rect">
                <a:avLst/>
              </a:prstGeom>
              <a:noFill/>
            </p:spPr>
            <p:txBody>
              <a:bodyPr wrap="none" lIns="0" tIns="0" rIns="0" bIns="0"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POINT (90 days)</a:t>
                </a:r>
              </a:p>
            </p:txBody>
          </p:sp>
          <p:sp>
            <p:nvSpPr>
              <p:cNvPr id="289" name="TextBox 288">
                <a:extLst>
                  <a:ext uri="{FF2B5EF4-FFF2-40B4-BE49-F238E27FC236}">
                    <a16:creationId xmlns:a16="http://schemas.microsoft.com/office/drawing/2014/main" id="{D7B48098-B5DA-BDEF-7D9A-D70C894E3065}"/>
                  </a:ext>
                </a:extLst>
              </p:cNvPr>
              <p:cNvSpPr txBox="1"/>
              <p:nvPr/>
            </p:nvSpPr>
            <p:spPr>
              <a:xfrm>
                <a:off x="3000438" y="1921508"/>
                <a:ext cx="23082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0.73</a:t>
                </a:r>
              </a:p>
            </p:txBody>
          </p:sp>
          <p:sp>
            <p:nvSpPr>
              <p:cNvPr id="290" name="TextBox 289">
                <a:extLst>
                  <a:ext uri="{FF2B5EF4-FFF2-40B4-BE49-F238E27FC236}">
                    <a16:creationId xmlns:a16="http://schemas.microsoft.com/office/drawing/2014/main" id="{AD47097B-B924-E382-C846-CD193C97BF8E}"/>
                  </a:ext>
                </a:extLst>
              </p:cNvPr>
              <p:cNvSpPr txBox="1"/>
              <p:nvPr/>
            </p:nvSpPr>
            <p:spPr>
              <a:xfrm>
                <a:off x="3324464" y="1921508"/>
                <a:ext cx="5935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[0.59; 0.88]</a:t>
                </a:r>
              </a:p>
            </p:txBody>
          </p:sp>
          <p:sp>
            <p:nvSpPr>
              <p:cNvPr id="291" name="TextBox 290">
                <a:extLst>
                  <a:ext uri="{FF2B5EF4-FFF2-40B4-BE49-F238E27FC236}">
                    <a16:creationId xmlns:a16="http://schemas.microsoft.com/office/drawing/2014/main" id="{81EDD625-7B22-93CE-ED44-4EB64586BDE8}"/>
                  </a:ext>
                </a:extLst>
              </p:cNvPr>
              <p:cNvSpPr txBox="1"/>
              <p:nvPr/>
            </p:nvSpPr>
            <p:spPr>
              <a:xfrm>
                <a:off x="4016191" y="1921508"/>
                <a:ext cx="3363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23.7%</a:t>
                </a:r>
              </a:p>
            </p:txBody>
          </p:sp>
        </p:grpSp>
        <p:grpSp>
          <p:nvGrpSpPr>
            <p:cNvPr id="253" name="Group 252">
              <a:extLst>
                <a:ext uri="{FF2B5EF4-FFF2-40B4-BE49-F238E27FC236}">
                  <a16:creationId xmlns:a16="http://schemas.microsoft.com/office/drawing/2014/main" id="{5698CA93-EE2D-3D88-5158-C69E1A05298A}"/>
                </a:ext>
              </a:extLst>
            </p:cNvPr>
            <p:cNvGrpSpPr/>
            <p:nvPr/>
          </p:nvGrpSpPr>
          <p:grpSpPr>
            <a:xfrm>
              <a:off x="360363" y="2613610"/>
              <a:ext cx="3945781" cy="138499"/>
              <a:chOff x="294203" y="1921508"/>
              <a:chExt cx="4058329" cy="138499"/>
            </a:xfrm>
          </p:grpSpPr>
          <p:sp>
            <p:nvSpPr>
              <p:cNvPr id="284" name="TextBox 283">
                <a:extLst>
                  <a:ext uri="{FF2B5EF4-FFF2-40B4-BE49-F238E27FC236}">
                    <a16:creationId xmlns:a16="http://schemas.microsoft.com/office/drawing/2014/main" id="{902A8805-82E1-4AAD-9BF1-04B51AC05281}"/>
                  </a:ext>
                </a:extLst>
              </p:cNvPr>
              <p:cNvSpPr txBox="1"/>
              <p:nvPr/>
            </p:nvSpPr>
            <p:spPr>
              <a:xfrm>
                <a:off x="294203" y="1921508"/>
                <a:ext cx="989236" cy="138499"/>
              </a:xfrm>
              <a:prstGeom prst="rect">
                <a:avLst/>
              </a:prstGeom>
              <a:noFill/>
            </p:spPr>
            <p:txBody>
              <a:bodyPr wrap="none" lIns="0" tIns="0" rIns="0" bIns="0"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THALES (30 days)</a:t>
                </a:r>
              </a:p>
            </p:txBody>
          </p:sp>
          <p:sp>
            <p:nvSpPr>
              <p:cNvPr id="285" name="TextBox 284">
                <a:extLst>
                  <a:ext uri="{FF2B5EF4-FFF2-40B4-BE49-F238E27FC236}">
                    <a16:creationId xmlns:a16="http://schemas.microsoft.com/office/drawing/2014/main" id="{EEE94909-1EBF-21D3-99F7-26D8CD0BCA06}"/>
                  </a:ext>
                </a:extLst>
              </p:cNvPr>
              <p:cNvSpPr txBox="1"/>
              <p:nvPr/>
            </p:nvSpPr>
            <p:spPr>
              <a:xfrm>
                <a:off x="3000438" y="1921508"/>
                <a:ext cx="23082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0.76</a:t>
                </a:r>
              </a:p>
            </p:txBody>
          </p:sp>
          <p:sp>
            <p:nvSpPr>
              <p:cNvPr id="286" name="TextBox 285">
                <a:extLst>
                  <a:ext uri="{FF2B5EF4-FFF2-40B4-BE49-F238E27FC236}">
                    <a16:creationId xmlns:a16="http://schemas.microsoft.com/office/drawing/2014/main" id="{97A81845-F603-291B-64F0-8F05D0C969A9}"/>
                  </a:ext>
                </a:extLst>
              </p:cNvPr>
              <p:cNvSpPr txBox="1"/>
              <p:nvPr/>
            </p:nvSpPr>
            <p:spPr>
              <a:xfrm>
                <a:off x="3324464" y="1921508"/>
                <a:ext cx="5935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[0.67; 0.89]</a:t>
                </a:r>
              </a:p>
            </p:txBody>
          </p:sp>
          <p:sp>
            <p:nvSpPr>
              <p:cNvPr id="287" name="TextBox 286">
                <a:extLst>
                  <a:ext uri="{FF2B5EF4-FFF2-40B4-BE49-F238E27FC236}">
                    <a16:creationId xmlns:a16="http://schemas.microsoft.com/office/drawing/2014/main" id="{28F589CB-28A3-19F5-430B-1858F40AF54F}"/>
                  </a:ext>
                </a:extLst>
              </p:cNvPr>
              <p:cNvSpPr txBox="1"/>
              <p:nvPr/>
            </p:nvSpPr>
            <p:spPr>
              <a:xfrm>
                <a:off x="4016191" y="1921508"/>
                <a:ext cx="336341"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panose="020B0604020202020204" pitchFamily="34" charset="0"/>
                  </a:rPr>
                  <a:t>43.2%</a:t>
                </a:r>
              </a:p>
            </p:txBody>
          </p:sp>
        </p:grpSp>
        <p:sp>
          <p:nvSpPr>
            <p:cNvPr id="275" name="TextBox 274">
              <a:extLst>
                <a:ext uri="{FF2B5EF4-FFF2-40B4-BE49-F238E27FC236}">
                  <a16:creationId xmlns:a16="http://schemas.microsoft.com/office/drawing/2014/main" id="{03E107E3-9CFC-DA01-D078-02472CBC8684}"/>
                </a:ext>
              </a:extLst>
            </p:cNvPr>
            <p:cNvSpPr txBox="1"/>
            <p:nvPr/>
          </p:nvSpPr>
          <p:spPr>
            <a:xfrm>
              <a:off x="360363" y="2884950"/>
              <a:ext cx="1186221" cy="276999"/>
            </a:xfrm>
            <a:prstGeom prst="rect">
              <a:avLst/>
            </a:prstGeom>
            <a:noFill/>
          </p:spPr>
          <p:txBody>
            <a:bodyPr wrap="none" lIns="0" tIns="0" rIns="0" bIns="0"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GB" sz="900" b="1" i="0" u="none" strike="noStrike" kern="0" cap="none" spc="-20" normalizeH="0" baseline="0" noProof="0">
                  <a:ln>
                    <a:noFill/>
                  </a:ln>
                  <a:solidFill>
                    <a:srgbClr val="464545"/>
                  </a:solidFill>
                  <a:effectLst/>
                  <a:uLnTx/>
                  <a:uFillTx/>
                  <a:latin typeface="Arial"/>
                  <a:cs typeface="Arial" panose="020B0604020202020204" pitchFamily="34" charset="0"/>
                </a:rPr>
                <a:t>Random effects model</a:t>
              </a:r>
              <a:br>
                <a:rPr kumimoji="0" lang="en-GB" sz="900" b="1" i="0" u="none" strike="noStrike" kern="0" cap="none" spc="-20" normalizeH="0" baseline="0" noProof="0">
                  <a:ln>
                    <a:noFill/>
                  </a:ln>
                  <a:solidFill>
                    <a:srgbClr val="464545"/>
                  </a:solidFill>
                  <a:effectLst/>
                  <a:uLnTx/>
                  <a:uFillTx/>
                  <a:latin typeface="Arial"/>
                  <a:cs typeface="Arial" panose="020B0604020202020204" pitchFamily="34" charset="0"/>
                </a:rPr>
              </a:br>
              <a:r>
                <a:rPr kumimoji="0" lang="en-GB" sz="900" b="0" i="0" u="none" strike="noStrike" kern="0" cap="none" spc="-20" normalizeH="0" baseline="0" noProof="0">
                  <a:ln>
                    <a:noFill/>
                  </a:ln>
                  <a:solidFill>
                    <a:srgbClr val="464545"/>
                  </a:solidFill>
                  <a:effectLst/>
                  <a:uLnTx/>
                  <a:uFillTx/>
                  <a:latin typeface="Arial"/>
                  <a:cs typeface="Arial" panose="020B0604020202020204" pitchFamily="34" charset="0"/>
                </a:rPr>
                <a:t>Heterogeneity: /</a:t>
              </a:r>
              <a:r>
                <a:rPr kumimoji="0" lang="en-GB" sz="900" b="0" i="0" u="none" strike="noStrike" kern="0" cap="none" spc="-20" normalizeH="0" baseline="30000" noProof="0">
                  <a:ln>
                    <a:noFill/>
                  </a:ln>
                  <a:solidFill>
                    <a:srgbClr val="464545"/>
                  </a:solidFill>
                  <a:effectLst/>
                  <a:uLnTx/>
                  <a:uFillTx/>
                  <a:latin typeface="Arial"/>
                  <a:cs typeface="Arial" panose="020B0604020202020204" pitchFamily="34" charset="0"/>
                </a:rPr>
                <a:t>2</a:t>
              </a:r>
              <a:r>
                <a:rPr kumimoji="0" lang="en-GB" sz="900" b="0" i="0" u="none" strike="noStrike" kern="0" cap="none" spc="-20" normalizeH="0" baseline="0" noProof="0">
                  <a:ln>
                    <a:noFill/>
                  </a:ln>
                  <a:solidFill>
                    <a:srgbClr val="464545"/>
                  </a:solidFill>
                  <a:effectLst/>
                  <a:uLnTx/>
                  <a:uFillTx/>
                  <a:latin typeface="Arial"/>
                  <a:cs typeface="Arial" panose="020B0604020202020204" pitchFamily="34" charset="0"/>
                </a:rPr>
                <a:t> = 0%</a:t>
              </a:r>
            </a:p>
          </p:txBody>
        </p:sp>
        <p:sp>
          <p:nvSpPr>
            <p:cNvPr id="276" name="TextBox 275">
              <a:extLst>
                <a:ext uri="{FF2B5EF4-FFF2-40B4-BE49-F238E27FC236}">
                  <a16:creationId xmlns:a16="http://schemas.microsoft.com/office/drawing/2014/main" id="{962C7201-7CCD-8775-4138-EEDDACF0739D}"/>
                </a:ext>
              </a:extLst>
            </p:cNvPr>
            <p:cNvSpPr txBox="1"/>
            <p:nvPr/>
          </p:nvSpPr>
          <p:spPr>
            <a:xfrm>
              <a:off x="2991547" y="2884950"/>
              <a:ext cx="224420"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464545"/>
                  </a:solidFill>
                  <a:effectLst/>
                  <a:uLnTx/>
                  <a:uFillTx/>
                  <a:latin typeface="Arial"/>
                  <a:cs typeface="Arial" panose="020B0604020202020204" pitchFamily="34" charset="0"/>
                </a:rPr>
                <a:t>0.73</a:t>
              </a:r>
            </a:p>
          </p:txBody>
        </p:sp>
        <p:sp>
          <p:nvSpPr>
            <p:cNvPr id="277" name="TextBox 276">
              <a:extLst>
                <a:ext uri="{FF2B5EF4-FFF2-40B4-BE49-F238E27FC236}">
                  <a16:creationId xmlns:a16="http://schemas.microsoft.com/office/drawing/2014/main" id="{87E4DCE1-B56F-9017-4B18-1A2AF7F4FC1B}"/>
                </a:ext>
              </a:extLst>
            </p:cNvPr>
            <p:cNvSpPr txBox="1"/>
            <p:nvPr/>
          </p:nvSpPr>
          <p:spPr>
            <a:xfrm>
              <a:off x="3296968" y="2884950"/>
              <a:ext cx="596317"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464545"/>
                  </a:solidFill>
                  <a:effectLst/>
                  <a:uLnTx/>
                  <a:uFillTx/>
                  <a:latin typeface="Arial"/>
                  <a:cs typeface="Arial" panose="020B0604020202020204" pitchFamily="34" charset="0"/>
                </a:rPr>
                <a:t>[0.54; 0.97]</a:t>
              </a:r>
            </a:p>
          </p:txBody>
        </p:sp>
        <p:sp>
          <p:nvSpPr>
            <p:cNvPr id="278" name="TextBox 277">
              <a:extLst>
                <a:ext uri="{FF2B5EF4-FFF2-40B4-BE49-F238E27FC236}">
                  <a16:creationId xmlns:a16="http://schemas.microsoft.com/office/drawing/2014/main" id="{EDBDD6C8-4DBF-53A9-8F3B-1C4E3F1FC645}"/>
                </a:ext>
              </a:extLst>
            </p:cNvPr>
            <p:cNvSpPr txBox="1"/>
            <p:nvPr/>
          </p:nvSpPr>
          <p:spPr>
            <a:xfrm>
              <a:off x="3947070" y="2884950"/>
              <a:ext cx="391133" cy="138499"/>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a:ln>
                    <a:noFill/>
                  </a:ln>
                  <a:solidFill>
                    <a:srgbClr val="464545"/>
                  </a:solidFill>
                  <a:effectLst/>
                  <a:uLnTx/>
                  <a:uFillTx/>
                  <a:latin typeface="Arial"/>
                  <a:cs typeface="Arial" panose="020B0604020202020204" pitchFamily="34" charset="0"/>
                </a:rPr>
                <a:t>100.0%</a:t>
              </a:r>
            </a:p>
          </p:txBody>
        </p:sp>
        <p:sp>
          <p:nvSpPr>
            <p:cNvPr id="279" name="TextBox 278">
              <a:extLst>
                <a:ext uri="{FF2B5EF4-FFF2-40B4-BE49-F238E27FC236}">
                  <a16:creationId xmlns:a16="http://schemas.microsoft.com/office/drawing/2014/main" id="{9F3A61D0-1850-7EBE-FB7D-29B2179986D7}"/>
                </a:ext>
              </a:extLst>
            </p:cNvPr>
            <p:cNvSpPr txBox="1"/>
            <p:nvPr/>
          </p:nvSpPr>
          <p:spPr>
            <a:xfrm>
              <a:off x="1504542" y="3294196"/>
              <a:ext cx="125034" cy="107722"/>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a:ln>
                    <a:noFill/>
                  </a:ln>
                  <a:solidFill>
                    <a:srgbClr val="464545"/>
                  </a:solidFill>
                  <a:effectLst/>
                  <a:uLnTx/>
                  <a:uFillTx/>
                  <a:latin typeface="Arial"/>
                  <a:cs typeface="Arial" panose="020B0604020202020204" pitchFamily="34" charset="0"/>
                </a:rPr>
                <a:t>0.5</a:t>
              </a:r>
            </a:p>
          </p:txBody>
        </p:sp>
        <p:sp>
          <p:nvSpPr>
            <p:cNvPr id="280" name="TextBox 279">
              <a:extLst>
                <a:ext uri="{FF2B5EF4-FFF2-40B4-BE49-F238E27FC236}">
                  <a16:creationId xmlns:a16="http://schemas.microsoft.com/office/drawing/2014/main" id="{BCA2D212-2299-1D09-6806-02B57016FCD9}"/>
                </a:ext>
              </a:extLst>
            </p:cNvPr>
            <p:cNvSpPr txBox="1"/>
            <p:nvPr/>
          </p:nvSpPr>
          <p:spPr>
            <a:xfrm>
              <a:off x="2109381" y="3294196"/>
              <a:ext cx="125034" cy="107722"/>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a:ln>
                    <a:noFill/>
                  </a:ln>
                  <a:solidFill>
                    <a:srgbClr val="464545"/>
                  </a:solidFill>
                  <a:effectLst/>
                  <a:uLnTx/>
                  <a:uFillTx/>
                  <a:latin typeface="Arial"/>
                  <a:cs typeface="Arial" panose="020B0604020202020204" pitchFamily="34" charset="0"/>
                </a:rPr>
                <a:t>0.7</a:t>
              </a:r>
            </a:p>
          </p:txBody>
        </p:sp>
        <p:sp>
          <p:nvSpPr>
            <p:cNvPr id="281" name="TextBox 280">
              <a:extLst>
                <a:ext uri="{FF2B5EF4-FFF2-40B4-BE49-F238E27FC236}">
                  <a16:creationId xmlns:a16="http://schemas.microsoft.com/office/drawing/2014/main" id="{13D883DA-E261-46EE-8E3B-4FE61ACCD662}"/>
                </a:ext>
              </a:extLst>
            </p:cNvPr>
            <p:cNvSpPr txBox="1"/>
            <p:nvPr/>
          </p:nvSpPr>
          <p:spPr>
            <a:xfrm>
              <a:off x="2563186" y="3294195"/>
              <a:ext cx="147462" cy="107722"/>
            </a:xfrm>
            <a:prstGeom prst="rect">
              <a:avLst/>
            </a:prstGeom>
            <a:noFill/>
          </p:spPr>
          <p:txBody>
            <a:bodyPr wrap="squar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a:ln>
                    <a:noFill/>
                  </a:ln>
                  <a:solidFill>
                    <a:srgbClr val="464545"/>
                  </a:solidFill>
                  <a:effectLst/>
                  <a:uLnTx/>
                  <a:uFillTx/>
                  <a:latin typeface="Arial"/>
                  <a:cs typeface="Arial" panose="020B0604020202020204" pitchFamily="34" charset="0"/>
                </a:rPr>
                <a:t>0.9</a:t>
              </a:r>
            </a:p>
          </p:txBody>
        </p:sp>
        <p:sp>
          <p:nvSpPr>
            <p:cNvPr id="282" name="TextBox 281">
              <a:extLst>
                <a:ext uri="{FF2B5EF4-FFF2-40B4-BE49-F238E27FC236}">
                  <a16:creationId xmlns:a16="http://schemas.microsoft.com/office/drawing/2014/main" id="{BC63715A-1E56-65B6-24FC-82F72184032A}"/>
                </a:ext>
              </a:extLst>
            </p:cNvPr>
            <p:cNvSpPr txBox="1"/>
            <p:nvPr/>
          </p:nvSpPr>
          <p:spPr>
            <a:xfrm>
              <a:off x="2941316" y="3294196"/>
              <a:ext cx="125034" cy="107722"/>
            </a:xfrm>
            <a:prstGeom prst="rect">
              <a:avLst/>
            </a:prstGeom>
            <a:noFill/>
          </p:spPr>
          <p:txBody>
            <a:bodyPr wrap="none" lIns="0" tIns="0" rIns="0" bIns="0"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700" b="0" i="0" u="none" strike="noStrike" kern="0" cap="none" spc="0" normalizeH="0" baseline="0" noProof="0">
                  <a:ln>
                    <a:noFill/>
                  </a:ln>
                  <a:solidFill>
                    <a:srgbClr val="464545"/>
                  </a:solidFill>
                  <a:effectLst/>
                  <a:uLnTx/>
                  <a:uFillTx/>
                  <a:latin typeface="Arial"/>
                  <a:cs typeface="Arial" panose="020B0604020202020204" pitchFamily="34" charset="0"/>
                </a:rPr>
                <a:t>1.1</a:t>
              </a:r>
            </a:p>
          </p:txBody>
        </p:sp>
        <p:sp>
          <p:nvSpPr>
            <p:cNvPr id="283" name="TextBox 282">
              <a:extLst>
                <a:ext uri="{FF2B5EF4-FFF2-40B4-BE49-F238E27FC236}">
                  <a16:creationId xmlns:a16="http://schemas.microsoft.com/office/drawing/2014/main" id="{BE731743-63D2-D3FD-82A3-A35E4EF28232}"/>
                </a:ext>
              </a:extLst>
            </p:cNvPr>
            <p:cNvSpPr txBox="1"/>
            <p:nvPr/>
          </p:nvSpPr>
          <p:spPr>
            <a:xfrm>
              <a:off x="2845022" y="3452709"/>
              <a:ext cx="667058" cy="138499"/>
            </a:xfrm>
            <a:prstGeom prst="rect">
              <a:avLst/>
            </a:prstGeom>
            <a:noFill/>
          </p:spPr>
          <p:txBody>
            <a:bodyPr wrap="none" lIns="0" tIns="0" rIns="0" bIns="0" rtlCol="0" anchor="t">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a:ln>
                    <a:noFill/>
                  </a:ln>
                  <a:solidFill>
                    <a:srgbClr val="464545"/>
                  </a:solidFill>
                  <a:effectLst/>
                  <a:uLnTx/>
                  <a:uFillTx/>
                  <a:latin typeface="Arial"/>
                  <a:cs typeface="Arial"/>
                </a:rPr>
                <a:t>Favors SAPT</a:t>
              </a:r>
            </a:p>
          </p:txBody>
        </p:sp>
        <p:grpSp>
          <p:nvGrpSpPr>
            <p:cNvPr id="255" name="Group 254">
              <a:extLst>
                <a:ext uri="{FF2B5EF4-FFF2-40B4-BE49-F238E27FC236}">
                  <a16:creationId xmlns:a16="http://schemas.microsoft.com/office/drawing/2014/main" id="{FCB6DC0B-26FF-0B92-3C89-F0E445B9B5D1}"/>
                </a:ext>
              </a:extLst>
            </p:cNvPr>
            <p:cNvGrpSpPr/>
            <p:nvPr/>
          </p:nvGrpSpPr>
          <p:grpSpPr>
            <a:xfrm>
              <a:off x="1846228" y="2225676"/>
              <a:ext cx="611216" cy="98430"/>
              <a:chOff x="1822450" y="2298492"/>
              <a:chExt cx="628650" cy="98430"/>
            </a:xfrm>
          </p:grpSpPr>
          <p:sp>
            <p:nvSpPr>
              <p:cNvPr id="272" name="Rectangle 271">
                <a:extLst>
                  <a:ext uri="{FF2B5EF4-FFF2-40B4-BE49-F238E27FC236}">
                    <a16:creationId xmlns:a16="http://schemas.microsoft.com/office/drawing/2014/main" id="{8C45B995-562D-2DDF-8252-F86F8A15FB23}"/>
                  </a:ext>
                </a:extLst>
              </p:cNvPr>
              <p:cNvSpPr/>
              <p:nvPr/>
            </p:nvSpPr>
            <p:spPr bwMode="auto">
              <a:xfrm>
                <a:off x="2114754" y="2298492"/>
                <a:ext cx="98430" cy="98430"/>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273" name="Straight Connector 272">
                <a:extLst>
                  <a:ext uri="{FF2B5EF4-FFF2-40B4-BE49-F238E27FC236}">
                    <a16:creationId xmlns:a16="http://schemas.microsoft.com/office/drawing/2014/main" id="{14A8691C-FF96-EC25-792B-CF643D15BFBC}"/>
                  </a:ext>
                </a:extLst>
              </p:cNvPr>
              <p:cNvCxnSpPr/>
              <p:nvPr/>
            </p:nvCxnSpPr>
            <p:spPr bwMode="auto">
              <a:xfrm>
                <a:off x="1822450" y="2351087"/>
                <a:ext cx="628650"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4" name="Straight Connector 273">
                <a:extLst>
                  <a:ext uri="{FF2B5EF4-FFF2-40B4-BE49-F238E27FC236}">
                    <a16:creationId xmlns:a16="http://schemas.microsoft.com/office/drawing/2014/main" id="{B0A98EF6-B964-4993-DE82-B0A90502383B}"/>
                  </a:ext>
                </a:extLst>
              </p:cNvPr>
              <p:cNvCxnSpPr>
                <a:cxnSpLocks/>
              </p:cNvCxnSpPr>
              <p:nvPr/>
            </p:nvCxnSpPr>
            <p:spPr bwMode="auto">
              <a:xfrm>
                <a:off x="2163968" y="2330450"/>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256" name="Group 255">
              <a:extLst>
                <a:ext uri="{FF2B5EF4-FFF2-40B4-BE49-F238E27FC236}">
                  <a16:creationId xmlns:a16="http://schemas.microsoft.com/office/drawing/2014/main" id="{8F82E6F3-7A96-ACC8-3D9F-9638C5C3FEF0}"/>
                </a:ext>
              </a:extLst>
            </p:cNvPr>
            <p:cNvGrpSpPr/>
            <p:nvPr/>
          </p:nvGrpSpPr>
          <p:grpSpPr>
            <a:xfrm>
              <a:off x="1873742" y="2433086"/>
              <a:ext cx="713354" cy="86137"/>
              <a:chOff x="1781493" y="2304638"/>
              <a:chExt cx="733701" cy="86137"/>
            </a:xfrm>
          </p:grpSpPr>
          <p:sp>
            <p:nvSpPr>
              <p:cNvPr id="269" name="Rectangle 268">
                <a:extLst>
                  <a:ext uri="{FF2B5EF4-FFF2-40B4-BE49-F238E27FC236}">
                    <a16:creationId xmlns:a16="http://schemas.microsoft.com/office/drawing/2014/main" id="{3EFEB742-0189-5A88-5B3E-707D28C4D6C6}"/>
                  </a:ext>
                </a:extLst>
              </p:cNvPr>
              <p:cNvSpPr/>
              <p:nvPr/>
            </p:nvSpPr>
            <p:spPr bwMode="auto">
              <a:xfrm>
                <a:off x="2120900" y="2304638"/>
                <a:ext cx="86137" cy="86137"/>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270" name="Straight Connector 269">
                <a:extLst>
                  <a:ext uri="{FF2B5EF4-FFF2-40B4-BE49-F238E27FC236}">
                    <a16:creationId xmlns:a16="http://schemas.microsoft.com/office/drawing/2014/main" id="{FAA0DF33-A8ED-0A76-8EE9-9A003068EACC}"/>
                  </a:ext>
                </a:extLst>
              </p:cNvPr>
              <p:cNvCxnSpPr/>
              <p:nvPr/>
            </p:nvCxnSpPr>
            <p:spPr bwMode="auto">
              <a:xfrm>
                <a:off x="1781493" y="2351087"/>
                <a:ext cx="733701"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71" name="Straight Connector 270">
                <a:extLst>
                  <a:ext uri="{FF2B5EF4-FFF2-40B4-BE49-F238E27FC236}">
                    <a16:creationId xmlns:a16="http://schemas.microsoft.com/office/drawing/2014/main" id="{071791ED-402F-0DFC-7D2F-0D959FC4AD8E}"/>
                  </a:ext>
                </a:extLst>
              </p:cNvPr>
              <p:cNvCxnSpPr>
                <a:cxnSpLocks/>
              </p:cNvCxnSpPr>
              <p:nvPr/>
            </p:nvCxnSpPr>
            <p:spPr bwMode="auto">
              <a:xfrm>
                <a:off x="2163968" y="2330450"/>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257" name="Group 256">
              <a:extLst>
                <a:ext uri="{FF2B5EF4-FFF2-40B4-BE49-F238E27FC236}">
                  <a16:creationId xmlns:a16="http://schemas.microsoft.com/office/drawing/2014/main" id="{E47AADE7-725B-4594-75F3-EDFD2B98026C}"/>
                </a:ext>
              </a:extLst>
            </p:cNvPr>
            <p:cNvGrpSpPr/>
            <p:nvPr/>
          </p:nvGrpSpPr>
          <p:grpSpPr>
            <a:xfrm>
              <a:off x="2080836" y="2631364"/>
              <a:ext cx="527868" cy="104362"/>
              <a:chOff x="1901825" y="2295526"/>
              <a:chExt cx="542925" cy="104362"/>
            </a:xfrm>
          </p:grpSpPr>
          <p:sp>
            <p:nvSpPr>
              <p:cNvPr id="266" name="Rectangle 265">
                <a:extLst>
                  <a:ext uri="{FF2B5EF4-FFF2-40B4-BE49-F238E27FC236}">
                    <a16:creationId xmlns:a16="http://schemas.microsoft.com/office/drawing/2014/main" id="{1E7E63F0-4D2F-BD17-AE7D-44F995089E9B}"/>
                  </a:ext>
                </a:extLst>
              </p:cNvPr>
              <p:cNvSpPr/>
              <p:nvPr/>
            </p:nvSpPr>
            <p:spPr bwMode="auto">
              <a:xfrm>
                <a:off x="2111787" y="2295526"/>
                <a:ext cx="104364" cy="104362"/>
              </a:xfrm>
              <a:prstGeom prst="rect">
                <a:avLst/>
              </a:prstGeom>
              <a:solidFill>
                <a:schemeClr val="bg2"/>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cxnSp>
            <p:nvCxnSpPr>
              <p:cNvPr id="267" name="Straight Connector 266">
                <a:extLst>
                  <a:ext uri="{FF2B5EF4-FFF2-40B4-BE49-F238E27FC236}">
                    <a16:creationId xmlns:a16="http://schemas.microsoft.com/office/drawing/2014/main" id="{DAC086E2-E7EB-0FDA-39BA-A24BD0FE7FAD}"/>
                  </a:ext>
                </a:extLst>
              </p:cNvPr>
              <p:cNvCxnSpPr/>
              <p:nvPr/>
            </p:nvCxnSpPr>
            <p:spPr bwMode="auto">
              <a:xfrm>
                <a:off x="1901825" y="2351087"/>
                <a:ext cx="542925"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8" name="Straight Connector 267">
                <a:extLst>
                  <a:ext uri="{FF2B5EF4-FFF2-40B4-BE49-F238E27FC236}">
                    <a16:creationId xmlns:a16="http://schemas.microsoft.com/office/drawing/2014/main" id="{7CFFF907-0547-23ED-AC0F-6109F7D3EDA9}"/>
                  </a:ext>
                </a:extLst>
              </p:cNvPr>
              <p:cNvCxnSpPr>
                <a:cxnSpLocks/>
              </p:cNvCxnSpPr>
              <p:nvPr/>
            </p:nvCxnSpPr>
            <p:spPr bwMode="auto">
              <a:xfrm>
                <a:off x="2163968" y="2330450"/>
                <a:ext cx="0" cy="41275"/>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cxnSp>
          <p:nvCxnSpPr>
            <p:cNvPr id="258" name="Straight Connector 257">
              <a:extLst>
                <a:ext uri="{FF2B5EF4-FFF2-40B4-BE49-F238E27FC236}">
                  <a16:creationId xmlns:a16="http://schemas.microsoft.com/office/drawing/2014/main" id="{1871EF4C-08C1-675D-6B1F-B529C3DD202B}"/>
                </a:ext>
              </a:extLst>
            </p:cNvPr>
            <p:cNvCxnSpPr/>
            <p:nvPr/>
          </p:nvCxnSpPr>
          <p:spPr bwMode="auto">
            <a:xfrm>
              <a:off x="1567059" y="3223039"/>
              <a:ext cx="1436775" cy="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59" name="Straight Connector 258">
              <a:extLst>
                <a:ext uri="{FF2B5EF4-FFF2-40B4-BE49-F238E27FC236}">
                  <a16:creationId xmlns:a16="http://schemas.microsoft.com/office/drawing/2014/main" id="{D937E6FC-EF28-AB0E-46DE-F52BEA777CEA}"/>
                </a:ext>
              </a:extLst>
            </p:cNvPr>
            <p:cNvCxnSpPr/>
            <p:nvPr/>
          </p:nvCxnSpPr>
          <p:spPr bwMode="auto">
            <a:xfrm>
              <a:off x="2244993" y="2168206"/>
              <a:ext cx="0" cy="1054833"/>
            </a:xfrm>
            <a:prstGeom prst="line">
              <a:avLst/>
            </a:prstGeom>
            <a:noFill/>
            <a:ln w="6350" cap="rnd" cmpd="sng" algn="ctr">
              <a:solidFill>
                <a:srgbClr val="000000"/>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0" name="Straight Connector 259">
              <a:extLst>
                <a:ext uri="{FF2B5EF4-FFF2-40B4-BE49-F238E27FC236}">
                  <a16:creationId xmlns:a16="http://schemas.microsoft.com/office/drawing/2014/main" id="{004C3B1B-21F8-1912-3B01-FF44B19A5932}"/>
                </a:ext>
              </a:extLst>
            </p:cNvPr>
            <p:cNvCxnSpPr/>
            <p:nvPr/>
          </p:nvCxnSpPr>
          <p:spPr bwMode="auto">
            <a:xfrm>
              <a:off x="2823048" y="2168206"/>
              <a:ext cx="0" cy="1054833"/>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1" name="Straight Connector 260">
              <a:extLst>
                <a:ext uri="{FF2B5EF4-FFF2-40B4-BE49-F238E27FC236}">
                  <a16:creationId xmlns:a16="http://schemas.microsoft.com/office/drawing/2014/main" id="{C32CB921-47E8-6E2D-6234-C580DCA28272}"/>
                </a:ext>
              </a:extLst>
            </p:cNvPr>
            <p:cNvCxnSpPr/>
            <p:nvPr/>
          </p:nvCxnSpPr>
          <p:spPr bwMode="auto">
            <a:xfrm>
              <a:off x="3003833"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2" name="Straight Connector 261">
              <a:extLst>
                <a:ext uri="{FF2B5EF4-FFF2-40B4-BE49-F238E27FC236}">
                  <a16:creationId xmlns:a16="http://schemas.microsoft.com/office/drawing/2014/main" id="{DA979A47-41BA-D4B7-998C-B18AEF2A761E}"/>
                </a:ext>
              </a:extLst>
            </p:cNvPr>
            <p:cNvCxnSpPr/>
            <p:nvPr/>
          </p:nvCxnSpPr>
          <p:spPr bwMode="auto">
            <a:xfrm>
              <a:off x="2633400"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3" name="Straight Connector 262">
              <a:extLst>
                <a:ext uri="{FF2B5EF4-FFF2-40B4-BE49-F238E27FC236}">
                  <a16:creationId xmlns:a16="http://schemas.microsoft.com/office/drawing/2014/main" id="{98C144E6-2F23-4E84-1DE3-7FEA493465DF}"/>
                </a:ext>
              </a:extLst>
            </p:cNvPr>
            <p:cNvCxnSpPr/>
            <p:nvPr/>
          </p:nvCxnSpPr>
          <p:spPr bwMode="auto">
            <a:xfrm>
              <a:off x="2176531"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64" name="Straight Connector 263">
              <a:extLst>
                <a:ext uri="{FF2B5EF4-FFF2-40B4-BE49-F238E27FC236}">
                  <a16:creationId xmlns:a16="http://schemas.microsoft.com/office/drawing/2014/main" id="{9E8F79EB-B4BA-19B5-2D85-1042A492DB4F}"/>
                </a:ext>
              </a:extLst>
            </p:cNvPr>
            <p:cNvCxnSpPr/>
            <p:nvPr/>
          </p:nvCxnSpPr>
          <p:spPr bwMode="auto">
            <a:xfrm>
              <a:off x="1567059" y="3223039"/>
              <a:ext cx="0" cy="57600"/>
            </a:xfrm>
            <a:prstGeom prst="line">
              <a:avLst/>
            </a:prstGeom>
            <a:noFill/>
            <a:ln w="6350"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65" name="Diamond 264">
              <a:extLst>
                <a:ext uri="{FF2B5EF4-FFF2-40B4-BE49-F238E27FC236}">
                  <a16:creationId xmlns:a16="http://schemas.microsoft.com/office/drawing/2014/main" id="{725FBC0A-152A-6A82-269F-F2AF1C7DF9C7}"/>
                </a:ext>
              </a:extLst>
            </p:cNvPr>
            <p:cNvSpPr/>
            <p:nvPr/>
          </p:nvSpPr>
          <p:spPr bwMode="auto">
            <a:xfrm>
              <a:off x="1696819" y="2926138"/>
              <a:ext cx="1086606" cy="68514"/>
            </a:xfrm>
            <a:prstGeom prst="diamond">
              <a:avLst/>
            </a:prstGeom>
            <a:solidFill>
              <a:srgbClr val="464545">
                <a:lumMod val="20000"/>
                <a:lumOff val="80000"/>
              </a:srgbClr>
            </a:solidFill>
            <a:ln w="6350" algn="ctr">
              <a:solidFill>
                <a:srgbClr val="000000"/>
              </a:solid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sp>
          <p:nvSpPr>
            <p:cNvPr id="358" name="TextBox 357">
              <a:extLst>
                <a:ext uri="{FF2B5EF4-FFF2-40B4-BE49-F238E27FC236}">
                  <a16:creationId xmlns:a16="http://schemas.microsoft.com/office/drawing/2014/main" id="{25DCFF8E-EE04-CDBC-D3A3-CCD6983A3FE9}"/>
                </a:ext>
              </a:extLst>
            </p:cNvPr>
            <p:cNvSpPr txBox="1"/>
            <p:nvPr/>
          </p:nvSpPr>
          <p:spPr>
            <a:xfrm>
              <a:off x="1937661" y="3450126"/>
              <a:ext cx="692497" cy="138499"/>
            </a:xfrm>
            <a:prstGeom prst="rect">
              <a:avLst/>
            </a:prstGeom>
            <a:noFill/>
          </p:spPr>
          <p:txBody>
            <a:bodyPr wrap="none" lIns="0" tIns="0" rIns="0" bIns="0" rtlCol="0" anchor="t">
              <a:spAutoFit/>
            </a:bodyPr>
            <a:lstStyle/>
            <a:p>
              <a:pPr algn="ctr" defTabSz="685732" fontAlgn="auto">
                <a:spcBef>
                  <a:spcPts val="0"/>
                </a:spcBef>
                <a:spcAft>
                  <a:spcPts val="0"/>
                </a:spcAft>
              </a:pPr>
              <a:r>
                <a:rPr lang="en-GB" sz="900">
                  <a:solidFill>
                    <a:srgbClr val="464545"/>
                  </a:solidFill>
                  <a:latin typeface="Arial"/>
                  <a:cs typeface="Arial"/>
                </a:rPr>
                <a:t>Favors DAPT</a:t>
              </a:r>
            </a:p>
          </p:txBody>
        </p:sp>
      </p:grpSp>
    </p:spTree>
    <p:extLst>
      <p:ext uri="{BB962C8B-B14F-4D97-AF65-F5344CB8AC3E}">
        <p14:creationId xmlns:p14="http://schemas.microsoft.com/office/powerpoint/2010/main" val="609879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FCC82690-F4E3-158A-FD23-B4E16091DDA5}"/>
              </a:ext>
            </a:extLst>
          </p:cNvPr>
          <p:cNvSpPr txBox="1">
            <a:spLocks/>
          </p:cNvSpPr>
          <p:nvPr>
            <p:custDataLst>
              <p:tags r:id="rId1"/>
            </p:custDataLst>
          </p:nvPr>
        </p:nvSpPr>
        <p:spPr>
          <a:xfrm>
            <a:off x="358376" y="1233645"/>
            <a:ext cx="8424000" cy="2893100"/>
          </a:xfrm>
          <a:prstGeom prst="rect">
            <a:avLst/>
          </a:prstGeom>
        </p:spPr>
        <p:txBody>
          <a:bodyPr vert="horz" lIns="0" tIns="0" rIns="0" bIns="0" rtlCol="0" anchor="b">
            <a:spAutoFit/>
          </a:bodyPr>
          <a:lstStyle>
            <a:lvl1pPr marL="0" indent="0" algn="l" defTabSz="685183" rtl="0" eaLnBrk="1" latinLnBrk="0" hangingPunct="1">
              <a:lnSpc>
                <a:spcPct val="95000"/>
              </a:lnSpc>
              <a:spcBef>
                <a:spcPts val="0"/>
              </a:spcBef>
              <a:buClr>
                <a:schemeClr val="accent1"/>
              </a:buClr>
              <a:buFont typeface="Wingdings" pitchFamily="2" charset="2"/>
              <a:buNone/>
              <a:tabLst/>
              <a:defRPr sz="599" kern="1200">
                <a:solidFill>
                  <a:schemeClr val="tx2"/>
                </a:solidFill>
                <a:latin typeface="+mn-lt"/>
                <a:ea typeface="+mn-ea"/>
                <a:cs typeface="+mn-cs"/>
              </a:defRPr>
            </a:lvl1pPr>
            <a:lvl2pPr marL="0" indent="0" algn="l" defTabSz="685183" rtl="0" eaLnBrk="1" latinLnBrk="0" hangingPunct="1">
              <a:lnSpc>
                <a:spcPct val="95000"/>
              </a:lnSpc>
              <a:spcBef>
                <a:spcPts val="0"/>
              </a:spcBef>
              <a:buClr>
                <a:schemeClr val="accent1"/>
              </a:buClr>
              <a:buFont typeface="Wingdings" pitchFamily="2" charset="2"/>
              <a:buNone/>
              <a:tabLst/>
              <a:defRPr sz="1049" kern="1200">
                <a:solidFill>
                  <a:schemeClr val="tx1"/>
                </a:solidFill>
                <a:latin typeface="+mn-lt"/>
                <a:ea typeface="+mn-ea"/>
                <a:cs typeface="+mn-cs"/>
              </a:defRPr>
            </a:lvl2pPr>
            <a:lvl3pPr marL="0" indent="0" algn="l" defTabSz="685183" rtl="0" eaLnBrk="1" latinLnBrk="0" hangingPunct="1">
              <a:lnSpc>
                <a:spcPct val="95000"/>
              </a:lnSpc>
              <a:spcBef>
                <a:spcPts val="0"/>
              </a:spcBef>
              <a:buClr>
                <a:schemeClr val="accent1"/>
              </a:buClr>
              <a:buFont typeface="Wingdings" pitchFamily="2" charset="2"/>
              <a:buNone/>
              <a:tabLst/>
              <a:defRPr sz="899" kern="1200">
                <a:solidFill>
                  <a:schemeClr val="tx1"/>
                </a:solidFill>
                <a:latin typeface="+mn-lt"/>
                <a:ea typeface="+mn-ea"/>
                <a:cs typeface="+mn-cs"/>
              </a:defRPr>
            </a:lvl3pPr>
            <a:lvl4pPr marL="0" indent="0" algn="l" defTabSz="685183" rtl="0" eaLnBrk="1" latinLnBrk="0" hangingPunct="1">
              <a:lnSpc>
                <a:spcPct val="95000"/>
              </a:lnSpc>
              <a:spcBef>
                <a:spcPts val="0"/>
              </a:spcBef>
              <a:buClr>
                <a:schemeClr val="accent1"/>
              </a:buClr>
              <a:buFont typeface="Wingdings" pitchFamily="2" charset="2"/>
              <a:buNone/>
              <a:tabLst/>
              <a:defRPr sz="899" kern="1200">
                <a:solidFill>
                  <a:schemeClr val="tx1"/>
                </a:solidFill>
                <a:latin typeface="+mn-lt"/>
                <a:ea typeface="+mn-ea"/>
                <a:cs typeface="+mn-cs"/>
              </a:defRPr>
            </a:lvl4pPr>
            <a:lvl5pPr marL="0" indent="0" algn="l" defTabSz="685183" rtl="0" eaLnBrk="1" latinLnBrk="0" hangingPunct="1">
              <a:lnSpc>
                <a:spcPct val="95000"/>
              </a:lnSpc>
              <a:spcBef>
                <a:spcPts val="0"/>
              </a:spcBef>
              <a:buClr>
                <a:schemeClr val="accent1"/>
              </a:buClr>
              <a:buFont typeface="Wingdings" pitchFamily="2" charset="2"/>
              <a:buNone/>
              <a:tabLst/>
              <a:defRPr sz="899" kern="1200">
                <a:solidFill>
                  <a:schemeClr val="tx1"/>
                </a:solidFill>
                <a:latin typeface="+mn-lt"/>
                <a:ea typeface="+mn-ea"/>
                <a:cs typeface="+mn-cs"/>
              </a:defRPr>
            </a:lvl5pPr>
            <a:lvl6pPr marL="1884253"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6pPr>
            <a:lvl7pPr marL="2226844"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7pPr>
            <a:lvl8pPr marL="2569435"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8pPr>
            <a:lvl9pPr marL="2912027" indent="-171296" algn="l" defTabSz="685183" rtl="0" eaLnBrk="1" latinLnBrk="0" hangingPunct="1">
              <a:lnSpc>
                <a:spcPct val="90000"/>
              </a:lnSpc>
              <a:spcBef>
                <a:spcPts val="375"/>
              </a:spcBef>
              <a:buFont typeface="Arial" panose="020B0604020202020204" pitchFamily="34" charset="0"/>
              <a:buChar char="•"/>
              <a:defRPr sz="1349" kern="1200">
                <a:solidFill>
                  <a:schemeClr val="tx1"/>
                </a:solidFill>
                <a:latin typeface="+mn-lt"/>
                <a:ea typeface="+mn-ea"/>
                <a:cs typeface="+mn-cs"/>
              </a:defRPr>
            </a:lvl9pPr>
          </a:lstStyle>
          <a:p>
            <a:pPr fontAlgn="auto">
              <a:lnSpc>
                <a:spcPct val="100000"/>
              </a:lnSpc>
              <a:spcAft>
                <a:spcPts val="600"/>
              </a:spcAft>
            </a:pPr>
            <a:r>
              <a:rPr lang="en-US" sz="1400" dirty="0">
                <a:solidFill>
                  <a:schemeClr val="tx1"/>
                </a:solidFill>
              </a:rPr>
              <a:t>This presentation may contain information regarding indications and/or instructions which differ from the approved use of products available in Canada and/or may contain information on investigational products for which market authorization has not been obtained from Health Canada.​</a:t>
            </a:r>
          </a:p>
          <a:p>
            <a:pPr fontAlgn="auto">
              <a:lnSpc>
                <a:spcPct val="100000"/>
              </a:lnSpc>
              <a:spcAft>
                <a:spcPts val="600"/>
              </a:spcAft>
            </a:pPr>
            <a:endParaRPr lang="en-US" sz="1400" dirty="0">
              <a:solidFill>
                <a:schemeClr val="tx1"/>
              </a:solidFill>
            </a:endParaRPr>
          </a:p>
          <a:p>
            <a:pPr fontAlgn="auto">
              <a:lnSpc>
                <a:spcPct val="100000"/>
              </a:lnSpc>
              <a:spcAft>
                <a:spcPts val="600"/>
              </a:spcAft>
            </a:pPr>
            <a:r>
              <a:rPr lang="en-US" sz="1400" dirty="0" err="1">
                <a:solidFill>
                  <a:schemeClr val="tx1"/>
                </a:solidFill>
              </a:rPr>
              <a:t>Asundexian</a:t>
            </a:r>
            <a:r>
              <a:rPr lang="en-US" sz="1400" dirty="0">
                <a:solidFill>
                  <a:schemeClr val="tx1"/>
                </a:solidFill>
              </a:rPr>
              <a:t> is an investigational compound and has not been approved by any health authority for use in any country for any indication.</a:t>
            </a:r>
            <a:br>
              <a:rPr lang="en-US" sz="1400" dirty="0">
                <a:solidFill>
                  <a:schemeClr val="tx1"/>
                </a:solidFill>
              </a:rPr>
            </a:br>
            <a:r>
              <a:rPr lang="en-US" sz="1400" dirty="0">
                <a:solidFill>
                  <a:schemeClr val="tx1"/>
                </a:solidFill>
              </a:rPr>
              <a:t>​</a:t>
            </a:r>
          </a:p>
          <a:p>
            <a:pPr fontAlgn="auto">
              <a:lnSpc>
                <a:spcPct val="100000"/>
              </a:lnSpc>
              <a:spcAft>
                <a:spcPts val="600"/>
              </a:spcAft>
            </a:pPr>
            <a:r>
              <a:rPr lang="en-US" sz="1400" dirty="0">
                <a:solidFill>
                  <a:schemeClr val="tx1"/>
                </a:solidFill>
              </a:rPr>
              <a:t>For complete information on available products in Canada, please refer to the respective product monographs available through the manufacturer’s website or Health Canada’s website https://www.canada.ca/en/health-canada/services/drugs-health-products/drug-products/drug-product-database.html​</a:t>
            </a:r>
          </a:p>
          <a:p>
            <a:pPr fontAlgn="auto">
              <a:lnSpc>
                <a:spcPct val="100000"/>
              </a:lnSpc>
              <a:spcAft>
                <a:spcPts val="600"/>
              </a:spcAft>
            </a:pPr>
            <a:endParaRPr lang="en-US" sz="1400" dirty="0">
              <a:solidFill>
                <a:schemeClr val="tx1"/>
              </a:solidFill>
            </a:endParaRPr>
          </a:p>
        </p:txBody>
      </p:sp>
      <p:sp>
        <p:nvSpPr>
          <p:cNvPr id="10" name="Title 3">
            <a:extLst>
              <a:ext uri="{FF2B5EF4-FFF2-40B4-BE49-F238E27FC236}">
                <a16:creationId xmlns:a16="http://schemas.microsoft.com/office/drawing/2014/main" id="{045B85E7-C986-5D3B-6A10-81A48CDDCBBF}"/>
              </a:ext>
            </a:extLst>
          </p:cNvPr>
          <p:cNvSpPr txBox="1">
            <a:spLocks/>
          </p:cNvSpPr>
          <p:nvPr>
            <p:custDataLst>
              <p:tags r:id="rId2"/>
            </p:custDataLst>
          </p:nvPr>
        </p:nvSpPr>
        <p:spPr>
          <a:xfrm>
            <a:off x="358376" y="91688"/>
            <a:ext cx="8425656" cy="985837"/>
          </a:xfrm>
          <a:prstGeom prst="rect">
            <a:avLst/>
          </a:prstGeom>
        </p:spPr>
        <p:txBody>
          <a:bodyPr vert="horz" lIns="0" tIns="0" rIns="0" bIns="0" rtlCol="0" anchor="b">
            <a:noAutofit/>
          </a:bodyPr>
          <a:lstStyle>
            <a:lvl1pPr algn="l" defTabSz="685183" rtl="0" eaLnBrk="1" latinLnBrk="0" hangingPunct="1">
              <a:lnSpc>
                <a:spcPct val="90000"/>
              </a:lnSpc>
              <a:spcBef>
                <a:spcPct val="0"/>
              </a:spcBef>
              <a:buNone/>
              <a:defRPr sz="1798" b="1" kern="1200">
                <a:solidFill>
                  <a:schemeClr val="accent1"/>
                </a:solidFill>
                <a:latin typeface="+mj-lt"/>
                <a:ea typeface="+mj-ea"/>
                <a:cs typeface="+mj-cs"/>
              </a:defRPr>
            </a:lvl1pPr>
          </a:lstStyle>
          <a:p>
            <a:pPr fontAlgn="auto">
              <a:spcAft>
                <a:spcPts val="0"/>
              </a:spcAft>
            </a:pPr>
            <a:r>
              <a:rPr lang="en-US" sz="2400" dirty="0"/>
              <a:t>Disclaimer</a:t>
            </a:r>
          </a:p>
        </p:txBody>
      </p:sp>
      <p:sp>
        <p:nvSpPr>
          <p:cNvPr id="4" name="Footer Placeholder 4">
            <a:extLst>
              <a:ext uri="{FF2B5EF4-FFF2-40B4-BE49-F238E27FC236}">
                <a16:creationId xmlns:a16="http://schemas.microsoft.com/office/drawing/2014/main" id="{EFC647A0-D80B-BF03-CB8C-A42A851F2074}"/>
              </a:ext>
            </a:extLst>
          </p:cNvPr>
          <p:cNvSpPr txBox="1">
            <a:spLocks/>
          </p:cNvSpPr>
          <p:nvPr/>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32" fontAlgn="auto">
              <a:spcBef>
                <a:spcPts val="0"/>
              </a:spcBef>
              <a:spcAft>
                <a:spcPts val="0"/>
              </a:spcAft>
            </a:pPr>
            <a:r>
              <a:rPr lang="en-GB" dirty="0">
                <a:latin typeface="Arial" panose="020B0604020202020204" pitchFamily="34" charset="0"/>
                <a:cs typeface="Arial" panose="020B0604020202020204" pitchFamily="34" charset="0"/>
              </a:rPr>
              <a:t>MA-M_ASUN-CA-0008 </a:t>
            </a:r>
          </a:p>
        </p:txBody>
      </p:sp>
    </p:spTree>
    <p:extLst>
      <p:ext uri="{BB962C8B-B14F-4D97-AF65-F5344CB8AC3E}">
        <p14:creationId xmlns:p14="http://schemas.microsoft.com/office/powerpoint/2010/main" val="10555735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0C0FF43A-6581-4702-8484-90E71BF638D3}"/>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4B6C7E13-433A-423E-8D66-064D3D8B3432}"/>
              </a:ext>
            </a:extLst>
          </p:cNvPr>
          <p:cNvSpPr>
            <a:spLocks noGrp="1"/>
          </p:cNvSpPr>
          <p:nvPr>
            <p:ph type="title"/>
          </p:nvPr>
        </p:nvSpPr>
        <p:spPr/>
        <p:txBody>
          <a:bodyPr/>
          <a:lstStyle/>
          <a:p>
            <a:r>
              <a:rPr lang="en-US"/>
              <a:t>CHANCE: Trial Design	</a:t>
            </a:r>
          </a:p>
        </p:txBody>
      </p:sp>
      <p:sp>
        <p:nvSpPr>
          <p:cNvPr id="60" name="Text Placeholder 59">
            <a:extLst>
              <a:ext uri="{FF2B5EF4-FFF2-40B4-BE49-F238E27FC236}">
                <a16:creationId xmlns:a16="http://schemas.microsoft.com/office/drawing/2014/main" id="{97C6F7CD-3DE0-61EF-39C7-FEEF726A8449}"/>
              </a:ext>
            </a:extLst>
          </p:cNvPr>
          <p:cNvSpPr>
            <a:spLocks noGrp="1"/>
          </p:cNvSpPr>
          <p:nvPr>
            <p:ph type="body" sz="quarter" idx="13"/>
          </p:nvPr>
        </p:nvSpPr>
        <p:spPr/>
        <p:txBody>
          <a:bodyPr/>
          <a:lstStyle/>
          <a:p>
            <a:r>
              <a:rPr lang="en-US"/>
              <a:t>Phase III randomized, double-blind, placebo-controlled clinical trial of clopidogrel and aspirin vs aspirin alone among patients with acute high-risk TIA or minor ischemic stroke </a:t>
            </a:r>
          </a:p>
        </p:txBody>
      </p:sp>
      <p:sp>
        <p:nvSpPr>
          <p:cNvPr id="13" name="Subtitle 12">
            <a:extLst>
              <a:ext uri="{FF2B5EF4-FFF2-40B4-BE49-F238E27FC236}">
                <a16:creationId xmlns:a16="http://schemas.microsoft.com/office/drawing/2014/main" id="{E5CDF099-A9A6-A26F-4AAC-BA03D4FD8768}"/>
              </a:ext>
            </a:extLst>
          </p:cNvPr>
          <p:cNvSpPr>
            <a:spLocks noGrp="1"/>
          </p:cNvSpPr>
          <p:nvPr>
            <p:ph type="body" sz="quarter" idx="14"/>
          </p:nvPr>
        </p:nvSpPr>
        <p:spPr>
          <a:xfrm>
            <a:off x="359569" y="4289631"/>
            <a:ext cx="8424000" cy="437940"/>
          </a:xfrm>
        </p:spPr>
        <p:txBody>
          <a:bodyPr/>
          <a:lstStyle/>
          <a:p>
            <a:pPr defTabSz="685800" fontAlgn="auto"/>
            <a:r>
              <a:rPr lang="en-US">
                <a:solidFill>
                  <a:schemeClr val="tx2"/>
                </a:solidFill>
              </a:rPr>
              <a:t>*</a:t>
            </a:r>
            <a:r>
              <a:rPr lang="en-GB">
                <a:solidFill>
                  <a:schemeClr val="tx2"/>
                </a:solidFill>
              </a:rPr>
              <a:t>Acute minor stroke was defined by a score of ≤3 at the time of randomization on the NIHSS. </a:t>
            </a:r>
            <a:r>
              <a:rPr lang="en-GB" baseline="30000">
                <a:solidFill>
                  <a:schemeClr val="tx2"/>
                </a:solidFill>
              </a:rPr>
              <a:t>†</a:t>
            </a:r>
            <a:r>
              <a:rPr lang="en-GB">
                <a:solidFill>
                  <a:schemeClr val="tx2"/>
                </a:solidFill>
              </a:rPr>
              <a:t>TIA was defined as focal brain ischemia with resolution of symptoms within 24 hours after onset plus a moderate-to-high risk of stroke recurrence (defined as a score of ≥4 at the time of randomization on the ABCD</a:t>
            </a:r>
            <a:r>
              <a:rPr lang="en-GB" baseline="30000">
                <a:solidFill>
                  <a:schemeClr val="tx2"/>
                </a:solidFill>
              </a:rPr>
              <a:t>2</a:t>
            </a:r>
            <a:r>
              <a:rPr lang="en-GB">
                <a:solidFill>
                  <a:schemeClr val="tx2"/>
                </a:solidFill>
              </a:rPr>
              <a:t> scale). </a:t>
            </a:r>
            <a:r>
              <a:rPr lang="en-US" baseline="30000">
                <a:solidFill>
                  <a:schemeClr val="tx2"/>
                </a:solidFill>
              </a:rPr>
              <a:t>‡</a:t>
            </a:r>
            <a:r>
              <a:rPr lang="en-GB">
                <a:solidFill>
                  <a:schemeClr val="tx2"/>
                </a:solidFill>
              </a:rPr>
              <a:t>Both groups received open-label aspirin on D1, with the dose ranging from 75–300 mg, at the discretion of the treating physician. </a:t>
            </a:r>
            <a:br>
              <a:rPr lang="en-GB">
                <a:solidFill>
                  <a:schemeClr val="tx2"/>
                </a:solidFill>
              </a:rPr>
            </a:br>
            <a:r>
              <a:rPr lang="en-GB">
                <a:solidFill>
                  <a:schemeClr val="tx2"/>
                </a:solidFill>
              </a:rPr>
              <a:t>ABCD</a:t>
            </a:r>
            <a:r>
              <a:rPr lang="en-GB" baseline="30000">
                <a:solidFill>
                  <a:schemeClr val="tx2"/>
                </a:solidFill>
              </a:rPr>
              <a:t>2</a:t>
            </a:r>
            <a:r>
              <a:rPr lang="en-GB">
                <a:solidFill>
                  <a:schemeClr val="tx2"/>
                </a:solidFill>
              </a:rPr>
              <a:t>, age, blood pressure, clinical features, duration of TIA, and presence of diabetes; D, day; GUSTO, Global Utilization of Streptokinase and Tissue Plasminogen Activator for Occluded Coronary Arteries; </a:t>
            </a:r>
            <a:br>
              <a:rPr lang="en-GB">
                <a:solidFill>
                  <a:schemeClr val="tx2"/>
                </a:solidFill>
              </a:rPr>
            </a:br>
            <a:r>
              <a:rPr lang="en-GB">
                <a:solidFill>
                  <a:schemeClr val="tx2"/>
                </a:solidFill>
              </a:rPr>
              <a:t>NIHSS, National Institutes of Health Stroke Scale; OD, once daily; R, randomization; TIA, transient ischemic attack.</a:t>
            </a:r>
          </a:p>
          <a:p>
            <a:pPr defTabSz="685800" fontAlgn="auto"/>
            <a:r>
              <a:rPr lang="en-US">
                <a:solidFill>
                  <a:schemeClr val="tx2"/>
                </a:solidFill>
              </a:rPr>
              <a:t>Wang Y, et al. N Engl J Med. 2013;369:11–19.</a:t>
            </a:r>
            <a:endParaRPr lang="en-US">
              <a:solidFill>
                <a:schemeClr val="tx2"/>
              </a:solidFill>
              <a:cs typeface="Arial"/>
            </a:endParaRPr>
          </a:p>
        </p:txBody>
      </p:sp>
      <p:sp>
        <p:nvSpPr>
          <p:cNvPr id="10" name="Subtitle 49">
            <a:extLst>
              <a:ext uri="{FF2B5EF4-FFF2-40B4-BE49-F238E27FC236}">
                <a16:creationId xmlns:a16="http://schemas.microsoft.com/office/drawing/2014/main" id="{A7F7852A-2370-EB82-2F53-440ED2E5B178}"/>
              </a:ext>
            </a:extLst>
          </p:cNvPr>
          <p:cNvSpPr txBox="1">
            <a:spLocks/>
          </p:cNvSpPr>
          <p:nvPr/>
        </p:nvSpPr>
        <p:spPr>
          <a:xfrm>
            <a:off x="350595" y="976520"/>
            <a:ext cx="8418527" cy="388094"/>
          </a:xfrm>
          <a:prstGeom prst="rect">
            <a:avLst/>
          </a:prstGeom>
        </p:spPr>
        <p:txBody>
          <a:bodyPr vert="horz" lIns="0" tIns="0" rIns="0" bIns="0" rtlCol="0">
            <a:normAutofit/>
          </a:bodyPr>
          <a:lstStyle>
            <a:lvl1pPr marL="0" indent="0" algn="l" defTabSz="914218" rtl="0" eaLnBrk="1" latinLnBrk="0" hangingPunct="1">
              <a:lnSpc>
                <a:spcPct val="90000"/>
              </a:lnSpc>
              <a:spcBef>
                <a:spcPts val="1000"/>
              </a:spcBef>
              <a:buClr>
                <a:schemeClr val="accent3"/>
              </a:buClr>
              <a:buFont typeface="Arial" panose="020B0604020202020204" pitchFamily="34" charset="0"/>
              <a:buNone/>
              <a:defRPr sz="2000" kern="1200">
                <a:solidFill>
                  <a:schemeClr val="bg2"/>
                </a:solidFill>
                <a:latin typeface="Arial" panose="020B0604020202020204" pitchFamily="34" charset="0"/>
                <a:ea typeface="+mn-ea"/>
                <a:cs typeface="Arial" panose="020B0604020202020204" pitchFamily="34" charset="0"/>
              </a:defRPr>
            </a:lvl1pPr>
            <a:lvl2pPr marL="461871" indent="-231729"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077" indent="-222206"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218"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360"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09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2"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664" fontAlgn="auto">
              <a:spcBef>
                <a:spcPts val="750"/>
              </a:spcBef>
              <a:spcAft>
                <a:spcPts val="0"/>
              </a:spcAft>
              <a:buClr>
                <a:srgbClr val="ED653B"/>
              </a:buClr>
              <a:defRPr/>
            </a:pPr>
            <a:endParaRPr lang="en-US" sz="1350">
              <a:solidFill>
                <a:srgbClr val="464545"/>
              </a:solidFill>
            </a:endParaRPr>
          </a:p>
        </p:txBody>
      </p:sp>
      <p:cxnSp>
        <p:nvCxnSpPr>
          <p:cNvPr id="66" name="Straight Arrow Connector 65">
            <a:extLst>
              <a:ext uri="{FF2B5EF4-FFF2-40B4-BE49-F238E27FC236}">
                <a16:creationId xmlns:a16="http://schemas.microsoft.com/office/drawing/2014/main" id="{4EE3A9A6-03BD-CF65-BD78-56AF43999630}"/>
              </a:ext>
            </a:extLst>
          </p:cNvPr>
          <p:cNvCxnSpPr>
            <a:cxnSpLocks/>
            <a:endCxn id="69" idx="2"/>
          </p:cNvCxnSpPr>
          <p:nvPr/>
        </p:nvCxnSpPr>
        <p:spPr bwMode="gray">
          <a:xfrm flipV="1">
            <a:off x="3200400" y="2199599"/>
            <a:ext cx="240388" cy="1"/>
          </a:xfrm>
          <a:prstGeom prst="straightConnector1">
            <a:avLst/>
          </a:prstGeom>
          <a:noFill/>
          <a:ln w="12700" cap="flat" cmpd="sng" algn="ctr">
            <a:solidFill>
              <a:schemeClr val="tx2"/>
            </a:solidFill>
            <a:prstDash val="solid"/>
            <a:miter lim="800000"/>
            <a:tailEnd type="triangle"/>
          </a:ln>
          <a:effectLst/>
        </p:spPr>
      </p:cxnSp>
      <p:sp>
        <p:nvSpPr>
          <p:cNvPr id="69" name="Oval 68">
            <a:extLst>
              <a:ext uri="{FF2B5EF4-FFF2-40B4-BE49-F238E27FC236}">
                <a16:creationId xmlns:a16="http://schemas.microsoft.com/office/drawing/2014/main" id="{AA099FAE-DADC-9969-F0D0-AFAE35277C98}"/>
              </a:ext>
            </a:extLst>
          </p:cNvPr>
          <p:cNvSpPr/>
          <p:nvPr/>
        </p:nvSpPr>
        <p:spPr bwMode="gray">
          <a:xfrm>
            <a:off x="3440788" y="2007575"/>
            <a:ext cx="384048" cy="384048"/>
          </a:xfrm>
          <a:prstGeom prst="ellipse">
            <a:avLst/>
          </a:prstGeom>
          <a:solidFill>
            <a:schemeClr val="accent1"/>
          </a:solidFill>
          <a:ln>
            <a:noFill/>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a:t>
            </a:r>
          </a:p>
        </p:txBody>
      </p:sp>
      <p:cxnSp>
        <p:nvCxnSpPr>
          <p:cNvPr id="73" name="Connector: Elbow 24">
            <a:extLst>
              <a:ext uri="{FF2B5EF4-FFF2-40B4-BE49-F238E27FC236}">
                <a16:creationId xmlns:a16="http://schemas.microsoft.com/office/drawing/2014/main" id="{A2AE02DB-B38F-1D10-5936-C328D3D01A00}"/>
              </a:ext>
            </a:extLst>
          </p:cNvPr>
          <p:cNvCxnSpPr>
            <a:cxnSpLocks/>
            <a:stCxn id="69" idx="4"/>
            <a:endCxn id="108" idx="1"/>
          </p:cNvCxnSpPr>
          <p:nvPr/>
        </p:nvCxnSpPr>
        <p:spPr bwMode="gray">
          <a:xfrm rot="16200000" flipH="1">
            <a:off x="3631108" y="2393327"/>
            <a:ext cx="435821" cy="432412"/>
          </a:xfrm>
          <a:prstGeom prst="bentConnector2">
            <a:avLst/>
          </a:prstGeom>
          <a:noFill/>
          <a:ln w="12700" cap="flat" cmpd="sng" algn="ctr">
            <a:solidFill>
              <a:schemeClr val="tx2"/>
            </a:solidFill>
            <a:prstDash val="solid"/>
            <a:miter lim="800000"/>
            <a:tailEnd type="triangle"/>
          </a:ln>
          <a:effectLst/>
        </p:spPr>
      </p:cxnSp>
      <p:cxnSp>
        <p:nvCxnSpPr>
          <p:cNvPr id="68" name="Connector: Elbow 18">
            <a:extLst>
              <a:ext uri="{FF2B5EF4-FFF2-40B4-BE49-F238E27FC236}">
                <a16:creationId xmlns:a16="http://schemas.microsoft.com/office/drawing/2014/main" id="{3CDFF65B-A10E-3363-D52E-AEC065A7BBD1}"/>
              </a:ext>
            </a:extLst>
          </p:cNvPr>
          <p:cNvCxnSpPr>
            <a:cxnSpLocks/>
            <a:stCxn id="69" idx="0"/>
            <a:endCxn id="100" idx="1"/>
          </p:cNvCxnSpPr>
          <p:nvPr/>
        </p:nvCxnSpPr>
        <p:spPr bwMode="gray">
          <a:xfrm rot="5400000" flipH="1" flipV="1">
            <a:off x="3656351" y="1598702"/>
            <a:ext cx="385335" cy="432412"/>
          </a:xfrm>
          <a:prstGeom prst="bentConnector2">
            <a:avLst/>
          </a:prstGeom>
          <a:noFill/>
          <a:ln w="12700" cap="flat" cmpd="sng" algn="ctr">
            <a:solidFill>
              <a:schemeClr val="tx2"/>
            </a:solidFill>
            <a:prstDash val="solid"/>
            <a:miter lim="800000"/>
            <a:tailEnd type="triangle"/>
          </a:ln>
          <a:effectLst/>
        </p:spPr>
      </p:cxnSp>
      <p:cxnSp>
        <p:nvCxnSpPr>
          <p:cNvPr id="99" name="Straight Connector 98">
            <a:extLst>
              <a:ext uri="{FF2B5EF4-FFF2-40B4-BE49-F238E27FC236}">
                <a16:creationId xmlns:a16="http://schemas.microsoft.com/office/drawing/2014/main" id="{5AE35A6F-E76A-AEB7-A856-F2A27B690B66}"/>
              </a:ext>
            </a:extLst>
          </p:cNvPr>
          <p:cNvCxnSpPr>
            <a:cxnSpLocks/>
          </p:cNvCxnSpPr>
          <p:nvPr/>
        </p:nvCxnSpPr>
        <p:spPr bwMode="gray">
          <a:xfrm>
            <a:off x="4065224" y="3321740"/>
            <a:ext cx="4703898" cy="0"/>
          </a:xfrm>
          <a:prstGeom prst="line">
            <a:avLst/>
          </a:prstGeom>
          <a:noFill/>
          <a:ln w="6350" cap="flat" cmpd="sng" algn="ctr">
            <a:solidFill>
              <a:schemeClr val="tx2"/>
            </a:solidFill>
            <a:prstDash val="lgDash"/>
            <a:miter lim="800000"/>
          </a:ln>
          <a:effectLst/>
        </p:spPr>
      </p:cxnSp>
      <p:sp>
        <p:nvSpPr>
          <p:cNvPr id="100" name="Rectangle 99">
            <a:extLst>
              <a:ext uri="{FF2B5EF4-FFF2-40B4-BE49-F238E27FC236}">
                <a16:creationId xmlns:a16="http://schemas.microsoft.com/office/drawing/2014/main" id="{F0805294-55D4-7EAA-0D4F-4636784C98AA}"/>
              </a:ext>
            </a:extLst>
          </p:cNvPr>
          <p:cNvSpPr/>
          <p:nvPr/>
        </p:nvSpPr>
        <p:spPr bwMode="gray">
          <a:xfrm>
            <a:off x="4065224" y="1227235"/>
            <a:ext cx="4728181" cy="790009"/>
          </a:xfrm>
          <a:prstGeom prst="rect">
            <a:avLst/>
          </a:prstGeom>
          <a:solidFill>
            <a:srgbClr val="4D7A41"/>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Clopidogrel plus aspirin (n=2,584):</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Clopidogrel: 300-mg loading dose on D1, followed by 75 mg OD on D2–D90</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Aspirin: 75 mg OD on D2–D21, followed by placebo aspirin on D22–90</a:t>
            </a:r>
            <a:r>
              <a:rPr kumimoji="0" lang="en-US" sz="900" b="0" i="0" u="none" strike="noStrike" kern="0" cap="none" spc="0" normalizeH="0" baseline="3000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t>
            </a:r>
          </a:p>
        </p:txBody>
      </p:sp>
      <p:sp>
        <p:nvSpPr>
          <p:cNvPr id="102" name="TextBox 101">
            <a:extLst>
              <a:ext uri="{FF2B5EF4-FFF2-40B4-BE49-F238E27FC236}">
                <a16:creationId xmlns:a16="http://schemas.microsoft.com/office/drawing/2014/main" id="{87158847-D160-D1B2-3CD6-B858E195523D}"/>
              </a:ext>
            </a:extLst>
          </p:cNvPr>
          <p:cNvSpPr txBox="1"/>
          <p:nvPr/>
        </p:nvSpPr>
        <p:spPr bwMode="gray">
          <a:xfrm>
            <a:off x="5815886" y="3252614"/>
            <a:ext cx="1202573" cy="123111"/>
          </a:xfrm>
          <a:prstGeom prst="rect">
            <a:avLst/>
          </a:prstGeom>
          <a:solidFill>
            <a:srgbClr val="FFFFFF"/>
          </a:solidFill>
        </p:spPr>
        <p:txBody>
          <a:bodyPr vert="horz" wrap="none" lIns="91440" tIns="0" rIns="9144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A688A9"/>
                </a:solidFill>
                <a:effectLst/>
                <a:uLnTx/>
                <a:uFillTx/>
                <a:latin typeface="Arial" panose="020B0604020202020204" pitchFamily="34" charset="0"/>
                <a:ea typeface="Calibri" panose="020F0502020204030204" pitchFamily="34" charset="0"/>
                <a:cs typeface="Arial" panose="020B0604020202020204" pitchFamily="34" charset="0"/>
              </a:rPr>
              <a:t> 90 days of follow-up</a:t>
            </a:r>
          </a:p>
        </p:txBody>
      </p:sp>
      <p:sp>
        <p:nvSpPr>
          <p:cNvPr id="108" name="Rectangle 107">
            <a:extLst>
              <a:ext uri="{FF2B5EF4-FFF2-40B4-BE49-F238E27FC236}">
                <a16:creationId xmlns:a16="http://schemas.microsoft.com/office/drawing/2014/main" id="{D2EA3DB9-6E44-D813-E69A-73900A369F14}"/>
              </a:ext>
            </a:extLst>
          </p:cNvPr>
          <p:cNvSpPr/>
          <p:nvPr/>
        </p:nvSpPr>
        <p:spPr bwMode="gray">
          <a:xfrm>
            <a:off x="4065224" y="2490901"/>
            <a:ext cx="4728181" cy="673086"/>
          </a:xfrm>
          <a:prstGeom prst="rect">
            <a:avLst/>
          </a:prstGeom>
          <a:solidFill>
            <a:schemeClr val="tx2"/>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Placebo plus aspirin (n=2,586):</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75 mg OD on D2–D90</a:t>
            </a:r>
            <a:r>
              <a:rPr kumimoji="0" lang="en-US" sz="900" b="0" i="0" u="none" strike="noStrike" kern="0" cap="none" spc="0" normalizeH="0" baseline="3000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27AEBB35-8CFA-A3F2-941B-994E99146323}"/>
              </a:ext>
            </a:extLst>
          </p:cNvPr>
          <p:cNvSpPr txBox="1"/>
          <p:nvPr/>
        </p:nvSpPr>
        <p:spPr bwMode="gray">
          <a:xfrm>
            <a:off x="4065223" y="2269826"/>
            <a:ext cx="4728181" cy="138499"/>
          </a:xfrm>
          <a:prstGeom prst="rect">
            <a:avLst/>
          </a:prstGeom>
          <a:noFill/>
        </p:spPr>
        <p:txBody>
          <a:bodyPr vert="horz" wrap="square" lIns="0" tIns="0" rIns="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Arial"/>
                <a:ea typeface="Calibri"/>
                <a:cs typeface="Arial"/>
              </a:rPr>
              <a:t>N=5,170 across 114 centers in China</a:t>
            </a:r>
          </a:p>
        </p:txBody>
      </p:sp>
      <p:sp>
        <p:nvSpPr>
          <p:cNvPr id="111" name="Rounded Rectangle 110">
            <a:extLst>
              <a:ext uri="{FF2B5EF4-FFF2-40B4-BE49-F238E27FC236}">
                <a16:creationId xmlns:a16="http://schemas.microsoft.com/office/drawing/2014/main" id="{FABA3523-FC0F-F209-A695-B4B9AB55C697}"/>
              </a:ext>
            </a:extLst>
          </p:cNvPr>
          <p:cNvSpPr/>
          <p:nvPr/>
        </p:nvSpPr>
        <p:spPr bwMode="gray">
          <a:xfrm>
            <a:off x="350595" y="3480819"/>
            <a:ext cx="8434630" cy="642963"/>
          </a:xfrm>
          <a:prstGeom prst="roundRect">
            <a:avLst>
              <a:gd name="adj" fmla="val 16235"/>
            </a:avLst>
          </a:prstGeom>
          <a:solidFill>
            <a:schemeClr val="tx2"/>
          </a:solidFill>
          <a:ln>
            <a:noFill/>
          </a:ln>
          <a:effectLst/>
        </p:spPr>
        <p:txBody>
          <a:bodyPr lIns="182880" tIns="274320" rIns="182880" bIns="274320" rtlCol="0" anchor="ctr"/>
          <a:lstStyle/>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US"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efficacy outcome: </a:t>
            </a:r>
            <a:r>
              <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New stroke event (ischemic or hemorrhagic) at 90 days</a:t>
            </a:r>
          </a:p>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GB"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safety outcome: </a:t>
            </a:r>
            <a:r>
              <a:rPr kumimoji="0" lang="en-GB"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Moderate-to-severe bleeding event according to the GUSTO definition</a:t>
            </a: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2" name="Rounded Rectangle 111">
            <a:extLst>
              <a:ext uri="{FF2B5EF4-FFF2-40B4-BE49-F238E27FC236}">
                <a16:creationId xmlns:a16="http://schemas.microsoft.com/office/drawing/2014/main" id="{87E49683-7CBE-B232-B07D-9C39C53308E3}"/>
              </a:ext>
            </a:extLst>
          </p:cNvPr>
          <p:cNvSpPr/>
          <p:nvPr/>
        </p:nvSpPr>
        <p:spPr bwMode="gray">
          <a:xfrm>
            <a:off x="350595" y="1227753"/>
            <a:ext cx="2849805" cy="1943693"/>
          </a:xfrm>
          <a:prstGeom prst="roundRect">
            <a:avLst>
              <a:gd name="adj" fmla="val 6556"/>
            </a:avLst>
          </a:prstGeom>
          <a:solidFill>
            <a:schemeClr val="bg2"/>
          </a:solidFill>
          <a:ln>
            <a:noFill/>
          </a:ln>
          <a:effectLst/>
        </p:spPr>
        <p:txBody>
          <a:bodyPr lIns="274320" tIns="274320" rIns="274320" bIns="274320" rtlCol="0" anchor="ctr"/>
          <a:lstStyle/>
          <a:p>
            <a:pPr marL="0" marR="0" lvl="0" indent="0" algn="l" defTabSz="685732" rtl="0" eaLnBrk="1" fontAlgn="auto" latinLnBrk="0" hangingPunct="1">
              <a:lnSpc>
                <a:spcPct val="100000"/>
              </a:lnSpc>
              <a:spcBef>
                <a:spcPts val="0"/>
              </a:spcBef>
              <a:spcAft>
                <a:spcPts val="600"/>
              </a:spcAft>
              <a:buClrTx/>
              <a:buSzTx/>
              <a:buFontTx/>
              <a:buNone/>
              <a:tabLst/>
              <a:defRPr/>
            </a:pPr>
            <a:r>
              <a:rPr kumimoji="0" lang="en-US" sz="1000" b="1" i="0" u="none" strike="noStrike" kern="0" cap="none" spc="0" normalizeH="0" baseline="0" noProof="0">
                <a:ln>
                  <a:noFill/>
                </a:ln>
                <a:effectLst/>
                <a:uLnTx/>
                <a:uFillTx/>
                <a:latin typeface="Arial"/>
                <a:ea typeface="Calibri"/>
                <a:cs typeface="Arial"/>
              </a:rPr>
              <a:t>Key eligibility criteria</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900" b="0" i="0" u="none" strike="noStrike" kern="0" cap="none" spc="0" normalizeH="0" baseline="0" noProof="0">
                <a:ln>
                  <a:noFill/>
                </a:ln>
                <a:effectLst/>
                <a:uLnTx/>
                <a:uFillTx/>
                <a:latin typeface="Arial"/>
                <a:ea typeface="Calibri"/>
                <a:cs typeface="Arial"/>
              </a:rPr>
              <a:t>Aged ≥40 years</a:t>
            </a:r>
            <a:endParaRPr kumimoji="0" lang="en-GB" sz="900" b="0" i="0" u="none" strike="noStrike" kern="0" cap="none" spc="0" normalizeH="0" baseline="0" noProof="0">
              <a:ln>
                <a:noFill/>
              </a:ln>
              <a:effectLst/>
              <a:uLnTx/>
              <a:uFillTx/>
              <a:latin typeface="Arial"/>
              <a:ea typeface="Calibri"/>
              <a:cs typeface="Arial"/>
            </a:endParaRP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Acute minor ischemic stroke* or TIA</a:t>
            </a:r>
            <a:r>
              <a:rPr kumimoji="0" lang="en-GB" sz="900" b="0" i="0" u="none" strike="noStrike" kern="0" cap="none" spc="0" normalizeH="0" baseline="30000" noProof="0">
                <a:ln>
                  <a:noFill/>
                </a:ln>
                <a:effectLst/>
                <a:uLnTx/>
                <a:uFillTx/>
                <a:latin typeface="Arial"/>
                <a:ea typeface="Calibri"/>
                <a:cs typeface="Arial"/>
              </a:rPr>
              <a:t>†</a:t>
            </a:r>
            <a:endParaRPr kumimoji="0" lang="en-GB" sz="900" b="0" i="0" u="none" strike="noStrike" kern="0" cap="none" spc="0" normalizeH="0" baseline="0" noProof="0">
              <a:ln>
                <a:noFill/>
              </a:ln>
              <a:effectLst/>
              <a:uLnTx/>
              <a:uFillTx/>
              <a:latin typeface="Arial" panose="020B0604020202020204" pitchFamily="34" charset="0"/>
              <a:ea typeface="Calibri" panose="020F0502020204030204" pitchFamily="34" charset="0"/>
              <a:cs typeface="Arial" panose="020B0604020202020204" pitchFamily="34" charset="0"/>
            </a:endParaRP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mn-ea"/>
                <a:cs typeface="Arial"/>
              </a:rPr>
              <a:t>Able to start the study drug within 24 hours after symptom onset, defined as the point at which the patient reported no longer being in a normal condition</a:t>
            </a:r>
            <a:endParaRPr kumimoji="0" lang="en-US" sz="900" b="0" i="0" u="none" strike="noStrike" kern="0" cap="none" spc="0" normalizeH="0" baseline="0" noProof="0">
              <a:ln>
                <a:noFill/>
              </a:ln>
              <a:effectLst/>
              <a:uLnTx/>
              <a:uFillTx/>
              <a:latin typeface="Arial"/>
              <a:ea typeface="Calibri" panose="020F0502020204030204" pitchFamily="34" charset="0"/>
              <a:cs typeface="Arial"/>
            </a:endParaRPr>
          </a:p>
        </p:txBody>
      </p:sp>
    </p:spTree>
    <p:extLst>
      <p:ext uri="{BB962C8B-B14F-4D97-AF65-F5344CB8AC3E}">
        <p14:creationId xmlns:p14="http://schemas.microsoft.com/office/powerpoint/2010/main" val="586731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0C0FF43A-6581-4702-8484-90E71BF638D3}"/>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4B6C7E13-433A-423E-8D66-064D3D8B3432}"/>
              </a:ext>
            </a:extLst>
          </p:cNvPr>
          <p:cNvSpPr>
            <a:spLocks noGrp="1"/>
          </p:cNvSpPr>
          <p:nvPr>
            <p:ph type="title"/>
          </p:nvPr>
        </p:nvSpPr>
        <p:spPr/>
        <p:txBody>
          <a:bodyPr/>
          <a:lstStyle/>
          <a:p>
            <a:r>
              <a:rPr lang="en-US"/>
              <a:t>CHANCE: Key Results	</a:t>
            </a:r>
          </a:p>
        </p:txBody>
      </p:sp>
      <p:sp>
        <p:nvSpPr>
          <p:cNvPr id="7" name="Text Placeholder 6">
            <a:extLst>
              <a:ext uri="{FF2B5EF4-FFF2-40B4-BE49-F238E27FC236}">
                <a16:creationId xmlns:a16="http://schemas.microsoft.com/office/drawing/2014/main" id="{8455BB6C-C176-B92D-D8EB-D27892B63A75}"/>
              </a:ext>
            </a:extLst>
          </p:cNvPr>
          <p:cNvSpPr>
            <a:spLocks noGrp="1"/>
          </p:cNvSpPr>
          <p:nvPr>
            <p:ph type="body" sz="quarter" idx="13"/>
          </p:nvPr>
        </p:nvSpPr>
        <p:spPr/>
        <p:txBody>
          <a:bodyPr/>
          <a:lstStyle/>
          <a:p>
            <a:r>
              <a:rPr lang="en-US"/>
              <a:t>Clopidogrel plus aspirin within 24 hours of symptom onset reduced the 90-day incidence of stroke without increasing bleeding rates, when compared with aspirin alone</a:t>
            </a:r>
          </a:p>
        </p:txBody>
      </p:sp>
      <p:sp>
        <p:nvSpPr>
          <p:cNvPr id="8" name="Text Placeholder 7">
            <a:extLst>
              <a:ext uri="{FF2B5EF4-FFF2-40B4-BE49-F238E27FC236}">
                <a16:creationId xmlns:a16="http://schemas.microsoft.com/office/drawing/2014/main" id="{91A043C1-7B0A-0966-6042-6EB085989DAF}"/>
              </a:ext>
            </a:extLst>
          </p:cNvPr>
          <p:cNvSpPr>
            <a:spLocks noGrp="1"/>
          </p:cNvSpPr>
          <p:nvPr>
            <p:ph type="body" sz="quarter" idx="14"/>
          </p:nvPr>
        </p:nvSpPr>
        <p:spPr>
          <a:xfrm>
            <a:off x="359569" y="4289631"/>
            <a:ext cx="8424000" cy="437940"/>
          </a:xfrm>
        </p:spPr>
        <p:txBody>
          <a:bodyPr/>
          <a:lstStyle/>
          <a:p>
            <a:pPr fontAlgn="auto">
              <a:spcAft>
                <a:spcPts val="0"/>
              </a:spcAft>
            </a:pPr>
            <a:r>
              <a:rPr lang="en-GB">
                <a:solidFill>
                  <a:schemeClr val="tx2"/>
                </a:solidFill>
              </a:rPr>
              <a:t>*Bleeding events were defined according to the GUSTO criteria as follows: severe bleeding = fatal or intracranial </a:t>
            </a:r>
            <a:r>
              <a:rPr lang="en-GB" err="1">
                <a:solidFill>
                  <a:schemeClr val="tx2"/>
                </a:solidFill>
              </a:rPr>
              <a:t>hemorrhage</a:t>
            </a:r>
            <a:r>
              <a:rPr lang="en-GB">
                <a:solidFill>
                  <a:schemeClr val="tx2"/>
                </a:solidFill>
              </a:rPr>
              <a:t> or other </a:t>
            </a:r>
            <a:r>
              <a:rPr lang="en-GB" err="1">
                <a:solidFill>
                  <a:schemeClr val="tx2"/>
                </a:solidFill>
              </a:rPr>
              <a:t>hemorrhage</a:t>
            </a:r>
            <a:r>
              <a:rPr lang="en-GB">
                <a:solidFill>
                  <a:schemeClr val="tx2"/>
                </a:solidFill>
              </a:rPr>
              <a:t> causing hemodynamic compromise that required blood or fluid replacement, inotropic support, or surgical intervention; moderate bleeding = bleeding that required transfusion of blood but did not lead to hemodynamic compromise requiring intervention; and mild bleeding = bleeding not requiring transfusion and not causing hemodynamic compromise (e.g., subcutaneous bleeding, mild hematomas, and oozing from puncture sites).</a:t>
            </a:r>
          </a:p>
          <a:p>
            <a:pPr fontAlgn="auto">
              <a:spcAft>
                <a:spcPts val="0"/>
              </a:spcAft>
            </a:pPr>
            <a:r>
              <a:rPr lang="en-GB">
                <a:solidFill>
                  <a:schemeClr val="tx2"/>
                </a:solidFill>
              </a:rPr>
              <a:t>CI, confidence interval; GUSTO, Global Utilization of Streptokinase and Tissue Plasminogen Activator for Occluded Coronary Arteries.</a:t>
            </a:r>
            <a:br>
              <a:rPr lang="en-GB">
                <a:solidFill>
                  <a:schemeClr val="tx2"/>
                </a:solidFill>
              </a:rPr>
            </a:br>
            <a:r>
              <a:rPr lang="en-US">
                <a:solidFill>
                  <a:schemeClr val="tx2"/>
                </a:solidFill>
              </a:rPr>
              <a:t>Wang Y, et al. N Engl J Med. 2013;369:11–19.</a:t>
            </a:r>
          </a:p>
        </p:txBody>
      </p:sp>
      <p:sp>
        <p:nvSpPr>
          <p:cNvPr id="10" name="Subtitle 49">
            <a:extLst>
              <a:ext uri="{FF2B5EF4-FFF2-40B4-BE49-F238E27FC236}">
                <a16:creationId xmlns:a16="http://schemas.microsoft.com/office/drawing/2014/main" id="{A7F7852A-2370-EB82-2F53-440ED2E5B178}"/>
              </a:ext>
            </a:extLst>
          </p:cNvPr>
          <p:cNvSpPr txBox="1">
            <a:spLocks/>
          </p:cNvSpPr>
          <p:nvPr/>
        </p:nvSpPr>
        <p:spPr>
          <a:xfrm>
            <a:off x="350595" y="976520"/>
            <a:ext cx="8418527" cy="388094"/>
          </a:xfrm>
          <a:prstGeom prst="rect">
            <a:avLst/>
          </a:prstGeom>
        </p:spPr>
        <p:txBody>
          <a:bodyPr vert="horz" lIns="0" tIns="0" rIns="0" bIns="0" rtlCol="0">
            <a:normAutofit/>
          </a:bodyPr>
          <a:lstStyle>
            <a:lvl1pPr marL="0" indent="0" algn="l" defTabSz="914218" rtl="0" eaLnBrk="1" latinLnBrk="0" hangingPunct="1">
              <a:lnSpc>
                <a:spcPct val="90000"/>
              </a:lnSpc>
              <a:spcBef>
                <a:spcPts val="1000"/>
              </a:spcBef>
              <a:buClr>
                <a:schemeClr val="accent3"/>
              </a:buClr>
              <a:buFont typeface="Arial" panose="020B0604020202020204" pitchFamily="34" charset="0"/>
              <a:buNone/>
              <a:defRPr sz="2000" kern="1200">
                <a:solidFill>
                  <a:schemeClr val="bg2"/>
                </a:solidFill>
                <a:latin typeface="Arial" panose="020B0604020202020204" pitchFamily="34" charset="0"/>
                <a:ea typeface="+mn-ea"/>
                <a:cs typeface="Arial" panose="020B0604020202020204" pitchFamily="34" charset="0"/>
              </a:defRPr>
            </a:lvl1pPr>
            <a:lvl2pPr marL="461871" indent="-231729"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077" indent="-222206"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218"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360"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09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2"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664" fontAlgn="auto">
              <a:spcBef>
                <a:spcPts val="750"/>
              </a:spcBef>
              <a:spcAft>
                <a:spcPts val="0"/>
              </a:spcAft>
              <a:buClr>
                <a:srgbClr val="ED653B"/>
              </a:buClr>
              <a:defRPr/>
            </a:pPr>
            <a:endParaRPr lang="en-GB" sz="1350">
              <a:solidFill>
                <a:srgbClr val="464545"/>
              </a:solidFill>
            </a:endParaRPr>
          </a:p>
        </p:txBody>
      </p:sp>
      <p:graphicFrame>
        <p:nvGraphicFramePr>
          <p:cNvPr id="12" name="Table 11">
            <a:extLst>
              <a:ext uri="{FF2B5EF4-FFF2-40B4-BE49-F238E27FC236}">
                <a16:creationId xmlns:a16="http://schemas.microsoft.com/office/drawing/2014/main" id="{D2D0217B-DF3E-0FE5-D327-EFB53C699E24}"/>
              </a:ext>
            </a:extLst>
          </p:cNvPr>
          <p:cNvGraphicFramePr>
            <a:graphicFrameLocks noGrp="1"/>
          </p:cNvGraphicFramePr>
          <p:nvPr>
            <p:extLst>
              <p:ext uri="{D42A27DB-BD31-4B8C-83A1-F6EECF244321}">
                <p14:modId xmlns:p14="http://schemas.microsoft.com/office/powerpoint/2010/main" val="3245967211"/>
              </p:ext>
            </p:extLst>
          </p:nvPr>
        </p:nvGraphicFramePr>
        <p:xfrm>
          <a:off x="4691178" y="1613616"/>
          <a:ext cx="4094046" cy="2519656"/>
        </p:xfrm>
        <a:graphic>
          <a:graphicData uri="http://schemas.openxmlformats.org/drawingml/2006/table">
            <a:tbl>
              <a:tblPr firstRow="1" bandRow="1"/>
              <a:tblGrid>
                <a:gridCol w="653570">
                  <a:extLst>
                    <a:ext uri="{9D8B030D-6E8A-4147-A177-3AD203B41FA5}">
                      <a16:colId xmlns:a16="http://schemas.microsoft.com/office/drawing/2014/main" val="4065054872"/>
                    </a:ext>
                  </a:extLst>
                </a:gridCol>
                <a:gridCol w="495991">
                  <a:extLst>
                    <a:ext uri="{9D8B030D-6E8A-4147-A177-3AD203B41FA5}">
                      <a16:colId xmlns:a16="http://schemas.microsoft.com/office/drawing/2014/main" val="4000686775"/>
                    </a:ext>
                  </a:extLst>
                </a:gridCol>
                <a:gridCol w="574782">
                  <a:extLst>
                    <a:ext uri="{9D8B030D-6E8A-4147-A177-3AD203B41FA5}">
                      <a16:colId xmlns:a16="http://schemas.microsoft.com/office/drawing/2014/main" val="549132309"/>
                    </a:ext>
                  </a:extLst>
                </a:gridCol>
                <a:gridCol w="574782">
                  <a:extLst>
                    <a:ext uri="{9D8B030D-6E8A-4147-A177-3AD203B41FA5}">
                      <a16:colId xmlns:a16="http://schemas.microsoft.com/office/drawing/2014/main" val="3648641244"/>
                    </a:ext>
                  </a:extLst>
                </a:gridCol>
                <a:gridCol w="681280">
                  <a:extLst>
                    <a:ext uri="{9D8B030D-6E8A-4147-A177-3AD203B41FA5}">
                      <a16:colId xmlns:a16="http://schemas.microsoft.com/office/drawing/2014/main" val="2201893941"/>
                    </a:ext>
                  </a:extLst>
                </a:gridCol>
                <a:gridCol w="624915">
                  <a:extLst>
                    <a:ext uri="{9D8B030D-6E8A-4147-A177-3AD203B41FA5}">
                      <a16:colId xmlns:a16="http://schemas.microsoft.com/office/drawing/2014/main" val="3524654197"/>
                    </a:ext>
                  </a:extLst>
                </a:gridCol>
                <a:gridCol w="488726">
                  <a:extLst>
                    <a:ext uri="{9D8B030D-6E8A-4147-A177-3AD203B41FA5}">
                      <a16:colId xmlns:a16="http://schemas.microsoft.com/office/drawing/2014/main" val="3127413697"/>
                    </a:ext>
                  </a:extLst>
                </a:gridCol>
              </a:tblGrid>
              <a:tr h="340823">
                <a:tc rowSpan="2">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algn="ctr"/>
                      <a:r>
                        <a:rPr lang="en-GB" sz="700" b="1">
                          <a:solidFill>
                            <a:schemeClr val="bg1"/>
                          </a:solidFill>
                          <a:latin typeface="Arial"/>
                          <a:cs typeface="Arial"/>
                        </a:rPr>
                        <a:t>Safety outcomes</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a:r>
                        <a:rPr lang="en-GB" sz="700" b="1">
                          <a:solidFill>
                            <a:schemeClr val="bg1"/>
                          </a:solidFill>
                          <a:latin typeface="Arial"/>
                          <a:cs typeface="Arial"/>
                        </a:rPr>
                        <a:t>Aspirin (N=2,586)</a:t>
                      </a:r>
                      <a:endParaRPr lang="en-GB" sz="700">
                        <a:solidFill>
                          <a:schemeClr val="bg1"/>
                        </a:solidFill>
                        <a:latin typeface="Arial"/>
                        <a:cs typeface="Arial"/>
                      </a:endParaRP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gridSpan="2">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algn="ctr"/>
                      <a:r>
                        <a:rPr lang="en-GB" sz="700" b="1">
                          <a:solidFill>
                            <a:schemeClr val="bg1"/>
                          </a:solidFill>
                          <a:latin typeface="Arial"/>
                          <a:cs typeface="Arial"/>
                        </a:rPr>
                        <a:t>Clopidogrel and aspirin (N=2,584)</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a:p>
                  </a:txBody>
                  <a:tcPr/>
                </a:tc>
                <a:tc rowSpan="2">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algn="ctr"/>
                      <a:r>
                        <a:rPr lang="en-GB" sz="700" b="1">
                          <a:solidFill>
                            <a:schemeClr val="bg1"/>
                          </a:solidFill>
                          <a:latin typeface="Arial"/>
                          <a:cs typeface="Arial"/>
                        </a:rPr>
                        <a:t>Hazard ratio </a:t>
                      </a:r>
                      <a:br>
                        <a:rPr lang="en-GB" sz="700" b="1">
                          <a:solidFill>
                            <a:schemeClr val="bg1"/>
                          </a:solidFill>
                          <a:latin typeface="Arial"/>
                          <a:cs typeface="Arial"/>
                        </a:rPr>
                      </a:br>
                      <a:r>
                        <a:rPr lang="en-GB" sz="700" b="1">
                          <a:solidFill>
                            <a:schemeClr val="bg1"/>
                          </a:solidFill>
                          <a:latin typeface="Arial"/>
                          <a:cs typeface="Arial"/>
                        </a:rPr>
                        <a:t>(95% CI)</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rowSpan="2">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algn="ctr"/>
                      <a:r>
                        <a:rPr lang="en-GB" sz="700" b="1" i="0">
                          <a:solidFill>
                            <a:schemeClr val="bg1"/>
                          </a:solidFill>
                          <a:latin typeface="Arial"/>
                          <a:cs typeface="Arial"/>
                        </a:rPr>
                        <a:t>p </a:t>
                      </a:r>
                      <a:r>
                        <a:rPr lang="en-GB" sz="700" b="1">
                          <a:solidFill>
                            <a:schemeClr val="bg1"/>
                          </a:solidFill>
                          <a:latin typeface="Arial"/>
                          <a:cs typeface="Arial"/>
                        </a:rPr>
                        <a:t>value</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812449663"/>
                  </a:ext>
                </a:extLst>
              </a:tr>
              <a:tr h="608613">
                <a:tc vMerge="1">
                  <a:txBody>
                    <a:bodyPr/>
                    <a:lstStyle/>
                    <a:p>
                      <a:endParaRPr lang="en-GB"/>
                    </a:p>
                  </a:txBody>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b="1">
                          <a:solidFill>
                            <a:schemeClr val="bg1"/>
                          </a:solidFill>
                          <a:latin typeface="Arial"/>
                          <a:cs typeface="Arial"/>
                        </a:rPr>
                        <a:t>Patients with event (n)</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b="1">
                          <a:solidFill>
                            <a:schemeClr val="bg1"/>
                          </a:solidFill>
                          <a:latin typeface="Arial"/>
                          <a:cs typeface="Arial"/>
                        </a:rPr>
                        <a:t>Event rate</a:t>
                      </a:r>
                      <a:br>
                        <a:rPr lang="en-GB" sz="700" b="1">
                          <a:solidFill>
                            <a:schemeClr val="bg1"/>
                          </a:solidFill>
                          <a:latin typeface="Arial"/>
                          <a:cs typeface="Arial"/>
                        </a:rPr>
                      </a:br>
                      <a:r>
                        <a:rPr lang="en-GB" sz="700" b="1">
                          <a:solidFill>
                            <a:schemeClr val="bg1"/>
                          </a:solidFill>
                          <a:latin typeface="Arial"/>
                          <a:cs typeface="Arial"/>
                        </a:rPr>
                        <a:t>(%)</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b="1">
                          <a:solidFill>
                            <a:schemeClr val="bg1"/>
                          </a:solidFill>
                          <a:latin typeface="Arial"/>
                          <a:cs typeface="Arial"/>
                        </a:rPr>
                        <a:t>Patients with event (n)</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b="1">
                          <a:solidFill>
                            <a:schemeClr val="bg1"/>
                          </a:solidFill>
                          <a:latin typeface="Arial"/>
                          <a:cs typeface="Arial"/>
                        </a:rPr>
                        <a:t>Event rate</a:t>
                      </a:r>
                      <a:br>
                        <a:rPr lang="en-GB" sz="700" b="1">
                          <a:solidFill>
                            <a:schemeClr val="bg1"/>
                          </a:solidFill>
                          <a:latin typeface="Arial"/>
                          <a:cs typeface="Arial"/>
                        </a:rPr>
                      </a:br>
                      <a:r>
                        <a:rPr lang="en-GB" sz="700" b="1">
                          <a:solidFill>
                            <a:schemeClr val="bg1"/>
                          </a:solidFill>
                          <a:latin typeface="Arial"/>
                          <a:cs typeface="Arial"/>
                        </a:rPr>
                        <a:t>(%)</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398232472"/>
                  </a:ext>
                </a:extLst>
              </a:tr>
              <a:tr h="206928">
                <a:tc gridSpan="7">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r>
                        <a:rPr lang="en-GB" sz="700" b="1">
                          <a:solidFill>
                            <a:schemeClr val="bg1"/>
                          </a:solidFill>
                          <a:latin typeface="Arial"/>
                          <a:cs typeface="Arial"/>
                        </a:rPr>
                        <a:t>Bleeding*</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GB"/>
                    </a:p>
                  </a:txBody>
                  <a:tcPr>
                    <a:lnT w="38100" cap="flat" cmpd="sng" algn="ctr">
                      <a:solidFill>
                        <a:schemeClr val="bg1"/>
                      </a:solidFill>
                      <a:prstDash val="solid"/>
                      <a:round/>
                      <a:headEnd type="none" w="med" len="med"/>
                      <a:tailEnd type="none" w="med" len="med"/>
                    </a:lnT>
                  </a:tcPr>
                </a:tc>
                <a:tc hMerge="1">
                  <a:txBody>
                    <a:bodyPr/>
                    <a:lstStyle/>
                    <a:p>
                      <a:endParaRPr lang="en-GB"/>
                    </a:p>
                  </a:txBody>
                  <a:tcPr anchor="ctr">
                    <a:lnT w="38100" cap="flat" cmpd="sng" algn="ctr">
                      <a:solidFill>
                        <a:schemeClr val="bg1"/>
                      </a:solidFill>
                      <a:prstDash val="solid"/>
                      <a:round/>
                      <a:headEnd type="none" w="med" len="med"/>
                      <a:tailEnd type="none" w="med" len="med"/>
                    </a:lnT>
                  </a:tcPr>
                </a:tc>
                <a:tc hMerge="1">
                  <a:txBody>
                    <a:bodyPr/>
                    <a:lstStyle/>
                    <a:p>
                      <a:endParaRPr lang="en-GB"/>
                    </a:p>
                  </a:txBody>
                  <a:tcPr anchor="ctr">
                    <a:lnT w="38100" cap="flat" cmpd="sng" algn="ctr">
                      <a:solidFill>
                        <a:schemeClr val="bg1"/>
                      </a:solidFill>
                      <a:prstDash val="solid"/>
                      <a:round/>
                      <a:headEnd type="none" w="med" len="med"/>
                      <a:tailEnd type="none" w="med" len="med"/>
                    </a:lnT>
                  </a:tcPr>
                </a:tc>
                <a:tc hMerge="1">
                  <a:txBody>
                    <a:bodyPr/>
                    <a:lstStyle/>
                    <a:p>
                      <a:endParaRPr lang="en-GB"/>
                    </a:p>
                  </a:txBody>
                  <a:tcPr anchor="ctr">
                    <a:lnT w="381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endParaRPr lang="en-GB" sz="1100" b="1">
                        <a:solidFill>
                          <a:schemeClr val="bg2"/>
                        </a:solidFill>
                      </a:endParaRPr>
                    </a:p>
                  </a:txBody>
                  <a:tcPr anchor="ctr"/>
                </a:tc>
                <a:extLst>
                  <a:ext uri="{0D108BD9-81ED-4DB2-BD59-A6C34878D82A}">
                    <a16:rowId xmlns:a16="http://schemas.microsoft.com/office/drawing/2014/main" val="2364854556"/>
                  </a:ext>
                </a:extLst>
              </a:tr>
              <a:tr h="340823">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r>
                        <a:rPr lang="en-GB" sz="700">
                          <a:solidFill>
                            <a:schemeClr val="tx1"/>
                          </a:solidFill>
                          <a:latin typeface="Arial"/>
                          <a:cs typeface="Arial"/>
                        </a:rPr>
                        <a:t>Severe</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4</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0.2</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4</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0.2</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0.94 </a:t>
                      </a:r>
                      <a:br>
                        <a:rPr lang="en-GB" sz="700">
                          <a:solidFill>
                            <a:schemeClr val="tx2"/>
                          </a:solidFill>
                          <a:latin typeface="Arial"/>
                          <a:cs typeface="Arial"/>
                        </a:rPr>
                      </a:br>
                      <a:r>
                        <a:rPr lang="en-GB" sz="700">
                          <a:solidFill>
                            <a:schemeClr val="tx2"/>
                          </a:solidFill>
                          <a:latin typeface="Arial"/>
                          <a:cs typeface="Arial"/>
                        </a:rPr>
                        <a:t>(0.24–3.79)</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0.94</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383345"/>
                  </a:ext>
                </a:extLst>
              </a:tr>
              <a:tr h="340823">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r>
                        <a:rPr lang="en-GB" sz="700">
                          <a:solidFill>
                            <a:schemeClr val="tx1"/>
                          </a:solidFill>
                          <a:latin typeface="Arial"/>
                          <a:cs typeface="Arial"/>
                        </a:rPr>
                        <a:t>Moderate</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4</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0.2</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3</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0.1</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0.73 </a:t>
                      </a:r>
                      <a:br>
                        <a:rPr lang="en-GB" sz="700">
                          <a:solidFill>
                            <a:schemeClr val="tx2"/>
                          </a:solidFill>
                          <a:latin typeface="Arial"/>
                          <a:cs typeface="Arial"/>
                        </a:rPr>
                      </a:br>
                      <a:r>
                        <a:rPr lang="en-GB" sz="700">
                          <a:solidFill>
                            <a:schemeClr val="tx2"/>
                          </a:solidFill>
                          <a:latin typeface="Arial"/>
                          <a:cs typeface="Arial"/>
                        </a:rPr>
                        <a:t>(0.16–3.26)</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0.68</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tx2">
                          <a:lumMod val="20000"/>
                          <a:lumOff val="8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15811743"/>
                  </a:ext>
                </a:extLst>
              </a:tr>
              <a:tr h="340823">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r>
                        <a:rPr lang="en-GB" sz="700">
                          <a:solidFill>
                            <a:schemeClr val="tx1"/>
                          </a:solidFill>
                          <a:latin typeface="Arial"/>
                          <a:cs typeface="Arial"/>
                        </a:rPr>
                        <a:t>Mild</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19</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0.7</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30</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1.2</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1.57 </a:t>
                      </a:r>
                      <a:br>
                        <a:rPr lang="en-GB" sz="700">
                          <a:solidFill>
                            <a:schemeClr val="tx2"/>
                          </a:solidFill>
                          <a:latin typeface="Arial"/>
                          <a:cs typeface="Arial"/>
                        </a:rPr>
                      </a:br>
                      <a:r>
                        <a:rPr lang="en-GB" sz="700">
                          <a:solidFill>
                            <a:schemeClr val="tx2"/>
                          </a:solidFill>
                          <a:latin typeface="Arial"/>
                          <a:cs typeface="Arial"/>
                        </a:rPr>
                        <a:t>(0.88–2.79)</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lumMod val="20000"/>
                          <a:lumOff val="80000"/>
                        </a:schemeClr>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0.12</a:t>
                      </a:r>
                    </a:p>
                  </a:txBody>
                  <a:tcPr marL="68580" marR="68580" marT="34290" marB="34290" anchor="ctr">
                    <a:lnL w="9525" cap="flat" cmpd="sng" algn="ctr">
                      <a:solidFill>
                        <a:schemeClr val="tx2">
                          <a:lumMod val="20000"/>
                          <a:lumOff val="80000"/>
                        </a:schemeClr>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lumMod val="20000"/>
                          <a:lumOff val="80000"/>
                        </a:schemeClr>
                      </a:solidFill>
                      <a:prstDash val="solid"/>
                      <a:round/>
                      <a:headEnd type="none" w="med" len="med"/>
                      <a:tailEnd type="none" w="med" len="med"/>
                    </a:lnT>
                    <a:lnB w="952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2399424"/>
                  </a:ext>
                </a:extLst>
              </a:tr>
              <a:tr h="340823">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r>
                        <a:rPr lang="en-GB" sz="700" b="1">
                          <a:solidFill>
                            <a:schemeClr val="tx2"/>
                          </a:solidFill>
                          <a:latin typeface="Arial"/>
                          <a:cs typeface="Arial"/>
                        </a:rPr>
                        <a:t>Any bleeding</a:t>
                      </a:r>
                    </a:p>
                  </a:txBody>
                  <a:tcPr marL="68580" marR="68580" marT="34290" marB="34290" anchor="ctr">
                    <a:lnL w="9525" cap="flat" cmpd="sng" algn="ctr">
                      <a:solidFill>
                        <a:schemeClr val="tx2"/>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41</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1.6</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60</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2.3</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1.41 </a:t>
                      </a:r>
                      <a:br>
                        <a:rPr lang="en-GB" sz="700">
                          <a:solidFill>
                            <a:schemeClr val="tx2"/>
                          </a:solidFill>
                          <a:latin typeface="Arial"/>
                          <a:cs typeface="Arial"/>
                        </a:rPr>
                      </a:br>
                      <a:r>
                        <a:rPr lang="en-GB" sz="700">
                          <a:solidFill>
                            <a:schemeClr val="tx2"/>
                          </a:solidFill>
                          <a:latin typeface="Arial"/>
                          <a:cs typeface="Arial"/>
                        </a:rPr>
                        <a:t>(0.95–2.10)</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algn="ctr"/>
                      <a:r>
                        <a:rPr lang="en-GB" sz="700">
                          <a:solidFill>
                            <a:schemeClr val="tx2"/>
                          </a:solidFill>
                          <a:latin typeface="Arial"/>
                          <a:cs typeface="Arial"/>
                        </a:rPr>
                        <a:t>0.09</a:t>
                      </a:r>
                    </a:p>
                  </a:txBody>
                  <a:tcPr marL="68580" marR="68580" marT="34290" marB="34290" anchor="ctr">
                    <a:lnL w="9525"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780449775"/>
                  </a:ext>
                </a:extLst>
              </a:tr>
            </a:tbl>
          </a:graphicData>
        </a:graphic>
      </p:graphicFrame>
      <p:grpSp>
        <p:nvGrpSpPr>
          <p:cNvPr id="159" name="Group 158">
            <a:extLst>
              <a:ext uri="{FF2B5EF4-FFF2-40B4-BE49-F238E27FC236}">
                <a16:creationId xmlns:a16="http://schemas.microsoft.com/office/drawing/2014/main" id="{1EB6FD60-5F44-FD43-B0F3-2B1FF0E34E60}"/>
              </a:ext>
            </a:extLst>
          </p:cNvPr>
          <p:cNvGrpSpPr/>
          <p:nvPr/>
        </p:nvGrpSpPr>
        <p:grpSpPr>
          <a:xfrm>
            <a:off x="360363" y="3650056"/>
            <a:ext cx="4011910" cy="469427"/>
            <a:chOff x="224629" y="3789623"/>
            <a:chExt cx="3508334" cy="479449"/>
          </a:xfrm>
        </p:grpSpPr>
        <p:sp>
          <p:nvSpPr>
            <p:cNvPr id="123" name="TextBox 122">
              <a:extLst>
                <a:ext uri="{FF2B5EF4-FFF2-40B4-BE49-F238E27FC236}">
                  <a16:creationId xmlns:a16="http://schemas.microsoft.com/office/drawing/2014/main" id="{7192ADBD-ECCF-6AAC-DB1D-478BABDC5A6E}"/>
                </a:ext>
              </a:extLst>
            </p:cNvPr>
            <p:cNvSpPr txBox="1"/>
            <p:nvPr/>
          </p:nvSpPr>
          <p:spPr>
            <a:xfrm>
              <a:off x="224629" y="3789623"/>
              <a:ext cx="454112" cy="200055"/>
            </a:xfrm>
            <a:prstGeom prst="rect">
              <a:avLst/>
            </a:prstGeom>
            <a:noFill/>
          </p:spPr>
          <p:txBody>
            <a:bodyPr wrap="none" lIns="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No. at risk</a:t>
              </a:r>
            </a:p>
          </p:txBody>
        </p:sp>
        <p:sp>
          <p:nvSpPr>
            <p:cNvPr id="124" name="TextBox 123">
              <a:extLst>
                <a:ext uri="{FF2B5EF4-FFF2-40B4-BE49-F238E27FC236}">
                  <a16:creationId xmlns:a16="http://schemas.microsoft.com/office/drawing/2014/main" id="{EBCBD55C-5008-00F4-03E8-1F00FD314283}"/>
                </a:ext>
              </a:extLst>
            </p:cNvPr>
            <p:cNvSpPr txBox="1"/>
            <p:nvPr/>
          </p:nvSpPr>
          <p:spPr>
            <a:xfrm>
              <a:off x="224629" y="3924939"/>
              <a:ext cx="351290" cy="204326"/>
            </a:xfrm>
            <a:prstGeom prst="rect">
              <a:avLst/>
            </a:prstGeom>
            <a:noFill/>
          </p:spPr>
          <p:txBody>
            <a:bodyPr wrap="none" lIns="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chemeClr val="accent2"/>
                  </a:solidFill>
                  <a:effectLst/>
                  <a:uLnTx/>
                  <a:uFillTx/>
                  <a:latin typeface="Arial"/>
                  <a:cs typeface="Arial"/>
                  <a:sym typeface="Arial"/>
                  <a:rtl val="0"/>
                </a:rPr>
                <a:t>Aspirin</a:t>
              </a:r>
            </a:p>
          </p:txBody>
        </p:sp>
        <p:sp>
          <p:nvSpPr>
            <p:cNvPr id="125" name="TextBox 124">
              <a:extLst>
                <a:ext uri="{FF2B5EF4-FFF2-40B4-BE49-F238E27FC236}">
                  <a16:creationId xmlns:a16="http://schemas.microsoft.com/office/drawing/2014/main" id="{BBCBA673-C3B2-492E-096C-5EBD16D80308}"/>
                </a:ext>
              </a:extLst>
            </p:cNvPr>
            <p:cNvSpPr txBox="1"/>
            <p:nvPr/>
          </p:nvSpPr>
          <p:spPr>
            <a:xfrm>
              <a:off x="224629" y="4064746"/>
              <a:ext cx="818087" cy="204326"/>
            </a:xfrm>
            <a:prstGeom prst="rect">
              <a:avLst/>
            </a:prstGeom>
            <a:noFill/>
          </p:spPr>
          <p:txBody>
            <a:bodyPr wrap="none" lIns="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4D7A41"/>
                  </a:solidFill>
                  <a:effectLst/>
                  <a:uLnTx/>
                  <a:uFillTx/>
                  <a:latin typeface="Arial"/>
                  <a:cs typeface="Arial"/>
                  <a:sym typeface="Arial"/>
                  <a:rtl val="0"/>
                </a:rPr>
                <a:t>Clopidogrel–aspirin</a:t>
              </a:r>
            </a:p>
          </p:txBody>
        </p:sp>
        <p:sp>
          <p:nvSpPr>
            <p:cNvPr id="139" name="TextBox 138">
              <a:extLst>
                <a:ext uri="{FF2B5EF4-FFF2-40B4-BE49-F238E27FC236}">
                  <a16:creationId xmlns:a16="http://schemas.microsoft.com/office/drawing/2014/main" id="{5D3F6DD7-B870-F7D4-8737-2510633EEB1C}"/>
                </a:ext>
              </a:extLst>
            </p:cNvPr>
            <p:cNvSpPr txBox="1"/>
            <p:nvPr/>
          </p:nvSpPr>
          <p:spPr>
            <a:xfrm>
              <a:off x="981327" y="4066881"/>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2584</a:t>
              </a:r>
            </a:p>
          </p:txBody>
        </p:sp>
        <p:sp>
          <p:nvSpPr>
            <p:cNvPr id="140" name="TextBox 139">
              <a:extLst>
                <a:ext uri="{FF2B5EF4-FFF2-40B4-BE49-F238E27FC236}">
                  <a16:creationId xmlns:a16="http://schemas.microsoft.com/office/drawing/2014/main" id="{6857C4E7-6224-9A7B-34AB-DC60E58D87AF}"/>
                </a:ext>
              </a:extLst>
            </p:cNvPr>
            <p:cNvSpPr txBox="1"/>
            <p:nvPr/>
          </p:nvSpPr>
          <p:spPr>
            <a:xfrm>
              <a:off x="1810563" y="4066881"/>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2376</a:t>
              </a:r>
            </a:p>
          </p:txBody>
        </p:sp>
        <p:sp>
          <p:nvSpPr>
            <p:cNvPr id="141" name="TextBox 140">
              <a:extLst>
                <a:ext uri="{FF2B5EF4-FFF2-40B4-BE49-F238E27FC236}">
                  <a16:creationId xmlns:a16="http://schemas.microsoft.com/office/drawing/2014/main" id="{A1D80E35-B603-E7B0-BD93-3F20A832313B}"/>
                </a:ext>
              </a:extLst>
            </p:cNvPr>
            <p:cNvSpPr txBox="1"/>
            <p:nvPr/>
          </p:nvSpPr>
          <p:spPr>
            <a:xfrm>
              <a:off x="2598032" y="4066882"/>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2361</a:t>
              </a:r>
            </a:p>
          </p:txBody>
        </p:sp>
        <p:sp>
          <p:nvSpPr>
            <p:cNvPr id="142" name="TextBox 141">
              <a:extLst>
                <a:ext uri="{FF2B5EF4-FFF2-40B4-BE49-F238E27FC236}">
                  <a16:creationId xmlns:a16="http://schemas.microsoft.com/office/drawing/2014/main" id="{18C78999-4AA6-1326-17EE-B920A9D0CC02}"/>
                </a:ext>
              </a:extLst>
            </p:cNvPr>
            <p:cNvSpPr txBox="1"/>
            <p:nvPr/>
          </p:nvSpPr>
          <p:spPr>
            <a:xfrm>
              <a:off x="3403400" y="4066881"/>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1989</a:t>
              </a:r>
            </a:p>
          </p:txBody>
        </p:sp>
        <p:sp>
          <p:nvSpPr>
            <p:cNvPr id="143" name="TextBox 142">
              <a:extLst>
                <a:ext uri="{FF2B5EF4-FFF2-40B4-BE49-F238E27FC236}">
                  <a16:creationId xmlns:a16="http://schemas.microsoft.com/office/drawing/2014/main" id="{53D3CE91-D97A-2854-7CF0-9DA09A0E99B0}"/>
                </a:ext>
              </a:extLst>
            </p:cNvPr>
            <p:cNvSpPr txBox="1"/>
            <p:nvPr/>
          </p:nvSpPr>
          <p:spPr>
            <a:xfrm>
              <a:off x="981327" y="3927074"/>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2586</a:t>
              </a:r>
            </a:p>
          </p:txBody>
        </p:sp>
        <p:sp>
          <p:nvSpPr>
            <p:cNvPr id="144" name="TextBox 143">
              <a:extLst>
                <a:ext uri="{FF2B5EF4-FFF2-40B4-BE49-F238E27FC236}">
                  <a16:creationId xmlns:a16="http://schemas.microsoft.com/office/drawing/2014/main" id="{21F15BCB-6871-4B6D-28F5-C8D50D4336E6}"/>
                </a:ext>
              </a:extLst>
            </p:cNvPr>
            <p:cNvSpPr txBox="1"/>
            <p:nvPr/>
          </p:nvSpPr>
          <p:spPr>
            <a:xfrm>
              <a:off x="1810563" y="3927074"/>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2307</a:t>
              </a:r>
            </a:p>
          </p:txBody>
        </p:sp>
        <p:sp>
          <p:nvSpPr>
            <p:cNvPr id="145" name="TextBox 144">
              <a:extLst>
                <a:ext uri="{FF2B5EF4-FFF2-40B4-BE49-F238E27FC236}">
                  <a16:creationId xmlns:a16="http://schemas.microsoft.com/office/drawing/2014/main" id="{2F2FCE4F-593A-E728-8994-6A30E40819E7}"/>
                </a:ext>
              </a:extLst>
            </p:cNvPr>
            <p:cNvSpPr txBox="1"/>
            <p:nvPr/>
          </p:nvSpPr>
          <p:spPr>
            <a:xfrm>
              <a:off x="2598032" y="3927074"/>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2287</a:t>
              </a:r>
            </a:p>
          </p:txBody>
        </p:sp>
        <p:sp>
          <p:nvSpPr>
            <p:cNvPr id="146" name="TextBox 145">
              <a:extLst>
                <a:ext uri="{FF2B5EF4-FFF2-40B4-BE49-F238E27FC236}">
                  <a16:creationId xmlns:a16="http://schemas.microsoft.com/office/drawing/2014/main" id="{F9EE81CD-C41B-FE67-5884-644DD2671A0C}"/>
                </a:ext>
              </a:extLst>
            </p:cNvPr>
            <p:cNvSpPr txBox="1"/>
            <p:nvPr/>
          </p:nvSpPr>
          <p:spPr>
            <a:xfrm>
              <a:off x="3403402" y="3927074"/>
              <a:ext cx="329561" cy="200055"/>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1906</a:t>
              </a:r>
            </a:p>
          </p:txBody>
        </p:sp>
      </p:grpSp>
      <p:grpSp>
        <p:nvGrpSpPr>
          <p:cNvPr id="160" name="Group 159">
            <a:extLst>
              <a:ext uri="{FF2B5EF4-FFF2-40B4-BE49-F238E27FC236}">
                <a16:creationId xmlns:a16="http://schemas.microsoft.com/office/drawing/2014/main" id="{5FD4ECA7-FF7C-7FFF-F1B1-194BFE7B3AD7}"/>
              </a:ext>
            </a:extLst>
          </p:cNvPr>
          <p:cNvGrpSpPr/>
          <p:nvPr/>
        </p:nvGrpSpPr>
        <p:grpSpPr>
          <a:xfrm>
            <a:off x="888713" y="1538901"/>
            <a:ext cx="3482492" cy="2190687"/>
            <a:chOff x="868277" y="1654402"/>
            <a:chExt cx="2815378" cy="2360335"/>
          </a:xfrm>
        </p:grpSpPr>
        <p:sp>
          <p:nvSpPr>
            <p:cNvPr id="59" name="Freeform 58">
              <a:extLst>
                <a:ext uri="{FF2B5EF4-FFF2-40B4-BE49-F238E27FC236}">
                  <a16:creationId xmlns:a16="http://schemas.microsoft.com/office/drawing/2014/main" id="{88E0741B-A894-729C-3674-27E5C79A5392}"/>
                </a:ext>
              </a:extLst>
            </p:cNvPr>
            <p:cNvSpPr/>
            <p:nvPr/>
          </p:nvSpPr>
          <p:spPr>
            <a:xfrm>
              <a:off x="1292741" y="3545364"/>
              <a:ext cx="2375225" cy="4315"/>
            </a:xfrm>
            <a:custGeom>
              <a:avLst/>
              <a:gdLst>
                <a:gd name="csX0" fmla="*/ 2375226 w 2375225"/>
                <a:gd name="csY0" fmla="*/ 0 h 4315"/>
                <a:gd name="csX1" fmla="*/ 0 w 2375225"/>
                <a:gd name="csY1" fmla="*/ 0 h 4315"/>
              </a:gdLst>
              <a:ahLst/>
              <a:cxnLst>
                <a:cxn ang="0">
                  <a:pos x="csX0" y="csY0"/>
                </a:cxn>
                <a:cxn ang="0">
                  <a:pos x="csX1" y="csY1"/>
                </a:cxn>
              </a:cxnLst>
              <a:rect l="l" t="t" r="r" b="b"/>
              <a:pathLst>
                <a:path w="2375225" h="4315">
                  <a:moveTo>
                    <a:pt x="2375226" y="0"/>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68" name="Freeform 67">
              <a:extLst>
                <a:ext uri="{FF2B5EF4-FFF2-40B4-BE49-F238E27FC236}">
                  <a16:creationId xmlns:a16="http://schemas.microsoft.com/office/drawing/2014/main" id="{F26346D2-E132-9151-DD02-40E4A8FE1685}"/>
                </a:ext>
              </a:extLst>
            </p:cNvPr>
            <p:cNvSpPr/>
            <p:nvPr/>
          </p:nvSpPr>
          <p:spPr>
            <a:xfrm>
              <a:off x="2375292" y="3126549"/>
              <a:ext cx="1296941" cy="4315"/>
            </a:xfrm>
            <a:custGeom>
              <a:avLst/>
              <a:gdLst>
                <a:gd name="csX0" fmla="*/ 1296941 w 1296941"/>
                <a:gd name="csY0" fmla="*/ 0 h 4315"/>
                <a:gd name="csX1" fmla="*/ 0 w 1296941"/>
                <a:gd name="csY1" fmla="*/ 0 h 4315"/>
              </a:gdLst>
              <a:ahLst/>
              <a:cxnLst>
                <a:cxn ang="0">
                  <a:pos x="csX0" y="csY0"/>
                </a:cxn>
                <a:cxn ang="0">
                  <a:pos x="csX1" y="csY1"/>
                </a:cxn>
              </a:cxnLst>
              <a:rect l="l" t="t" r="r" b="b"/>
              <a:pathLst>
                <a:path w="1296941" h="4315">
                  <a:moveTo>
                    <a:pt x="1296941" y="0"/>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1" name="Freeform 90">
              <a:extLst>
                <a:ext uri="{FF2B5EF4-FFF2-40B4-BE49-F238E27FC236}">
                  <a16:creationId xmlns:a16="http://schemas.microsoft.com/office/drawing/2014/main" id="{2BDFDBBC-D07A-D533-D1FC-6C6333068580}"/>
                </a:ext>
              </a:extLst>
            </p:cNvPr>
            <p:cNvSpPr/>
            <p:nvPr/>
          </p:nvSpPr>
          <p:spPr>
            <a:xfrm>
              <a:off x="1292741" y="1759940"/>
              <a:ext cx="4309" cy="1785424"/>
            </a:xfrm>
            <a:custGeom>
              <a:avLst/>
              <a:gdLst>
                <a:gd name="csX0" fmla="*/ 0 w 4309"/>
                <a:gd name="csY0" fmla="*/ 1785425 h 1785424"/>
                <a:gd name="csX1" fmla="*/ 0 w 4309"/>
                <a:gd name="csY1" fmla="*/ 0 h 1785424"/>
              </a:gdLst>
              <a:ahLst/>
              <a:cxnLst>
                <a:cxn ang="0">
                  <a:pos x="csX0" y="csY0"/>
                </a:cxn>
                <a:cxn ang="0">
                  <a:pos x="csX1" y="csY1"/>
                </a:cxn>
              </a:cxnLst>
              <a:rect l="l" t="t" r="r" b="b"/>
              <a:pathLst>
                <a:path w="4309" h="1785424">
                  <a:moveTo>
                    <a:pt x="0" y="1785425"/>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2" name="Freeform 91">
              <a:extLst>
                <a:ext uri="{FF2B5EF4-FFF2-40B4-BE49-F238E27FC236}">
                  <a16:creationId xmlns:a16="http://schemas.microsoft.com/office/drawing/2014/main" id="{9ACED17A-4468-128A-A128-1D0D1D5768F4}"/>
                </a:ext>
              </a:extLst>
            </p:cNvPr>
            <p:cNvSpPr/>
            <p:nvPr/>
          </p:nvSpPr>
          <p:spPr>
            <a:xfrm>
              <a:off x="2375292" y="2087838"/>
              <a:ext cx="4309" cy="1038710"/>
            </a:xfrm>
            <a:custGeom>
              <a:avLst/>
              <a:gdLst>
                <a:gd name="csX0" fmla="*/ 0 w 4309"/>
                <a:gd name="csY0" fmla="*/ 1038711 h 1038710"/>
                <a:gd name="csX1" fmla="*/ 0 w 4309"/>
                <a:gd name="csY1" fmla="*/ 0 h 1038710"/>
              </a:gdLst>
              <a:ahLst/>
              <a:cxnLst>
                <a:cxn ang="0">
                  <a:pos x="csX0" y="csY0"/>
                </a:cxn>
                <a:cxn ang="0">
                  <a:pos x="csX1" y="csY1"/>
                </a:cxn>
              </a:cxnLst>
              <a:rect l="l" t="t" r="r" b="b"/>
              <a:pathLst>
                <a:path w="4309" h="1038710">
                  <a:moveTo>
                    <a:pt x="0" y="1038711"/>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3" name="Freeform 92">
              <a:extLst>
                <a:ext uri="{FF2B5EF4-FFF2-40B4-BE49-F238E27FC236}">
                  <a16:creationId xmlns:a16="http://schemas.microsoft.com/office/drawing/2014/main" id="{178F8788-B352-391A-EF78-4E11B532015E}"/>
                </a:ext>
              </a:extLst>
            </p:cNvPr>
            <p:cNvSpPr/>
            <p:nvPr/>
          </p:nvSpPr>
          <p:spPr>
            <a:xfrm>
              <a:off x="1292741" y="3545364"/>
              <a:ext cx="4309" cy="39870"/>
            </a:xfrm>
            <a:custGeom>
              <a:avLst/>
              <a:gdLst>
                <a:gd name="csX0" fmla="*/ 0 w 4309"/>
                <a:gd name="csY0" fmla="*/ 39871 h 39870"/>
                <a:gd name="csX1" fmla="*/ 0 w 4309"/>
                <a:gd name="csY1" fmla="*/ 0 h 39870"/>
              </a:gdLst>
              <a:ahLst/>
              <a:cxnLst>
                <a:cxn ang="0">
                  <a:pos x="csX0" y="csY0"/>
                </a:cxn>
                <a:cxn ang="0">
                  <a:pos x="csX1" y="csY1"/>
                </a:cxn>
              </a:cxnLst>
              <a:rect l="l" t="t" r="r" b="b"/>
              <a:pathLst>
                <a:path w="4309" h="39870">
                  <a:moveTo>
                    <a:pt x="0" y="39871"/>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4" name="Freeform 93">
              <a:extLst>
                <a:ext uri="{FF2B5EF4-FFF2-40B4-BE49-F238E27FC236}">
                  <a16:creationId xmlns:a16="http://schemas.microsoft.com/office/drawing/2014/main" id="{8C9E18FF-A61D-E04A-FB9F-0304DCFDF12B}"/>
                </a:ext>
              </a:extLst>
            </p:cNvPr>
            <p:cNvSpPr/>
            <p:nvPr/>
          </p:nvSpPr>
          <p:spPr>
            <a:xfrm>
              <a:off x="1252880" y="3545364"/>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5" name="Freeform 94">
              <a:extLst>
                <a:ext uri="{FF2B5EF4-FFF2-40B4-BE49-F238E27FC236}">
                  <a16:creationId xmlns:a16="http://schemas.microsoft.com/office/drawing/2014/main" id="{EE9BE067-4728-1446-5312-0D723ED1409B}"/>
                </a:ext>
              </a:extLst>
            </p:cNvPr>
            <p:cNvSpPr/>
            <p:nvPr/>
          </p:nvSpPr>
          <p:spPr>
            <a:xfrm>
              <a:off x="1252880" y="3188685"/>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6" name="Freeform 95">
              <a:extLst>
                <a:ext uri="{FF2B5EF4-FFF2-40B4-BE49-F238E27FC236}">
                  <a16:creationId xmlns:a16="http://schemas.microsoft.com/office/drawing/2014/main" id="{FD5E8647-1686-FDAF-BF94-0908A0E9D467}"/>
                </a:ext>
              </a:extLst>
            </p:cNvPr>
            <p:cNvSpPr/>
            <p:nvPr/>
          </p:nvSpPr>
          <p:spPr>
            <a:xfrm>
              <a:off x="1252880" y="2832135"/>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7" name="Freeform 96">
              <a:extLst>
                <a:ext uri="{FF2B5EF4-FFF2-40B4-BE49-F238E27FC236}">
                  <a16:creationId xmlns:a16="http://schemas.microsoft.com/office/drawing/2014/main" id="{91034546-3D77-1C1B-F3CD-4C89041FC34E}"/>
                </a:ext>
              </a:extLst>
            </p:cNvPr>
            <p:cNvSpPr/>
            <p:nvPr/>
          </p:nvSpPr>
          <p:spPr>
            <a:xfrm>
              <a:off x="1252880" y="2474549"/>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8" name="Freeform 97">
              <a:extLst>
                <a:ext uri="{FF2B5EF4-FFF2-40B4-BE49-F238E27FC236}">
                  <a16:creationId xmlns:a16="http://schemas.microsoft.com/office/drawing/2014/main" id="{D19D021C-75FB-416C-68B9-1C8A152A026E}"/>
                </a:ext>
              </a:extLst>
            </p:cNvPr>
            <p:cNvSpPr/>
            <p:nvPr/>
          </p:nvSpPr>
          <p:spPr>
            <a:xfrm>
              <a:off x="1252880" y="2119035"/>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99" name="Freeform 98">
              <a:extLst>
                <a:ext uri="{FF2B5EF4-FFF2-40B4-BE49-F238E27FC236}">
                  <a16:creationId xmlns:a16="http://schemas.microsoft.com/office/drawing/2014/main" id="{EA5BB305-2F36-4178-4669-E44DDCEBD225}"/>
                </a:ext>
              </a:extLst>
            </p:cNvPr>
            <p:cNvSpPr/>
            <p:nvPr/>
          </p:nvSpPr>
          <p:spPr>
            <a:xfrm>
              <a:off x="1252880" y="1759940"/>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0" name="Freeform 99">
              <a:extLst>
                <a:ext uri="{FF2B5EF4-FFF2-40B4-BE49-F238E27FC236}">
                  <a16:creationId xmlns:a16="http://schemas.microsoft.com/office/drawing/2014/main" id="{203EE55D-FD89-9D0C-C4AC-18C27CB99B17}"/>
                </a:ext>
              </a:extLst>
            </p:cNvPr>
            <p:cNvSpPr/>
            <p:nvPr/>
          </p:nvSpPr>
          <p:spPr>
            <a:xfrm>
              <a:off x="2038086" y="3545364"/>
              <a:ext cx="4309" cy="39870"/>
            </a:xfrm>
            <a:custGeom>
              <a:avLst/>
              <a:gdLst>
                <a:gd name="csX0" fmla="*/ 0 w 4309"/>
                <a:gd name="csY0" fmla="*/ 39871 h 39870"/>
                <a:gd name="csX1" fmla="*/ 0 w 4309"/>
                <a:gd name="csY1" fmla="*/ 0 h 39870"/>
              </a:gdLst>
              <a:ahLst/>
              <a:cxnLst>
                <a:cxn ang="0">
                  <a:pos x="csX0" y="csY0"/>
                </a:cxn>
                <a:cxn ang="0">
                  <a:pos x="csX1" y="csY1"/>
                </a:cxn>
              </a:cxnLst>
              <a:rect l="l" t="t" r="r" b="b"/>
              <a:pathLst>
                <a:path w="4309" h="39870">
                  <a:moveTo>
                    <a:pt x="0" y="39871"/>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1" name="Freeform 100">
              <a:extLst>
                <a:ext uri="{FF2B5EF4-FFF2-40B4-BE49-F238E27FC236}">
                  <a16:creationId xmlns:a16="http://schemas.microsoft.com/office/drawing/2014/main" id="{097516D0-BB76-1007-A8FE-DB291B9EBCBA}"/>
                </a:ext>
              </a:extLst>
            </p:cNvPr>
            <p:cNvSpPr/>
            <p:nvPr/>
          </p:nvSpPr>
          <p:spPr>
            <a:xfrm>
              <a:off x="2785973" y="3545364"/>
              <a:ext cx="4309" cy="39870"/>
            </a:xfrm>
            <a:custGeom>
              <a:avLst/>
              <a:gdLst>
                <a:gd name="csX0" fmla="*/ 0 w 4309"/>
                <a:gd name="csY0" fmla="*/ 39871 h 39870"/>
                <a:gd name="csX1" fmla="*/ 0 w 4309"/>
                <a:gd name="csY1" fmla="*/ 0 h 39870"/>
              </a:gdLst>
              <a:ahLst/>
              <a:cxnLst>
                <a:cxn ang="0">
                  <a:pos x="csX0" y="csY0"/>
                </a:cxn>
                <a:cxn ang="0">
                  <a:pos x="csX1" y="csY1"/>
                </a:cxn>
              </a:cxnLst>
              <a:rect l="l" t="t" r="r" b="b"/>
              <a:pathLst>
                <a:path w="4309" h="39870">
                  <a:moveTo>
                    <a:pt x="0" y="39871"/>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2" name="Freeform 101">
              <a:extLst>
                <a:ext uri="{FF2B5EF4-FFF2-40B4-BE49-F238E27FC236}">
                  <a16:creationId xmlns:a16="http://schemas.microsoft.com/office/drawing/2014/main" id="{9E01E6A2-6C98-13DA-91D4-F472E63EA4ED}"/>
                </a:ext>
              </a:extLst>
            </p:cNvPr>
            <p:cNvSpPr/>
            <p:nvPr/>
          </p:nvSpPr>
          <p:spPr>
            <a:xfrm>
              <a:off x="2375292" y="3126549"/>
              <a:ext cx="4309" cy="39913"/>
            </a:xfrm>
            <a:custGeom>
              <a:avLst/>
              <a:gdLst>
                <a:gd name="csX0" fmla="*/ 0 w 4309"/>
                <a:gd name="csY0" fmla="*/ 39914 h 39913"/>
                <a:gd name="csX1" fmla="*/ 0 w 4309"/>
                <a:gd name="csY1" fmla="*/ 0 h 39913"/>
              </a:gdLst>
              <a:ahLst/>
              <a:cxnLst>
                <a:cxn ang="0">
                  <a:pos x="csX0" y="csY0"/>
                </a:cxn>
                <a:cxn ang="0">
                  <a:pos x="csX1" y="csY1"/>
                </a:cxn>
              </a:cxnLst>
              <a:rect l="l" t="t" r="r" b="b"/>
              <a:pathLst>
                <a:path w="4309" h="39913">
                  <a:moveTo>
                    <a:pt x="0" y="39914"/>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3" name="Freeform 102">
              <a:extLst>
                <a:ext uri="{FF2B5EF4-FFF2-40B4-BE49-F238E27FC236}">
                  <a16:creationId xmlns:a16="http://schemas.microsoft.com/office/drawing/2014/main" id="{2B99128A-444F-D42F-C89F-C94E96BF2656}"/>
                </a:ext>
              </a:extLst>
            </p:cNvPr>
            <p:cNvSpPr/>
            <p:nvPr/>
          </p:nvSpPr>
          <p:spPr>
            <a:xfrm>
              <a:off x="2762444" y="3126549"/>
              <a:ext cx="4309" cy="39913"/>
            </a:xfrm>
            <a:custGeom>
              <a:avLst/>
              <a:gdLst>
                <a:gd name="csX0" fmla="*/ 0 w 4309"/>
                <a:gd name="csY0" fmla="*/ 39914 h 39913"/>
                <a:gd name="csX1" fmla="*/ 0 w 4309"/>
                <a:gd name="csY1" fmla="*/ 0 h 39913"/>
              </a:gdLst>
              <a:ahLst/>
              <a:cxnLst>
                <a:cxn ang="0">
                  <a:pos x="csX0" y="csY0"/>
                </a:cxn>
                <a:cxn ang="0">
                  <a:pos x="csX1" y="csY1"/>
                </a:cxn>
              </a:cxnLst>
              <a:rect l="l" t="t" r="r" b="b"/>
              <a:pathLst>
                <a:path w="4309" h="39913">
                  <a:moveTo>
                    <a:pt x="0" y="39914"/>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4" name="Freeform 103">
              <a:extLst>
                <a:ext uri="{FF2B5EF4-FFF2-40B4-BE49-F238E27FC236}">
                  <a16:creationId xmlns:a16="http://schemas.microsoft.com/office/drawing/2014/main" id="{B26FBCEB-517A-C3D9-583A-59B5E412193D}"/>
                </a:ext>
              </a:extLst>
            </p:cNvPr>
            <p:cNvSpPr/>
            <p:nvPr/>
          </p:nvSpPr>
          <p:spPr>
            <a:xfrm>
              <a:off x="2335431" y="3126549"/>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5" name="Freeform 104">
              <a:extLst>
                <a:ext uri="{FF2B5EF4-FFF2-40B4-BE49-F238E27FC236}">
                  <a16:creationId xmlns:a16="http://schemas.microsoft.com/office/drawing/2014/main" id="{AD9C45F9-1914-9405-BDA9-1F7D1340AF6F}"/>
                </a:ext>
              </a:extLst>
            </p:cNvPr>
            <p:cNvSpPr/>
            <p:nvPr/>
          </p:nvSpPr>
          <p:spPr>
            <a:xfrm>
              <a:off x="2335431" y="2924519"/>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 name="Freeform 105">
              <a:extLst>
                <a:ext uri="{FF2B5EF4-FFF2-40B4-BE49-F238E27FC236}">
                  <a16:creationId xmlns:a16="http://schemas.microsoft.com/office/drawing/2014/main" id="{77CFED11-5EB7-1629-B30A-F7B8B115636B}"/>
                </a:ext>
              </a:extLst>
            </p:cNvPr>
            <p:cNvSpPr/>
            <p:nvPr/>
          </p:nvSpPr>
          <p:spPr>
            <a:xfrm>
              <a:off x="2335431" y="2646805"/>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 name="Freeform 106">
              <a:extLst>
                <a:ext uri="{FF2B5EF4-FFF2-40B4-BE49-F238E27FC236}">
                  <a16:creationId xmlns:a16="http://schemas.microsoft.com/office/drawing/2014/main" id="{9D12C3BF-F0AE-F719-F88B-BE97A033DC28}"/>
                </a:ext>
              </a:extLst>
            </p:cNvPr>
            <p:cNvSpPr/>
            <p:nvPr/>
          </p:nvSpPr>
          <p:spPr>
            <a:xfrm>
              <a:off x="2335431" y="2368400"/>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 name="Freeform 107">
              <a:extLst>
                <a:ext uri="{FF2B5EF4-FFF2-40B4-BE49-F238E27FC236}">
                  <a16:creationId xmlns:a16="http://schemas.microsoft.com/office/drawing/2014/main" id="{4E966CFC-4316-C7D9-A382-29A469ABDA84}"/>
                </a:ext>
              </a:extLst>
            </p:cNvPr>
            <p:cNvSpPr/>
            <p:nvPr/>
          </p:nvSpPr>
          <p:spPr>
            <a:xfrm>
              <a:off x="2335431" y="2087838"/>
              <a:ext cx="39861" cy="4315"/>
            </a:xfrm>
            <a:custGeom>
              <a:avLst/>
              <a:gdLst>
                <a:gd name="csX0" fmla="*/ 0 w 39861"/>
                <a:gd name="csY0" fmla="*/ 0 h 4315"/>
                <a:gd name="csX1" fmla="*/ 39861 w 39861"/>
                <a:gd name="csY1" fmla="*/ 0 h 4315"/>
              </a:gdLst>
              <a:ahLst/>
              <a:cxnLst>
                <a:cxn ang="0">
                  <a:pos x="csX0" y="csY0"/>
                </a:cxn>
                <a:cxn ang="0">
                  <a:pos x="csX1" y="csY1"/>
                </a:cxn>
              </a:cxnLst>
              <a:rect l="l" t="t" r="r" b="b"/>
              <a:pathLst>
                <a:path w="39861" h="4315">
                  <a:moveTo>
                    <a:pt x="0" y="0"/>
                  </a:moveTo>
                  <a:lnTo>
                    <a:pt x="39861"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9" name="Freeform 108">
              <a:extLst>
                <a:ext uri="{FF2B5EF4-FFF2-40B4-BE49-F238E27FC236}">
                  <a16:creationId xmlns:a16="http://schemas.microsoft.com/office/drawing/2014/main" id="{F8336B84-B27C-7AD0-7AFA-166BE80C14E9}"/>
                </a:ext>
              </a:extLst>
            </p:cNvPr>
            <p:cNvSpPr/>
            <p:nvPr/>
          </p:nvSpPr>
          <p:spPr>
            <a:xfrm>
              <a:off x="3149639" y="3126549"/>
              <a:ext cx="4309" cy="39913"/>
            </a:xfrm>
            <a:custGeom>
              <a:avLst/>
              <a:gdLst>
                <a:gd name="csX0" fmla="*/ 0 w 4309"/>
                <a:gd name="csY0" fmla="*/ 39914 h 39913"/>
                <a:gd name="csX1" fmla="*/ 0 w 4309"/>
                <a:gd name="csY1" fmla="*/ 0 h 39913"/>
              </a:gdLst>
              <a:ahLst/>
              <a:cxnLst>
                <a:cxn ang="0">
                  <a:pos x="csX0" y="csY0"/>
                </a:cxn>
                <a:cxn ang="0">
                  <a:pos x="csX1" y="csY1"/>
                </a:cxn>
              </a:cxnLst>
              <a:rect l="l" t="t" r="r" b="b"/>
              <a:pathLst>
                <a:path w="4309" h="39913">
                  <a:moveTo>
                    <a:pt x="0" y="39914"/>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10" name="Freeform 109">
              <a:extLst>
                <a:ext uri="{FF2B5EF4-FFF2-40B4-BE49-F238E27FC236}">
                  <a16:creationId xmlns:a16="http://schemas.microsoft.com/office/drawing/2014/main" id="{F8388108-CA38-AD91-3793-B2CE0D4694CB}"/>
                </a:ext>
              </a:extLst>
            </p:cNvPr>
            <p:cNvSpPr/>
            <p:nvPr/>
          </p:nvSpPr>
          <p:spPr>
            <a:xfrm>
              <a:off x="3543082" y="3126549"/>
              <a:ext cx="4309" cy="39913"/>
            </a:xfrm>
            <a:custGeom>
              <a:avLst/>
              <a:gdLst>
                <a:gd name="csX0" fmla="*/ 0 w 4309"/>
                <a:gd name="csY0" fmla="*/ 39914 h 39913"/>
                <a:gd name="csX1" fmla="*/ 0 w 4309"/>
                <a:gd name="csY1" fmla="*/ 0 h 39913"/>
              </a:gdLst>
              <a:ahLst/>
              <a:cxnLst>
                <a:cxn ang="0">
                  <a:pos x="csX0" y="csY0"/>
                </a:cxn>
                <a:cxn ang="0">
                  <a:pos x="csX1" y="csY1"/>
                </a:cxn>
              </a:cxnLst>
              <a:rect l="l" t="t" r="r" b="b"/>
              <a:pathLst>
                <a:path w="4309" h="39913">
                  <a:moveTo>
                    <a:pt x="0" y="39914"/>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11" name="Freeform 110">
              <a:extLst>
                <a:ext uri="{FF2B5EF4-FFF2-40B4-BE49-F238E27FC236}">
                  <a16:creationId xmlns:a16="http://schemas.microsoft.com/office/drawing/2014/main" id="{F2B63C75-5549-8525-F88E-7771C6B7A3DE}"/>
                </a:ext>
              </a:extLst>
            </p:cNvPr>
            <p:cNvSpPr/>
            <p:nvPr/>
          </p:nvSpPr>
          <p:spPr>
            <a:xfrm>
              <a:off x="3529249" y="3545364"/>
              <a:ext cx="4309" cy="39870"/>
            </a:xfrm>
            <a:custGeom>
              <a:avLst/>
              <a:gdLst>
                <a:gd name="csX0" fmla="*/ 0 w 4309"/>
                <a:gd name="csY0" fmla="*/ 39871 h 39870"/>
                <a:gd name="csX1" fmla="*/ 0 w 4309"/>
                <a:gd name="csY1" fmla="*/ 0 h 39870"/>
              </a:gdLst>
              <a:ahLst/>
              <a:cxnLst>
                <a:cxn ang="0">
                  <a:pos x="csX0" y="csY0"/>
                </a:cxn>
                <a:cxn ang="0">
                  <a:pos x="csX1" y="csY1"/>
                </a:cxn>
              </a:cxnLst>
              <a:rect l="l" t="t" r="r" b="b"/>
              <a:pathLst>
                <a:path w="4309" h="39870">
                  <a:moveTo>
                    <a:pt x="0" y="39871"/>
                  </a:moveTo>
                  <a:lnTo>
                    <a:pt x="0"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12" name="TextBox 111">
              <a:extLst>
                <a:ext uri="{FF2B5EF4-FFF2-40B4-BE49-F238E27FC236}">
                  <a16:creationId xmlns:a16="http://schemas.microsoft.com/office/drawing/2014/main" id="{0C9D3B3A-6FCA-2387-6ED5-E999C195B510}"/>
                </a:ext>
              </a:extLst>
            </p:cNvPr>
            <p:cNvSpPr txBox="1"/>
            <p:nvPr/>
          </p:nvSpPr>
          <p:spPr>
            <a:xfrm>
              <a:off x="1182125" y="3538684"/>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a:t>
              </a:r>
            </a:p>
          </p:txBody>
        </p:sp>
        <p:sp>
          <p:nvSpPr>
            <p:cNvPr id="113" name="TextBox 112">
              <a:extLst>
                <a:ext uri="{FF2B5EF4-FFF2-40B4-BE49-F238E27FC236}">
                  <a16:creationId xmlns:a16="http://schemas.microsoft.com/office/drawing/2014/main" id="{0A126EB9-A924-AED1-0669-9495E4E66C17}"/>
                </a:ext>
              </a:extLst>
            </p:cNvPr>
            <p:cNvSpPr txBox="1"/>
            <p:nvPr/>
          </p:nvSpPr>
          <p:spPr>
            <a:xfrm>
              <a:off x="2264676" y="312117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a:t>
              </a:r>
            </a:p>
          </p:txBody>
        </p:sp>
        <p:sp>
          <p:nvSpPr>
            <p:cNvPr id="114" name="TextBox 113">
              <a:extLst>
                <a:ext uri="{FF2B5EF4-FFF2-40B4-BE49-F238E27FC236}">
                  <a16:creationId xmlns:a16="http://schemas.microsoft.com/office/drawing/2014/main" id="{2FF64BBA-DABA-2FCA-BBF7-A6ED886D1631}"/>
                </a:ext>
              </a:extLst>
            </p:cNvPr>
            <p:cNvSpPr txBox="1"/>
            <p:nvPr/>
          </p:nvSpPr>
          <p:spPr>
            <a:xfrm>
              <a:off x="2063645" y="3030216"/>
              <a:ext cx="3353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0.00</a:t>
              </a:r>
            </a:p>
          </p:txBody>
        </p:sp>
        <p:sp>
          <p:nvSpPr>
            <p:cNvPr id="115" name="TextBox 114">
              <a:extLst>
                <a:ext uri="{FF2B5EF4-FFF2-40B4-BE49-F238E27FC236}">
                  <a16:creationId xmlns:a16="http://schemas.microsoft.com/office/drawing/2014/main" id="{7A6EDFE0-244B-0E97-E018-A5324583A41E}"/>
                </a:ext>
              </a:extLst>
            </p:cNvPr>
            <p:cNvSpPr txBox="1"/>
            <p:nvPr/>
          </p:nvSpPr>
          <p:spPr>
            <a:xfrm>
              <a:off x="2063645" y="2833321"/>
              <a:ext cx="3353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0.85</a:t>
              </a:r>
            </a:p>
          </p:txBody>
        </p:sp>
        <p:sp>
          <p:nvSpPr>
            <p:cNvPr id="116" name="TextBox 115">
              <a:extLst>
                <a:ext uri="{FF2B5EF4-FFF2-40B4-BE49-F238E27FC236}">
                  <a16:creationId xmlns:a16="http://schemas.microsoft.com/office/drawing/2014/main" id="{B3821F29-1347-D3CD-A18B-8E22E9556D62}"/>
                </a:ext>
              </a:extLst>
            </p:cNvPr>
            <p:cNvSpPr txBox="1"/>
            <p:nvPr/>
          </p:nvSpPr>
          <p:spPr>
            <a:xfrm>
              <a:off x="2063645" y="2558800"/>
              <a:ext cx="3353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0.90</a:t>
              </a:r>
            </a:p>
          </p:txBody>
        </p:sp>
        <p:sp>
          <p:nvSpPr>
            <p:cNvPr id="117" name="TextBox 116">
              <a:extLst>
                <a:ext uri="{FF2B5EF4-FFF2-40B4-BE49-F238E27FC236}">
                  <a16:creationId xmlns:a16="http://schemas.microsoft.com/office/drawing/2014/main" id="{9C77AEA7-AE3C-4C92-F84E-CE2658461832}"/>
                </a:ext>
              </a:extLst>
            </p:cNvPr>
            <p:cNvSpPr txBox="1"/>
            <p:nvPr/>
          </p:nvSpPr>
          <p:spPr>
            <a:xfrm>
              <a:off x="2063645" y="1989951"/>
              <a:ext cx="3353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1.00</a:t>
              </a:r>
            </a:p>
          </p:txBody>
        </p:sp>
        <p:sp>
          <p:nvSpPr>
            <p:cNvPr id="118" name="TextBox 117">
              <a:extLst>
                <a:ext uri="{FF2B5EF4-FFF2-40B4-BE49-F238E27FC236}">
                  <a16:creationId xmlns:a16="http://schemas.microsoft.com/office/drawing/2014/main" id="{72093E76-7E56-1651-3727-ABA7C4C43AB1}"/>
                </a:ext>
              </a:extLst>
            </p:cNvPr>
            <p:cNvSpPr txBox="1"/>
            <p:nvPr/>
          </p:nvSpPr>
          <p:spPr>
            <a:xfrm>
              <a:off x="2063645" y="2270557"/>
              <a:ext cx="3353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0.95</a:t>
              </a:r>
            </a:p>
          </p:txBody>
        </p:sp>
        <p:sp>
          <p:nvSpPr>
            <p:cNvPr id="119" name="TextBox 118">
              <a:extLst>
                <a:ext uri="{FF2B5EF4-FFF2-40B4-BE49-F238E27FC236}">
                  <a16:creationId xmlns:a16="http://schemas.microsoft.com/office/drawing/2014/main" id="{23FFBCF9-687F-3072-4C08-81DC14B27173}"/>
                </a:ext>
              </a:extLst>
            </p:cNvPr>
            <p:cNvSpPr txBox="1"/>
            <p:nvPr/>
          </p:nvSpPr>
          <p:spPr>
            <a:xfrm>
              <a:off x="2631789" y="3121176"/>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30</a:t>
              </a:r>
            </a:p>
          </p:txBody>
        </p:sp>
        <p:sp>
          <p:nvSpPr>
            <p:cNvPr id="120" name="TextBox 119">
              <a:extLst>
                <a:ext uri="{FF2B5EF4-FFF2-40B4-BE49-F238E27FC236}">
                  <a16:creationId xmlns:a16="http://schemas.microsoft.com/office/drawing/2014/main" id="{704EF6B8-791E-8887-5006-49018E8BEB54}"/>
                </a:ext>
              </a:extLst>
            </p:cNvPr>
            <p:cNvSpPr txBox="1"/>
            <p:nvPr/>
          </p:nvSpPr>
          <p:spPr>
            <a:xfrm>
              <a:off x="3018984" y="3121176"/>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60</a:t>
              </a:r>
            </a:p>
          </p:txBody>
        </p:sp>
        <p:sp>
          <p:nvSpPr>
            <p:cNvPr id="121" name="TextBox 120">
              <a:extLst>
                <a:ext uri="{FF2B5EF4-FFF2-40B4-BE49-F238E27FC236}">
                  <a16:creationId xmlns:a16="http://schemas.microsoft.com/office/drawing/2014/main" id="{4C003AAF-D2E9-B584-3628-209FBD2BF33A}"/>
                </a:ext>
              </a:extLst>
            </p:cNvPr>
            <p:cNvSpPr txBox="1"/>
            <p:nvPr/>
          </p:nvSpPr>
          <p:spPr>
            <a:xfrm>
              <a:off x="3412427" y="3121176"/>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90</a:t>
              </a:r>
            </a:p>
          </p:txBody>
        </p:sp>
        <p:sp>
          <p:nvSpPr>
            <p:cNvPr id="122" name="TextBox 121">
              <a:extLst>
                <a:ext uri="{FF2B5EF4-FFF2-40B4-BE49-F238E27FC236}">
                  <a16:creationId xmlns:a16="http://schemas.microsoft.com/office/drawing/2014/main" id="{3923C2A4-0F9B-94E5-C653-E42FAC3552B8}"/>
                </a:ext>
              </a:extLst>
            </p:cNvPr>
            <p:cNvSpPr txBox="1"/>
            <p:nvPr/>
          </p:nvSpPr>
          <p:spPr>
            <a:xfrm>
              <a:off x="1278352" y="3274044"/>
              <a:ext cx="1731564"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Pr>
                <a:t>Hazard ratio: 0.68 (95% CI: 0.57–0.81)</a:t>
              </a:r>
            </a:p>
          </p:txBody>
        </p:sp>
        <p:sp>
          <p:nvSpPr>
            <p:cNvPr id="126" name="TextBox 125">
              <a:extLst>
                <a:ext uri="{FF2B5EF4-FFF2-40B4-BE49-F238E27FC236}">
                  <a16:creationId xmlns:a16="http://schemas.microsoft.com/office/drawing/2014/main" id="{04C6546F-DB21-EE05-6FA8-ED8C69125EA2}"/>
                </a:ext>
              </a:extLst>
            </p:cNvPr>
            <p:cNvSpPr txBox="1"/>
            <p:nvPr/>
          </p:nvSpPr>
          <p:spPr>
            <a:xfrm rot="16200000">
              <a:off x="339211" y="2635786"/>
              <a:ext cx="1130438" cy="72306"/>
            </a:xfrm>
            <a:prstGeom prst="rect">
              <a:avLst/>
            </a:prstGeom>
            <a:noFill/>
          </p:spPr>
          <p:txBody>
            <a:bodyPr wrap="none" rtlCol="0" anchor="ctr">
              <a:no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Survival free of stroke</a:t>
              </a:r>
            </a:p>
          </p:txBody>
        </p:sp>
        <p:sp>
          <p:nvSpPr>
            <p:cNvPr id="127" name="TextBox 126">
              <a:extLst>
                <a:ext uri="{FF2B5EF4-FFF2-40B4-BE49-F238E27FC236}">
                  <a16:creationId xmlns:a16="http://schemas.microsoft.com/office/drawing/2014/main" id="{CF762F98-5A20-538E-49DE-A3A04D880D33}"/>
                </a:ext>
              </a:extLst>
            </p:cNvPr>
            <p:cNvSpPr txBox="1"/>
            <p:nvPr/>
          </p:nvSpPr>
          <p:spPr>
            <a:xfrm>
              <a:off x="1970739" y="3797843"/>
              <a:ext cx="909891" cy="216894"/>
            </a:xfrm>
            <a:prstGeom prst="rect">
              <a:avLst/>
            </a:prstGeom>
            <a:noFill/>
          </p:spPr>
          <p:txBody>
            <a:bodyPr wrap="none" rtlCol="0" anchor="ctr">
              <a:spAutoFit/>
            </a:bodyPr>
            <a:lstStyle/>
            <a:p>
              <a:pPr marL="0" marR="0" lvl="0" indent="0" algn="ctr"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Days since randomization</a:t>
              </a:r>
            </a:p>
          </p:txBody>
        </p:sp>
        <p:sp>
          <p:nvSpPr>
            <p:cNvPr id="128" name="TextBox 127">
              <a:extLst>
                <a:ext uri="{FF2B5EF4-FFF2-40B4-BE49-F238E27FC236}">
                  <a16:creationId xmlns:a16="http://schemas.microsoft.com/office/drawing/2014/main" id="{4F0ED00F-09F8-2321-F226-24DD5D986D9B}"/>
                </a:ext>
              </a:extLst>
            </p:cNvPr>
            <p:cNvSpPr txBox="1"/>
            <p:nvPr/>
          </p:nvSpPr>
          <p:spPr>
            <a:xfrm>
              <a:off x="1274664" y="3379201"/>
              <a:ext cx="511679"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Pr>
                <a:t>p&lt;0.001</a:t>
              </a:r>
            </a:p>
          </p:txBody>
        </p:sp>
        <p:sp>
          <p:nvSpPr>
            <p:cNvPr id="129" name="TextBox 128">
              <a:extLst>
                <a:ext uri="{FF2B5EF4-FFF2-40B4-BE49-F238E27FC236}">
                  <a16:creationId xmlns:a16="http://schemas.microsoft.com/office/drawing/2014/main" id="{9B95C7FC-AEC0-0CF2-D715-CDBA87D939DD}"/>
                </a:ext>
              </a:extLst>
            </p:cNvPr>
            <p:cNvSpPr txBox="1"/>
            <p:nvPr/>
          </p:nvSpPr>
          <p:spPr>
            <a:xfrm>
              <a:off x="1907474" y="353868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30</a:t>
              </a:r>
            </a:p>
          </p:txBody>
        </p:sp>
        <p:sp>
          <p:nvSpPr>
            <p:cNvPr id="130" name="TextBox 129">
              <a:extLst>
                <a:ext uri="{FF2B5EF4-FFF2-40B4-BE49-F238E27FC236}">
                  <a16:creationId xmlns:a16="http://schemas.microsoft.com/office/drawing/2014/main" id="{2B83CB25-5033-276E-291F-53AF13DA7B9D}"/>
                </a:ext>
              </a:extLst>
            </p:cNvPr>
            <p:cNvSpPr txBox="1"/>
            <p:nvPr/>
          </p:nvSpPr>
          <p:spPr>
            <a:xfrm>
              <a:off x="1015993" y="3441337"/>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0.0</a:t>
              </a:r>
            </a:p>
          </p:txBody>
        </p:sp>
        <p:sp>
          <p:nvSpPr>
            <p:cNvPr id="131" name="TextBox 130">
              <a:extLst>
                <a:ext uri="{FF2B5EF4-FFF2-40B4-BE49-F238E27FC236}">
                  <a16:creationId xmlns:a16="http://schemas.microsoft.com/office/drawing/2014/main" id="{E75C468A-E5CC-78C8-A5A7-BC2158752426}"/>
                </a:ext>
              </a:extLst>
            </p:cNvPr>
            <p:cNvSpPr txBox="1"/>
            <p:nvPr/>
          </p:nvSpPr>
          <p:spPr>
            <a:xfrm>
              <a:off x="1015993" y="3088282"/>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0.2</a:t>
              </a:r>
            </a:p>
          </p:txBody>
        </p:sp>
        <p:sp>
          <p:nvSpPr>
            <p:cNvPr id="132" name="TextBox 131">
              <a:extLst>
                <a:ext uri="{FF2B5EF4-FFF2-40B4-BE49-F238E27FC236}">
                  <a16:creationId xmlns:a16="http://schemas.microsoft.com/office/drawing/2014/main" id="{B8850EEF-C61E-0AC2-BBDD-8C8141A4F5B2}"/>
                </a:ext>
              </a:extLst>
            </p:cNvPr>
            <p:cNvSpPr txBox="1"/>
            <p:nvPr/>
          </p:nvSpPr>
          <p:spPr>
            <a:xfrm>
              <a:off x="1015993" y="2726598"/>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0.4</a:t>
              </a:r>
            </a:p>
          </p:txBody>
        </p:sp>
        <p:sp>
          <p:nvSpPr>
            <p:cNvPr id="133" name="TextBox 132">
              <a:extLst>
                <a:ext uri="{FF2B5EF4-FFF2-40B4-BE49-F238E27FC236}">
                  <a16:creationId xmlns:a16="http://schemas.microsoft.com/office/drawing/2014/main" id="{7098B843-1C26-9277-4DD4-81D109B15841}"/>
                </a:ext>
              </a:extLst>
            </p:cNvPr>
            <p:cNvSpPr txBox="1"/>
            <p:nvPr/>
          </p:nvSpPr>
          <p:spPr>
            <a:xfrm>
              <a:off x="1015993" y="2369012"/>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0.6</a:t>
              </a:r>
            </a:p>
          </p:txBody>
        </p:sp>
        <p:sp>
          <p:nvSpPr>
            <p:cNvPr id="134" name="TextBox 133">
              <a:extLst>
                <a:ext uri="{FF2B5EF4-FFF2-40B4-BE49-F238E27FC236}">
                  <a16:creationId xmlns:a16="http://schemas.microsoft.com/office/drawing/2014/main" id="{371F9721-F474-BC0C-AB1C-C039B7450410}"/>
                </a:ext>
              </a:extLst>
            </p:cNvPr>
            <p:cNvSpPr txBox="1"/>
            <p:nvPr/>
          </p:nvSpPr>
          <p:spPr>
            <a:xfrm>
              <a:off x="2655318" y="353868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60</a:t>
              </a:r>
            </a:p>
          </p:txBody>
        </p:sp>
        <p:sp>
          <p:nvSpPr>
            <p:cNvPr id="135" name="TextBox 134">
              <a:extLst>
                <a:ext uri="{FF2B5EF4-FFF2-40B4-BE49-F238E27FC236}">
                  <a16:creationId xmlns:a16="http://schemas.microsoft.com/office/drawing/2014/main" id="{2E6346D1-F0DC-9997-7205-512F4F5AA4F4}"/>
                </a:ext>
              </a:extLst>
            </p:cNvPr>
            <p:cNvSpPr txBox="1"/>
            <p:nvPr/>
          </p:nvSpPr>
          <p:spPr>
            <a:xfrm>
              <a:off x="3398637" y="353868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90</a:t>
              </a:r>
            </a:p>
          </p:txBody>
        </p:sp>
        <p:sp>
          <p:nvSpPr>
            <p:cNvPr id="136" name="TextBox 135">
              <a:extLst>
                <a:ext uri="{FF2B5EF4-FFF2-40B4-BE49-F238E27FC236}">
                  <a16:creationId xmlns:a16="http://schemas.microsoft.com/office/drawing/2014/main" id="{FF71789A-0AE9-5888-E639-9F970C85EEC4}"/>
                </a:ext>
              </a:extLst>
            </p:cNvPr>
            <p:cNvSpPr txBox="1"/>
            <p:nvPr/>
          </p:nvSpPr>
          <p:spPr>
            <a:xfrm>
              <a:off x="3331627" y="2325438"/>
              <a:ext cx="210314"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F21C1C"/>
                  </a:solidFill>
                  <a:effectLst/>
                  <a:uLnTx/>
                  <a:uFillTx/>
                  <a:latin typeface="Arial"/>
                  <a:cs typeface="Arial"/>
                  <a:sym typeface="Arial"/>
                  <a:rtl val="0"/>
                </a:rPr>
                <a:t> </a:t>
              </a:r>
            </a:p>
          </p:txBody>
        </p:sp>
        <p:sp>
          <p:nvSpPr>
            <p:cNvPr id="137" name="TextBox 136">
              <a:extLst>
                <a:ext uri="{FF2B5EF4-FFF2-40B4-BE49-F238E27FC236}">
                  <a16:creationId xmlns:a16="http://schemas.microsoft.com/office/drawing/2014/main" id="{37C1E89A-DEF7-E46F-3A74-3F9440348F61}"/>
                </a:ext>
              </a:extLst>
            </p:cNvPr>
            <p:cNvSpPr txBox="1"/>
            <p:nvPr/>
          </p:nvSpPr>
          <p:spPr>
            <a:xfrm>
              <a:off x="2653169" y="2301377"/>
              <a:ext cx="992940" cy="215547"/>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4D7A41"/>
                  </a:solidFill>
                  <a:effectLst/>
                  <a:uLnTx/>
                  <a:uFillTx/>
                  <a:latin typeface="Arial"/>
                  <a:cs typeface="Arial"/>
                  <a:sym typeface="Arial"/>
                  <a:rtl val="0"/>
                </a:rPr>
                <a:t>Clopidogrel plus Aspirin</a:t>
              </a:r>
            </a:p>
          </p:txBody>
        </p:sp>
        <p:sp>
          <p:nvSpPr>
            <p:cNvPr id="138" name="TextBox 137">
              <a:extLst>
                <a:ext uri="{FF2B5EF4-FFF2-40B4-BE49-F238E27FC236}">
                  <a16:creationId xmlns:a16="http://schemas.microsoft.com/office/drawing/2014/main" id="{FDDDCC92-695C-86E7-F071-1D34A328A10C}"/>
                </a:ext>
              </a:extLst>
            </p:cNvPr>
            <p:cNvSpPr txBox="1"/>
            <p:nvPr/>
          </p:nvSpPr>
          <p:spPr>
            <a:xfrm>
              <a:off x="2845964" y="2642958"/>
              <a:ext cx="399405" cy="215547"/>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chemeClr val="tx2"/>
                  </a:solidFill>
                  <a:effectLst/>
                  <a:uLnTx/>
                  <a:uFillTx/>
                  <a:latin typeface="Arial"/>
                  <a:cs typeface="Arial"/>
                  <a:sym typeface="Arial"/>
                  <a:rtl val="0"/>
                </a:rPr>
                <a:t>Aspirin</a:t>
              </a:r>
            </a:p>
          </p:txBody>
        </p:sp>
        <p:sp>
          <p:nvSpPr>
            <p:cNvPr id="147" name="TextBox 146">
              <a:extLst>
                <a:ext uri="{FF2B5EF4-FFF2-40B4-BE49-F238E27FC236}">
                  <a16:creationId xmlns:a16="http://schemas.microsoft.com/office/drawing/2014/main" id="{536BB4B1-301B-FEBE-B3D0-9A90AF682663}"/>
                </a:ext>
              </a:extLst>
            </p:cNvPr>
            <p:cNvSpPr txBox="1"/>
            <p:nvPr/>
          </p:nvSpPr>
          <p:spPr>
            <a:xfrm>
              <a:off x="1015993" y="2013498"/>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0.8</a:t>
              </a:r>
            </a:p>
          </p:txBody>
        </p:sp>
        <p:sp>
          <p:nvSpPr>
            <p:cNvPr id="148" name="TextBox 147">
              <a:extLst>
                <a:ext uri="{FF2B5EF4-FFF2-40B4-BE49-F238E27FC236}">
                  <a16:creationId xmlns:a16="http://schemas.microsoft.com/office/drawing/2014/main" id="{E70F995D-F219-0DCB-EED1-2C769C0BB1A7}"/>
                </a:ext>
              </a:extLst>
            </p:cNvPr>
            <p:cNvSpPr txBox="1"/>
            <p:nvPr/>
          </p:nvSpPr>
          <p:spPr>
            <a:xfrm>
              <a:off x="1015993" y="1654402"/>
              <a:ext cx="30970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1.0</a:t>
              </a:r>
            </a:p>
          </p:txBody>
        </p:sp>
        <p:grpSp>
          <p:nvGrpSpPr>
            <p:cNvPr id="149" name="Graphic 10">
              <a:extLst>
                <a:ext uri="{FF2B5EF4-FFF2-40B4-BE49-F238E27FC236}">
                  <a16:creationId xmlns:a16="http://schemas.microsoft.com/office/drawing/2014/main" id="{4A57D446-0A90-7B9C-26C0-892D44B08286}"/>
                </a:ext>
              </a:extLst>
            </p:cNvPr>
            <p:cNvGrpSpPr/>
            <p:nvPr/>
          </p:nvGrpSpPr>
          <p:grpSpPr>
            <a:xfrm>
              <a:off x="2337370" y="2989671"/>
              <a:ext cx="75851" cy="75943"/>
              <a:chOff x="2337370" y="2989671"/>
              <a:chExt cx="75851" cy="75943"/>
            </a:xfrm>
            <a:solidFill>
              <a:srgbClr val="FFFFFF"/>
            </a:solidFill>
          </p:grpSpPr>
          <p:sp>
            <p:nvSpPr>
              <p:cNvPr id="154" name="Rectangle 153">
                <a:extLst>
                  <a:ext uri="{FF2B5EF4-FFF2-40B4-BE49-F238E27FC236}">
                    <a16:creationId xmlns:a16="http://schemas.microsoft.com/office/drawing/2014/main" id="{B4EF74F9-D08E-3E05-C60D-DDBD023653D0}"/>
                  </a:ext>
                </a:extLst>
              </p:cNvPr>
              <p:cNvSpPr/>
              <p:nvPr/>
            </p:nvSpPr>
            <p:spPr>
              <a:xfrm rot="-2700000">
                <a:off x="2333994" y="3015302"/>
                <a:ext cx="82610" cy="24681"/>
              </a:xfrm>
              <a:prstGeom prst="rect">
                <a:avLst/>
              </a:prstGeom>
              <a:solidFill>
                <a:srgbClr val="FFFFFF"/>
              </a:solidFill>
              <a:ln w="4306" cap="flat">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55" name="Freeform 154">
                <a:extLst>
                  <a:ext uri="{FF2B5EF4-FFF2-40B4-BE49-F238E27FC236}">
                    <a16:creationId xmlns:a16="http://schemas.microsoft.com/office/drawing/2014/main" id="{15585EF2-66AF-88DC-DD8A-7C0AF184EDF3}"/>
                  </a:ext>
                </a:extLst>
              </p:cNvPr>
              <p:cNvSpPr/>
              <p:nvPr/>
            </p:nvSpPr>
            <p:spPr>
              <a:xfrm>
                <a:off x="2354780" y="3007109"/>
                <a:ext cx="58391" cy="58468"/>
              </a:xfrm>
              <a:custGeom>
                <a:avLst/>
                <a:gdLst>
                  <a:gd name="csX0" fmla="*/ 0 w 58391"/>
                  <a:gd name="csY0" fmla="*/ 58469 h 58468"/>
                  <a:gd name="csX1" fmla="*/ 58392 w 58391"/>
                  <a:gd name="csY1" fmla="*/ 0 h 58468"/>
                </a:gdLst>
                <a:ahLst/>
                <a:cxnLst>
                  <a:cxn ang="0">
                    <a:pos x="csX0" y="csY0"/>
                  </a:cxn>
                  <a:cxn ang="0">
                    <a:pos x="csX1" y="csY1"/>
                  </a:cxn>
                </a:cxnLst>
                <a:rect l="l" t="t" r="r" b="b"/>
                <a:pathLst>
                  <a:path w="58391" h="58468">
                    <a:moveTo>
                      <a:pt x="0" y="58469"/>
                    </a:moveTo>
                    <a:lnTo>
                      <a:pt x="58392"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56" name="Freeform 155">
                <a:extLst>
                  <a:ext uri="{FF2B5EF4-FFF2-40B4-BE49-F238E27FC236}">
                    <a16:creationId xmlns:a16="http://schemas.microsoft.com/office/drawing/2014/main" id="{BFA616F6-4141-BE2E-84B8-FE347D97B2A7}"/>
                  </a:ext>
                </a:extLst>
              </p:cNvPr>
              <p:cNvSpPr/>
              <p:nvPr/>
            </p:nvSpPr>
            <p:spPr>
              <a:xfrm>
                <a:off x="2337370" y="2989676"/>
                <a:ext cx="58391" cy="58468"/>
              </a:xfrm>
              <a:custGeom>
                <a:avLst/>
                <a:gdLst>
                  <a:gd name="csX0" fmla="*/ 0 w 58391"/>
                  <a:gd name="csY0" fmla="*/ 58468 h 58468"/>
                  <a:gd name="csX1" fmla="*/ 58392 w 58391"/>
                  <a:gd name="csY1" fmla="*/ 0 h 58468"/>
                </a:gdLst>
                <a:ahLst/>
                <a:cxnLst>
                  <a:cxn ang="0">
                    <a:pos x="csX0" y="csY0"/>
                  </a:cxn>
                  <a:cxn ang="0">
                    <a:pos x="csX1" y="csY1"/>
                  </a:cxn>
                </a:cxnLst>
                <a:rect l="l" t="t" r="r" b="b"/>
                <a:pathLst>
                  <a:path w="58391" h="58468">
                    <a:moveTo>
                      <a:pt x="0" y="58468"/>
                    </a:moveTo>
                    <a:lnTo>
                      <a:pt x="58392" y="0"/>
                    </a:lnTo>
                  </a:path>
                </a:pathLst>
              </a:custGeom>
              <a:ln w="322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grpSp>
        <p:sp>
          <p:nvSpPr>
            <p:cNvPr id="150" name="Freeform 149">
              <a:extLst>
                <a:ext uri="{FF2B5EF4-FFF2-40B4-BE49-F238E27FC236}">
                  <a16:creationId xmlns:a16="http://schemas.microsoft.com/office/drawing/2014/main" id="{93E41AE1-CDA0-932E-1FC2-B2870D8EBA1F}"/>
                </a:ext>
              </a:extLst>
            </p:cNvPr>
            <p:cNvSpPr/>
            <p:nvPr/>
          </p:nvSpPr>
          <p:spPr>
            <a:xfrm>
              <a:off x="1292741" y="1759940"/>
              <a:ext cx="2379449" cy="221878"/>
            </a:xfrm>
            <a:custGeom>
              <a:avLst/>
              <a:gdLst>
                <a:gd name="csX0" fmla="*/ 0 w 2379449"/>
                <a:gd name="csY0" fmla="*/ 0 h 221878"/>
                <a:gd name="csX1" fmla="*/ 73259 w 2379449"/>
                <a:gd name="csY1" fmla="*/ 123970 h 221878"/>
                <a:gd name="csX2" fmla="*/ 252571 w 2379449"/>
                <a:gd name="csY2" fmla="*/ 158706 h 221878"/>
                <a:gd name="csX3" fmla="*/ 516130 w 2379449"/>
                <a:gd name="csY3" fmla="*/ 172946 h 221878"/>
                <a:gd name="csX4" fmla="*/ 844891 w 2379449"/>
                <a:gd name="csY4" fmla="*/ 181101 h 221878"/>
                <a:gd name="csX5" fmla="*/ 2154889 w 2379449"/>
                <a:gd name="csY5" fmla="*/ 215060 h 221878"/>
                <a:gd name="csX6" fmla="*/ 2379449 w 2379449"/>
                <a:gd name="csY6" fmla="*/ 221878 h 221878"/>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379449" h="221878">
                  <a:moveTo>
                    <a:pt x="0" y="0"/>
                  </a:moveTo>
                  <a:cubicBezTo>
                    <a:pt x="7800" y="34736"/>
                    <a:pt x="26028" y="88760"/>
                    <a:pt x="73259" y="123970"/>
                  </a:cubicBezTo>
                  <a:cubicBezTo>
                    <a:pt x="119671" y="158577"/>
                    <a:pt x="169961" y="156980"/>
                    <a:pt x="252571" y="158706"/>
                  </a:cubicBezTo>
                  <a:cubicBezTo>
                    <a:pt x="340525" y="160562"/>
                    <a:pt x="428134" y="171910"/>
                    <a:pt x="516130" y="172946"/>
                  </a:cubicBezTo>
                  <a:cubicBezTo>
                    <a:pt x="625760" y="174197"/>
                    <a:pt x="735261" y="179979"/>
                    <a:pt x="844891" y="181101"/>
                  </a:cubicBezTo>
                  <a:cubicBezTo>
                    <a:pt x="1093152" y="183647"/>
                    <a:pt x="1447079" y="194133"/>
                    <a:pt x="2154889" y="215060"/>
                  </a:cubicBezTo>
                  <a:cubicBezTo>
                    <a:pt x="2255814" y="218038"/>
                    <a:pt x="2336399" y="220541"/>
                    <a:pt x="2379449" y="221878"/>
                  </a:cubicBez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51" name="Freeform 150">
              <a:extLst>
                <a:ext uri="{FF2B5EF4-FFF2-40B4-BE49-F238E27FC236}">
                  <a16:creationId xmlns:a16="http://schemas.microsoft.com/office/drawing/2014/main" id="{D17F2FC1-E529-B381-0070-986F73569BD8}"/>
                </a:ext>
              </a:extLst>
            </p:cNvPr>
            <p:cNvSpPr/>
            <p:nvPr/>
          </p:nvSpPr>
          <p:spPr>
            <a:xfrm>
              <a:off x="2375292" y="2087838"/>
              <a:ext cx="1237644" cy="685828"/>
            </a:xfrm>
            <a:custGeom>
              <a:avLst/>
              <a:gdLst>
                <a:gd name="csX0" fmla="*/ 0 w 1237644"/>
                <a:gd name="csY0" fmla="*/ 0 h 685828"/>
                <a:gd name="csX1" fmla="*/ 20211 w 1237644"/>
                <a:gd name="csY1" fmla="*/ 259764 h 685828"/>
                <a:gd name="csX2" fmla="*/ 81619 w 1237644"/>
                <a:gd name="csY2" fmla="*/ 486000 h 685828"/>
                <a:gd name="csX3" fmla="*/ 208831 w 1237644"/>
                <a:gd name="csY3" fmla="*/ 537608 h 685828"/>
                <a:gd name="csX4" fmla="*/ 551079 w 1237644"/>
                <a:gd name="csY4" fmla="*/ 581017 h 685828"/>
                <a:gd name="csX5" fmla="*/ 690745 w 1237644"/>
                <a:gd name="csY5" fmla="*/ 599701 h 685828"/>
                <a:gd name="csX6" fmla="*/ 800935 w 1237644"/>
                <a:gd name="csY6" fmla="*/ 605742 h 685828"/>
                <a:gd name="csX7" fmla="*/ 952538 w 1237644"/>
                <a:gd name="csY7" fmla="*/ 630208 h 685828"/>
                <a:gd name="csX8" fmla="*/ 1071605 w 1237644"/>
                <a:gd name="csY8" fmla="*/ 640866 h 685828"/>
                <a:gd name="csX9" fmla="*/ 1183907 w 1237644"/>
                <a:gd name="csY9" fmla="*/ 657307 h 685828"/>
                <a:gd name="csX10" fmla="*/ 1237645 w 1237644"/>
                <a:gd name="csY10" fmla="*/ 685829 h 6858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37644" h="685828">
                  <a:moveTo>
                    <a:pt x="0" y="0"/>
                  </a:moveTo>
                  <a:cubicBezTo>
                    <a:pt x="5818" y="93248"/>
                    <a:pt x="12756" y="180023"/>
                    <a:pt x="20211" y="259764"/>
                  </a:cubicBezTo>
                  <a:cubicBezTo>
                    <a:pt x="32880" y="395514"/>
                    <a:pt x="40939" y="446432"/>
                    <a:pt x="81619" y="486000"/>
                  </a:cubicBezTo>
                  <a:cubicBezTo>
                    <a:pt x="107906" y="511545"/>
                    <a:pt x="141907" y="520607"/>
                    <a:pt x="208831" y="537608"/>
                  </a:cubicBezTo>
                  <a:cubicBezTo>
                    <a:pt x="339490" y="570834"/>
                    <a:pt x="373922" y="552667"/>
                    <a:pt x="551079" y="581017"/>
                  </a:cubicBezTo>
                  <a:cubicBezTo>
                    <a:pt x="591329" y="587446"/>
                    <a:pt x="629811" y="594825"/>
                    <a:pt x="690745" y="599701"/>
                  </a:cubicBezTo>
                  <a:cubicBezTo>
                    <a:pt x="747585" y="604232"/>
                    <a:pt x="751852" y="600823"/>
                    <a:pt x="800935" y="605742"/>
                  </a:cubicBezTo>
                  <a:cubicBezTo>
                    <a:pt x="870100" y="612646"/>
                    <a:pt x="874884" y="620715"/>
                    <a:pt x="952538" y="630208"/>
                  </a:cubicBezTo>
                  <a:cubicBezTo>
                    <a:pt x="1013429" y="637630"/>
                    <a:pt x="1071605" y="640866"/>
                    <a:pt x="1071605" y="640866"/>
                  </a:cubicBezTo>
                  <a:cubicBezTo>
                    <a:pt x="1117543" y="643412"/>
                    <a:pt x="1146329" y="643196"/>
                    <a:pt x="1183907" y="657307"/>
                  </a:cubicBezTo>
                  <a:cubicBezTo>
                    <a:pt x="1207738" y="666282"/>
                    <a:pt x="1225837" y="677544"/>
                    <a:pt x="1237645" y="685829"/>
                  </a:cubicBezTo>
                </a:path>
              </a:pathLst>
            </a:custGeom>
            <a:noFill/>
            <a:ln w="12700" cap="rnd">
              <a:solidFill>
                <a:schemeClr val="tx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52" name="Freeform 151">
              <a:extLst>
                <a:ext uri="{FF2B5EF4-FFF2-40B4-BE49-F238E27FC236}">
                  <a16:creationId xmlns:a16="http://schemas.microsoft.com/office/drawing/2014/main" id="{80E19E2B-C90C-45B3-85AA-24518CB253A5}"/>
                </a:ext>
              </a:extLst>
            </p:cNvPr>
            <p:cNvSpPr/>
            <p:nvPr/>
          </p:nvSpPr>
          <p:spPr>
            <a:xfrm>
              <a:off x="1292741" y="1759940"/>
              <a:ext cx="2379492" cy="153571"/>
            </a:xfrm>
            <a:custGeom>
              <a:avLst/>
              <a:gdLst>
                <a:gd name="csX0" fmla="*/ 0 w 2379492"/>
                <a:gd name="csY0" fmla="*/ 0 h 153571"/>
                <a:gd name="csX1" fmla="*/ 73948 w 2379492"/>
                <a:gd name="csY1" fmla="*/ 85480 h 153571"/>
                <a:gd name="csX2" fmla="*/ 192542 w 2379492"/>
                <a:gd name="csY2" fmla="*/ 110982 h 153571"/>
                <a:gd name="csX3" fmla="*/ 966199 w 2379492"/>
                <a:gd name="csY3" fmla="*/ 131953 h 153571"/>
                <a:gd name="csX4" fmla="*/ 1529603 w 2379492"/>
                <a:gd name="csY4" fmla="*/ 140065 h 153571"/>
                <a:gd name="csX5" fmla="*/ 2379492 w 2379492"/>
                <a:gd name="csY5" fmla="*/ 153571 h 153571"/>
              </a:gdLst>
              <a:ahLst/>
              <a:cxnLst>
                <a:cxn ang="0">
                  <a:pos x="csX0" y="csY0"/>
                </a:cxn>
                <a:cxn ang="0">
                  <a:pos x="csX1" y="csY1"/>
                </a:cxn>
                <a:cxn ang="0">
                  <a:pos x="csX2" y="csY2"/>
                </a:cxn>
                <a:cxn ang="0">
                  <a:pos x="csX3" y="csY3"/>
                </a:cxn>
                <a:cxn ang="0">
                  <a:pos x="csX4" y="csY4"/>
                </a:cxn>
                <a:cxn ang="0">
                  <a:pos x="csX5" y="csY5"/>
                </a:cxn>
              </a:cxnLst>
              <a:rect l="l" t="t" r="r" b="b"/>
              <a:pathLst>
                <a:path w="2379492" h="153571">
                  <a:moveTo>
                    <a:pt x="0" y="0"/>
                  </a:moveTo>
                  <a:cubicBezTo>
                    <a:pt x="12583" y="26278"/>
                    <a:pt x="34776" y="61748"/>
                    <a:pt x="73948" y="85480"/>
                  </a:cubicBezTo>
                  <a:cubicBezTo>
                    <a:pt x="123118" y="115254"/>
                    <a:pt x="174830" y="111932"/>
                    <a:pt x="192542" y="110982"/>
                  </a:cubicBezTo>
                  <a:cubicBezTo>
                    <a:pt x="450154" y="97045"/>
                    <a:pt x="708414" y="141403"/>
                    <a:pt x="966199" y="131953"/>
                  </a:cubicBezTo>
                  <a:cubicBezTo>
                    <a:pt x="1153914" y="125092"/>
                    <a:pt x="1341802" y="137476"/>
                    <a:pt x="1529603" y="140065"/>
                  </a:cubicBezTo>
                  <a:cubicBezTo>
                    <a:pt x="1731280" y="142827"/>
                    <a:pt x="2022247" y="147142"/>
                    <a:pt x="2379492" y="153571"/>
                  </a:cubicBezTo>
                </a:path>
              </a:pathLst>
            </a:custGeom>
            <a:noFill/>
            <a:ln w="12700" cap="rnd">
              <a:solidFill>
                <a:schemeClr val="tx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53" name="Freeform 152">
              <a:extLst>
                <a:ext uri="{FF2B5EF4-FFF2-40B4-BE49-F238E27FC236}">
                  <a16:creationId xmlns:a16="http://schemas.microsoft.com/office/drawing/2014/main" id="{29DD5672-6B2E-B2C7-8728-4ABAAD178CC6}"/>
                </a:ext>
              </a:extLst>
            </p:cNvPr>
            <p:cNvSpPr/>
            <p:nvPr/>
          </p:nvSpPr>
          <p:spPr>
            <a:xfrm>
              <a:off x="2375335" y="2087795"/>
              <a:ext cx="1237601" cy="475169"/>
            </a:xfrm>
            <a:custGeom>
              <a:avLst/>
              <a:gdLst>
                <a:gd name="csX0" fmla="*/ 1237601 w 1237601"/>
                <a:gd name="csY0" fmla="*/ 475170 h 475169"/>
                <a:gd name="csX1" fmla="*/ 1158482 w 1237601"/>
                <a:gd name="csY1" fmla="*/ 457047 h 475169"/>
                <a:gd name="csX2" fmla="*/ 1038682 w 1237601"/>
                <a:gd name="csY2" fmla="*/ 453034 h 475169"/>
                <a:gd name="csX3" fmla="*/ 866179 w 1237601"/>
                <a:gd name="csY3" fmla="*/ 441038 h 475169"/>
                <a:gd name="csX4" fmla="*/ 585468 w 1237601"/>
                <a:gd name="csY4" fmla="*/ 418729 h 475169"/>
                <a:gd name="csX5" fmla="*/ 439726 w 1237601"/>
                <a:gd name="csY5" fmla="*/ 406647 h 475169"/>
                <a:gd name="csX6" fmla="*/ 315918 w 1237601"/>
                <a:gd name="csY6" fmla="*/ 397068 h 475169"/>
                <a:gd name="csX7" fmla="*/ 191163 w 1237601"/>
                <a:gd name="csY7" fmla="*/ 364446 h 475169"/>
                <a:gd name="csX8" fmla="*/ 76405 w 1237601"/>
                <a:gd name="csY8" fmla="*/ 318491 h 475169"/>
                <a:gd name="csX9" fmla="*/ 21073 w 1237601"/>
                <a:gd name="csY9" fmla="*/ 155858 h 475169"/>
                <a:gd name="csX10" fmla="*/ 0 w 1237601"/>
                <a:gd name="csY10" fmla="*/ 0 h 47516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237601" h="475169">
                  <a:moveTo>
                    <a:pt x="1237601" y="475170"/>
                  </a:moveTo>
                  <a:cubicBezTo>
                    <a:pt x="1219502" y="469474"/>
                    <a:pt x="1192224" y="462009"/>
                    <a:pt x="1158482" y="457047"/>
                  </a:cubicBezTo>
                  <a:cubicBezTo>
                    <a:pt x="1107114" y="449538"/>
                    <a:pt x="1070399" y="452214"/>
                    <a:pt x="1038682" y="453034"/>
                  </a:cubicBezTo>
                  <a:cubicBezTo>
                    <a:pt x="1023685" y="453422"/>
                    <a:pt x="1019591" y="453120"/>
                    <a:pt x="866179" y="441038"/>
                  </a:cubicBezTo>
                  <a:cubicBezTo>
                    <a:pt x="701260" y="428050"/>
                    <a:pt x="618090" y="421491"/>
                    <a:pt x="585468" y="418729"/>
                  </a:cubicBezTo>
                  <a:cubicBezTo>
                    <a:pt x="467694" y="408848"/>
                    <a:pt x="473425" y="408718"/>
                    <a:pt x="439726" y="406647"/>
                  </a:cubicBezTo>
                  <a:cubicBezTo>
                    <a:pt x="371983" y="402505"/>
                    <a:pt x="355435" y="403540"/>
                    <a:pt x="315918" y="397068"/>
                  </a:cubicBezTo>
                  <a:cubicBezTo>
                    <a:pt x="263603" y="388481"/>
                    <a:pt x="223957" y="375406"/>
                    <a:pt x="191163" y="364446"/>
                  </a:cubicBezTo>
                  <a:cubicBezTo>
                    <a:pt x="125316" y="342440"/>
                    <a:pt x="91918" y="332817"/>
                    <a:pt x="76405" y="318491"/>
                  </a:cubicBezTo>
                  <a:cubicBezTo>
                    <a:pt x="62959" y="306064"/>
                    <a:pt x="44128" y="283151"/>
                    <a:pt x="21073" y="155858"/>
                  </a:cubicBezTo>
                  <a:cubicBezTo>
                    <a:pt x="14049" y="117023"/>
                    <a:pt x="5775" y="63992"/>
                    <a:pt x="0" y="0"/>
                  </a:cubicBez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grpSp>
      <p:sp>
        <p:nvSpPr>
          <p:cNvPr id="157" name="Content Placeholder 9">
            <a:extLst>
              <a:ext uri="{FF2B5EF4-FFF2-40B4-BE49-F238E27FC236}">
                <a16:creationId xmlns:a16="http://schemas.microsoft.com/office/drawing/2014/main" id="{BE1DCE6B-AD2E-551F-02FB-C49A1F0AFF22}"/>
              </a:ext>
            </a:extLst>
          </p:cNvPr>
          <p:cNvSpPr txBox="1">
            <a:spLocks/>
          </p:cNvSpPr>
          <p:nvPr/>
        </p:nvSpPr>
        <p:spPr>
          <a:xfrm>
            <a:off x="360362" y="1292562"/>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Probability of survival free of stroke</a:t>
            </a:r>
          </a:p>
        </p:txBody>
      </p:sp>
      <p:sp>
        <p:nvSpPr>
          <p:cNvPr id="158" name="Content Placeholder 13">
            <a:extLst>
              <a:ext uri="{FF2B5EF4-FFF2-40B4-BE49-F238E27FC236}">
                <a16:creationId xmlns:a16="http://schemas.microsoft.com/office/drawing/2014/main" id="{71F77F68-3CF2-C78F-0098-C3FD607EA2C8}"/>
              </a:ext>
            </a:extLst>
          </p:cNvPr>
          <p:cNvSpPr txBox="1">
            <a:spLocks/>
          </p:cNvSpPr>
          <p:nvPr/>
        </p:nvSpPr>
        <p:spPr>
          <a:xfrm>
            <a:off x="4691178" y="1292562"/>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Rates of bleeding</a:t>
            </a:r>
          </a:p>
        </p:txBody>
      </p:sp>
    </p:spTree>
    <p:extLst>
      <p:ext uri="{BB962C8B-B14F-4D97-AF65-F5344CB8AC3E}">
        <p14:creationId xmlns:p14="http://schemas.microsoft.com/office/powerpoint/2010/main" val="17237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5F594-A3DC-2ADC-60C0-19563027D420}"/>
            </a:ext>
          </a:extLst>
        </p:cNvPr>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1991CCCC-5C54-15D1-7FA8-0E496082FCA3}"/>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87116D07-950F-6C96-5F6C-80B9EEB6BF9B}"/>
              </a:ext>
            </a:extLst>
          </p:cNvPr>
          <p:cNvSpPr>
            <a:spLocks noGrp="1"/>
          </p:cNvSpPr>
          <p:nvPr>
            <p:ph type="title"/>
          </p:nvPr>
        </p:nvSpPr>
        <p:spPr/>
        <p:txBody>
          <a:bodyPr/>
          <a:lstStyle/>
          <a:p>
            <a:r>
              <a:rPr lang="en-US"/>
              <a:t>POINT: Trial Design	</a:t>
            </a:r>
          </a:p>
        </p:txBody>
      </p:sp>
      <p:sp>
        <p:nvSpPr>
          <p:cNvPr id="5" name="Text Placeholder 4">
            <a:extLst>
              <a:ext uri="{FF2B5EF4-FFF2-40B4-BE49-F238E27FC236}">
                <a16:creationId xmlns:a16="http://schemas.microsoft.com/office/drawing/2014/main" id="{015208D7-2E42-C719-4999-05A031509C31}"/>
              </a:ext>
            </a:extLst>
          </p:cNvPr>
          <p:cNvSpPr>
            <a:spLocks noGrp="1"/>
          </p:cNvSpPr>
          <p:nvPr>
            <p:ph type="body" sz="quarter" idx="13"/>
          </p:nvPr>
        </p:nvSpPr>
        <p:spPr/>
        <p:txBody>
          <a:bodyPr/>
          <a:lstStyle/>
          <a:p>
            <a:r>
              <a:rPr lang="en-US"/>
              <a:t>Phase III randomized, double-blind, placebo-controlled clinical trial of clopidogrel and aspirin versus aspirin alone among patients with acute high-risk TIA or minor ischemic stroke </a:t>
            </a:r>
          </a:p>
        </p:txBody>
      </p:sp>
      <p:sp>
        <p:nvSpPr>
          <p:cNvPr id="8" name="Text Placeholder 7">
            <a:extLst>
              <a:ext uri="{FF2B5EF4-FFF2-40B4-BE49-F238E27FC236}">
                <a16:creationId xmlns:a16="http://schemas.microsoft.com/office/drawing/2014/main" id="{B0215DA5-8B20-0412-2596-178E6EAEDFF6}"/>
              </a:ext>
            </a:extLst>
          </p:cNvPr>
          <p:cNvSpPr>
            <a:spLocks noGrp="1"/>
          </p:cNvSpPr>
          <p:nvPr>
            <p:ph type="body" sz="quarter" idx="14"/>
          </p:nvPr>
        </p:nvSpPr>
        <p:spPr>
          <a:xfrm>
            <a:off x="359569" y="4377219"/>
            <a:ext cx="8424000" cy="350352"/>
          </a:xfrm>
        </p:spPr>
        <p:txBody>
          <a:bodyPr/>
          <a:lstStyle/>
          <a:p>
            <a:r>
              <a:rPr lang="en-US">
                <a:solidFill>
                  <a:schemeClr val="tx2"/>
                </a:solidFill>
              </a:rPr>
              <a:t>*Defined by a score of ≤3 on the NIHSS. </a:t>
            </a:r>
            <a:r>
              <a:rPr lang="en-US" baseline="30000">
                <a:solidFill>
                  <a:schemeClr val="tx2"/>
                </a:solidFill>
              </a:rPr>
              <a:t>†</a:t>
            </a:r>
            <a:r>
              <a:rPr lang="en-US">
                <a:solidFill>
                  <a:schemeClr val="tx2"/>
                </a:solidFill>
              </a:rPr>
              <a:t>With a score of ≥4 on the ABCD</a:t>
            </a:r>
            <a:r>
              <a:rPr lang="en-US" baseline="30000">
                <a:solidFill>
                  <a:schemeClr val="tx2"/>
                </a:solidFill>
              </a:rPr>
              <a:t>2</a:t>
            </a:r>
            <a:r>
              <a:rPr lang="en-US">
                <a:solidFill>
                  <a:schemeClr val="tx2"/>
                </a:solidFill>
              </a:rPr>
              <a:t> scale. </a:t>
            </a:r>
            <a:r>
              <a:rPr lang="en-US" baseline="30000">
                <a:solidFill>
                  <a:schemeClr val="tx2"/>
                </a:solidFill>
              </a:rPr>
              <a:t>‡</a:t>
            </a:r>
            <a:r>
              <a:rPr lang="en-US">
                <a:solidFill>
                  <a:schemeClr val="tx2"/>
                </a:solidFill>
              </a:rPr>
              <a:t>In both groups, the dose of aspirin was selected by the treating physician; a dose of 162 mg daily for 5 days followed by 81 mg daily was recommended, consistent with guidelines. </a:t>
            </a:r>
            <a:br>
              <a:rPr lang="en-US">
                <a:solidFill>
                  <a:schemeClr val="tx2"/>
                </a:solidFill>
              </a:rPr>
            </a:br>
            <a:r>
              <a:rPr lang="en-GB">
                <a:solidFill>
                  <a:schemeClr val="tx2"/>
                </a:solidFill>
              </a:rPr>
              <a:t>ABCD</a:t>
            </a:r>
            <a:r>
              <a:rPr lang="en-GB" baseline="30000">
                <a:solidFill>
                  <a:schemeClr val="tx2"/>
                </a:solidFill>
              </a:rPr>
              <a:t>2</a:t>
            </a:r>
            <a:r>
              <a:rPr lang="en-GB">
                <a:solidFill>
                  <a:schemeClr val="tx2"/>
                </a:solidFill>
              </a:rPr>
              <a:t>, age, blood pressure, clinical features, duration of TIA, and presence of diabetes; </a:t>
            </a:r>
            <a:r>
              <a:rPr lang="en-US">
                <a:solidFill>
                  <a:schemeClr val="tx2"/>
                </a:solidFill>
              </a:rPr>
              <a:t>D, day; MI, myocardial infarction; </a:t>
            </a:r>
            <a:r>
              <a:rPr lang="en-GB">
                <a:solidFill>
                  <a:schemeClr val="tx2"/>
                </a:solidFill>
              </a:rPr>
              <a:t>NIHSS, National Institutes of Health Stroke Scale; OD, once daily; </a:t>
            </a:r>
            <a:r>
              <a:rPr lang="en-US">
                <a:solidFill>
                  <a:schemeClr val="tx2"/>
                </a:solidFill>
              </a:rPr>
              <a:t>R, randomization; TIA, transient ischemic attack.</a:t>
            </a:r>
            <a:br>
              <a:rPr lang="en-US">
                <a:solidFill>
                  <a:schemeClr val="tx2"/>
                </a:solidFill>
              </a:rPr>
            </a:br>
            <a:r>
              <a:rPr lang="en-US">
                <a:solidFill>
                  <a:schemeClr val="tx2"/>
                </a:solidFill>
              </a:rPr>
              <a:t>Johnston SC, et al. N Engl J Med. 2018;379:215–225.</a:t>
            </a:r>
          </a:p>
        </p:txBody>
      </p:sp>
      <p:cxnSp>
        <p:nvCxnSpPr>
          <p:cNvPr id="39" name="Straight Connector 38">
            <a:extLst>
              <a:ext uri="{FF2B5EF4-FFF2-40B4-BE49-F238E27FC236}">
                <a16:creationId xmlns:a16="http://schemas.microsoft.com/office/drawing/2014/main" id="{0EE382C3-3541-2718-6268-6FFABC37D05F}"/>
              </a:ext>
            </a:extLst>
          </p:cNvPr>
          <p:cNvCxnSpPr>
            <a:cxnSpLocks/>
          </p:cNvCxnSpPr>
          <p:nvPr/>
        </p:nvCxnSpPr>
        <p:spPr bwMode="gray">
          <a:xfrm>
            <a:off x="4065224" y="3321740"/>
            <a:ext cx="4703898" cy="0"/>
          </a:xfrm>
          <a:prstGeom prst="line">
            <a:avLst/>
          </a:prstGeom>
          <a:noFill/>
          <a:ln w="6350" cap="flat" cmpd="sng" algn="ctr">
            <a:solidFill>
              <a:schemeClr val="tx2"/>
            </a:solidFill>
            <a:prstDash val="lgDash"/>
            <a:miter lim="800000"/>
          </a:ln>
          <a:effectLst/>
        </p:spPr>
      </p:cxnSp>
      <p:cxnSp>
        <p:nvCxnSpPr>
          <p:cNvPr id="41" name="Straight Arrow Connector 40">
            <a:extLst>
              <a:ext uri="{FF2B5EF4-FFF2-40B4-BE49-F238E27FC236}">
                <a16:creationId xmlns:a16="http://schemas.microsoft.com/office/drawing/2014/main" id="{8BF370BF-78F9-5853-74D9-7FC3FD08D067}"/>
              </a:ext>
            </a:extLst>
          </p:cNvPr>
          <p:cNvCxnSpPr>
            <a:cxnSpLocks/>
            <a:endCxn id="42" idx="2"/>
          </p:cNvCxnSpPr>
          <p:nvPr/>
        </p:nvCxnSpPr>
        <p:spPr bwMode="gray">
          <a:xfrm flipV="1">
            <a:off x="3200400" y="2199599"/>
            <a:ext cx="240388" cy="1"/>
          </a:xfrm>
          <a:prstGeom prst="straightConnector1">
            <a:avLst/>
          </a:prstGeom>
          <a:noFill/>
          <a:ln w="12700" cap="flat" cmpd="sng" algn="ctr">
            <a:solidFill>
              <a:schemeClr val="tx2"/>
            </a:solidFill>
            <a:prstDash val="solid"/>
            <a:miter lim="800000"/>
            <a:tailEnd type="triangle"/>
          </a:ln>
          <a:effectLst/>
        </p:spPr>
      </p:cxnSp>
      <p:sp>
        <p:nvSpPr>
          <p:cNvPr id="42" name="Oval 41">
            <a:extLst>
              <a:ext uri="{FF2B5EF4-FFF2-40B4-BE49-F238E27FC236}">
                <a16:creationId xmlns:a16="http://schemas.microsoft.com/office/drawing/2014/main" id="{CD1CE489-CAE9-7AC3-4282-BC39687126A1}"/>
              </a:ext>
            </a:extLst>
          </p:cNvPr>
          <p:cNvSpPr/>
          <p:nvPr/>
        </p:nvSpPr>
        <p:spPr bwMode="gray">
          <a:xfrm>
            <a:off x="3440788" y="2007575"/>
            <a:ext cx="384048" cy="384048"/>
          </a:xfrm>
          <a:prstGeom prst="ellipse">
            <a:avLst/>
          </a:prstGeom>
          <a:solidFill>
            <a:schemeClr val="accent1"/>
          </a:solidFill>
          <a:ln>
            <a:noFill/>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a:t>
            </a:r>
          </a:p>
        </p:txBody>
      </p:sp>
      <p:sp>
        <p:nvSpPr>
          <p:cNvPr id="43" name="Rectangle 42">
            <a:extLst>
              <a:ext uri="{FF2B5EF4-FFF2-40B4-BE49-F238E27FC236}">
                <a16:creationId xmlns:a16="http://schemas.microsoft.com/office/drawing/2014/main" id="{6516834B-22D8-48FD-257E-13A7204542DC}"/>
              </a:ext>
            </a:extLst>
          </p:cNvPr>
          <p:cNvSpPr/>
          <p:nvPr/>
        </p:nvSpPr>
        <p:spPr bwMode="gray">
          <a:xfrm>
            <a:off x="4065224" y="1227235"/>
            <a:ext cx="4728181" cy="790009"/>
          </a:xfrm>
          <a:prstGeom prst="rect">
            <a:avLst/>
          </a:prstGeom>
          <a:solidFill>
            <a:srgbClr val="4D7A41"/>
          </a:solidFill>
          <a:ln>
            <a:noFill/>
          </a:ln>
          <a:effectLst/>
        </p:spPr>
        <p:txBody>
          <a:bodyPr lIns="137160" tIns="137160" rIns="137160" bIns="137160" rtlCol="0" anchor="ctr"/>
          <a:lstStyle/>
          <a:p>
            <a:pPr marL="0" marR="0" lvl="0" indent="0" defTabSz="685732"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Clopidogrel plus aspirin (n=2,432):</a:t>
            </a:r>
          </a:p>
          <a:p>
            <a:pPr marL="109728" marR="0" lvl="0" indent="-109728" defTabSz="685732"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Clopidogrel: 600-mg loading dose, followed by 75 mg OD from D2–D90</a:t>
            </a:r>
          </a:p>
          <a:p>
            <a:pPr marL="109728" marR="0" lvl="0" indent="-109728" defTabSz="685732"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Open-label dose ranging from 50 to 325 mg OD from D1–D90‡</a:t>
            </a:r>
          </a:p>
        </p:txBody>
      </p:sp>
      <p:sp>
        <p:nvSpPr>
          <p:cNvPr id="44" name="Rectangle 43">
            <a:extLst>
              <a:ext uri="{FF2B5EF4-FFF2-40B4-BE49-F238E27FC236}">
                <a16:creationId xmlns:a16="http://schemas.microsoft.com/office/drawing/2014/main" id="{D8EFCB0D-BA7D-9670-2B37-DB39FBE3D9A1}"/>
              </a:ext>
            </a:extLst>
          </p:cNvPr>
          <p:cNvSpPr/>
          <p:nvPr/>
        </p:nvSpPr>
        <p:spPr bwMode="gray">
          <a:xfrm>
            <a:off x="4065224" y="2490901"/>
            <a:ext cx="4728181" cy="673086"/>
          </a:xfrm>
          <a:prstGeom prst="rect">
            <a:avLst/>
          </a:prstGeom>
          <a:solidFill>
            <a:schemeClr val="accent2"/>
          </a:solidFill>
          <a:ln>
            <a:noFill/>
          </a:ln>
          <a:effectLst/>
        </p:spPr>
        <p:txBody>
          <a:bodyPr lIns="137160" tIns="137160" rIns="137160" bIns="137160" rtlCol="0" anchor="ctr"/>
          <a:lstStyle/>
          <a:p>
            <a:pPr marL="0" marR="0" lvl="0" indent="0" defTabSz="685732"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Placebo plus aspirin (n=2,449):</a:t>
            </a:r>
          </a:p>
          <a:p>
            <a:pPr marL="109728" marR="0" lvl="0" indent="-109728" defTabSz="685732"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Open-label dose ranging from 50 to 325 mg OD from D1–D90‡</a:t>
            </a:r>
          </a:p>
        </p:txBody>
      </p:sp>
      <p:sp>
        <p:nvSpPr>
          <p:cNvPr id="45" name="TextBox 44">
            <a:extLst>
              <a:ext uri="{FF2B5EF4-FFF2-40B4-BE49-F238E27FC236}">
                <a16:creationId xmlns:a16="http://schemas.microsoft.com/office/drawing/2014/main" id="{080C5B9A-32B7-BCB8-7156-BDED81804D70}"/>
              </a:ext>
            </a:extLst>
          </p:cNvPr>
          <p:cNvSpPr txBox="1"/>
          <p:nvPr/>
        </p:nvSpPr>
        <p:spPr bwMode="gray">
          <a:xfrm>
            <a:off x="5732530" y="3252614"/>
            <a:ext cx="1369286" cy="123111"/>
          </a:xfrm>
          <a:prstGeom prst="rect">
            <a:avLst/>
          </a:prstGeom>
          <a:solidFill>
            <a:srgbClr val="FFFFFF"/>
          </a:solidFill>
        </p:spPr>
        <p:txBody>
          <a:bodyPr vert="horz" wrap="none" lIns="91440" tIns="0" rIns="91440" bIns="0" rtlCol="0" anchor="ctr">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accent3"/>
                </a:solidFill>
                <a:effectLst/>
                <a:uLnTx/>
                <a:uFillTx/>
                <a:latin typeface="Arial" panose="020B0604020202020204" pitchFamily="34" charset="0"/>
                <a:ea typeface="Calibri" panose="020F0502020204030204" pitchFamily="34" charset="0"/>
                <a:cs typeface="Arial" panose="020B0604020202020204" pitchFamily="34" charset="0"/>
              </a:rPr>
              <a:t> 90±14 days of follow-up</a:t>
            </a:r>
          </a:p>
        </p:txBody>
      </p:sp>
      <p:cxnSp>
        <p:nvCxnSpPr>
          <p:cNvPr id="46" name="Connector: Elbow 24">
            <a:extLst>
              <a:ext uri="{FF2B5EF4-FFF2-40B4-BE49-F238E27FC236}">
                <a16:creationId xmlns:a16="http://schemas.microsoft.com/office/drawing/2014/main" id="{C8D14788-458B-CC89-522A-74A6AA1A9069}"/>
              </a:ext>
            </a:extLst>
          </p:cNvPr>
          <p:cNvCxnSpPr>
            <a:cxnSpLocks/>
            <a:stCxn id="42" idx="4"/>
            <a:endCxn id="44" idx="1"/>
          </p:cNvCxnSpPr>
          <p:nvPr/>
        </p:nvCxnSpPr>
        <p:spPr bwMode="gray">
          <a:xfrm rot="16200000" flipH="1">
            <a:off x="3631108" y="2393327"/>
            <a:ext cx="435821" cy="432412"/>
          </a:xfrm>
          <a:prstGeom prst="bentConnector2">
            <a:avLst/>
          </a:prstGeom>
          <a:noFill/>
          <a:ln w="12700" cap="flat" cmpd="sng" algn="ctr">
            <a:solidFill>
              <a:schemeClr val="tx2"/>
            </a:solidFill>
            <a:prstDash val="solid"/>
            <a:miter lim="800000"/>
            <a:tailEnd type="triangle"/>
          </a:ln>
          <a:effectLst/>
        </p:spPr>
      </p:cxnSp>
      <p:cxnSp>
        <p:nvCxnSpPr>
          <p:cNvPr id="48" name="Connector: Elbow 18">
            <a:extLst>
              <a:ext uri="{FF2B5EF4-FFF2-40B4-BE49-F238E27FC236}">
                <a16:creationId xmlns:a16="http://schemas.microsoft.com/office/drawing/2014/main" id="{4C62872E-2BFC-4F2D-F71C-679C84B323A0}"/>
              </a:ext>
            </a:extLst>
          </p:cNvPr>
          <p:cNvCxnSpPr>
            <a:cxnSpLocks/>
            <a:stCxn id="42" idx="0"/>
            <a:endCxn id="43" idx="1"/>
          </p:cNvCxnSpPr>
          <p:nvPr/>
        </p:nvCxnSpPr>
        <p:spPr bwMode="gray">
          <a:xfrm rot="5400000" flipH="1" flipV="1">
            <a:off x="3656351" y="1598702"/>
            <a:ext cx="385335" cy="432412"/>
          </a:xfrm>
          <a:prstGeom prst="bentConnector2">
            <a:avLst/>
          </a:prstGeom>
          <a:noFill/>
          <a:ln w="12700" cap="flat" cmpd="sng" algn="ctr">
            <a:solidFill>
              <a:schemeClr val="tx2"/>
            </a:solidFill>
            <a:prstDash val="solid"/>
            <a:miter lim="800000"/>
            <a:tailEnd type="triangle"/>
          </a:ln>
          <a:effectLst/>
        </p:spPr>
      </p:cxnSp>
      <p:sp>
        <p:nvSpPr>
          <p:cNvPr id="54" name="TextBox 53">
            <a:extLst>
              <a:ext uri="{FF2B5EF4-FFF2-40B4-BE49-F238E27FC236}">
                <a16:creationId xmlns:a16="http://schemas.microsoft.com/office/drawing/2014/main" id="{EF382F81-F22D-C96A-BE0C-B57A57A1107C}"/>
              </a:ext>
            </a:extLst>
          </p:cNvPr>
          <p:cNvSpPr txBox="1"/>
          <p:nvPr/>
        </p:nvSpPr>
        <p:spPr bwMode="gray">
          <a:xfrm>
            <a:off x="4065223" y="2269826"/>
            <a:ext cx="4728181" cy="138499"/>
          </a:xfrm>
          <a:prstGeom prst="rect">
            <a:avLst/>
          </a:prstGeom>
          <a:noFill/>
        </p:spPr>
        <p:txBody>
          <a:bodyPr vert="horz" wrap="square" lIns="0" tIns="0" rIns="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Arial"/>
                <a:ea typeface="Calibri"/>
                <a:cs typeface="Arial"/>
              </a:rPr>
              <a:t>N=4,881 across 269 sites in 10 countries</a:t>
            </a:r>
          </a:p>
        </p:txBody>
      </p:sp>
      <p:sp>
        <p:nvSpPr>
          <p:cNvPr id="57" name="Rounded Rectangle 56">
            <a:extLst>
              <a:ext uri="{FF2B5EF4-FFF2-40B4-BE49-F238E27FC236}">
                <a16:creationId xmlns:a16="http://schemas.microsoft.com/office/drawing/2014/main" id="{D6F96B39-00D3-855A-EAFD-EC09498556A9}"/>
              </a:ext>
            </a:extLst>
          </p:cNvPr>
          <p:cNvSpPr/>
          <p:nvPr/>
        </p:nvSpPr>
        <p:spPr bwMode="gray">
          <a:xfrm>
            <a:off x="350595" y="3480819"/>
            <a:ext cx="8434630" cy="790005"/>
          </a:xfrm>
          <a:prstGeom prst="roundRect">
            <a:avLst>
              <a:gd name="adj" fmla="val 16235"/>
            </a:avLst>
          </a:prstGeom>
          <a:solidFill>
            <a:schemeClr val="tx2"/>
          </a:solidFill>
          <a:ln>
            <a:noFill/>
          </a:ln>
          <a:effectLst/>
        </p:spPr>
        <p:txBody>
          <a:bodyPr lIns="182880" tIns="274320" rIns="182880" bIns="274320" rtlCol="0" anchor="ctr"/>
          <a:lstStyle/>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US"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efficacy outcome: </a:t>
            </a:r>
            <a:r>
              <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Composite of ischemic stroke, MI or death from ischemic vascular causes (major ischemic events)</a:t>
            </a:r>
          </a:p>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GB"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safety outcome: </a:t>
            </a:r>
            <a:r>
              <a:rPr kumimoji="0" lang="en-GB"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Major haemorrhage, defined as symptomatic intracranial haemorrhage, intraocular bleeding causing vision loss, transfusion of  ≥2 units of red cells or equivalent of whole blood, hospitalization or prolongation of existing hospitalization or death due to haemorrhage</a:t>
            </a: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8" name="Rounded Rectangle 57">
            <a:extLst>
              <a:ext uri="{FF2B5EF4-FFF2-40B4-BE49-F238E27FC236}">
                <a16:creationId xmlns:a16="http://schemas.microsoft.com/office/drawing/2014/main" id="{252AAF91-6581-9C32-1B03-5BCEB6F63882}"/>
              </a:ext>
            </a:extLst>
          </p:cNvPr>
          <p:cNvSpPr/>
          <p:nvPr/>
        </p:nvSpPr>
        <p:spPr bwMode="gray">
          <a:xfrm>
            <a:off x="350595" y="1227753"/>
            <a:ext cx="2849805" cy="1943693"/>
          </a:xfrm>
          <a:prstGeom prst="roundRect">
            <a:avLst>
              <a:gd name="adj" fmla="val 6556"/>
            </a:avLst>
          </a:prstGeom>
          <a:solidFill>
            <a:schemeClr val="bg2"/>
          </a:solidFill>
          <a:ln>
            <a:noFill/>
          </a:ln>
          <a:effectLst/>
        </p:spPr>
        <p:txBody>
          <a:bodyPr lIns="274320" tIns="274320" rIns="274320" bIns="274320" rtlCol="0" anchor="ctr"/>
          <a:lstStyle/>
          <a:p>
            <a:pPr marL="0" marR="0" lvl="0" indent="0" algn="l" defTabSz="685732" rtl="0" eaLnBrk="1" fontAlgn="auto" latinLnBrk="0" hangingPunct="1">
              <a:lnSpc>
                <a:spcPct val="100000"/>
              </a:lnSpc>
              <a:spcBef>
                <a:spcPts val="0"/>
              </a:spcBef>
              <a:spcAft>
                <a:spcPts val="600"/>
              </a:spcAft>
              <a:buClrTx/>
              <a:buSzTx/>
              <a:buFontTx/>
              <a:buNone/>
              <a:tabLst/>
              <a:defRPr/>
            </a:pPr>
            <a:r>
              <a:rPr kumimoji="0" lang="en-US" sz="1000" b="1" i="0" u="none" strike="noStrike" kern="0" cap="none" spc="0" normalizeH="0" baseline="0" noProof="0">
                <a:ln>
                  <a:noFill/>
                </a:ln>
                <a:effectLst/>
                <a:uLnTx/>
                <a:uFillTx/>
                <a:latin typeface="Arial"/>
                <a:ea typeface="Calibri"/>
                <a:cs typeface="Arial"/>
              </a:rPr>
              <a:t>Key eligibility criteria</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Aged ≥18 years</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Acute minor ischemic stroke* or </a:t>
            </a:r>
            <a:br>
              <a:rPr kumimoji="0" lang="en-GB" sz="900" b="0" i="0" u="none" strike="noStrike" kern="0" cap="none" spc="0" normalizeH="0" baseline="0" noProof="0">
                <a:ln>
                  <a:noFill/>
                </a:ln>
                <a:effectLst/>
                <a:uLnTx/>
                <a:uFillTx/>
                <a:latin typeface="Arial"/>
                <a:ea typeface="Calibri"/>
                <a:cs typeface="Arial"/>
              </a:rPr>
            </a:br>
            <a:r>
              <a:rPr kumimoji="0" lang="en-GB" sz="900" b="0" i="0" u="none" strike="noStrike" kern="0" cap="none" spc="0" normalizeH="0" baseline="0" noProof="0">
                <a:ln>
                  <a:noFill/>
                </a:ln>
                <a:effectLst/>
                <a:uLnTx/>
                <a:uFillTx/>
                <a:latin typeface="Arial"/>
                <a:ea typeface="Calibri"/>
                <a:cs typeface="Arial"/>
              </a:rPr>
              <a:t>high-risk TIA†</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Able to undergo randomization within 12 hours of the index event</a:t>
            </a:r>
          </a:p>
        </p:txBody>
      </p:sp>
    </p:spTree>
    <p:extLst>
      <p:ext uri="{BB962C8B-B14F-4D97-AF65-F5344CB8AC3E}">
        <p14:creationId xmlns:p14="http://schemas.microsoft.com/office/powerpoint/2010/main" val="213823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CCC65-81A1-1639-6DD7-B7539F613CB7}"/>
            </a:ext>
          </a:extLst>
        </p:cNvPr>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84814939-DA43-1CC0-15D5-E776C3C2E365}"/>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2E784193-C62C-5454-108D-2DA5313E42BC}"/>
              </a:ext>
            </a:extLst>
          </p:cNvPr>
          <p:cNvSpPr>
            <a:spLocks noGrp="1"/>
          </p:cNvSpPr>
          <p:nvPr>
            <p:ph type="title"/>
          </p:nvPr>
        </p:nvSpPr>
        <p:spPr/>
        <p:txBody>
          <a:bodyPr/>
          <a:lstStyle/>
          <a:p>
            <a:r>
              <a:rPr lang="en-US"/>
              <a:t>POINT: Key Results 	</a:t>
            </a:r>
          </a:p>
        </p:txBody>
      </p:sp>
      <p:sp>
        <p:nvSpPr>
          <p:cNvPr id="6" name="Text Placeholder 5">
            <a:extLst>
              <a:ext uri="{FF2B5EF4-FFF2-40B4-BE49-F238E27FC236}">
                <a16:creationId xmlns:a16="http://schemas.microsoft.com/office/drawing/2014/main" id="{AEACC652-F36D-585D-4880-D9D6AF28021C}"/>
              </a:ext>
            </a:extLst>
          </p:cNvPr>
          <p:cNvSpPr>
            <a:spLocks noGrp="1"/>
          </p:cNvSpPr>
          <p:nvPr>
            <p:ph type="body" sz="quarter" idx="13"/>
          </p:nvPr>
        </p:nvSpPr>
        <p:spPr/>
        <p:txBody>
          <a:bodyPr/>
          <a:lstStyle/>
          <a:p>
            <a:r>
              <a:rPr lang="en-US"/>
              <a:t>Clopidogrel plus aspirin within 12 hours of symptom onset reduced the 90-day risk of major ischemic events at the cost of increased bleeding rates, when compared with aspirin alone</a:t>
            </a:r>
          </a:p>
        </p:txBody>
      </p:sp>
      <p:sp>
        <p:nvSpPr>
          <p:cNvPr id="7" name="Text Placeholder 6">
            <a:extLst>
              <a:ext uri="{FF2B5EF4-FFF2-40B4-BE49-F238E27FC236}">
                <a16:creationId xmlns:a16="http://schemas.microsoft.com/office/drawing/2014/main" id="{7E8B4293-61A4-B684-5452-423085EF564C}"/>
              </a:ext>
            </a:extLst>
          </p:cNvPr>
          <p:cNvSpPr>
            <a:spLocks noGrp="1"/>
          </p:cNvSpPr>
          <p:nvPr>
            <p:ph type="body" sz="quarter" idx="14"/>
          </p:nvPr>
        </p:nvSpPr>
        <p:spPr>
          <a:xfrm>
            <a:off x="359569" y="4377219"/>
            <a:ext cx="8424000" cy="350352"/>
          </a:xfrm>
        </p:spPr>
        <p:txBody>
          <a:bodyPr/>
          <a:lstStyle/>
          <a:p>
            <a:r>
              <a:rPr lang="en-US">
                <a:solidFill>
                  <a:schemeClr val="tx2"/>
                </a:solidFill>
              </a:rPr>
              <a:t>*</a:t>
            </a:r>
            <a:r>
              <a:rPr lang="en-GB">
                <a:solidFill>
                  <a:schemeClr val="tx2"/>
                </a:solidFill>
              </a:rPr>
              <a:t>Composite of ischemic stroke, MI or death from ischemic vascular causes (major ischemic events). </a:t>
            </a:r>
            <a:r>
              <a:rPr lang="en-GB" baseline="30000">
                <a:solidFill>
                  <a:schemeClr val="tx2"/>
                </a:solidFill>
              </a:rPr>
              <a:t>†</a:t>
            </a:r>
            <a:r>
              <a:rPr lang="en-GB">
                <a:solidFill>
                  <a:schemeClr val="tx2"/>
                </a:solidFill>
              </a:rPr>
              <a:t>Risk of major </a:t>
            </a:r>
            <a:r>
              <a:rPr lang="en-GB" err="1">
                <a:solidFill>
                  <a:schemeClr val="tx2"/>
                </a:solidFill>
              </a:rPr>
              <a:t>hemorrhage</a:t>
            </a:r>
            <a:r>
              <a:rPr lang="en-GB">
                <a:solidFill>
                  <a:schemeClr val="tx2"/>
                </a:solidFill>
              </a:rPr>
              <a:t> defined as symptomatic intracranial </a:t>
            </a:r>
            <a:r>
              <a:rPr lang="en-GB" err="1">
                <a:solidFill>
                  <a:schemeClr val="tx2"/>
                </a:solidFill>
              </a:rPr>
              <a:t>hemorrhage</a:t>
            </a:r>
            <a:r>
              <a:rPr lang="en-GB">
                <a:solidFill>
                  <a:schemeClr val="tx2"/>
                </a:solidFill>
              </a:rPr>
              <a:t>, intraocular bleeding causing vision loss, transfusion of ≥2 units of red cells or equivalent of whole blood, hospitalization or prolongation of existing hospitalization or death due to </a:t>
            </a:r>
            <a:r>
              <a:rPr lang="en-GB" err="1">
                <a:solidFill>
                  <a:schemeClr val="tx2"/>
                </a:solidFill>
              </a:rPr>
              <a:t>hemorrhage</a:t>
            </a:r>
            <a:r>
              <a:rPr lang="en-GB">
                <a:solidFill>
                  <a:schemeClr val="tx2"/>
                </a:solidFill>
              </a:rPr>
              <a:t>.</a:t>
            </a:r>
            <a:br>
              <a:rPr lang="en-US">
                <a:solidFill>
                  <a:schemeClr val="tx2"/>
                </a:solidFill>
              </a:rPr>
            </a:br>
            <a:r>
              <a:rPr lang="en-US">
                <a:solidFill>
                  <a:schemeClr val="tx2"/>
                </a:solidFill>
              </a:rPr>
              <a:t>CI, confidence interval; MI, myocardial infarction. </a:t>
            </a:r>
            <a:br>
              <a:rPr lang="en-US">
                <a:solidFill>
                  <a:schemeClr val="tx2"/>
                </a:solidFill>
              </a:rPr>
            </a:br>
            <a:r>
              <a:rPr lang="en-US">
                <a:solidFill>
                  <a:schemeClr val="tx2"/>
                </a:solidFill>
              </a:rPr>
              <a:t>Johnston SC, et al. N Engl J Med. 2018;379:215–225.</a:t>
            </a:r>
          </a:p>
        </p:txBody>
      </p:sp>
      <p:sp>
        <p:nvSpPr>
          <p:cNvPr id="863" name="Content Placeholder 9">
            <a:extLst>
              <a:ext uri="{FF2B5EF4-FFF2-40B4-BE49-F238E27FC236}">
                <a16:creationId xmlns:a16="http://schemas.microsoft.com/office/drawing/2014/main" id="{8E679DA7-A9E5-F376-2A99-032AE47B6F1D}"/>
              </a:ext>
            </a:extLst>
          </p:cNvPr>
          <p:cNvSpPr txBox="1">
            <a:spLocks/>
          </p:cNvSpPr>
          <p:nvPr/>
        </p:nvSpPr>
        <p:spPr>
          <a:xfrm>
            <a:off x="360362" y="1292562"/>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Risk of the primary composite outcome*</a:t>
            </a:r>
          </a:p>
        </p:txBody>
      </p:sp>
      <p:sp>
        <p:nvSpPr>
          <p:cNvPr id="864" name="Content Placeholder 13">
            <a:extLst>
              <a:ext uri="{FF2B5EF4-FFF2-40B4-BE49-F238E27FC236}">
                <a16:creationId xmlns:a16="http://schemas.microsoft.com/office/drawing/2014/main" id="{729AE993-6807-2AA2-83C0-3B3FC56F9494}"/>
              </a:ext>
            </a:extLst>
          </p:cNvPr>
          <p:cNvSpPr txBox="1">
            <a:spLocks/>
          </p:cNvSpPr>
          <p:nvPr/>
        </p:nvSpPr>
        <p:spPr>
          <a:xfrm>
            <a:off x="4691178" y="1292562"/>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Risk of major </a:t>
            </a:r>
            <a:r>
              <a:rPr kumimoji="0" lang="en-GB" sz="1000" b="1" i="0" u="none" strike="noStrike" kern="0" cap="none" spc="0" normalizeH="0" baseline="0" noProof="0" err="1">
                <a:ln>
                  <a:noFill/>
                </a:ln>
                <a:solidFill>
                  <a:schemeClr val="tx2"/>
                </a:solidFill>
                <a:effectLst/>
                <a:uLnTx/>
                <a:uFillTx/>
                <a:latin typeface="Arial"/>
                <a:ea typeface="+mn-ea"/>
                <a:cs typeface="+mn-cs"/>
              </a:rPr>
              <a:t>hemorrhage</a:t>
            </a:r>
            <a:r>
              <a:rPr kumimoji="0" lang="en-GB" sz="1000" b="1" i="0" u="none" strike="noStrike" kern="0" cap="none" spc="0" normalizeH="0" baseline="30000" noProof="0">
                <a:ln>
                  <a:noFill/>
                </a:ln>
                <a:solidFill>
                  <a:schemeClr val="tx2"/>
                </a:solidFill>
                <a:effectLst/>
                <a:uLnTx/>
                <a:uFillTx/>
                <a:latin typeface="Arial"/>
                <a:ea typeface="+mn-ea"/>
                <a:cs typeface="+mn-cs"/>
              </a:rPr>
              <a:t>†</a:t>
            </a:r>
          </a:p>
        </p:txBody>
      </p:sp>
      <p:grpSp>
        <p:nvGrpSpPr>
          <p:cNvPr id="993" name="Group 992">
            <a:extLst>
              <a:ext uri="{FF2B5EF4-FFF2-40B4-BE49-F238E27FC236}">
                <a16:creationId xmlns:a16="http://schemas.microsoft.com/office/drawing/2014/main" id="{87530BF7-5AF9-A9DD-E8CB-04168869F6B0}"/>
              </a:ext>
            </a:extLst>
          </p:cNvPr>
          <p:cNvGrpSpPr/>
          <p:nvPr/>
        </p:nvGrpSpPr>
        <p:grpSpPr>
          <a:xfrm>
            <a:off x="311879" y="1501464"/>
            <a:ext cx="4041133" cy="2814296"/>
            <a:chOff x="411243" y="1718038"/>
            <a:chExt cx="4041133" cy="2814296"/>
          </a:xfrm>
        </p:grpSpPr>
        <p:sp>
          <p:nvSpPr>
            <p:cNvPr id="994" name="TextBox 993">
              <a:extLst>
                <a:ext uri="{FF2B5EF4-FFF2-40B4-BE49-F238E27FC236}">
                  <a16:creationId xmlns:a16="http://schemas.microsoft.com/office/drawing/2014/main" id="{B6CCA13E-DB1E-010B-FFE6-E3F486260155}"/>
                </a:ext>
              </a:extLst>
            </p:cNvPr>
            <p:cNvSpPr txBox="1"/>
            <p:nvPr/>
          </p:nvSpPr>
          <p:spPr>
            <a:xfrm>
              <a:off x="411243" y="4075701"/>
              <a:ext cx="620683"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No. at risk</a:t>
              </a:r>
            </a:p>
          </p:txBody>
        </p:sp>
        <p:sp>
          <p:nvSpPr>
            <p:cNvPr id="995" name="TextBox 994">
              <a:extLst>
                <a:ext uri="{FF2B5EF4-FFF2-40B4-BE49-F238E27FC236}">
                  <a16:creationId xmlns:a16="http://schemas.microsoft.com/office/drawing/2014/main" id="{5906CE2E-240F-945B-9BEF-FE0B2A877BC6}"/>
                </a:ext>
              </a:extLst>
            </p:cNvPr>
            <p:cNvSpPr txBox="1"/>
            <p:nvPr/>
          </p:nvSpPr>
          <p:spPr>
            <a:xfrm>
              <a:off x="411243" y="4204935"/>
              <a:ext cx="4940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chemeClr val="accent2"/>
                  </a:solidFill>
                  <a:effectLst/>
                  <a:uLnTx/>
                  <a:uFillTx/>
                  <a:latin typeface="Arial"/>
                  <a:cs typeface="Arial"/>
                  <a:sym typeface="Arial"/>
                  <a:rtl val="0"/>
                </a:rPr>
                <a:t>Aspirin</a:t>
              </a:r>
            </a:p>
          </p:txBody>
        </p:sp>
        <p:sp>
          <p:nvSpPr>
            <p:cNvPr id="996" name="TextBox 995">
              <a:extLst>
                <a:ext uri="{FF2B5EF4-FFF2-40B4-BE49-F238E27FC236}">
                  <a16:creationId xmlns:a16="http://schemas.microsoft.com/office/drawing/2014/main" id="{958CD5EB-40F2-84B9-B55D-81CB5B33BCDA}"/>
                </a:ext>
              </a:extLst>
            </p:cNvPr>
            <p:cNvSpPr txBox="1"/>
            <p:nvPr/>
          </p:nvSpPr>
          <p:spPr>
            <a:xfrm>
              <a:off x="411243" y="4332279"/>
              <a:ext cx="1027845"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4D7A41"/>
                  </a:solidFill>
                  <a:effectLst/>
                  <a:uLnTx/>
                  <a:uFillTx/>
                  <a:latin typeface="Arial"/>
                  <a:cs typeface="Arial"/>
                  <a:sym typeface="Arial"/>
                  <a:rtl val="0"/>
                </a:rPr>
                <a:t>Clopidogrel–aspirin</a:t>
              </a:r>
            </a:p>
          </p:txBody>
        </p:sp>
        <p:grpSp>
          <p:nvGrpSpPr>
            <p:cNvPr id="997" name="Group 996">
              <a:extLst>
                <a:ext uri="{FF2B5EF4-FFF2-40B4-BE49-F238E27FC236}">
                  <a16:creationId xmlns:a16="http://schemas.microsoft.com/office/drawing/2014/main" id="{D91726BE-BC09-8272-63A8-EAE3AAD9DA27}"/>
                </a:ext>
              </a:extLst>
            </p:cNvPr>
            <p:cNvGrpSpPr/>
            <p:nvPr/>
          </p:nvGrpSpPr>
          <p:grpSpPr>
            <a:xfrm>
              <a:off x="2203428" y="2912201"/>
              <a:ext cx="2248948" cy="590208"/>
              <a:chOff x="2243144" y="2939292"/>
              <a:chExt cx="2248948" cy="590208"/>
            </a:xfrm>
          </p:grpSpPr>
          <p:sp>
            <p:nvSpPr>
              <p:cNvPr id="1090" name="TextBox 1089">
                <a:extLst>
                  <a:ext uri="{FF2B5EF4-FFF2-40B4-BE49-F238E27FC236}">
                    <a16:creationId xmlns:a16="http://schemas.microsoft.com/office/drawing/2014/main" id="{719CA9AF-8446-FE7F-AAA3-3E6A50E333BA}"/>
                  </a:ext>
                </a:extLst>
              </p:cNvPr>
              <p:cNvSpPr txBox="1"/>
              <p:nvPr/>
            </p:nvSpPr>
            <p:spPr>
              <a:xfrm>
                <a:off x="2981742" y="3260395"/>
                <a:ext cx="1510350" cy="184666"/>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Pr>
                  <a:t>Hazard ratio: 0.75 (95% CI: 0.59–0.95)</a:t>
                </a:r>
              </a:p>
            </p:txBody>
          </p:sp>
          <p:sp>
            <p:nvSpPr>
              <p:cNvPr id="1091" name="TextBox 1090">
                <a:extLst>
                  <a:ext uri="{FF2B5EF4-FFF2-40B4-BE49-F238E27FC236}">
                    <a16:creationId xmlns:a16="http://schemas.microsoft.com/office/drawing/2014/main" id="{C6C18219-8F68-CDE3-EB03-AE866A8B98E4}"/>
                  </a:ext>
                </a:extLst>
              </p:cNvPr>
              <p:cNvSpPr txBox="1"/>
              <p:nvPr/>
            </p:nvSpPr>
            <p:spPr>
              <a:xfrm>
                <a:off x="2740522" y="3162102"/>
                <a:ext cx="205505"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rgbClr val="000000"/>
                    </a:solidFill>
                    <a:effectLst/>
                    <a:uLnTx/>
                    <a:uFillTx/>
                    <a:latin typeface="Arial"/>
                    <a:cs typeface="Arial"/>
                    <a:sym typeface="Arial"/>
                    <a:rtl val="0"/>
                  </a:rPr>
                  <a:t> </a:t>
                </a:r>
              </a:p>
            </p:txBody>
          </p:sp>
          <p:sp>
            <p:nvSpPr>
              <p:cNvPr id="1092" name="TextBox 1091">
                <a:extLst>
                  <a:ext uri="{FF2B5EF4-FFF2-40B4-BE49-F238E27FC236}">
                    <a16:creationId xmlns:a16="http://schemas.microsoft.com/office/drawing/2014/main" id="{295AB21D-7D33-3619-46EB-7EC124FFA7B9}"/>
                  </a:ext>
                </a:extLst>
              </p:cNvPr>
              <p:cNvSpPr txBox="1"/>
              <p:nvPr/>
            </p:nvSpPr>
            <p:spPr>
              <a:xfrm>
                <a:off x="2243144" y="3162102"/>
                <a:ext cx="107273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rgbClr val="4D7A41"/>
                    </a:solidFill>
                    <a:effectLst/>
                    <a:uLnTx/>
                    <a:uFillTx/>
                    <a:latin typeface="Arial"/>
                    <a:cs typeface="Arial"/>
                    <a:sym typeface="Arial"/>
                    <a:rtl val="0"/>
                  </a:rPr>
                  <a:t>Clopidogrel plus Aspirin</a:t>
                </a:r>
              </a:p>
            </p:txBody>
          </p:sp>
          <p:sp>
            <p:nvSpPr>
              <p:cNvPr id="1093" name="TextBox 1092">
                <a:extLst>
                  <a:ext uri="{FF2B5EF4-FFF2-40B4-BE49-F238E27FC236}">
                    <a16:creationId xmlns:a16="http://schemas.microsoft.com/office/drawing/2014/main" id="{C92EBBF8-49A0-31CA-C74A-427A47E5BF96}"/>
                  </a:ext>
                </a:extLst>
              </p:cNvPr>
              <p:cNvSpPr txBox="1"/>
              <p:nvPr/>
            </p:nvSpPr>
            <p:spPr>
              <a:xfrm>
                <a:off x="2866712" y="3047051"/>
                <a:ext cx="449162"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chemeClr val="accent2"/>
                    </a:solidFill>
                    <a:effectLst/>
                    <a:uLnTx/>
                    <a:uFillTx/>
                    <a:latin typeface="Arial"/>
                    <a:cs typeface="Arial"/>
                    <a:sym typeface="Arial"/>
                    <a:rtl val="0"/>
                  </a:rPr>
                  <a:t>Aspirin</a:t>
                </a:r>
              </a:p>
            </p:txBody>
          </p:sp>
          <p:sp>
            <p:nvSpPr>
              <p:cNvPr id="1094" name="TextBox 1093">
                <a:extLst>
                  <a:ext uri="{FF2B5EF4-FFF2-40B4-BE49-F238E27FC236}">
                    <a16:creationId xmlns:a16="http://schemas.microsoft.com/office/drawing/2014/main" id="{3F20495C-B8B0-8280-2BA6-2E714106FD38}"/>
                  </a:ext>
                </a:extLst>
              </p:cNvPr>
              <p:cNvSpPr txBox="1"/>
              <p:nvPr/>
            </p:nvSpPr>
            <p:spPr>
              <a:xfrm>
                <a:off x="2981921" y="3344834"/>
                <a:ext cx="423514" cy="184666"/>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Pr>
                  <a:t>p=0.02</a:t>
                </a:r>
              </a:p>
            </p:txBody>
          </p:sp>
          <p:sp>
            <p:nvSpPr>
              <p:cNvPr id="1095" name="TextBox 1094">
                <a:extLst>
                  <a:ext uri="{FF2B5EF4-FFF2-40B4-BE49-F238E27FC236}">
                    <a16:creationId xmlns:a16="http://schemas.microsoft.com/office/drawing/2014/main" id="{6DC0D047-B211-D50D-8EC6-7666FC5547BE}"/>
                  </a:ext>
                </a:extLst>
              </p:cNvPr>
              <p:cNvSpPr txBox="1"/>
              <p:nvPr/>
            </p:nvSpPr>
            <p:spPr>
              <a:xfrm>
                <a:off x="3220470" y="3051936"/>
                <a:ext cx="35779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2449</a:t>
                </a:r>
              </a:p>
            </p:txBody>
          </p:sp>
          <p:sp>
            <p:nvSpPr>
              <p:cNvPr id="1096" name="TextBox 1095">
                <a:extLst>
                  <a:ext uri="{FF2B5EF4-FFF2-40B4-BE49-F238E27FC236}">
                    <a16:creationId xmlns:a16="http://schemas.microsoft.com/office/drawing/2014/main" id="{15E199D7-F8AB-9885-2B56-91D53CA2B64F}"/>
                  </a:ext>
                </a:extLst>
              </p:cNvPr>
              <p:cNvSpPr txBox="1"/>
              <p:nvPr/>
            </p:nvSpPr>
            <p:spPr>
              <a:xfrm>
                <a:off x="3220470" y="3153679"/>
                <a:ext cx="35779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2432</a:t>
                </a:r>
              </a:p>
            </p:txBody>
          </p:sp>
          <p:sp>
            <p:nvSpPr>
              <p:cNvPr id="1097" name="TextBox 1096">
                <a:extLst>
                  <a:ext uri="{FF2B5EF4-FFF2-40B4-BE49-F238E27FC236}">
                    <a16:creationId xmlns:a16="http://schemas.microsoft.com/office/drawing/2014/main" id="{06173023-D94F-9C88-6B28-DCD792FA90B2}"/>
                  </a:ext>
                </a:extLst>
              </p:cNvPr>
              <p:cNvSpPr txBox="1"/>
              <p:nvPr/>
            </p:nvSpPr>
            <p:spPr>
              <a:xfrm>
                <a:off x="3771182" y="3051936"/>
                <a:ext cx="31451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160</a:t>
                </a:r>
              </a:p>
            </p:txBody>
          </p:sp>
          <p:sp>
            <p:nvSpPr>
              <p:cNvPr id="1098" name="TextBox 1097">
                <a:extLst>
                  <a:ext uri="{FF2B5EF4-FFF2-40B4-BE49-F238E27FC236}">
                    <a16:creationId xmlns:a16="http://schemas.microsoft.com/office/drawing/2014/main" id="{0E6B0DEA-6C39-CC68-E051-B8E12D1ACC3B}"/>
                  </a:ext>
                </a:extLst>
              </p:cNvPr>
              <p:cNvSpPr txBox="1"/>
              <p:nvPr/>
            </p:nvSpPr>
            <p:spPr>
              <a:xfrm>
                <a:off x="3080161" y="2939292"/>
                <a:ext cx="721672"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rgbClr val="000000"/>
                    </a:solidFill>
                    <a:effectLst/>
                    <a:uLnTx/>
                    <a:uFillTx/>
                    <a:latin typeface="Arial"/>
                    <a:cs typeface="Arial"/>
                    <a:sym typeface="Arial"/>
                    <a:rtl val="0"/>
                  </a:rPr>
                  <a:t>No. of Patients</a:t>
                </a:r>
              </a:p>
            </p:txBody>
          </p:sp>
          <p:sp>
            <p:nvSpPr>
              <p:cNvPr id="1099" name="TextBox 1098">
                <a:extLst>
                  <a:ext uri="{FF2B5EF4-FFF2-40B4-BE49-F238E27FC236}">
                    <a16:creationId xmlns:a16="http://schemas.microsoft.com/office/drawing/2014/main" id="{9D7E0722-60B6-8852-1533-748DE3382EFC}"/>
                  </a:ext>
                </a:extLst>
              </p:cNvPr>
              <p:cNvSpPr txBox="1"/>
              <p:nvPr/>
            </p:nvSpPr>
            <p:spPr>
              <a:xfrm>
                <a:off x="3659715" y="2939292"/>
                <a:ext cx="712054"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rgbClr val="000000"/>
                    </a:solidFill>
                    <a:effectLst/>
                    <a:uLnTx/>
                    <a:uFillTx/>
                    <a:latin typeface="Arial"/>
                    <a:cs typeface="Arial"/>
                    <a:sym typeface="Arial"/>
                    <a:rtl val="0"/>
                  </a:rPr>
                  <a:t>No. with Event</a:t>
                </a:r>
              </a:p>
            </p:txBody>
          </p:sp>
          <p:sp>
            <p:nvSpPr>
              <p:cNvPr id="1100" name="TextBox 1099">
                <a:extLst>
                  <a:ext uri="{FF2B5EF4-FFF2-40B4-BE49-F238E27FC236}">
                    <a16:creationId xmlns:a16="http://schemas.microsoft.com/office/drawing/2014/main" id="{7350384E-6E3E-1D54-DAEF-D23512BDFD86}"/>
                  </a:ext>
                </a:extLst>
              </p:cNvPr>
              <p:cNvSpPr txBox="1"/>
              <p:nvPr/>
            </p:nvSpPr>
            <p:spPr>
              <a:xfrm>
                <a:off x="3771182" y="3153679"/>
                <a:ext cx="31451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121</a:t>
                </a:r>
              </a:p>
            </p:txBody>
          </p:sp>
        </p:grpSp>
        <p:grpSp>
          <p:nvGrpSpPr>
            <p:cNvPr id="998" name="Group 997">
              <a:extLst>
                <a:ext uri="{FF2B5EF4-FFF2-40B4-BE49-F238E27FC236}">
                  <a16:creationId xmlns:a16="http://schemas.microsoft.com/office/drawing/2014/main" id="{E2177CEC-36FD-2526-3A35-E21C46E870EB}"/>
                </a:ext>
              </a:extLst>
            </p:cNvPr>
            <p:cNvGrpSpPr/>
            <p:nvPr/>
          </p:nvGrpSpPr>
          <p:grpSpPr>
            <a:xfrm>
              <a:off x="1040129" y="1718038"/>
              <a:ext cx="3263653" cy="2406588"/>
              <a:chOff x="1040129" y="1718038"/>
              <a:chExt cx="3263653" cy="2406588"/>
            </a:xfrm>
          </p:grpSpPr>
          <p:sp>
            <p:nvSpPr>
              <p:cNvPr id="1053" name="Freeform 260">
                <a:extLst>
                  <a:ext uri="{FF2B5EF4-FFF2-40B4-BE49-F238E27FC236}">
                    <a16:creationId xmlns:a16="http://schemas.microsoft.com/office/drawing/2014/main" id="{2B5A6351-3BC3-FBA3-330C-1E72037F845F}"/>
                  </a:ext>
                </a:extLst>
              </p:cNvPr>
              <p:cNvSpPr/>
              <p:nvPr/>
            </p:nvSpPr>
            <p:spPr>
              <a:xfrm>
                <a:off x="1478491" y="1718038"/>
                <a:ext cx="5083" cy="2099609"/>
              </a:xfrm>
              <a:custGeom>
                <a:avLst/>
                <a:gdLst>
                  <a:gd name="csX0" fmla="*/ 0 w 5083"/>
                  <a:gd name="csY0" fmla="*/ 2099609 h 2099609"/>
                  <a:gd name="csX1" fmla="*/ 0 w 5083"/>
                  <a:gd name="csY1" fmla="*/ 0 h 2099609"/>
                </a:gdLst>
                <a:ahLst/>
                <a:cxnLst>
                  <a:cxn ang="0">
                    <a:pos x="csX0" y="csY0"/>
                  </a:cxn>
                  <a:cxn ang="0">
                    <a:pos x="csX1" y="csY1"/>
                  </a:cxn>
                </a:cxnLst>
                <a:rect l="l" t="t" r="r" b="b"/>
                <a:pathLst>
                  <a:path w="5083" h="2099609">
                    <a:moveTo>
                      <a:pt x="0" y="209960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54" name="Freeform 262">
                <a:extLst>
                  <a:ext uri="{FF2B5EF4-FFF2-40B4-BE49-F238E27FC236}">
                    <a16:creationId xmlns:a16="http://schemas.microsoft.com/office/drawing/2014/main" id="{15D78C0E-0AA3-8817-5BF0-078EB51C1726}"/>
                  </a:ext>
                </a:extLst>
              </p:cNvPr>
              <p:cNvSpPr/>
              <p:nvPr/>
            </p:nvSpPr>
            <p:spPr>
              <a:xfrm>
                <a:off x="1431467" y="3817647"/>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55" name="TextBox 1054">
                <a:extLst>
                  <a:ext uri="{FF2B5EF4-FFF2-40B4-BE49-F238E27FC236}">
                    <a16:creationId xmlns:a16="http://schemas.microsoft.com/office/drawing/2014/main" id="{B9FA9BC9-EAFB-12E6-3D7E-2306AC378AF6}"/>
                  </a:ext>
                </a:extLst>
              </p:cNvPr>
              <p:cNvSpPr txBox="1"/>
              <p:nvPr/>
            </p:nvSpPr>
            <p:spPr>
              <a:xfrm rot="16200000">
                <a:off x="556503" y="2782116"/>
                <a:ext cx="1167307"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Patients with event (%)</a:t>
                </a:r>
              </a:p>
            </p:txBody>
          </p:sp>
          <p:sp>
            <p:nvSpPr>
              <p:cNvPr id="1056" name="TextBox 1055">
                <a:extLst>
                  <a:ext uri="{FF2B5EF4-FFF2-40B4-BE49-F238E27FC236}">
                    <a16:creationId xmlns:a16="http://schemas.microsoft.com/office/drawing/2014/main" id="{C93379EE-6239-D828-D4AC-8DBA09690F4D}"/>
                  </a:ext>
                </a:extLst>
              </p:cNvPr>
              <p:cNvSpPr txBox="1"/>
              <p:nvPr/>
            </p:nvSpPr>
            <p:spPr>
              <a:xfrm>
                <a:off x="2340693" y="3924571"/>
                <a:ext cx="1292341"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Days since randomization</a:t>
                </a:r>
              </a:p>
            </p:txBody>
          </p:sp>
          <p:sp>
            <p:nvSpPr>
              <p:cNvPr id="1057" name="Freeform 268">
                <a:extLst>
                  <a:ext uri="{FF2B5EF4-FFF2-40B4-BE49-F238E27FC236}">
                    <a16:creationId xmlns:a16="http://schemas.microsoft.com/office/drawing/2014/main" id="{D3ECC524-1A23-84BA-3D0F-3E4C9DA812A9}"/>
                  </a:ext>
                </a:extLst>
              </p:cNvPr>
              <p:cNvSpPr/>
              <p:nvPr/>
            </p:nvSpPr>
            <p:spPr>
              <a:xfrm>
                <a:off x="1478491" y="3817647"/>
                <a:ext cx="2825291" cy="5074"/>
              </a:xfrm>
              <a:custGeom>
                <a:avLst/>
                <a:gdLst>
                  <a:gd name="csX0" fmla="*/ 2825291 w 2825291"/>
                  <a:gd name="csY0" fmla="*/ 0 h 5074"/>
                  <a:gd name="csX1" fmla="*/ 0 w 2825291"/>
                  <a:gd name="csY1" fmla="*/ 0 h 5074"/>
                </a:gdLst>
                <a:ahLst/>
                <a:cxnLst>
                  <a:cxn ang="0">
                    <a:pos x="csX0" y="csY0"/>
                  </a:cxn>
                  <a:cxn ang="0">
                    <a:pos x="csX1" y="csY1"/>
                  </a:cxn>
                </a:cxnLst>
                <a:rect l="l" t="t" r="r" b="b"/>
                <a:pathLst>
                  <a:path w="2825291" h="5074">
                    <a:moveTo>
                      <a:pt x="2825291" y="0"/>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58" name="Freeform 270">
                <a:extLst>
                  <a:ext uri="{FF2B5EF4-FFF2-40B4-BE49-F238E27FC236}">
                    <a16:creationId xmlns:a16="http://schemas.microsoft.com/office/drawing/2014/main" id="{3E8E4D24-8201-9244-DD78-2D6F532D728B}"/>
                  </a:ext>
                </a:extLst>
              </p:cNvPr>
              <p:cNvSpPr/>
              <p:nvPr/>
            </p:nvSpPr>
            <p:spPr>
              <a:xfrm>
                <a:off x="1478491" y="3817647"/>
                <a:ext cx="5083" cy="46938"/>
              </a:xfrm>
              <a:custGeom>
                <a:avLst/>
                <a:gdLst>
                  <a:gd name="csX0" fmla="*/ 0 w 5083"/>
                  <a:gd name="csY0" fmla="*/ 46939 h 46938"/>
                  <a:gd name="csX1" fmla="*/ 0 w 5083"/>
                  <a:gd name="csY1" fmla="*/ 0 h 46938"/>
                </a:gdLst>
                <a:ahLst/>
                <a:cxnLst>
                  <a:cxn ang="0">
                    <a:pos x="csX0" y="csY0"/>
                  </a:cxn>
                  <a:cxn ang="0">
                    <a:pos x="csX1" y="csY1"/>
                  </a:cxn>
                </a:cxnLst>
                <a:rect l="l" t="t" r="r" b="b"/>
                <a:pathLst>
                  <a:path w="5083" h="46938">
                    <a:moveTo>
                      <a:pt x="0" y="4693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59" name="Freeform 271">
                <a:extLst>
                  <a:ext uri="{FF2B5EF4-FFF2-40B4-BE49-F238E27FC236}">
                    <a16:creationId xmlns:a16="http://schemas.microsoft.com/office/drawing/2014/main" id="{0B517020-1E57-E4DE-5256-E9A4C2AA5661}"/>
                  </a:ext>
                </a:extLst>
              </p:cNvPr>
              <p:cNvSpPr/>
              <p:nvPr/>
            </p:nvSpPr>
            <p:spPr>
              <a:xfrm>
                <a:off x="1506756" y="3817647"/>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0" name="Freeform 272">
                <a:extLst>
                  <a:ext uri="{FF2B5EF4-FFF2-40B4-BE49-F238E27FC236}">
                    <a16:creationId xmlns:a16="http://schemas.microsoft.com/office/drawing/2014/main" id="{8B9087FB-FD51-F427-DBEE-267ABF5EEC3B}"/>
                  </a:ext>
                </a:extLst>
              </p:cNvPr>
              <p:cNvSpPr/>
              <p:nvPr/>
            </p:nvSpPr>
            <p:spPr>
              <a:xfrm>
                <a:off x="2319683" y="3817647"/>
                <a:ext cx="5083" cy="46938"/>
              </a:xfrm>
              <a:custGeom>
                <a:avLst/>
                <a:gdLst>
                  <a:gd name="csX0" fmla="*/ 0 w 5083"/>
                  <a:gd name="csY0" fmla="*/ 46939 h 46938"/>
                  <a:gd name="csX1" fmla="*/ 0 w 5083"/>
                  <a:gd name="csY1" fmla="*/ 0 h 46938"/>
                </a:gdLst>
                <a:ahLst/>
                <a:cxnLst>
                  <a:cxn ang="0">
                    <a:pos x="csX0" y="csY0"/>
                  </a:cxn>
                  <a:cxn ang="0">
                    <a:pos x="csX1" y="csY1"/>
                  </a:cxn>
                </a:cxnLst>
                <a:rect l="l" t="t" r="r" b="b"/>
                <a:pathLst>
                  <a:path w="5083" h="46938">
                    <a:moveTo>
                      <a:pt x="0" y="4693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1" name="Freeform 273">
                <a:extLst>
                  <a:ext uri="{FF2B5EF4-FFF2-40B4-BE49-F238E27FC236}">
                    <a16:creationId xmlns:a16="http://schemas.microsoft.com/office/drawing/2014/main" id="{7B6D6846-1DF1-1909-4383-2627E3F808F3}"/>
                  </a:ext>
                </a:extLst>
              </p:cNvPr>
              <p:cNvSpPr/>
              <p:nvPr/>
            </p:nvSpPr>
            <p:spPr>
              <a:xfrm>
                <a:off x="3595121" y="3817647"/>
                <a:ext cx="5083" cy="46938"/>
              </a:xfrm>
              <a:custGeom>
                <a:avLst/>
                <a:gdLst>
                  <a:gd name="csX0" fmla="*/ 0 w 5083"/>
                  <a:gd name="csY0" fmla="*/ 46939 h 46938"/>
                  <a:gd name="csX1" fmla="*/ 0 w 5083"/>
                  <a:gd name="csY1" fmla="*/ 0 h 46938"/>
                </a:gdLst>
                <a:ahLst/>
                <a:cxnLst>
                  <a:cxn ang="0">
                    <a:pos x="csX0" y="csY0"/>
                  </a:cxn>
                  <a:cxn ang="0">
                    <a:pos x="csX1" y="csY1"/>
                  </a:cxn>
                </a:cxnLst>
                <a:rect l="l" t="t" r="r" b="b"/>
                <a:pathLst>
                  <a:path w="5083" h="46938">
                    <a:moveTo>
                      <a:pt x="0" y="4693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2" name="TextBox 1061">
                <a:extLst>
                  <a:ext uri="{FF2B5EF4-FFF2-40B4-BE49-F238E27FC236}">
                    <a16:creationId xmlns:a16="http://schemas.microsoft.com/office/drawing/2014/main" id="{565E3F8B-87C7-06A3-83C1-1A70F30D5D1D}"/>
                  </a:ext>
                </a:extLst>
              </p:cNvPr>
              <p:cNvSpPr txBox="1"/>
              <p:nvPr/>
            </p:nvSpPr>
            <p:spPr>
              <a:xfrm>
                <a:off x="1364428" y="3827446"/>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a:t>
                </a:r>
              </a:p>
            </p:txBody>
          </p:sp>
          <p:sp>
            <p:nvSpPr>
              <p:cNvPr id="1063" name="TextBox 1062">
                <a:extLst>
                  <a:ext uri="{FF2B5EF4-FFF2-40B4-BE49-F238E27FC236}">
                    <a16:creationId xmlns:a16="http://schemas.microsoft.com/office/drawing/2014/main" id="{48E56DB5-80EB-3AAB-3E42-B7C53F78AB28}"/>
                  </a:ext>
                </a:extLst>
              </p:cNvPr>
              <p:cNvSpPr txBox="1"/>
              <p:nvPr/>
            </p:nvSpPr>
            <p:spPr>
              <a:xfrm>
                <a:off x="2181981" y="3827446"/>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30</a:t>
                </a:r>
              </a:p>
            </p:txBody>
          </p:sp>
          <p:sp>
            <p:nvSpPr>
              <p:cNvPr id="1064" name="Freeform 289">
                <a:extLst>
                  <a:ext uri="{FF2B5EF4-FFF2-40B4-BE49-F238E27FC236}">
                    <a16:creationId xmlns:a16="http://schemas.microsoft.com/office/drawing/2014/main" id="{675ECA82-E144-2DE3-2771-11F2CF5D1704}"/>
                  </a:ext>
                </a:extLst>
              </p:cNvPr>
              <p:cNvSpPr/>
              <p:nvPr/>
            </p:nvSpPr>
            <p:spPr>
              <a:xfrm>
                <a:off x="1679091" y="3817647"/>
                <a:ext cx="5083" cy="46938"/>
              </a:xfrm>
              <a:custGeom>
                <a:avLst/>
                <a:gdLst>
                  <a:gd name="csX0" fmla="*/ 0 w 5083"/>
                  <a:gd name="csY0" fmla="*/ 46939 h 46938"/>
                  <a:gd name="csX1" fmla="*/ 0 w 5083"/>
                  <a:gd name="csY1" fmla="*/ 0 h 46938"/>
                </a:gdLst>
                <a:ahLst/>
                <a:cxnLst>
                  <a:cxn ang="0">
                    <a:pos x="csX0" y="csY0"/>
                  </a:cxn>
                  <a:cxn ang="0">
                    <a:pos x="csX1" y="csY1"/>
                  </a:cxn>
                </a:cxnLst>
                <a:rect l="l" t="t" r="r" b="b"/>
                <a:pathLst>
                  <a:path w="5083" h="46938">
                    <a:moveTo>
                      <a:pt x="0" y="4693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5" name="TextBox 1064">
                <a:extLst>
                  <a:ext uri="{FF2B5EF4-FFF2-40B4-BE49-F238E27FC236}">
                    <a16:creationId xmlns:a16="http://schemas.microsoft.com/office/drawing/2014/main" id="{7C47ECBC-AB90-CD35-E1D6-E53D4FA92C3C}"/>
                  </a:ext>
                </a:extLst>
              </p:cNvPr>
              <p:cNvSpPr txBox="1"/>
              <p:nvPr/>
            </p:nvSpPr>
            <p:spPr>
              <a:xfrm>
                <a:off x="1565029" y="3827446"/>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a:t>
                </a:r>
              </a:p>
            </p:txBody>
          </p:sp>
          <p:sp>
            <p:nvSpPr>
              <p:cNvPr id="1066" name="TextBox 1065">
                <a:extLst>
                  <a:ext uri="{FF2B5EF4-FFF2-40B4-BE49-F238E27FC236}">
                    <a16:creationId xmlns:a16="http://schemas.microsoft.com/office/drawing/2014/main" id="{942C0D49-4FDA-1B4B-445C-8D68404DB553}"/>
                  </a:ext>
                </a:extLst>
              </p:cNvPr>
              <p:cNvSpPr txBox="1"/>
              <p:nvPr/>
            </p:nvSpPr>
            <p:spPr>
              <a:xfrm>
                <a:off x="1250573" y="3712966"/>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a:t>
                </a:r>
              </a:p>
            </p:txBody>
          </p:sp>
          <p:sp>
            <p:nvSpPr>
              <p:cNvPr id="1067" name="Freeform 314">
                <a:extLst>
                  <a:ext uri="{FF2B5EF4-FFF2-40B4-BE49-F238E27FC236}">
                    <a16:creationId xmlns:a16="http://schemas.microsoft.com/office/drawing/2014/main" id="{B92350D7-2F87-4FAB-1340-F895FD0CD411}"/>
                  </a:ext>
                </a:extLst>
              </p:cNvPr>
              <p:cNvSpPr/>
              <p:nvPr/>
            </p:nvSpPr>
            <p:spPr>
              <a:xfrm>
                <a:off x="1431467" y="3627253"/>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68" name="TextBox 1067">
                <a:extLst>
                  <a:ext uri="{FF2B5EF4-FFF2-40B4-BE49-F238E27FC236}">
                    <a16:creationId xmlns:a16="http://schemas.microsoft.com/office/drawing/2014/main" id="{E4CA86AA-05B2-9CEE-FB80-334BEF7EC55D}"/>
                  </a:ext>
                </a:extLst>
              </p:cNvPr>
              <p:cNvSpPr txBox="1"/>
              <p:nvPr/>
            </p:nvSpPr>
            <p:spPr>
              <a:xfrm>
                <a:off x="1203295" y="35225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10</a:t>
                </a:r>
              </a:p>
            </p:txBody>
          </p:sp>
          <p:sp>
            <p:nvSpPr>
              <p:cNvPr id="1069" name="Freeform 316">
                <a:extLst>
                  <a:ext uri="{FF2B5EF4-FFF2-40B4-BE49-F238E27FC236}">
                    <a16:creationId xmlns:a16="http://schemas.microsoft.com/office/drawing/2014/main" id="{D641F14E-5384-49F8-05A1-A3A774887594}"/>
                  </a:ext>
                </a:extLst>
              </p:cNvPr>
              <p:cNvSpPr/>
              <p:nvPr/>
            </p:nvSpPr>
            <p:spPr>
              <a:xfrm>
                <a:off x="1431467" y="3435590"/>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0" name="TextBox 1069">
                <a:extLst>
                  <a:ext uri="{FF2B5EF4-FFF2-40B4-BE49-F238E27FC236}">
                    <a16:creationId xmlns:a16="http://schemas.microsoft.com/office/drawing/2014/main" id="{DEC4615A-F346-C6EB-3300-374C55FBCF1F}"/>
                  </a:ext>
                </a:extLst>
              </p:cNvPr>
              <p:cNvSpPr txBox="1"/>
              <p:nvPr/>
            </p:nvSpPr>
            <p:spPr>
              <a:xfrm>
                <a:off x="1203295" y="3330859"/>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20</a:t>
                </a:r>
              </a:p>
            </p:txBody>
          </p:sp>
          <p:sp>
            <p:nvSpPr>
              <p:cNvPr id="1071" name="Freeform 318">
                <a:extLst>
                  <a:ext uri="{FF2B5EF4-FFF2-40B4-BE49-F238E27FC236}">
                    <a16:creationId xmlns:a16="http://schemas.microsoft.com/office/drawing/2014/main" id="{5CA15AFE-A626-894E-47EA-809335CED14B}"/>
                  </a:ext>
                </a:extLst>
              </p:cNvPr>
              <p:cNvSpPr/>
              <p:nvPr/>
            </p:nvSpPr>
            <p:spPr>
              <a:xfrm>
                <a:off x="1431467" y="3244740"/>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2" name="TextBox 1071">
                <a:extLst>
                  <a:ext uri="{FF2B5EF4-FFF2-40B4-BE49-F238E27FC236}">
                    <a16:creationId xmlns:a16="http://schemas.microsoft.com/office/drawing/2014/main" id="{FC4B563C-6DC5-55E8-7430-286A0038D410}"/>
                  </a:ext>
                </a:extLst>
              </p:cNvPr>
              <p:cNvSpPr txBox="1"/>
              <p:nvPr/>
            </p:nvSpPr>
            <p:spPr>
              <a:xfrm>
                <a:off x="1203295" y="3140008"/>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30</a:t>
                </a:r>
              </a:p>
            </p:txBody>
          </p:sp>
          <p:sp>
            <p:nvSpPr>
              <p:cNvPr id="1073" name="Freeform 320">
                <a:extLst>
                  <a:ext uri="{FF2B5EF4-FFF2-40B4-BE49-F238E27FC236}">
                    <a16:creationId xmlns:a16="http://schemas.microsoft.com/office/drawing/2014/main" id="{1DA5C11F-21C0-420C-1830-040347404F39}"/>
                  </a:ext>
                </a:extLst>
              </p:cNvPr>
              <p:cNvSpPr/>
              <p:nvPr/>
            </p:nvSpPr>
            <p:spPr>
              <a:xfrm>
                <a:off x="1431467" y="3053686"/>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4" name="TextBox 1073">
                <a:extLst>
                  <a:ext uri="{FF2B5EF4-FFF2-40B4-BE49-F238E27FC236}">
                    <a16:creationId xmlns:a16="http://schemas.microsoft.com/office/drawing/2014/main" id="{22ABB8E6-49AE-8229-124D-430F55E19430}"/>
                  </a:ext>
                </a:extLst>
              </p:cNvPr>
              <p:cNvSpPr txBox="1"/>
              <p:nvPr/>
            </p:nvSpPr>
            <p:spPr>
              <a:xfrm>
                <a:off x="1203295" y="294895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40</a:t>
                </a:r>
              </a:p>
            </p:txBody>
          </p:sp>
          <p:sp>
            <p:nvSpPr>
              <p:cNvPr id="1075" name="Freeform 322">
                <a:extLst>
                  <a:ext uri="{FF2B5EF4-FFF2-40B4-BE49-F238E27FC236}">
                    <a16:creationId xmlns:a16="http://schemas.microsoft.com/office/drawing/2014/main" id="{089D4C2B-479D-237A-A4A6-58CE8F58B4B4}"/>
                  </a:ext>
                </a:extLst>
              </p:cNvPr>
              <p:cNvSpPr/>
              <p:nvPr/>
            </p:nvSpPr>
            <p:spPr>
              <a:xfrm>
                <a:off x="1431467" y="2861212"/>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6" name="TextBox 1075">
                <a:extLst>
                  <a:ext uri="{FF2B5EF4-FFF2-40B4-BE49-F238E27FC236}">
                    <a16:creationId xmlns:a16="http://schemas.microsoft.com/office/drawing/2014/main" id="{B6103C7B-A5F9-1924-6F0B-E081C42D03AE}"/>
                  </a:ext>
                </a:extLst>
              </p:cNvPr>
              <p:cNvSpPr txBox="1"/>
              <p:nvPr/>
            </p:nvSpPr>
            <p:spPr>
              <a:xfrm>
                <a:off x="1203295" y="275648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50</a:t>
                </a:r>
              </a:p>
            </p:txBody>
          </p:sp>
          <p:sp>
            <p:nvSpPr>
              <p:cNvPr id="1077" name="Freeform 324">
                <a:extLst>
                  <a:ext uri="{FF2B5EF4-FFF2-40B4-BE49-F238E27FC236}">
                    <a16:creationId xmlns:a16="http://schemas.microsoft.com/office/drawing/2014/main" id="{70C9256B-A141-541C-D180-0003DAB3C904}"/>
                  </a:ext>
                </a:extLst>
              </p:cNvPr>
              <p:cNvSpPr/>
              <p:nvPr/>
            </p:nvSpPr>
            <p:spPr>
              <a:xfrm>
                <a:off x="1431467" y="2671529"/>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78" name="TextBox 1077">
                <a:extLst>
                  <a:ext uri="{FF2B5EF4-FFF2-40B4-BE49-F238E27FC236}">
                    <a16:creationId xmlns:a16="http://schemas.microsoft.com/office/drawing/2014/main" id="{9E823646-0510-AACD-E5C5-5EA79AF75550}"/>
                  </a:ext>
                </a:extLst>
              </p:cNvPr>
              <p:cNvSpPr txBox="1"/>
              <p:nvPr/>
            </p:nvSpPr>
            <p:spPr>
              <a:xfrm>
                <a:off x="1203295" y="2566797"/>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60</a:t>
                </a:r>
              </a:p>
            </p:txBody>
          </p:sp>
          <p:sp>
            <p:nvSpPr>
              <p:cNvPr id="1079" name="Freeform 326">
                <a:extLst>
                  <a:ext uri="{FF2B5EF4-FFF2-40B4-BE49-F238E27FC236}">
                    <a16:creationId xmlns:a16="http://schemas.microsoft.com/office/drawing/2014/main" id="{CBAB5472-08CC-48BB-0E27-5240F24AD43E}"/>
                  </a:ext>
                </a:extLst>
              </p:cNvPr>
              <p:cNvSpPr/>
              <p:nvPr/>
            </p:nvSpPr>
            <p:spPr>
              <a:xfrm>
                <a:off x="1431467" y="2479054"/>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0" name="TextBox 1079">
                <a:extLst>
                  <a:ext uri="{FF2B5EF4-FFF2-40B4-BE49-F238E27FC236}">
                    <a16:creationId xmlns:a16="http://schemas.microsoft.com/office/drawing/2014/main" id="{BB593AC8-2DC0-5561-AFB1-075D9E92FAB2}"/>
                  </a:ext>
                </a:extLst>
              </p:cNvPr>
              <p:cNvSpPr txBox="1"/>
              <p:nvPr/>
            </p:nvSpPr>
            <p:spPr>
              <a:xfrm>
                <a:off x="1203295" y="2374323"/>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70</a:t>
                </a:r>
              </a:p>
            </p:txBody>
          </p:sp>
          <p:sp>
            <p:nvSpPr>
              <p:cNvPr id="1081" name="Freeform 328">
                <a:extLst>
                  <a:ext uri="{FF2B5EF4-FFF2-40B4-BE49-F238E27FC236}">
                    <a16:creationId xmlns:a16="http://schemas.microsoft.com/office/drawing/2014/main" id="{F0428CCE-D633-B6EC-8C73-E8FCF549AB1D}"/>
                  </a:ext>
                </a:extLst>
              </p:cNvPr>
              <p:cNvSpPr/>
              <p:nvPr/>
            </p:nvSpPr>
            <p:spPr>
              <a:xfrm>
                <a:off x="1431467" y="2288001"/>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2" name="TextBox 1081">
                <a:extLst>
                  <a:ext uri="{FF2B5EF4-FFF2-40B4-BE49-F238E27FC236}">
                    <a16:creationId xmlns:a16="http://schemas.microsoft.com/office/drawing/2014/main" id="{55AB339F-E5CA-94B2-A4CE-D6FC05E65C10}"/>
                  </a:ext>
                </a:extLst>
              </p:cNvPr>
              <p:cNvSpPr txBox="1"/>
              <p:nvPr/>
            </p:nvSpPr>
            <p:spPr>
              <a:xfrm>
                <a:off x="1203295" y="218327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80</a:t>
                </a:r>
              </a:p>
            </p:txBody>
          </p:sp>
          <p:sp>
            <p:nvSpPr>
              <p:cNvPr id="1083" name="Freeform 330">
                <a:extLst>
                  <a:ext uri="{FF2B5EF4-FFF2-40B4-BE49-F238E27FC236}">
                    <a16:creationId xmlns:a16="http://schemas.microsoft.com/office/drawing/2014/main" id="{3013D4AB-07A0-06CF-1D8E-52C5A227E748}"/>
                  </a:ext>
                </a:extLst>
              </p:cNvPr>
              <p:cNvSpPr/>
              <p:nvPr/>
            </p:nvSpPr>
            <p:spPr>
              <a:xfrm>
                <a:off x="1431467" y="2095527"/>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4" name="TextBox 1083">
                <a:extLst>
                  <a:ext uri="{FF2B5EF4-FFF2-40B4-BE49-F238E27FC236}">
                    <a16:creationId xmlns:a16="http://schemas.microsoft.com/office/drawing/2014/main" id="{C52E33C0-ED44-F33B-5438-6C832080ACDD}"/>
                  </a:ext>
                </a:extLst>
              </p:cNvPr>
              <p:cNvSpPr txBox="1"/>
              <p:nvPr/>
            </p:nvSpPr>
            <p:spPr>
              <a:xfrm>
                <a:off x="1203295" y="199079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90</a:t>
                </a:r>
              </a:p>
            </p:txBody>
          </p:sp>
          <p:sp>
            <p:nvSpPr>
              <p:cNvPr id="1085" name="Freeform 332">
                <a:extLst>
                  <a:ext uri="{FF2B5EF4-FFF2-40B4-BE49-F238E27FC236}">
                    <a16:creationId xmlns:a16="http://schemas.microsoft.com/office/drawing/2014/main" id="{883B2A99-477F-EF4F-0AEC-27FF4C62314F}"/>
                  </a:ext>
                </a:extLst>
              </p:cNvPr>
              <p:cNvSpPr/>
              <p:nvPr/>
            </p:nvSpPr>
            <p:spPr>
              <a:xfrm>
                <a:off x="1431467" y="1905133"/>
                <a:ext cx="47023" cy="5074"/>
              </a:xfrm>
              <a:custGeom>
                <a:avLst/>
                <a:gdLst>
                  <a:gd name="csX0" fmla="*/ 0 w 47023"/>
                  <a:gd name="csY0" fmla="*/ 0 h 5074"/>
                  <a:gd name="csX1" fmla="*/ 47024 w 47023"/>
                  <a:gd name="csY1" fmla="*/ 0 h 5074"/>
                </a:gdLst>
                <a:ahLst/>
                <a:cxnLst>
                  <a:cxn ang="0">
                    <a:pos x="csX0" y="csY0"/>
                  </a:cxn>
                  <a:cxn ang="0">
                    <a:pos x="csX1" y="csY1"/>
                  </a:cxn>
                </a:cxnLst>
                <a:rect l="l" t="t" r="r" b="b"/>
                <a:pathLst>
                  <a:path w="47023" h="5074">
                    <a:moveTo>
                      <a:pt x="0" y="0"/>
                    </a:moveTo>
                    <a:lnTo>
                      <a:pt x="47024"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6" name="TextBox 1085">
                <a:extLst>
                  <a:ext uri="{FF2B5EF4-FFF2-40B4-BE49-F238E27FC236}">
                    <a16:creationId xmlns:a16="http://schemas.microsoft.com/office/drawing/2014/main" id="{B0F8A184-6412-279A-55C8-58F31698BBFE}"/>
                  </a:ext>
                </a:extLst>
              </p:cNvPr>
              <p:cNvSpPr txBox="1"/>
              <p:nvPr/>
            </p:nvSpPr>
            <p:spPr>
              <a:xfrm>
                <a:off x="1156017" y="1800452"/>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100</a:t>
                </a:r>
              </a:p>
            </p:txBody>
          </p:sp>
          <p:sp>
            <p:nvSpPr>
              <p:cNvPr id="1087" name="TextBox 1086">
                <a:extLst>
                  <a:ext uri="{FF2B5EF4-FFF2-40B4-BE49-F238E27FC236}">
                    <a16:creationId xmlns:a16="http://schemas.microsoft.com/office/drawing/2014/main" id="{FA66F818-A433-A5A1-6F57-F7E86CB07AD7}"/>
                  </a:ext>
                </a:extLst>
              </p:cNvPr>
              <p:cNvSpPr txBox="1"/>
              <p:nvPr/>
            </p:nvSpPr>
            <p:spPr>
              <a:xfrm>
                <a:off x="3457419" y="3827446"/>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76</a:t>
                </a:r>
              </a:p>
            </p:txBody>
          </p:sp>
          <p:sp>
            <p:nvSpPr>
              <p:cNvPr id="1088" name="Freeform 335">
                <a:extLst>
                  <a:ext uri="{FF2B5EF4-FFF2-40B4-BE49-F238E27FC236}">
                    <a16:creationId xmlns:a16="http://schemas.microsoft.com/office/drawing/2014/main" id="{6372048E-B5F4-86E7-DA34-0E16FB2AA7F7}"/>
                  </a:ext>
                </a:extLst>
              </p:cNvPr>
              <p:cNvSpPr/>
              <p:nvPr/>
            </p:nvSpPr>
            <p:spPr>
              <a:xfrm>
                <a:off x="3985494" y="3817647"/>
                <a:ext cx="5083" cy="46938"/>
              </a:xfrm>
              <a:custGeom>
                <a:avLst/>
                <a:gdLst>
                  <a:gd name="csX0" fmla="*/ 0 w 5083"/>
                  <a:gd name="csY0" fmla="*/ 46939 h 46938"/>
                  <a:gd name="csX1" fmla="*/ 0 w 5083"/>
                  <a:gd name="csY1" fmla="*/ 0 h 46938"/>
                </a:gdLst>
                <a:ahLst/>
                <a:cxnLst>
                  <a:cxn ang="0">
                    <a:pos x="csX0" y="csY0"/>
                  </a:cxn>
                  <a:cxn ang="0">
                    <a:pos x="csX1" y="csY1"/>
                  </a:cxn>
                </a:cxnLst>
                <a:rect l="l" t="t" r="r" b="b"/>
                <a:pathLst>
                  <a:path w="5083" h="46938">
                    <a:moveTo>
                      <a:pt x="0" y="46939"/>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89" name="TextBox 1088">
                <a:extLst>
                  <a:ext uri="{FF2B5EF4-FFF2-40B4-BE49-F238E27FC236}">
                    <a16:creationId xmlns:a16="http://schemas.microsoft.com/office/drawing/2014/main" id="{1C679223-F814-474B-2904-BF0F84AF010E}"/>
                  </a:ext>
                </a:extLst>
              </p:cNvPr>
              <p:cNvSpPr txBox="1"/>
              <p:nvPr/>
            </p:nvSpPr>
            <p:spPr>
              <a:xfrm>
                <a:off x="3847793" y="3827446"/>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90</a:t>
                </a:r>
              </a:p>
            </p:txBody>
          </p:sp>
        </p:grpSp>
        <p:sp>
          <p:nvSpPr>
            <p:cNvPr id="999" name="TextBox 998">
              <a:extLst>
                <a:ext uri="{FF2B5EF4-FFF2-40B4-BE49-F238E27FC236}">
                  <a16:creationId xmlns:a16="http://schemas.microsoft.com/office/drawing/2014/main" id="{AE642862-BB4A-32B7-3BA1-A3E4D318E6DE}"/>
                </a:ext>
              </a:extLst>
            </p:cNvPr>
            <p:cNvSpPr txBox="1"/>
            <p:nvPr/>
          </p:nvSpPr>
          <p:spPr>
            <a:xfrm>
              <a:off x="1281155" y="4204935"/>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2449</a:t>
              </a:r>
            </a:p>
          </p:txBody>
        </p:sp>
        <p:sp>
          <p:nvSpPr>
            <p:cNvPr id="1000" name="TextBox 999">
              <a:extLst>
                <a:ext uri="{FF2B5EF4-FFF2-40B4-BE49-F238E27FC236}">
                  <a16:creationId xmlns:a16="http://schemas.microsoft.com/office/drawing/2014/main" id="{A07D4A89-05BE-E627-593B-2ED486F8C633}"/>
                </a:ext>
              </a:extLst>
            </p:cNvPr>
            <p:cNvSpPr txBox="1"/>
            <p:nvPr/>
          </p:nvSpPr>
          <p:spPr>
            <a:xfrm>
              <a:off x="2134703" y="4204935"/>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2153</a:t>
              </a:r>
            </a:p>
          </p:txBody>
        </p:sp>
        <p:sp>
          <p:nvSpPr>
            <p:cNvPr id="1001" name="TextBox 1000">
              <a:extLst>
                <a:ext uri="{FF2B5EF4-FFF2-40B4-BE49-F238E27FC236}">
                  <a16:creationId xmlns:a16="http://schemas.microsoft.com/office/drawing/2014/main" id="{D746E330-F577-69BB-2598-7CAA63353B10}"/>
                </a:ext>
              </a:extLst>
            </p:cNvPr>
            <p:cNvSpPr txBox="1"/>
            <p:nvPr/>
          </p:nvSpPr>
          <p:spPr>
            <a:xfrm>
              <a:off x="1516772" y="4204935"/>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2269</a:t>
              </a:r>
            </a:p>
          </p:txBody>
        </p:sp>
        <p:sp>
          <p:nvSpPr>
            <p:cNvPr id="1002" name="TextBox 1001">
              <a:extLst>
                <a:ext uri="{FF2B5EF4-FFF2-40B4-BE49-F238E27FC236}">
                  <a16:creationId xmlns:a16="http://schemas.microsoft.com/office/drawing/2014/main" id="{6A0BC334-4C0B-A7A4-B97A-CFF33F270387}"/>
                </a:ext>
              </a:extLst>
            </p:cNvPr>
            <p:cNvSpPr txBox="1"/>
            <p:nvPr/>
          </p:nvSpPr>
          <p:spPr>
            <a:xfrm>
              <a:off x="3410141" y="4204935"/>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2105</a:t>
              </a:r>
            </a:p>
          </p:txBody>
        </p:sp>
        <p:sp>
          <p:nvSpPr>
            <p:cNvPr id="1003" name="TextBox 1002">
              <a:extLst>
                <a:ext uri="{FF2B5EF4-FFF2-40B4-BE49-F238E27FC236}">
                  <a16:creationId xmlns:a16="http://schemas.microsoft.com/office/drawing/2014/main" id="{08B637C5-CF65-A778-4F91-A43806411D14}"/>
                </a:ext>
              </a:extLst>
            </p:cNvPr>
            <p:cNvSpPr txBox="1"/>
            <p:nvPr/>
          </p:nvSpPr>
          <p:spPr>
            <a:xfrm>
              <a:off x="3800515" y="4204935"/>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1365</a:t>
              </a:r>
            </a:p>
          </p:txBody>
        </p:sp>
        <p:sp>
          <p:nvSpPr>
            <p:cNvPr id="1004" name="TextBox 1003">
              <a:extLst>
                <a:ext uri="{FF2B5EF4-FFF2-40B4-BE49-F238E27FC236}">
                  <a16:creationId xmlns:a16="http://schemas.microsoft.com/office/drawing/2014/main" id="{33F474D2-2373-4DD0-1E62-57873BAC6088}"/>
                </a:ext>
              </a:extLst>
            </p:cNvPr>
            <p:cNvSpPr txBox="1"/>
            <p:nvPr/>
          </p:nvSpPr>
          <p:spPr>
            <a:xfrm>
              <a:off x="1281155" y="4332279"/>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2432</a:t>
              </a:r>
            </a:p>
          </p:txBody>
        </p:sp>
        <p:sp>
          <p:nvSpPr>
            <p:cNvPr id="1005" name="TextBox 1004">
              <a:extLst>
                <a:ext uri="{FF2B5EF4-FFF2-40B4-BE49-F238E27FC236}">
                  <a16:creationId xmlns:a16="http://schemas.microsoft.com/office/drawing/2014/main" id="{76601B57-6F18-F1E0-BE02-5E4835A042D2}"/>
                </a:ext>
              </a:extLst>
            </p:cNvPr>
            <p:cNvSpPr txBox="1"/>
            <p:nvPr/>
          </p:nvSpPr>
          <p:spPr>
            <a:xfrm>
              <a:off x="2134703" y="4332279"/>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2178</a:t>
              </a:r>
            </a:p>
          </p:txBody>
        </p:sp>
        <p:sp>
          <p:nvSpPr>
            <p:cNvPr id="1006" name="TextBox 1005">
              <a:extLst>
                <a:ext uri="{FF2B5EF4-FFF2-40B4-BE49-F238E27FC236}">
                  <a16:creationId xmlns:a16="http://schemas.microsoft.com/office/drawing/2014/main" id="{93BFCD21-5E3E-E8EC-B96D-7075D09017AB}"/>
                </a:ext>
              </a:extLst>
            </p:cNvPr>
            <p:cNvSpPr txBox="1"/>
            <p:nvPr/>
          </p:nvSpPr>
          <p:spPr>
            <a:xfrm>
              <a:off x="1516772" y="4332279"/>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2279</a:t>
              </a:r>
            </a:p>
          </p:txBody>
        </p:sp>
        <p:sp>
          <p:nvSpPr>
            <p:cNvPr id="1007" name="TextBox 1006">
              <a:extLst>
                <a:ext uri="{FF2B5EF4-FFF2-40B4-BE49-F238E27FC236}">
                  <a16:creationId xmlns:a16="http://schemas.microsoft.com/office/drawing/2014/main" id="{A479235D-95DC-A770-B808-4E3FAC1D9C98}"/>
                </a:ext>
              </a:extLst>
            </p:cNvPr>
            <p:cNvSpPr txBox="1"/>
            <p:nvPr/>
          </p:nvSpPr>
          <p:spPr>
            <a:xfrm>
              <a:off x="3409373" y="4332279"/>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2113</a:t>
              </a:r>
            </a:p>
          </p:txBody>
        </p:sp>
        <p:sp>
          <p:nvSpPr>
            <p:cNvPr id="1008" name="TextBox 1007">
              <a:extLst>
                <a:ext uri="{FF2B5EF4-FFF2-40B4-BE49-F238E27FC236}">
                  <a16:creationId xmlns:a16="http://schemas.microsoft.com/office/drawing/2014/main" id="{9B76E03D-A1F6-5DB2-ABC3-D955185EB10F}"/>
                </a:ext>
              </a:extLst>
            </p:cNvPr>
            <p:cNvSpPr txBox="1"/>
            <p:nvPr/>
          </p:nvSpPr>
          <p:spPr>
            <a:xfrm>
              <a:off x="3800515" y="4332279"/>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1445</a:t>
              </a:r>
            </a:p>
          </p:txBody>
        </p:sp>
        <p:grpSp>
          <p:nvGrpSpPr>
            <p:cNvPr id="1009" name="Group 1008">
              <a:extLst>
                <a:ext uri="{FF2B5EF4-FFF2-40B4-BE49-F238E27FC236}">
                  <a16:creationId xmlns:a16="http://schemas.microsoft.com/office/drawing/2014/main" id="{5985AC81-2563-A627-1814-72E20ECB25C0}"/>
                </a:ext>
              </a:extLst>
            </p:cNvPr>
            <p:cNvGrpSpPr/>
            <p:nvPr/>
          </p:nvGrpSpPr>
          <p:grpSpPr>
            <a:xfrm>
              <a:off x="1728638" y="1836044"/>
              <a:ext cx="2575143" cy="1852997"/>
              <a:chOff x="1728638" y="1836044"/>
              <a:chExt cx="2575143" cy="1852997"/>
            </a:xfrm>
          </p:grpSpPr>
          <p:sp>
            <p:nvSpPr>
              <p:cNvPr id="1019" name="Freeform 261">
                <a:extLst>
                  <a:ext uri="{FF2B5EF4-FFF2-40B4-BE49-F238E27FC236}">
                    <a16:creationId xmlns:a16="http://schemas.microsoft.com/office/drawing/2014/main" id="{B84CD633-A513-7914-A559-CB493780454C}"/>
                  </a:ext>
                </a:extLst>
              </p:cNvPr>
              <p:cNvSpPr/>
              <p:nvPr/>
            </p:nvSpPr>
            <p:spPr>
              <a:xfrm>
                <a:off x="1966318" y="1929541"/>
                <a:ext cx="5083" cy="1567399"/>
              </a:xfrm>
              <a:custGeom>
                <a:avLst/>
                <a:gdLst>
                  <a:gd name="csX0" fmla="*/ 0 w 5083"/>
                  <a:gd name="csY0" fmla="*/ 1567400 h 1567399"/>
                  <a:gd name="csX1" fmla="*/ 0 w 5083"/>
                  <a:gd name="csY1" fmla="*/ 0 h 1567399"/>
                </a:gdLst>
                <a:ahLst/>
                <a:cxnLst>
                  <a:cxn ang="0">
                    <a:pos x="csX0" y="csY0"/>
                  </a:cxn>
                  <a:cxn ang="0">
                    <a:pos x="csX1" y="csY1"/>
                  </a:cxn>
                </a:cxnLst>
                <a:rect l="l" t="t" r="r" b="b"/>
                <a:pathLst>
                  <a:path w="5083" h="1567399">
                    <a:moveTo>
                      <a:pt x="0" y="1567400"/>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0" name="Freeform 269">
                <a:extLst>
                  <a:ext uri="{FF2B5EF4-FFF2-40B4-BE49-F238E27FC236}">
                    <a16:creationId xmlns:a16="http://schemas.microsoft.com/office/drawing/2014/main" id="{81AF75EE-26F4-B3ED-BDC5-4CA236BF1553}"/>
                  </a:ext>
                </a:extLst>
              </p:cNvPr>
              <p:cNvSpPr/>
              <p:nvPr/>
            </p:nvSpPr>
            <p:spPr>
              <a:xfrm>
                <a:off x="1966318" y="3496941"/>
                <a:ext cx="2337463" cy="5074"/>
              </a:xfrm>
              <a:custGeom>
                <a:avLst/>
                <a:gdLst>
                  <a:gd name="csX0" fmla="*/ 2337464 w 2337463"/>
                  <a:gd name="csY0" fmla="*/ 0 h 5074"/>
                  <a:gd name="csX1" fmla="*/ 0 w 2337463"/>
                  <a:gd name="csY1" fmla="*/ 0 h 5074"/>
                </a:gdLst>
                <a:ahLst/>
                <a:cxnLst>
                  <a:cxn ang="0">
                    <a:pos x="csX0" y="csY0"/>
                  </a:cxn>
                  <a:cxn ang="0">
                    <a:pos x="csX1" y="csY1"/>
                  </a:cxn>
                </a:cxnLst>
                <a:rect l="l" t="t" r="r" b="b"/>
                <a:pathLst>
                  <a:path w="2337463" h="5074">
                    <a:moveTo>
                      <a:pt x="2337464" y="0"/>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1" name="Freeform 292">
                <a:extLst>
                  <a:ext uri="{FF2B5EF4-FFF2-40B4-BE49-F238E27FC236}">
                    <a16:creationId xmlns:a16="http://schemas.microsoft.com/office/drawing/2014/main" id="{AA2FCD46-ECFF-7EF4-BE5D-C075A936942F}"/>
                  </a:ext>
                </a:extLst>
              </p:cNvPr>
              <p:cNvSpPr/>
              <p:nvPr/>
            </p:nvSpPr>
            <p:spPr>
              <a:xfrm>
                <a:off x="1919345" y="3496941"/>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2" name="TextBox 1021">
                <a:extLst>
                  <a:ext uri="{FF2B5EF4-FFF2-40B4-BE49-F238E27FC236}">
                    <a16:creationId xmlns:a16="http://schemas.microsoft.com/office/drawing/2014/main" id="{1CACF2D0-90D8-C3AC-52EB-274E81A3E210}"/>
                  </a:ext>
                </a:extLst>
              </p:cNvPr>
              <p:cNvSpPr txBox="1"/>
              <p:nvPr/>
            </p:nvSpPr>
            <p:spPr>
              <a:xfrm>
                <a:off x="1764447" y="3403393"/>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a:t>
                </a:r>
              </a:p>
            </p:txBody>
          </p:sp>
          <p:sp>
            <p:nvSpPr>
              <p:cNvPr id="1023" name="Freeform 294">
                <a:extLst>
                  <a:ext uri="{FF2B5EF4-FFF2-40B4-BE49-F238E27FC236}">
                    <a16:creationId xmlns:a16="http://schemas.microsoft.com/office/drawing/2014/main" id="{27C800BE-A34A-27DA-0315-D82DC08D278B}"/>
                  </a:ext>
                </a:extLst>
              </p:cNvPr>
              <p:cNvSpPr/>
              <p:nvPr/>
            </p:nvSpPr>
            <p:spPr>
              <a:xfrm>
                <a:off x="1919345" y="3183542"/>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4" name="TextBox 1023">
                <a:extLst>
                  <a:ext uri="{FF2B5EF4-FFF2-40B4-BE49-F238E27FC236}">
                    <a16:creationId xmlns:a16="http://schemas.microsoft.com/office/drawing/2014/main" id="{306D80FE-1AC2-267A-5A48-E00DF5FE3FDE}"/>
                  </a:ext>
                </a:extLst>
              </p:cNvPr>
              <p:cNvSpPr txBox="1"/>
              <p:nvPr/>
            </p:nvSpPr>
            <p:spPr>
              <a:xfrm>
                <a:off x="1764447" y="309004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2</a:t>
                </a:r>
              </a:p>
            </p:txBody>
          </p:sp>
          <p:sp>
            <p:nvSpPr>
              <p:cNvPr id="1025" name="Freeform 296">
                <a:extLst>
                  <a:ext uri="{FF2B5EF4-FFF2-40B4-BE49-F238E27FC236}">
                    <a16:creationId xmlns:a16="http://schemas.microsoft.com/office/drawing/2014/main" id="{635DFD1A-F0BE-E2B9-EB6C-7A6652B0447D}"/>
                  </a:ext>
                </a:extLst>
              </p:cNvPr>
              <p:cNvSpPr/>
              <p:nvPr/>
            </p:nvSpPr>
            <p:spPr>
              <a:xfrm>
                <a:off x="1919345" y="3025675"/>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6" name="TextBox 1025">
                <a:extLst>
                  <a:ext uri="{FF2B5EF4-FFF2-40B4-BE49-F238E27FC236}">
                    <a16:creationId xmlns:a16="http://schemas.microsoft.com/office/drawing/2014/main" id="{B2CE6BA6-907D-6D38-0445-93321A9793A1}"/>
                  </a:ext>
                </a:extLst>
              </p:cNvPr>
              <p:cNvSpPr txBox="1"/>
              <p:nvPr/>
            </p:nvSpPr>
            <p:spPr>
              <a:xfrm>
                <a:off x="1764447" y="2932179"/>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3</a:t>
                </a:r>
              </a:p>
            </p:txBody>
          </p:sp>
          <p:sp>
            <p:nvSpPr>
              <p:cNvPr id="1027" name="Freeform 298">
                <a:extLst>
                  <a:ext uri="{FF2B5EF4-FFF2-40B4-BE49-F238E27FC236}">
                    <a16:creationId xmlns:a16="http://schemas.microsoft.com/office/drawing/2014/main" id="{9CF46530-E862-8E53-24CB-E5260DBA2AA7}"/>
                  </a:ext>
                </a:extLst>
              </p:cNvPr>
              <p:cNvSpPr/>
              <p:nvPr/>
            </p:nvSpPr>
            <p:spPr>
              <a:xfrm>
                <a:off x="1919345" y="2869534"/>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28" name="TextBox 1027">
                <a:extLst>
                  <a:ext uri="{FF2B5EF4-FFF2-40B4-BE49-F238E27FC236}">
                    <a16:creationId xmlns:a16="http://schemas.microsoft.com/office/drawing/2014/main" id="{7FF98E32-CDF7-44B0-C987-BA83F85B12F8}"/>
                  </a:ext>
                </a:extLst>
              </p:cNvPr>
              <p:cNvSpPr txBox="1"/>
              <p:nvPr/>
            </p:nvSpPr>
            <p:spPr>
              <a:xfrm>
                <a:off x="1764447" y="2776037"/>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4</a:t>
                </a:r>
              </a:p>
            </p:txBody>
          </p:sp>
          <p:sp>
            <p:nvSpPr>
              <p:cNvPr id="1029" name="Freeform 300">
                <a:extLst>
                  <a:ext uri="{FF2B5EF4-FFF2-40B4-BE49-F238E27FC236}">
                    <a16:creationId xmlns:a16="http://schemas.microsoft.com/office/drawing/2014/main" id="{CF45B216-24FA-EC22-C33B-88ADD6203D41}"/>
                  </a:ext>
                </a:extLst>
              </p:cNvPr>
              <p:cNvSpPr/>
              <p:nvPr/>
            </p:nvSpPr>
            <p:spPr>
              <a:xfrm>
                <a:off x="1919345" y="2713241"/>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30" name="TextBox 1029">
                <a:extLst>
                  <a:ext uri="{FF2B5EF4-FFF2-40B4-BE49-F238E27FC236}">
                    <a16:creationId xmlns:a16="http://schemas.microsoft.com/office/drawing/2014/main" id="{01FADA1A-4A21-33B6-BC82-17DBB8780162}"/>
                  </a:ext>
                </a:extLst>
              </p:cNvPr>
              <p:cNvSpPr txBox="1"/>
              <p:nvPr/>
            </p:nvSpPr>
            <p:spPr>
              <a:xfrm>
                <a:off x="1764447" y="2619744"/>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5</a:t>
                </a:r>
              </a:p>
            </p:txBody>
          </p:sp>
          <p:sp>
            <p:nvSpPr>
              <p:cNvPr id="1031" name="Freeform 302">
                <a:extLst>
                  <a:ext uri="{FF2B5EF4-FFF2-40B4-BE49-F238E27FC236}">
                    <a16:creationId xmlns:a16="http://schemas.microsoft.com/office/drawing/2014/main" id="{390416DD-0337-17A5-18D9-7C4E32F5640A}"/>
                  </a:ext>
                </a:extLst>
              </p:cNvPr>
              <p:cNvSpPr/>
              <p:nvPr/>
            </p:nvSpPr>
            <p:spPr>
              <a:xfrm>
                <a:off x="1919345" y="2557303"/>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32" name="TextBox 1031">
                <a:extLst>
                  <a:ext uri="{FF2B5EF4-FFF2-40B4-BE49-F238E27FC236}">
                    <a16:creationId xmlns:a16="http://schemas.microsoft.com/office/drawing/2014/main" id="{8348B29C-51FF-7396-92AB-86022C9D8D39}"/>
                  </a:ext>
                </a:extLst>
              </p:cNvPr>
              <p:cNvSpPr txBox="1"/>
              <p:nvPr/>
            </p:nvSpPr>
            <p:spPr>
              <a:xfrm>
                <a:off x="1764447" y="246380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6</a:t>
                </a:r>
              </a:p>
            </p:txBody>
          </p:sp>
          <p:sp>
            <p:nvSpPr>
              <p:cNvPr id="1033" name="Freeform 304">
                <a:extLst>
                  <a:ext uri="{FF2B5EF4-FFF2-40B4-BE49-F238E27FC236}">
                    <a16:creationId xmlns:a16="http://schemas.microsoft.com/office/drawing/2014/main" id="{58F12CD2-87A9-C9D8-B151-55B9813AF11C}"/>
                  </a:ext>
                </a:extLst>
              </p:cNvPr>
              <p:cNvSpPr/>
              <p:nvPr/>
            </p:nvSpPr>
            <p:spPr>
              <a:xfrm>
                <a:off x="1919345" y="2400299"/>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34" name="TextBox 1033">
                <a:extLst>
                  <a:ext uri="{FF2B5EF4-FFF2-40B4-BE49-F238E27FC236}">
                    <a16:creationId xmlns:a16="http://schemas.microsoft.com/office/drawing/2014/main" id="{7BFAA1EB-CA85-20F6-4A33-E6ABC8A5CF30}"/>
                  </a:ext>
                </a:extLst>
              </p:cNvPr>
              <p:cNvSpPr txBox="1"/>
              <p:nvPr/>
            </p:nvSpPr>
            <p:spPr>
              <a:xfrm>
                <a:off x="1764447" y="2306802"/>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a:t>
                </a:r>
              </a:p>
            </p:txBody>
          </p:sp>
          <p:sp>
            <p:nvSpPr>
              <p:cNvPr id="1035" name="Freeform 306">
                <a:extLst>
                  <a:ext uri="{FF2B5EF4-FFF2-40B4-BE49-F238E27FC236}">
                    <a16:creationId xmlns:a16="http://schemas.microsoft.com/office/drawing/2014/main" id="{AC35E0CF-AA18-5AF3-ADAF-9E982A9C0679}"/>
                  </a:ext>
                </a:extLst>
              </p:cNvPr>
              <p:cNvSpPr/>
              <p:nvPr/>
            </p:nvSpPr>
            <p:spPr>
              <a:xfrm>
                <a:off x="1919345" y="2243346"/>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36" name="TextBox 1035">
                <a:extLst>
                  <a:ext uri="{FF2B5EF4-FFF2-40B4-BE49-F238E27FC236}">
                    <a16:creationId xmlns:a16="http://schemas.microsoft.com/office/drawing/2014/main" id="{FA1A3186-A96B-4BA6-A44E-4FDE36195C4E}"/>
                  </a:ext>
                </a:extLst>
              </p:cNvPr>
              <p:cNvSpPr txBox="1"/>
              <p:nvPr/>
            </p:nvSpPr>
            <p:spPr>
              <a:xfrm>
                <a:off x="1764447" y="2149798"/>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8</a:t>
                </a:r>
              </a:p>
            </p:txBody>
          </p:sp>
          <p:sp>
            <p:nvSpPr>
              <p:cNvPr id="1037" name="Freeform 308">
                <a:extLst>
                  <a:ext uri="{FF2B5EF4-FFF2-40B4-BE49-F238E27FC236}">
                    <a16:creationId xmlns:a16="http://schemas.microsoft.com/office/drawing/2014/main" id="{0FDC01DB-F490-2539-BE95-230CD7080CC4}"/>
                  </a:ext>
                </a:extLst>
              </p:cNvPr>
              <p:cNvSpPr/>
              <p:nvPr/>
            </p:nvSpPr>
            <p:spPr>
              <a:xfrm>
                <a:off x="1919345" y="2087205"/>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38" name="TextBox 1037">
                <a:extLst>
                  <a:ext uri="{FF2B5EF4-FFF2-40B4-BE49-F238E27FC236}">
                    <a16:creationId xmlns:a16="http://schemas.microsoft.com/office/drawing/2014/main" id="{A1B9D7B3-A71F-BFAF-B0B3-1D9EA18FF2E5}"/>
                  </a:ext>
                </a:extLst>
              </p:cNvPr>
              <p:cNvSpPr txBox="1"/>
              <p:nvPr/>
            </p:nvSpPr>
            <p:spPr>
              <a:xfrm>
                <a:off x="1764447" y="1993708"/>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9</a:t>
                </a:r>
              </a:p>
            </p:txBody>
          </p:sp>
          <p:sp>
            <p:nvSpPr>
              <p:cNvPr id="1039" name="Freeform 310">
                <a:extLst>
                  <a:ext uri="{FF2B5EF4-FFF2-40B4-BE49-F238E27FC236}">
                    <a16:creationId xmlns:a16="http://schemas.microsoft.com/office/drawing/2014/main" id="{345962C6-040B-9CCC-C19F-2D32BE01200D}"/>
                  </a:ext>
                </a:extLst>
              </p:cNvPr>
              <p:cNvSpPr/>
              <p:nvPr/>
            </p:nvSpPr>
            <p:spPr>
              <a:xfrm>
                <a:off x="1919345" y="1929541"/>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40" name="TextBox 1039">
                <a:extLst>
                  <a:ext uri="{FF2B5EF4-FFF2-40B4-BE49-F238E27FC236}">
                    <a16:creationId xmlns:a16="http://schemas.microsoft.com/office/drawing/2014/main" id="{972A8C67-45AB-633E-25EB-AE67AE99B0A2}"/>
                  </a:ext>
                </a:extLst>
              </p:cNvPr>
              <p:cNvSpPr txBox="1"/>
              <p:nvPr/>
            </p:nvSpPr>
            <p:spPr>
              <a:xfrm>
                <a:off x="1728638" y="1836044"/>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10</a:t>
                </a:r>
              </a:p>
            </p:txBody>
          </p:sp>
          <p:sp>
            <p:nvSpPr>
              <p:cNvPr id="1041" name="Freeform 312">
                <a:extLst>
                  <a:ext uri="{FF2B5EF4-FFF2-40B4-BE49-F238E27FC236}">
                    <a16:creationId xmlns:a16="http://schemas.microsoft.com/office/drawing/2014/main" id="{C6B92D52-9CD4-EF62-A373-CD20FFD530E1}"/>
                  </a:ext>
                </a:extLst>
              </p:cNvPr>
              <p:cNvSpPr/>
              <p:nvPr/>
            </p:nvSpPr>
            <p:spPr>
              <a:xfrm>
                <a:off x="1919345" y="3339683"/>
                <a:ext cx="46972" cy="5074"/>
              </a:xfrm>
              <a:custGeom>
                <a:avLst/>
                <a:gdLst>
                  <a:gd name="csX0" fmla="*/ 0 w 46972"/>
                  <a:gd name="csY0" fmla="*/ 0 h 5074"/>
                  <a:gd name="csX1" fmla="*/ 46973 w 46972"/>
                  <a:gd name="csY1" fmla="*/ 0 h 5074"/>
                </a:gdLst>
                <a:ahLst/>
                <a:cxnLst>
                  <a:cxn ang="0">
                    <a:pos x="csX0" y="csY0"/>
                  </a:cxn>
                  <a:cxn ang="0">
                    <a:pos x="csX1" y="csY1"/>
                  </a:cxn>
                </a:cxnLst>
                <a:rect l="l" t="t" r="r" b="b"/>
                <a:pathLst>
                  <a:path w="46972" h="5074">
                    <a:moveTo>
                      <a:pt x="0" y="0"/>
                    </a:moveTo>
                    <a:lnTo>
                      <a:pt x="46973"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42" name="TextBox 1041">
                <a:extLst>
                  <a:ext uri="{FF2B5EF4-FFF2-40B4-BE49-F238E27FC236}">
                    <a16:creationId xmlns:a16="http://schemas.microsoft.com/office/drawing/2014/main" id="{72E4C1D9-1076-1602-2A81-4A92741AFF53}"/>
                  </a:ext>
                </a:extLst>
              </p:cNvPr>
              <p:cNvSpPr txBox="1"/>
              <p:nvPr/>
            </p:nvSpPr>
            <p:spPr>
              <a:xfrm>
                <a:off x="1764447" y="324613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a:t>
                </a:r>
              </a:p>
            </p:txBody>
          </p:sp>
          <p:sp>
            <p:nvSpPr>
              <p:cNvPr id="1043" name="Freeform 349">
                <a:extLst>
                  <a:ext uri="{FF2B5EF4-FFF2-40B4-BE49-F238E27FC236}">
                    <a16:creationId xmlns:a16="http://schemas.microsoft.com/office/drawing/2014/main" id="{DEF85165-3394-E1BD-2106-88818055D644}"/>
                  </a:ext>
                </a:extLst>
              </p:cNvPr>
              <p:cNvSpPr/>
              <p:nvPr/>
            </p:nvSpPr>
            <p:spPr>
              <a:xfrm>
                <a:off x="3727651" y="3496941"/>
                <a:ext cx="5083" cy="46888"/>
              </a:xfrm>
              <a:custGeom>
                <a:avLst/>
                <a:gdLst>
                  <a:gd name="csX0" fmla="*/ 0 w 5083"/>
                  <a:gd name="csY0" fmla="*/ 46888 h 46888"/>
                  <a:gd name="csX1" fmla="*/ 0 w 5083"/>
                  <a:gd name="csY1" fmla="*/ 0 h 46888"/>
                </a:gdLst>
                <a:ahLst/>
                <a:cxnLst>
                  <a:cxn ang="0">
                    <a:pos x="csX0" y="csY0"/>
                  </a:cxn>
                  <a:cxn ang="0">
                    <a:pos x="csX1" y="csY1"/>
                  </a:cxn>
                </a:cxnLst>
                <a:rect l="l" t="t" r="r" b="b"/>
                <a:pathLst>
                  <a:path w="5083" h="46888">
                    <a:moveTo>
                      <a:pt x="0" y="46888"/>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44" name="TextBox 1043">
                <a:extLst>
                  <a:ext uri="{FF2B5EF4-FFF2-40B4-BE49-F238E27FC236}">
                    <a16:creationId xmlns:a16="http://schemas.microsoft.com/office/drawing/2014/main" id="{EFC0C9D3-F9A1-B7B9-AF5E-6EF92EB8DD19}"/>
                  </a:ext>
                </a:extLst>
              </p:cNvPr>
              <p:cNvSpPr txBox="1"/>
              <p:nvPr/>
            </p:nvSpPr>
            <p:spPr>
              <a:xfrm>
                <a:off x="3604591" y="3504375"/>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76</a:t>
                </a:r>
              </a:p>
            </p:txBody>
          </p:sp>
          <p:sp>
            <p:nvSpPr>
              <p:cNvPr id="1045" name="Freeform 351">
                <a:extLst>
                  <a:ext uri="{FF2B5EF4-FFF2-40B4-BE49-F238E27FC236}">
                    <a16:creationId xmlns:a16="http://schemas.microsoft.com/office/drawing/2014/main" id="{F68B48A7-44F9-8939-F662-A77AA64D9810}"/>
                  </a:ext>
                </a:extLst>
              </p:cNvPr>
              <p:cNvSpPr/>
              <p:nvPr/>
            </p:nvSpPr>
            <p:spPr>
              <a:xfrm>
                <a:off x="4049955" y="3496941"/>
                <a:ext cx="5083" cy="46888"/>
              </a:xfrm>
              <a:custGeom>
                <a:avLst/>
                <a:gdLst>
                  <a:gd name="csX0" fmla="*/ 0 w 5083"/>
                  <a:gd name="csY0" fmla="*/ 46888 h 46888"/>
                  <a:gd name="csX1" fmla="*/ 0 w 5083"/>
                  <a:gd name="csY1" fmla="*/ 0 h 46888"/>
                </a:gdLst>
                <a:ahLst/>
                <a:cxnLst>
                  <a:cxn ang="0">
                    <a:pos x="csX0" y="csY0"/>
                  </a:cxn>
                  <a:cxn ang="0">
                    <a:pos x="csX1" y="csY1"/>
                  </a:cxn>
                </a:cxnLst>
                <a:rect l="l" t="t" r="r" b="b"/>
                <a:pathLst>
                  <a:path w="5083" h="46888">
                    <a:moveTo>
                      <a:pt x="0" y="46888"/>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46" name="TextBox 1045">
                <a:extLst>
                  <a:ext uri="{FF2B5EF4-FFF2-40B4-BE49-F238E27FC236}">
                    <a16:creationId xmlns:a16="http://schemas.microsoft.com/office/drawing/2014/main" id="{61A1D6C9-4C83-1C17-D295-1C318F70908B}"/>
                  </a:ext>
                </a:extLst>
              </p:cNvPr>
              <p:cNvSpPr txBox="1"/>
              <p:nvPr/>
            </p:nvSpPr>
            <p:spPr>
              <a:xfrm>
                <a:off x="3926895" y="3504375"/>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90</a:t>
                </a:r>
              </a:p>
            </p:txBody>
          </p:sp>
          <p:sp>
            <p:nvSpPr>
              <p:cNvPr id="1047" name="Freeform 353">
                <a:extLst>
                  <a:ext uri="{FF2B5EF4-FFF2-40B4-BE49-F238E27FC236}">
                    <a16:creationId xmlns:a16="http://schemas.microsoft.com/office/drawing/2014/main" id="{888B1785-3829-101D-9D33-75A0446701D5}"/>
                  </a:ext>
                </a:extLst>
              </p:cNvPr>
              <p:cNvSpPr/>
              <p:nvPr/>
            </p:nvSpPr>
            <p:spPr>
              <a:xfrm>
                <a:off x="2664507" y="3496941"/>
                <a:ext cx="5083" cy="46888"/>
              </a:xfrm>
              <a:custGeom>
                <a:avLst/>
                <a:gdLst>
                  <a:gd name="csX0" fmla="*/ 0 w 5083"/>
                  <a:gd name="csY0" fmla="*/ 46888 h 46888"/>
                  <a:gd name="csX1" fmla="*/ 0 w 5083"/>
                  <a:gd name="csY1" fmla="*/ 0 h 46888"/>
                </a:gdLst>
                <a:ahLst/>
                <a:cxnLst>
                  <a:cxn ang="0">
                    <a:pos x="csX0" y="csY0"/>
                  </a:cxn>
                  <a:cxn ang="0">
                    <a:pos x="csX1" y="csY1"/>
                  </a:cxn>
                </a:cxnLst>
                <a:rect l="l" t="t" r="r" b="b"/>
                <a:pathLst>
                  <a:path w="5083" h="46888">
                    <a:moveTo>
                      <a:pt x="0" y="46888"/>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48" name="TextBox 1047">
                <a:extLst>
                  <a:ext uri="{FF2B5EF4-FFF2-40B4-BE49-F238E27FC236}">
                    <a16:creationId xmlns:a16="http://schemas.microsoft.com/office/drawing/2014/main" id="{838C2EAD-602D-6EFF-89C7-BCEB00496AB2}"/>
                  </a:ext>
                </a:extLst>
              </p:cNvPr>
              <p:cNvSpPr txBox="1"/>
              <p:nvPr/>
            </p:nvSpPr>
            <p:spPr>
              <a:xfrm>
                <a:off x="2541497" y="3504375"/>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30</a:t>
                </a:r>
              </a:p>
            </p:txBody>
          </p:sp>
          <p:sp>
            <p:nvSpPr>
              <p:cNvPr id="1049" name="Freeform 355">
                <a:extLst>
                  <a:ext uri="{FF2B5EF4-FFF2-40B4-BE49-F238E27FC236}">
                    <a16:creationId xmlns:a16="http://schemas.microsoft.com/office/drawing/2014/main" id="{3DFCCBBE-EFAF-E319-F127-BBE22D306AF8}"/>
                  </a:ext>
                </a:extLst>
              </p:cNvPr>
              <p:cNvSpPr/>
              <p:nvPr/>
            </p:nvSpPr>
            <p:spPr>
              <a:xfrm>
                <a:off x="2127724" y="3496941"/>
                <a:ext cx="5083" cy="46888"/>
              </a:xfrm>
              <a:custGeom>
                <a:avLst/>
                <a:gdLst>
                  <a:gd name="csX0" fmla="*/ 0 w 5083"/>
                  <a:gd name="csY0" fmla="*/ 46888 h 46888"/>
                  <a:gd name="csX1" fmla="*/ 0 w 5083"/>
                  <a:gd name="csY1" fmla="*/ 0 h 46888"/>
                </a:gdLst>
                <a:ahLst/>
                <a:cxnLst>
                  <a:cxn ang="0">
                    <a:pos x="csX0" y="csY0"/>
                  </a:cxn>
                  <a:cxn ang="0">
                    <a:pos x="csX1" y="csY1"/>
                  </a:cxn>
                </a:cxnLst>
                <a:rect l="l" t="t" r="r" b="b"/>
                <a:pathLst>
                  <a:path w="5083" h="46888">
                    <a:moveTo>
                      <a:pt x="0" y="46888"/>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50" name="TextBox 1049">
                <a:extLst>
                  <a:ext uri="{FF2B5EF4-FFF2-40B4-BE49-F238E27FC236}">
                    <a16:creationId xmlns:a16="http://schemas.microsoft.com/office/drawing/2014/main" id="{495E86B3-07EC-BD98-A773-D8C1294108F6}"/>
                  </a:ext>
                </a:extLst>
              </p:cNvPr>
              <p:cNvSpPr txBox="1"/>
              <p:nvPr/>
            </p:nvSpPr>
            <p:spPr>
              <a:xfrm>
                <a:off x="2020880" y="350437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a:t>
                </a:r>
              </a:p>
            </p:txBody>
          </p:sp>
          <p:sp>
            <p:nvSpPr>
              <p:cNvPr id="1051" name="Freeform 357">
                <a:extLst>
                  <a:ext uri="{FF2B5EF4-FFF2-40B4-BE49-F238E27FC236}">
                    <a16:creationId xmlns:a16="http://schemas.microsoft.com/office/drawing/2014/main" id="{DB7DE364-98B1-509A-DEB1-123CF63E4BA8}"/>
                  </a:ext>
                </a:extLst>
              </p:cNvPr>
              <p:cNvSpPr/>
              <p:nvPr/>
            </p:nvSpPr>
            <p:spPr>
              <a:xfrm>
                <a:off x="1966318" y="3496941"/>
                <a:ext cx="5083" cy="46888"/>
              </a:xfrm>
              <a:custGeom>
                <a:avLst/>
                <a:gdLst>
                  <a:gd name="csX0" fmla="*/ 0 w 5083"/>
                  <a:gd name="csY0" fmla="*/ 46888 h 46888"/>
                  <a:gd name="csX1" fmla="*/ 0 w 5083"/>
                  <a:gd name="csY1" fmla="*/ 0 h 46888"/>
                </a:gdLst>
                <a:ahLst/>
                <a:cxnLst>
                  <a:cxn ang="0">
                    <a:pos x="csX0" y="csY0"/>
                  </a:cxn>
                  <a:cxn ang="0">
                    <a:pos x="csX1" y="csY1"/>
                  </a:cxn>
                </a:cxnLst>
                <a:rect l="l" t="t" r="r" b="b"/>
                <a:pathLst>
                  <a:path w="5083" h="46888">
                    <a:moveTo>
                      <a:pt x="0" y="46888"/>
                    </a:moveTo>
                    <a:lnTo>
                      <a:pt x="0" y="0"/>
                    </a:lnTo>
                  </a:path>
                </a:pathLst>
              </a:custGeom>
              <a:ln w="3811"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52" name="TextBox 1051">
                <a:extLst>
                  <a:ext uri="{FF2B5EF4-FFF2-40B4-BE49-F238E27FC236}">
                    <a16:creationId xmlns:a16="http://schemas.microsoft.com/office/drawing/2014/main" id="{F6160A3C-D19F-3DE5-CDB2-61C196E17C55}"/>
                  </a:ext>
                </a:extLst>
              </p:cNvPr>
              <p:cNvSpPr txBox="1"/>
              <p:nvPr/>
            </p:nvSpPr>
            <p:spPr>
              <a:xfrm>
                <a:off x="1859474" y="350437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a:t>
                </a:r>
              </a:p>
            </p:txBody>
          </p:sp>
        </p:grpSp>
        <p:sp>
          <p:nvSpPr>
            <p:cNvPr id="1010" name="Freeform 359">
              <a:extLst>
                <a:ext uri="{FF2B5EF4-FFF2-40B4-BE49-F238E27FC236}">
                  <a16:creationId xmlns:a16="http://schemas.microsoft.com/office/drawing/2014/main" id="{5CF243A9-06AD-AAC9-0D57-859A3D0D4B11}"/>
                </a:ext>
              </a:extLst>
            </p:cNvPr>
            <p:cNvSpPr/>
            <p:nvPr/>
          </p:nvSpPr>
          <p:spPr>
            <a:xfrm>
              <a:off x="1478491" y="3687893"/>
              <a:ext cx="2447982" cy="129754"/>
            </a:xfrm>
            <a:custGeom>
              <a:avLst/>
              <a:gdLst>
                <a:gd name="csX0" fmla="*/ 0 w 2447982"/>
                <a:gd name="csY0" fmla="*/ 129754 h 129754"/>
                <a:gd name="csX1" fmla="*/ 38585 w 2447982"/>
                <a:gd name="csY1" fmla="*/ 80988 h 129754"/>
                <a:gd name="csX2" fmla="*/ 93082 w 2447982"/>
                <a:gd name="csY2" fmla="*/ 53130 h 129754"/>
                <a:gd name="csX3" fmla="*/ 181791 w 2447982"/>
                <a:gd name="csY3" fmla="*/ 45822 h 129754"/>
                <a:gd name="csX4" fmla="*/ 283109 w 2447982"/>
                <a:gd name="csY4" fmla="*/ 33187 h 129754"/>
                <a:gd name="csX5" fmla="*/ 360177 w 2447982"/>
                <a:gd name="csY5" fmla="*/ 33187 h 129754"/>
                <a:gd name="csX6" fmla="*/ 411674 w 2447982"/>
                <a:gd name="csY6" fmla="*/ 27098 h 129754"/>
                <a:gd name="csX7" fmla="*/ 544815 w 2447982"/>
                <a:gd name="csY7" fmla="*/ 21313 h 129754"/>
                <a:gd name="csX8" fmla="*/ 713643 w 2447982"/>
                <a:gd name="csY8" fmla="*/ 13295 h 129754"/>
                <a:gd name="csX9" fmla="*/ 1125623 w 2447982"/>
                <a:gd name="csY9" fmla="*/ 14614 h 129754"/>
                <a:gd name="csX10" fmla="*/ 1702414 w 2447982"/>
                <a:gd name="csY10" fmla="*/ 9286 h 129754"/>
                <a:gd name="csX11" fmla="*/ 2447983 w 2447982"/>
                <a:gd name="csY11" fmla="*/ 0 h 1297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447982" h="129754">
                  <a:moveTo>
                    <a:pt x="0" y="129754"/>
                  </a:moveTo>
                  <a:cubicBezTo>
                    <a:pt x="5643" y="118235"/>
                    <a:pt x="17132" y="98546"/>
                    <a:pt x="38585" y="80988"/>
                  </a:cubicBezTo>
                  <a:cubicBezTo>
                    <a:pt x="43262" y="77183"/>
                    <a:pt x="61563" y="62720"/>
                    <a:pt x="93082" y="53130"/>
                  </a:cubicBezTo>
                  <a:cubicBezTo>
                    <a:pt x="123228" y="43945"/>
                    <a:pt x="132938" y="49121"/>
                    <a:pt x="181791" y="45822"/>
                  </a:cubicBezTo>
                  <a:cubicBezTo>
                    <a:pt x="239796" y="41915"/>
                    <a:pt x="235780" y="33948"/>
                    <a:pt x="283109" y="33187"/>
                  </a:cubicBezTo>
                  <a:cubicBezTo>
                    <a:pt x="312441" y="32730"/>
                    <a:pt x="324337" y="35623"/>
                    <a:pt x="360177" y="33187"/>
                  </a:cubicBezTo>
                  <a:cubicBezTo>
                    <a:pt x="384121" y="31563"/>
                    <a:pt x="400338" y="28772"/>
                    <a:pt x="411674" y="27098"/>
                  </a:cubicBezTo>
                  <a:cubicBezTo>
                    <a:pt x="460681" y="19841"/>
                    <a:pt x="494538" y="21617"/>
                    <a:pt x="544815" y="21313"/>
                  </a:cubicBezTo>
                  <a:cubicBezTo>
                    <a:pt x="617766" y="20856"/>
                    <a:pt x="648522" y="16492"/>
                    <a:pt x="713643" y="13295"/>
                  </a:cubicBezTo>
                  <a:cubicBezTo>
                    <a:pt x="867729" y="5836"/>
                    <a:pt x="1060298" y="14158"/>
                    <a:pt x="1125623" y="14614"/>
                  </a:cubicBezTo>
                  <a:cubicBezTo>
                    <a:pt x="1267457" y="15579"/>
                    <a:pt x="1334561" y="14208"/>
                    <a:pt x="1702414" y="9286"/>
                  </a:cubicBezTo>
                  <a:cubicBezTo>
                    <a:pt x="1880901" y="6901"/>
                    <a:pt x="2134880" y="3654"/>
                    <a:pt x="2447983" y="0"/>
                  </a:cubicBezTo>
                </a:path>
              </a:pathLst>
            </a:custGeom>
            <a:noFill/>
            <a:ln w="12700"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11" name="Freeform 360">
              <a:extLst>
                <a:ext uri="{FF2B5EF4-FFF2-40B4-BE49-F238E27FC236}">
                  <a16:creationId xmlns:a16="http://schemas.microsoft.com/office/drawing/2014/main" id="{4A82ED5E-BE16-4FA2-865A-DB5D11B0B9FD}"/>
                </a:ext>
              </a:extLst>
            </p:cNvPr>
            <p:cNvSpPr/>
            <p:nvPr/>
          </p:nvSpPr>
          <p:spPr>
            <a:xfrm>
              <a:off x="1960624" y="2431760"/>
              <a:ext cx="2040375" cy="1059395"/>
            </a:xfrm>
            <a:custGeom>
              <a:avLst/>
              <a:gdLst>
                <a:gd name="csX0" fmla="*/ 0 w 2040375"/>
                <a:gd name="csY0" fmla="*/ 1059395 h 1059395"/>
                <a:gd name="csX1" fmla="*/ 17132 w 2040375"/>
                <a:gd name="csY1" fmla="*/ 918427 h 1059395"/>
                <a:gd name="csX2" fmla="*/ 24401 w 2040375"/>
                <a:gd name="csY2" fmla="*/ 824296 h 1059395"/>
                <a:gd name="csX3" fmla="*/ 24401 w 2040375"/>
                <a:gd name="csY3" fmla="*/ 781619 h 1059395"/>
                <a:gd name="csX4" fmla="*/ 24656 w 2040375"/>
                <a:gd name="csY4" fmla="*/ 710475 h 1059395"/>
                <a:gd name="csX5" fmla="*/ 31366 w 2040375"/>
                <a:gd name="csY5" fmla="*/ 650242 h 1059395"/>
                <a:gd name="csX6" fmla="*/ 31366 w 2040375"/>
                <a:gd name="csY6" fmla="*/ 634917 h 1059395"/>
                <a:gd name="csX7" fmla="*/ 42347 w 2040375"/>
                <a:gd name="csY7" fmla="*/ 606449 h 1059395"/>
                <a:gd name="csX8" fmla="*/ 48905 w 2040375"/>
                <a:gd name="csY8" fmla="*/ 536371 h 1059395"/>
                <a:gd name="csX9" fmla="*/ 51091 w 2040375"/>
                <a:gd name="csY9" fmla="*/ 521046 h 1059395"/>
                <a:gd name="csX10" fmla="*/ 62071 w 2040375"/>
                <a:gd name="csY10" fmla="*/ 509019 h 1059395"/>
                <a:gd name="csX11" fmla="*/ 62071 w 2040375"/>
                <a:gd name="csY11" fmla="*/ 476188 h 1059395"/>
                <a:gd name="csX12" fmla="*/ 91658 w 2040375"/>
                <a:gd name="csY12" fmla="*/ 444421 h 1059395"/>
                <a:gd name="csX13" fmla="*/ 102639 w 2040375"/>
                <a:gd name="csY13" fmla="*/ 427980 h 1059395"/>
                <a:gd name="csX14" fmla="*/ 133344 w 2040375"/>
                <a:gd name="csY14" fmla="*/ 385304 h 1059395"/>
                <a:gd name="csX15" fmla="*/ 155255 w 2040375"/>
                <a:gd name="csY15" fmla="*/ 371095 h 1059395"/>
                <a:gd name="csX16" fmla="*/ 160745 w 2040375"/>
                <a:gd name="csY16" fmla="*/ 348108 h 1059395"/>
                <a:gd name="csX17" fmla="*/ 200245 w 2040375"/>
                <a:gd name="csY17" fmla="*/ 313094 h 1059395"/>
                <a:gd name="csX18" fmla="*/ 234255 w 2040375"/>
                <a:gd name="csY18" fmla="*/ 294471 h 1059395"/>
                <a:gd name="csX19" fmla="*/ 263842 w 2040375"/>
                <a:gd name="csY19" fmla="*/ 294471 h 1059395"/>
                <a:gd name="csX20" fmla="*/ 287989 w 2040375"/>
                <a:gd name="csY20" fmla="*/ 273666 h 1059395"/>
                <a:gd name="csX21" fmla="*/ 311018 w 2040375"/>
                <a:gd name="csY21" fmla="*/ 247583 h 1059395"/>
                <a:gd name="csX22" fmla="*/ 332928 w 2040375"/>
                <a:gd name="csY22" fmla="*/ 232106 h 1059395"/>
                <a:gd name="csX23" fmla="*/ 373496 w 2040375"/>
                <a:gd name="csY23" fmla="*/ 213483 h 1059395"/>
                <a:gd name="csX24" fmla="*/ 387730 w 2040375"/>
                <a:gd name="csY24" fmla="*/ 200340 h 1059395"/>
                <a:gd name="csX25" fmla="*/ 403083 w 2040375"/>
                <a:gd name="csY25" fmla="*/ 204704 h 1059395"/>
                <a:gd name="csX26" fmla="*/ 451327 w 2040375"/>
                <a:gd name="csY26" fmla="*/ 174054 h 1059395"/>
                <a:gd name="csX27" fmla="*/ 464493 w 2040375"/>
                <a:gd name="csY27" fmla="*/ 178418 h 1059395"/>
                <a:gd name="csX28" fmla="*/ 479744 w 2040375"/>
                <a:gd name="csY28" fmla="*/ 166392 h 1059395"/>
                <a:gd name="csX29" fmla="*/ 581824 w 2040375"/>
                <a:gd name="csY29" fmla="*/ 157613 h 1059395"/>
                <a:gd name="csX30" fmla="*/ 607039 w 2040375"/>
                <a:gd name="csY30" fmla="*/ 154162 h 1059395"/>
                <a:gd name="csX31" fmla="*/ 631186 w 2040375"/>
                <a:gd name="csY31" fmla="*/ 147768 h 1059395"/>
                <a:gd name="csX32" fmla="*/ 631186 w 2040375"/>
                <a:gd name="csY32" fmla="*/ 147768 h 1059395"/>
                <a:gd name="csX33" fmla="*/ 643235 w 2040375"/>
                <a:gd name="csY33" fmla="*/ 136808 h 1059395"/>
                <a:gd name="csX34" fmla="*/ 743027 w 2040375"/>
                <a:gd name="csY34" fmla="*/ 129145 h 1059395"/>
                <a:gd name="csX35" fmla="*/ 929445 w 2040375"/>
                <a:gd name="csY35" fmla="*/ 121483 h 1059395"/>
                <a:gd name="csX36" fmla="*/ 962336 w 2040375"/>
                <a:gd name="csY36" fmla="*/ 111638 h 1059395"/>
                <a:gd name="csX37" fmla="*/ 976570 w 2040375"/>
                <a:gd name="csY37" fmla="*/ 95197 h 1059395"/>
                <a:gd name="csX38" fmla="*/ 997413 w 2040375"/>
                <a:gd name="csY38" fmla="*/ 95197 h 1059395"/>
                <a:gd name="csX39" fmla="*/ 1025170 w 2040375"/>
                <a:gd name="csY39" fmla="*/ 88651 h 1059395"/>
                <a:gd name="csX40" fmla="*/ 1116930 w 2040375"/>
                <a:gd name="csY40" fmla="*/ 88651 h 1059395"/>
                <a:gd name="csX41" fmla="*/ 1133401 w 2040375"/>
                <a:gd name="csY41" fmla="*/ 76624 h 1059395"/>
                <a:gd name="csX42" fmla="*/ 1167410 w 2040375"/>
                <a:gd name="csY42" fmla="*/ 76624 h 1059395"/>
                <a:gd name="csX43" fmla="*/ 1273811 w 2040375"/>
                <a:gd name="csY43" fmla="*/ 74442 h 1059395"/>
                <a:gd name="csX44" fmla="*/ 1393328 w 2040375"/>
                <a:gd name="csY44" fmla="*/ 66780 h 1059395"/>
                <a:gd name="csX45" fmla="*/ 1437200 w 2040375"/>
                <a:gd name="csY45" fmla="*/ 52571 h 1059395"/>
                <a:gd name="csX46" fmla="*/ 1500796 w 2040375"/>
                <a:gd name="csY46" fmla="*/ 52571 h 1059395"/>
                <a:gd name="csX47" fmla="*/ 1606079 w 2040375"/>
                <a:gd name="csY47" fmla="*/ 49730 h 1059395"/>
                <a:gd name="csX48" fmla="*/ 1648832 w 2040375"/>
                <a:gd name="csY48" fmla="*/ 49730 h 1059395"/>
                <a:gd name="csX49" fmla="*/ 1676233 w 2040375"/>
                <a:gd name="csY49" fmla="*/ 36130 h 1059395"/>
                <a:gd name="csX50" fmla="*/ 1709125 w 2040375"/>
                <a:gd name="csY50" fmla="*/ 36130 h 1059395"/>
                <a:gd name="csX51" fmla="*/ 1736525 w 2040375"/>
                <a:gd name="csY51" fmla="*/ 33948 h 1059395"/>
                <a:gd name="csX52" fmla="*/ 1736525 w 2040375"/>
                <a:gd name="csY52" fmla="*/ 33948 h 1059395"/>
                <a:gd name="csX53" fmla="*/ 1759554 w 2040375"/>
                <a:gd name="csY53" fmla="*/ 27402 h 1059395"/>
                <a:gd name="csX54" fmla="*/ 1788073 w 2040375"/>
                <a:gd name="csY54" fmla="*/ 27402 h 1059395"/>
                <a:gd name="csX55" fmla="*/ 1807798 w 2040375"/>
                <a:gd name="csY55" fmla="*/ 26083 h 1059395"/>
                <a:gd name="csX56" fmla="*/ 1864837 w 2040375"/>
                <a:gd name="csY56" fmla="*/ 16441 h 1059395"/>
                <a:gd name="csX57" fmla="*/ 1925180 w 2040375"/>
                <a:gd name="csY57" fmla="*/ 19740 h 1059395"/>
                <a:gd name="csX58" fmla="*/ 1947090 w 2040375"/>
                <a:gd name="csY58" fmla="*/ 6597 h 1059395"/>
                <a:gd name="csX59" fmla="*/ 1963561 w 2040375"/>
                <a:gd name="csY59" fmla="*/ 6597 h 1059395"/>
                <a:gd name="csX60" fmla="*/ 1986590 w 2040375"/>
                <a:gd name="csY60" fmla="*/ 5734 h 1059395"/>
                <a:gd name="csX61" fmla="*/ 2007738 w 2040375"/>
                <a:gd name="csY61" fmla="*/ 4009 h 1059395"/>
                <a:gd name="csX62" fmla="*/ 2040375 w 2040375"/>
                <a:gd name="csY62" fmla="*/ 0 h 10593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Lst>
              <a:rect l="l" t="t" r="r" b="b"/>
              <a:pathLst>
                <a:path w="2040375" h="1059395">
                  <a:moveTo>
                    <a:pt x="0" y="1059395"/>
                  </a:moveTo>
                  <a:cubicBezTo>
                    <a:pt x="5745" y="1013827"/>
                    <a:pt x="11387" y="967446"/>
                    <a:pt x="17132" y="918427"/>
                  </a:cubicBezTo>
                  <a:cubicBezTo>
                    <a:pt x="20945" y="885747"/>
                    <a:pt x="23944" y="859461"/>
                    <a:pt x="24401" y="824296"/>
                  </a:cubicBezTo>
                  <a:cubicBezTo>
                    <a:pt x="24503" y="818257"/>
                    <a:pt x="24452" y="806027"/>
                    <a:pt x="24401" y="781619"/>
                  </a:cubicBezTo>
                  <a:cubicBezTo>
                    <a:pt x="24249" y="717275"/>
                    <a:pt x="23690" y="718747"/>
                    <a:pt x="24656" y="710475"/>
                  </a:cubicBezTo>
                  <a:cubicBezTo>
                    <a:pt x="27757" y="683987"/>
                    <a:pt x="33501" y="670692"/>
                    <a:pt x="31366" y="650242"/>
                  </a:cubicBezTo>
                  <a:cubicBezTo>
                    <a:pt x="31112" y="647806"/>
                    <a:pt x="30451" y="642275"/>
                    <a:pt x="31366" y="634917"/>
                  </a:cubicBezTo>
                  <a:cubicBezTo>
                    <a:pt x="33044" y="621672"/>
                    <a:pt x="38331" y="615380"/>
                    <a:pt x="42347" y="606449"/>
                  </a:cubicBezTo>
                  <a:cubicBezTo>
                    <a:pt x="53175" y="582345"/>
                    <a:pt x="50176" y="549615"/>
                    <a:pt x="48905" y="536371"/>
                  </a:cubicBezTo>
                  <a:cubicBezTo>
                    <a:pt x="48651" y="533580"/>
                    <a:pt x="47939" y="527389"/>
                    <a:pt x="51091" y="521046"/>
                  </a:cubicBezTo>
                  <a:cubicBezTo>
                    <a:pt x="54344" y="514347"/>
                    <a:pt x="58665" y="513941"/>
                    <a:pt x="62071" y="509019"/>
                  </a:cubicBezTo>
                  <a:cubicBezTo>
                    <a:pt x="69138" y="498820"/>
                    <a:pt x="58055" y="490091"/>
                    <a:pt x="62071" y="476188"/>
                  </a:cubicBezTo>
                  <a:cubicBezTo>
                    <a:pt x="65528" y="464262"/>
                    <a:pt x="75238" y="465379"/>
                    <a:pt x="91658" y="444421"/>
                  </a:cubicBezTo>
                  <a:cubicBezTo>
                    <a:pt x="92675" y="443153"/>
                    <a:pt x="95979" y="438078"/>
                    <a:pt x="102639" y="427980"/>
                  </a:cubicBezTo>
                  <a:cubicBezTo>
                    <a:pt x="126227" y="392154"/>
                    <a:pt x="127498" y="389465"/>
                    <a:pt x="133344" y="385304"/>
                  </a:cubicBezTo>
                  <a:cubicBezTo>
                    <a:pt x="144020" y="377641"/>
                    <a:pt x="149663" y="379417"/>
                    <a:pt x="155255" y="371095"/>
                  </a:cubicBezTo>
                  <a:cubicBezTo>
                    <a:pt x="160796" y="362875"/>
                    <a:pt x="157542" y="357902"/>
                    <a:pt x="160745" y="348108"/>
                  </a:cubicBezTo>
                  <a:cubicBezTo>
                    <a:pt x="164100" y="337807"/>
                    <a:pt x="176199" y="329434"/>
                    <a:pt x="200245" y="313094"/>
                  </a:cubicBezTo>
                  <a:cubicBezTo>
                    <a:pt x="217428" y="301423"/>
                    <a:pt x="226172" y="295537"/>
                    <a:pt x="234255" y="294471"/>
                  </a:cubicBezTo>
                  <a:cubicBezTo>
                    <a:pt x="247930" y="292644"/>
                    <a:pt x="252353" y="298378"/>
                    <a:pt x="263842" y="294471"/>
                  </a:cubicBezTo>
                  <a:cubicBezTo>
                    <a:pt x="270857" y="292086"/>
                    <a:pt x="276653" y="285946"/>
                    <a:pt x="287989" y="273666"/>
                  </a:cubicBezTo>
                  <a:cubicBezTo>
                    <a:pt x="301105" y="259457"/>
                    <a:pt x="301410" y="256210"/>
                    <a:pt x="311018" y="247583"/>
                  </a:cubicBezTo>
                  <a:cubicBezTo>
                    <a:pt x="313357" y="245452"/>
                    <a:pt x="321236" y="238550"/>
                    <a:pt x="332928" y="232106"/>
                  </a:cubicBezTo>
                  <a:cubicBezTo>
                    <a:pt x="355195" y="219775"/>
                    <a:pt x="362770" y="224697"/>
                    <a:pt x="373496" y="213483"/>
                  </a:cubicBezTo>
                  <a:cubicBezTo>
                    <a:pt x="379342" y="207342"/>
                    <a:pt x="381122" y="201659"/>
                    <a:pt x="387730" y="200340"/>
                  </a:cubicBezTo>
                  <a:cubicBezTo>
                    <a:pt x="394339" y="199020"/>
                    <a:pt x="396525" y="203943"/>
                    <a:pt x="403083" y="204704"/>
                  </a:cubicBezTo>
                  <a:cubicBezTo>
                    <a:pt x="421537" y="206886"/>
                    <a:pt x="434144" y="171212"/>
                    <a:pt x="451327" y="174054"/>
                  </a:cubicBezTo>
                  <a:cubicBezTo>
                    <a:pt x="456817" y="174967"/>
                    <a:pt x="458444" y="179078"/>
                    <a:pt x="464493" y="178418"/>
                  </a:cubicBezTo>
                  <a:cubicBezTo>
                    <a:pt x="472119" y="177606"/>
                    <a:pt x="476288" y="170299"/>
                    <a:pt x="479744" y="166392"/>
                  </a:cubicBezTo>
                  <a:cubicBezTo>
                    <a:pt x="495199" y="148834"/>
                    <a:pt x="529768" y="161622"/>
                    <a:pt x="581824" y="157613"/>
                  </a:cubicBezTo>
                  <a:cubicBezTo>
                    <a:pt x="595703" y="156547"/>
                    <a:pt x="604040" y="154822"/>
                    <a:pt x="607039" y="154162"/>
                  </a:cubicBezTo>
                  <a:cubicBezTo>
                    <a:pt x="617511" y="151879"/>
                    <a:pt x="631034" y="147768"/>
                    <a:pt x="631186" y="147768"/>
                  </a:cubicBezTo>
                  <a:lnTo>
                    <a:pt x="631186" y="147768"/>
                  </a:lnTo>
                  <a:cubicBezTo>
                    <a:pt x="633677" y="144927"/>
                    <a:pt x="637643" y="140816"/>
                    <a:pt x="643235" y="136808"/>
                  </a:cubicBezTo>
                  <a:cubicBezTo>
                    <a:pt x="671805" y="116307"/>
                    <a:pt x="706170" y="124324"/>
                    <a:pt x="743027" y="129145"/>
                  </a:cubicBezTo>
                  <a:cubicBezTo>
                    <a:pt x="811758" y="138076"/>
                    <a:pt x="803726" y="124629"/>
                    <a:pt x="929445" y="121483"/>
                  </a:cubicBezTo>
                  <a:cubicBezTo>
                    <a:pt x="939459" y="121229"/>
                    <a:pt x="953185" y="120975"/>
                    <a:pt x="962336" y="111638"/>
                  </a:cubicBezTo>
                  <a:cubicBezTo>
                    <a:pt x="968538" y="105346"/>
                    <a:pt x="968944" y="98648"/>
                    <a:pt x="976570" y="95197"/>
                  </a:cubicBezTo>
                  <a:cubicBezTo>
                    <a:pt x="983128" y="92254"/>
                    <a:pt x="987601" y="95045"/>
                    <a:pt x="997413" y="95197"/>
                  </a:cubicBezTo>
                  <a:cubicBezTo>
                    <a:pt x="1009868" y="95400"/>
                    <a:pt x="1017392" y="91188"/>
                    <a:pt x="1025170" y="88651"/>
                  </a:cubicBezTo>
                  <a:cubicBezTo>
                    <a:pt x="1062382" y="76371"/>
                    <a:pt x="1091461" y="105904"/>
                    <a:pt x="1116930" y="88651"/>
                  </a:cubicBezTo>
                  <a:cubicBezTo>
                    <a:pt x="1123488" y="84236"/>
                    <a:pt x="1124758" y="80126"/>
                    <a:pt x="1133401" y="76624"/>
                  </a:cubicBezTo>
                  <a:cubicBezTo>
                    <a:pt x="1148245" y="70586"/>
                    <a:pt x="1162988" y="75356"/>
                    <a:pt x="1167410" y="76624"/>
                  </a:cubicBezTo>
                  <a:cubicBezTo>
                    <a:pt x="1174782" y="78806"/>
                    <a:pt x="1172138" y="76827"/>
                    <a:pt x="1273811" y="74442"/>
                  </a:cubicBezTo>
                  <a:cubicBezTo>
                    <a:pt x="1368316" y="72210"/>
                    <a:pt x="1374315" y="73783"/>
                    <a:pt x="1393328" y="66780"/>
                  </a:cubicBezTo>
                  <a:cubicBezTo>
                    <a:pt x="1406596" y="61908"/>
                    <a:pt x="1417069" y="56225"/>
                    <a:pt x="1437200" y="52571"/>
                  </a:cubicBezTo>
                  <a:cubicBezTo>
                    <a:pt x="1459314" y="48563"/>
                    <a:pt x="1468108" y="51506"/>
                    <a:pt x="1500796" y="52571"/>
                  </a:cubicBezTo>
                  <a:cubicBezTo>
                    <a:pt x="1569832" y="54855"/>
                    <a:pt x="1568155" y="42930"/>
                    <a:pt x="1606079" y="49730"/>
                  </a:cubicBezTo>
                  <a:cubicBezTo>
                    <a:pt x="1618839" y="52013"/>
                    <a:pt x="1632819" y="55819"/>
                    <a:pt x="1648832" y="49730"/>
                  </a:cubicBezTo>
                  <a:cubicBezTo>
                    <a:pt x="1660982" y="45112"/>
                    <a:pt x="1662813" y="39124"/>
                    <a:pt x="1676233" y="36130"/>
                  </a:cubicBezTo>
                  <a:cubicBezTo>
                    <a:pt x="1686604" y="33796"/>
                    <a:pt x="1686502" y="37145"/>
                    <a:pt x="1709125" y="36130"/>
                  </a:cubicBezTo>
                  <a:cubicBezTo>
                    <a:pt x="1709125" y="36130"/>
                    <a:pt x="1711768" y="36029"/>
                    <a:pt x="1736525" y="33948"/>
                  </a:cubicBezTo>
                  <a:lnTo>
                    <a:pt x="1736525" y="33948"/>
                  </a:lnTo>
                  <a:cubicBezTo>
                    <a:pt x="1746083" y="29584"/>
                    <a:pt x="1754115" y="28011"/>
                    <a:pt x="1759554" y="27402"/>
                  </a:cubicBezTo>
                  <a:cubicBezTo>
                    <a:pt x="1769417" y="25778"/>
                    <a:pt x="1770992" y="27757"/>
                    <a:pt x="1788073" y="27402"/>
                  </a:cubicBezTo>
                  <a:cubicBezTo>
                    <a:pt x="1795496" y="27250"/>
                    <a:pt x="1800681" y="26742"/>
                    <a:pt x="1807798" y="26083"/>
                  </a:cubicBezTo>
                  <a:cubicBezTo>
                    <a:pt x="1839469" y="23089"/>
                    <a:pt x="1844909" y="17405"/>
                    <a:pt x="1864837" y="16441"/>
                  </a:cubicBezTo>
                  <a:cubicBezTo>
                    <a:pt x="1898643" y="14868"/>
                    <a:pt x="1909675" y="29990"/>
                    <a:pt x="1925180" y="19740"/>
                  </a:cubicBezTo>
                  <a:cubicBezTo>
                    <a:pt x="1931636" y="15477"/>
                    <a:pt x="1936160" y="8576"/>
                    <a:pt x="1947090" y="6597"/>
                  </a:cubicBezTo>
                  <a:cubicBezTo>
                    <a:pt x="1951055" y="5886"/>
                    <a:pt x="1951462" y="6597"/>
                    <a:pt x="1963561" y="6597"/>
                  </a:cubicBezTo>
                  <a:cubicBezTo>
                    <a:pt x="1972254" y="6597"/>
                    <a:pt x="1978761" y="6191"/>
                    <a:pt x="1986590" y="5734"/>
                  </a:cubicBezTo>
                  <a:cubicBezTo>
                    <a:pt x="1995944" y="5176"/>
                    <a:pt x="2002960" y="4516"/>
                    <a:pt x="2007738" y="4009"/>
                  </a:cubicBezTo>
                  <a:cubicBezTo>
                    <a:pt x="2016482" y="3146"/>
                    <a:pt x="2027514" y="1928"/>
                    <a:pt x="2040375" y="0"/>
                  </a:cubicBezTo>
                </a:path>
              </a:pathLst>
            </a:custGeom>
            <a:noFill/>
            <a:ln w="12700"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12" name="TextBox 1011">
              <a:extLst>
                <a:ext uri="{FF2B5EF4-FFF2-40B4-BE49-F238E27FC236}">
                  <a16:creationId xmlns:a16="http://schemas.microsoft.com/office/drawing/2014/main" id="{C0B54755-40D7-8EA3-FB7B-9F19D65BA7AA}"/>
                </a:ext>
              </a:extLst>
            </p:cNvPr>
            <p:cNvSpPr txBox="1"/>
            <p:nvPr/>
          </p:nvSpPr>
          <p:spPr>
            <a:xfrm>
              <a:off x="3559194" y="2288737"/>
              <a:ext cx="449162"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effectLst/>
                  <a:uLnTx/>
                  <a:uFillTx/>
                  <a:latin typeface="Arial"/>
                  <a:cs typeface="Arial"/>
                  <a:sym typeface="Arial"/>
                  <a:rtl val="0"/>
                </a:rPr>
                <a:t>Aspirin</a:t>
              </a:r>
            </a:p>
          </p:txBody>
        </p:sp>
        <p:sp>
          <p:nvSpPr>
            <p:cNvPr id="1013" name="TextBox 1012">
              <a:extLst>
                <a:ext uri="{FF2B5EF4-FFF2-40B4-BE49-F238E27FC236}">
                  <a16:creationId xmlns:a16="http://schemas.microsoft.com/office/drawing/2014/main" id="{1004996A-25F7-D305-7503-A93817BFE0C0}"/>
                </a:ext>
              </a:extLst>
            </p:cNvPr>
            <p:cNvSpPr txBox="1"/>
            <p:nvPr/>
          </p:nvSpPr>
          <p:spPr>
            <a:xfrm>
              <a:off x="3967259" y="2344027"/>
              <a:ext cx="29206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chemeClr val="accent2"/>
                  </a:solidFill>
                  <a:effectLst/>
                  <a:uLnTx/>
                  <a:uFillTx/>
                  <a:latin typeface="Arial"/>
                  <a:cs typeface="Arial"/>
                  <a:sym typeface="Arial"/>
                  <a:rtl val="0"/>
                </a:rPr>
                <a:t>6.5</a:t>
              </a:r>
            </a:p>
          </p:txBody>
        </p:sp>
        <p:sp>
          <p:nvSpPr>
            <p:cNvPr id="1014" name="Freeform 363">
              <a:extLst>
                <a:ext uri="{FF2B5EF4-FFF2-40B4-BE49-F238E27FC236}">
                  <a16:creationId xmlns:a16="http://schemas.microsoft.com/office/drawing/2014/main" id="{9A1AA882-AF8B-CDCB-F1A8-3E1C9F0181BE}"/>
                </a:ext>
              </a:extLst>
            </p:cNvPr>
            <p:cNvSpPr/>
            <p:nvPr/>
          </p:nvSpPr>
          <p:spPr>
            <a:xfrm>
              <a:off x="1478491" y="3720217"/>
              <a:ext cx="2464148" cy="97429"/>
            </a:xfrm>
            <a:custGeom>
              <a:avLst/>
              <a:gdLst>
                <a:gd name="csX0" fmla="*/ 0 w 2464148"/>
                <a:gd name="csY0" fmla="*/ 97430 h 97429"/>
                <a:gd name="csX1" fmla="*/ 55412 w 2464148"/>
                <a:gd name="csY1" fmla="*/ 62517 h 97429"/>
                <a:gd name="csX2" fmla="*/ 115196 w 2464148"/>
                <a:gd name="csY2" fmla="*/ 44757 h 97429"/>
                <a:gd name="csX3" fmla="*/ 191806 w 2464148"/>
                <a:gd name="csY3" fmla="*/ 44757 h 97429"/>
                <a:gd name="csX4" fmla="*/ 257233 w 2464148"/>
                <a:gd name="csY4" fmla="*/ 32629 h 97429"/>
                <a:gd name="csX5" fmla="*/ 423570 w 2464148"/>
                <a:gd name="csY5" fmla="*/ 27757 h 97429"/>
                <a:gd name="csX6" fmla="*/ 570183 w 2464148"/>
                <a:gd name="csY6" fmla="*/ 22175 h 97429"/>
                <a:gd name="csX7" fmla="*/ 1033812 w 2464148"/>
                <a:gd name="csY7" fmla="*/ 16796 h 97429"/>
                <a:gd name="csX8" fmla="*/ 1542635 w 2464148"/>
                <a:gd name="csY8" fmla="*/ 14868 h 97429"/>
                <a:gd name="csX9" fmla="*/ 2464149 w 2464148"/>
                <a:gd name="csY9" fmla="*/ 0 h 974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464148" h="97429">
                  <a:moveTo>
                    <a:pt x="0" y="97430"/>
                  </a:moveTo>
                  <a:cubicBezTo>
                    <a:pt x="12353" y="86976"/>
                    <a:pt x="30756" y="73580"/>
                    <a:pt x="55412" y="62517"/>
                  </a:cubicBezTo>
                  <a:cubicBezTo>
                    <a:pt x="84846" y="49273"/>
                    <a:pt x="109400" y="45569"/>
                    <a:pt x="115196" y="44757"/>
                  </a:cubicBezTo>
                  <a:cubicBezTo>
                    <a:pt x="147477" y="40190"/>
                    <a:pt x="156882" y="46787"/>
                    <a:pt x="191806" y="44757"/>
                  </a:cubicBezTo>
                  <a:cubicBezTo>
                    <a:pt x="220783" y="43082"/>
                    <a:pt x="237712" y="37247"/>
                    <a:pt x="257233" y="32629"/>
                  </a:cubicBezTo>
                  <a:cubicBezTo>
                    <a:pt x="310154" y="20095"/>
                    <a:pt x="337707" y="27148"/>
                    <a:pt x="423570" y="27757"/>
                  </a:cubicBezTo>
                  <a:cubicBezTo>
                    <a:pt x="478982" y="28163"/>
                    <a:pt x="493419" y="25372"/>
                    <a:pt x="570183" y="22175"/>
                  </a:cubicBezTo>
                  <a:cubicBezTo>
                    <a:pt x="727318" y="15680"/>
                    <a:pt x="924818" y="16543"/>
                    <a:pt x="1033812" y="16796"/>
                  </a:cubicBezTo>
                  <a:cubicBezTo>
                    <a:pt x="1203403" y="17152"/>
                    <a:pt x="1373044" y="15223"/>
                    <a:pt x="1542635" y="14868"/>
                  </a:cubicBezTo>
                  <a:cubicBezTo>
                    <a:pt x="1754166" y="14411"/>
                    <a:pt x="2062998" y="11519"/>
                    <a:pt x="2464149" y="0"/>
                  </a:cubicBez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015" name="Freeform 364">
              <a:extLst>
                <a:ext uri="{FF2B5EF4-FFF2-40B4-BE49-F238E27FC236}">
                  <a16:creationId xmlns:a16="http://schemas.microsoft.com/office/drawing/2014/main" id="{630C3FFA-8711-745F-0A25-D31DB96490A6}"/>
                </a:ext>
              </a:extLst>
            </p:cNvPr>
            <p:cNvSpPr/>
            <p:nvPr/>
          </p:nvSpPr>
          <p:spPr>
            <a:xfrm>
              <a:off x="1960624" y="2672747"/>
              <a:ext cx="2050593" cy="818409"/>
            </a:xfrm>
            <a:custGeom>
              <a:avLst/>
              <a:gdLst>
                <a:gd name="csX0" fmla="*/ 0 w 2050593"/>
                <a:gd name="csY0" fmla="*/ 818409 h 818409"/>
                <a:gd name="csX1" fmla="*/ 24401 w 2050593"/>
                <a:gd name="csY1" fmla="*/ 661050 h 818409"/>
                <a:gd name="csX2" fmla="*/ 24401 w 2050593"/>
                <a:gd name="csY2" fmla="*/ 602846 h 818409"/>
                <a:gd name="csX3" fmla="*/ 34721 w 2050593"/>
                <a:gd name="csY3" fmla="*/ 565701 h 818409"/>
                <a:gd name="csX4" fmla="*/ 42144 w 2050593"/>
                <a:gd name="csY4" fmla="*/ 518610 h 818409"/>
                <a:gd name="csX5" fmla="*/ 49566 w 2050593"/>
                <a:gd name="csY5" fmla="*/ 492578 h 818409"/>
                <a:gd name="csX6" fmla="*/ 49566 w 2050593"/>
                <a:gd name="csY6" fmla="*/ 475883 h 818409"/>
                <a:gd name="csX7" fmla="*/ 65681 w 2050593"/>
                <a:gd name="csY7" fmla="*/ 439347 h 818409"/>
                <a:gd name="csX8" fmla="*/ 85558 w 2050593"/>
                <a:gd name="csY8" fmla="*/ 424479 h 818409"/>
                <a:gd name="csX9" fmla="*/ 85558 w 2050593"/>
                <a:gd name="csY9" fmla="*/ 410828 h 818409"/>
                <a:gd name="csX10" fmla="*/ 102944 w 2050593"/>
                <a:gd name="csY10" fmla="*/ 377337 h 818409"/>
                <a:gd name="csX11" fmla="*/ 138936 w 2050593"/>
                <a:gd name="csY11" fmla="*/ 361251 h 818409"/>
                <a:gd name="csX12" fmla="*/ 167049 w 2050593"/>
                <a:gd name="csY12" fmla="*/ 361251 h 818409"/>
                <a:gd name="csX13" fmla="*/ 207108 w 2050593"/>
                <a:gd name="csY13" fmla="*/ 332732 h 818409"/>
                <a:gd name="csX14" fmla="*/ 236949 w 2050593"/>
                <a:gd name="csY14" fmla="*/ 290665 h 818409"/>
                <a:gd name="csX15" fmla="*/ 383409 w 2050593"/>
                <a:gd name="csY15" fmla="*/ 255956 h 818409"/>
                <a:gd name="csX16" fmla="*/ 420621 w 2050593"/>
                <a:gd name="csY16" fmla="*/ 242306 h 818409"/>
                <a:gd name="csX17" fmla="*/ 493826 w 2050593"/>
                <a:gd name="csY17" fmla="*/ 233628 h 818409"/>
                <a:gd name="csX18" fmla="*/ 547205 w 2050593"/>
                <a:gd name="csY18" fmla="*/ 212569 h 818409"/>
                <a:gd name="csX19" fmla="*/ 632864 w 2050593"/>
                <a:gd name="csY19" fmla="*/ 212569 h 818409"/>
                <a:gd name="csX20" fmla="*/ 676278 w 2050593"/>
                <a:gd name="csY20" fmla="*/ 196788 h 818409"/>
                <a:gd name="csX21" fmla="*/ 774342 w 2050593"/>
                <a:gd name="csY21" fmla="*/ 174206 h 818409"/>
                <a:gd name="csX22" fmla="*/ 908398 w 2050593"/>
                <a:gd name="csY22" fmla="*/ 170502 h 818409"/>
                <a:gd name="csX23" fmla="*/ 1023797 w 2050593"/>
                <a:gd name="csY23" fmla="*/ 151929 h 818409"/>
                <a:gd name="csX24" fmla="*/ 1176408 w 2050593"/>
                <a:gd name="csY24" fmla="*/ 146855 h 818409"/>
                <a:gd name="csX25" fmla="*/ 1335323 w 2050593"/>
                <a:gd name="csY25" fmla="*/ 125897 h 818409"/>
                <a:gd name="csX26" fmla="*/ 1382957 w 2050593"/>
                <a:gd name="csY26" fmla="*/ 113617 h 818409"/>
                <a:gd name="csX27" fmla="*/ 1465363 w 2050593"/>
                <a:gd name="csY27" fmla="*/ 91949 h 818409"/>
                <a:gd name="csX28" fmla="*/ 1584931 w 2050593"/>
                <a:gd name="csY28" fmla="*/ 79365 h 818409"/>
                <a:gd name="csX29" fmla="*/ 1651018 w 2050593"/>
                <a:gd name="csY29" fmla="*/ 74899 h 818409"/>
                <a:gd name="csX30" fmla="*/ 1785481 w 2050593"/>
                <a:gd name="csY30" fmla="*/ 64496 h 818409"/>
                <a:gd name="csX31" fmla="*/ 1809984 w 2050593"/>
                <a:gd name="csY31" fmla="*/ 51151 h 818409"/>
                <a:gd name="csX32" fmla="*/ 1832250 w 2050593"/>
                <a:gd name="csY32" fmla="*/ 51151 h 818409"/>
                <a:gd name="csX33" fmla="*/ 1848569 w 2050593"/>
                <a:gd name="csY33" fmla="*/ 37805 h 818409"/>
                <a:gd name="csX34" fmla="*/ 1905760 w 2050593"/>
                <a:gd name="csY34" fmla="*/ 37805 h 818409"/>
                <a:gd name="csX35" fmla="*/ 1957004 w 2050593"/>
                <a:gd name="csY35" fmla="*/ 25220 h 818409"/>
                <a:gd name="csX36" fmla="*/ 2011246 w 2050593"/>
                <a:gd name="csY36" fmla="*/ 20755 h 818409"/>
                <a:gd name="csX37" fmla="*/ 2050593 w 2050593"/>
                <a:gd name="csY37" fmla="*/ 0 h 81840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2050593" h="818409">
                  <a:moveTo>
                    <a:pt x="0" y="818409"/>
                  </a:moveTo>
                  <a:cubicBezTo>
                    <a:pt x="25774" y="730418"/>
                    <a:pt x="28011" y="685712"/>
                    <a:pt x="24401" y="661050"/>
                  </a:cubicBezTo>
                  <a:cubicBezTo>
                    <a:pt x="23080" y="651916"/>
                    <a:pt x="18759" y="630147"/>
                    <a:pt x="24401" y="602846"/>
                  </a:cubicBezTo>
                  <a:cubicBezTo>
                    <a:pt x="27655" y="587217"/>
                    <a:pt x="30705" y="586354"/>
                    <a:pt x="34721" y="565701"/>
                  </a:cubicBezTo>
                  <a:cubicBezTo>
                    <a:pt x="39907" y="539009"/>
                    <a:pt x="35738" y="535762"/>
                    <a:pt x="42144" y="518610"/>
                  </a:cubicBezTo>
                  <a:cubicBezTo>
                    <a:pt x="44787" y="511557"/>
                    <a:pt x="48396" y="504401"/>
                    <a:pt x="49566" y="492578"/>
                  </a:cubicBezTo>
                  <a:cubicBezTo>
                    <a:pt x="50481" y="483799"/>
                    <a:pt x="48905" y="483545"/>
                    <a:pt x="49566" y="475883"/>
                  </a:cubicBezTo>
                  <a:cubicBezTo>
                    <a:pt x="49922" y="471773"/>
                    <a:pt x="51701" y="451475"/>
                    <a:pt x="65681" y="439347"/>
                  </a:cubicBezTo>
                  <a:cubicBezTo>
                    <a:pt x="74679" y="431532"/>
                    <a:pt x="82355" y="432598"/>
                    <a:pt x="85558" y="424479"/>
                  </a:cubicBezTo>
                  <a:cubicBezTo>
                    <a:pt x="87541" y="419455"/>
                    <a:pt x="85863" y="415852"/>
                    <a:pt x="85558" y="410828"/>
                  </a:cubicBezTo>
                  <a:cubicBezTo>
                    <a:pt x="84541" y="393981"/>
                    <a:pt x="99233" y="380889"/>
                    <a:pt x="102944" y="377337"/>
                  </a:cubicBezTo>
                  <a:cubicBezTo>
                    <a:pt x="116111" y="364854"/>
                    <a:pt x="131463" y="362367"/>
                    <a:pt x="138936" y="361251"/>
                  </a:cubicBezTo>
                  <a:cubicBezTo>
                    <a:pt x="153730" y="359069"/>
                    <a:pt x="155458" y="363382"/>
                    <a:pt x="167049" y="361251"/>
                  </a:cubicBezTo>
                  <a:cubicBezTo>
                    <a:pt x="173098" y="360134"/>
                    <a:pt x="185757" y="356532"/>
                    <a:pt x="207108" y="332732"/>
                  </a:cubicBezTo>
                  <a:cubicBezTo>
                    <a:pt x="227646" y="309897"/>
                    <a:pt x="225562" y="302539"/>
                    <a:pt x="236949" y="290665"/>
                  </a:cubicBezTo>
                  <a:cubicBezTo>
                    <a:pt x="267146" y="259203"/>
                    <a:pt x="306341" y="285337"/>
                    <a:pt x="383409" y="255956"/>
                  </a:cubicBezTo>
                  <a:cubicBezTo>
                    <a:pt x="398304" y="250272"/>
                    <a:pt x="404303" y="246467"/>
                    <a:pt x="420621" y="242306"/>
                  </a:cubicBezTo>
                  <a:cubicBezTo>
                    <a:pt x="452750" y="234186"/>
                    <a:pt x="464697" y="240022"/>
                    <a:pt x="493826" y="233628"/>
                  </a:cubicBezTo>
                  <a:cubicBezTo>
                    <a:pt x="525497" y="226676"/>
                    <a:pt x="519600" y="217999"/>
                    <a:pt x="547205" y="212569"/>
                  </a:cubicBezTo>
                  <a:cubicBezTo>
                    <a:pt x="582993" y="205516"/>
                    <a:pt x="594788" y="219826"/>
                    <a:pt x="632864" y="212569"/>
                  </a:cubicBezTo>
                  <a:cubicBezTo>
                    <a:pt x="649742" y="209372"/>
                    <a:pt x="652792" y="205516"/>
                    <a:pt x="676278" y="196788"/>
                  </a:cubicBezTo>
                  <a:cubicBezTo>
                    <a:pt x="714304" y="182630"/>
                    <a:pt x="745060" y="178317"/>
                    <a:pt x="774342" y="174206"/>
                  </a:cubicBezTo>
                  <a:cubicBezTo>
                    <a:pt x="834075" y="165783"/>
                    <a:pt x="846886" y="174460"/>
                    <a:pt x="908398" y="170502"/>
                  </a:cubicBezTo>
                  <a:cubicBezTo>
                    <a:pt x="963861" y="166950"/>
                    <a:pt x="961065" y="159186"/>
                    <a:pt x="1023797" y="151929"/>
                  </a:cubicBezTo>
                  <a:cubicBezTo>
                    <a:pt x="1087241" y="144622"/>
                    <a:pt x="1082361" y="152741"/>
                    <a:pt x="1176408" y="146855"/>
                  </a:cubicBezTo>
                  <a:cubicBezTo>
                    <a:pt x="1272845" y="140816"/>
                    <a:pt x="1320377" y="129653"/>
                    <a:pt x="1335323" y="125897"/>
                  </a:cubicBezTo>
                  <a:cubicBezTo>
                    <a:pt x="1345796" y="123309"/>
                    <a:pt x="1375535" y="115546"/>
                    <a:pt x="1382957" y="113617"/>
                  </a:cubicBezTo>
                  <a:cubicBezTo>
                    <a:pt x="1457789" y="94131"/>
                    <a:pt x="1452247" y="94740"/>
                    <a:pt x="1465363" y="91949"/>
                  </a:cubicBezTo>
                  <a:cubicBezTo>
                    <a:pt x="1490731" y="86520"/>
                    <a:pt x="1522453" y="84084"/>
                    <a:pt x="1584931" y="79365"/>
                  </a:cubicBezTo>
                  <a:cubicBezTo>
                    <a:pt x="1622448" y="76523"/>
                    <a:pt x="1641258" y="75102"/>
                    <a:pt x="1651018" y="74899"/>
                  </a:cubicBezTo>
                  <a:cubicBezTo>
                    <a:pt x="1719394" y="73681"/>
                    <a:pt x="1763418" y="83424"/>
                    <a:pt x="1785481" y="64496"/>
                  </a:cubicBezTo>
                  <a:cubicBezTo>
                    <a:pt x="1789599" y="60944"/>
                    <a:pt x="1797580" y="52470"/>
                    <a:pt x="1809984" y="51151"/>
                  </a:cubicBezTo>
                  <a:cubicBezTo>
                    <a:pt x="1819135" y="50186"/>
                    <a:pt x="1823812" y="53840"/>
                    <a:pt x="1832250" y="51151"/>
                  </a:cubicBezTo>
                  <a:cubicBezTo>
                    <a:pt x="1840842" y="48410"/>
                    <a:pt x="1842316" y="42575"/>
                    <a:pt x="1848569" y="37805"/>
                  </a:cubicBezTo>
                  <a:cubicBezTo>
                    <a:pt x="1862396" y="27250"/>
                    <a:pt x="1877444" y="38617"/>
                    <a:pt x="1905760" y="37805"/>
                  </a:cubicBezTo>
                  <a:cubicBezTo>
                    <a:pt x="1928383" y="37145"/>
                    <a:pt x="1924875" y="29736"/>
                    <a:pt x="1957004" y="25220"/>
                  </a:cubicBezTo>
                  <a:cubicBezTo>
                    <a:pt x="1984455" y="21364"/>
                    <a:pt x="1991420" y="26133"/>
                    <a:pt x="2011246" y="20755"/>
                  </a:cubicBezTo>
                  <a:cubicBezTo>
                    <a:pt x="2029293" y="15832"/>
                    <a:pt x="2042511" y="6698"/>
                    <a:pt x="2050593" y="0"/>
                  </a:cubicBez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016" name="TextBox 1015">
              <a:extLst>
                <a:ext uri="{FF2B5EF4-FFF2-40B4-BE49-F238E27FC236}">
                  <a16:creationId xmlns:a16="http://schemas.microsoft.com/office/drawing/2014/main" id="{6C73C8CA-CA95-079F-22E4-B79C5F30A62B}"/>
                </a:ext>
              </a:extLst>
            </p:cNvPr>
            <p:cNvSpPr txBox="1"/>
            <p:nvPr/>
          </p:nvSpPr>
          <p:spPr>
            <a:xfrm>
              <a:off x="2943119" y="2555451"/>
              <a:ext cx="1072730"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1" i="0" u="none" strike="noStrike" kern="0" cap="none" spc="0" normalizeH="0" baseline="0" noProof="0">
                  <a:ln/>
                  <a:solidFill>
                    <a:srgbClr val="4D7A41"/>
                  </a:solidFill>
                  <a:effectLst/>
                  <a:uLnTx/>
                  <a:uFillTx/>
                  <a:latin typeface="Arial"/>
                  <a:cs typeface="Arial"/>
                  <a:sym typeface="Arial"/>
                  <a:rtl val="0"/>
                </a:rPr>
                <a:t>Clopidogrel plus Aspirin</a:t>
              </a:r>
            </a:p>
          </p:txBody>
        </p:sp>
        <p:sp>
          <p:nvSpPr>
            <p:cNvPr id="1017" name="TextBox 1016">
              <a:extLst>
                <a:ext uri="{FF2B5EF4-FFF2-40B4-BE49-F238E27FC236}">
                  <a16:creationId xmlns:a16="http://schemas.microsoft.com/office/drawing/2014/main" id="{4EA8C680-E0F9-BD00-A5F7-25D638E4028F}"/>
                </a:ext>
              </a:extLst>
            </p:cNvPr>
            <p:cNvSpPr txBox="1"/>
            <p:nvPr/>
          </p:nvSpPr>
          <p:spPr>
            <a:xfrm>
              <a:off x="3521677" y="2555451"/>
              <a:ext cx="205505"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F21C1C"/>
                  </a:solidFill>
                  <a:effectLst/>
                  <a:uLnTx/>
                  <a:uFillTx/>
                  <a:latin typeface="Arial"/>
                  <a:cs typeface="Arial"/>
                  <a:sym typeface="Arial"/>
                  <a:rtl val="0"/>
                </a:rPr>
                <a:t> </a:t>
              </a:r>
            </a:p>
          </p:txBody>
        </p:sp>
        <p:sp>
          <p:nvSpPr>
            <p:cNvPr id="1018" name="TextBox 1017">
              <a:extLst>
                <a:ext uri="{FF2B5EF4-FFF2-40B4-BE49-F238E27FC236}">
                  <a16:creationId xmlns:a16="http://schemas.microsoft.com/office/drawing/2014/main" id="{482632EB-0CC4-E60F-3D13-FBC6337CFBDE}"/>
                </a:ext>
              </a:extLst>
            </p:cNvPr>
            <p:cNvSpPr txBox="1"/>
            <p:nvPr/>
          </p:nvSpPr>
          <p:spPr>
            <a:xfrm>
              <a:off x="3967259" y="2577959"/>
              <a:ext cx="29206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4D7A41"/>
                  </a:solidFill>
                  <a:effectLst/>
                  <a:uLnTx/>
                  <a:uFillTx/>
                  <a:latin typeface="Arial"/>
                  <a:cs typeface="Arial"/>
                  <a:sym typeface="Arial"/>
                  <a:rtl val="0"/>
                </a:rPr>
                <a:t>5.0</a:t>
              </a:r>
            </a:p>
          </p:txBody>
        </p:sp>
      </p:grpSp>
      <p:grpSp>
        <p:nvGrpSpPr>
          <p:cNvPr id="1356" name="Group 1355">
            <a:extLst>
              <a:ext uri="{FF2B5EF4-FFF2-40B4-BE49-F238E27FC236}">
                <a16:creationId xmlns:a16="http://schemas.microsoft.com/office/drawing/2014/main" id="{AE06ABBE-634B-3438-3A18-FADCCB0297DB}"/>
              </a:ext>
            </a:extLst>
          </p:cNvPr>
          <p:cNvGrpSpPr/>
          <p:nvPr/>
        </p:nvGrpSpPr>
        <p:grpSpPr>
          <a:xfrm>
            <a:off x="4444865" y="1523037"/>
            <a:ext cx="4040251" cy="2815420"/>
            <a:chOff x="4444865" y="1715546"/>
            <a:chExt cx="4040251" cy="2815420"/>
          </a:xfrm>
        </p:grpSpPr>
        <p:grpSp>
          <p:nvGrpSpPr>
            <p:cNvPr id="1248" name="Group 1247">
              <a:extLst>
                <a:ext uri="{FF2B5EF4-FFF2-40B4-BE49-F238E27FC236}">
                  <a16:creationId xmlns:a16="http://schemas.microsoft.com/office/drawing/2014/main" id="{2CA8D43A-6BAE-496D-0DB5-E3EFE9E6FC4C}"/>
                </a:ext>
              </a:extLst>
            </p:cNvPr>
            <p:cNvGrpSpPr/>
            <p:nvPr/>
          </p:nvGrpSpPr>
          <p:grpSpPr>
            <a:xfrm>
              <a:off x="5169888" y="1718038"/>
              <a:ext cx="3298018" cy="2396919"/>
              <a:chOff x="5169888" y="1718038"/>
              <a:chExt cx="3298018" cy="2396919"/>
            </a:xfrm>
          </p:grpSpPr>
          <p:sp>
            <p:nvSpPr>
              <p:cNvPr id="1249" name="TextBox 1248">
                <a:extLst>
                  <a:ext uri="{FF2B5EF4-FFF2-40B4-BE49-F238E27FC236}">
                    <a16:creationId xmlns:a16="http://schemas.microsoft.com/office/drawing/2014/main" id="{482D9D2A-588C-8467-5364-43AC7210A672}"/>
                  </a:ext>
                </a:extLst>
              </p:cNvPr>
              <p:cNvSpPr txBox="1"/>
              <p:nvPr/>
            </p:nvSpPr>
            <p:spPr>
              <a:xfrm rot="16200000">
                <a:off x="4686262" y="2797286"/>
                <a:ext cx="1167307"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Patients with event (%)</a:t>
                </a:r>
              </a:p>
            </p:txBody>
          </p:sp>
          <p:sp>
            <p:nvSpPr>
              <p:cNvPr id="1250" name="TextBox 1249">
                <a:extLst>
                  <a:ext uri="{FF2B5EF4-FFF2-40B4-BE49-F238E27FC236}">
                    <a16:creationId xmlns:a16="http://schemas.microsoft.com/office/drawing/2014/main" id="{52763F80-CBE3-9579-44F9-03174F50DEB2}"/>
                  </a:ext>
                </a:extLst>
              </p:cNvPr>
              <p:cNvSpPr txBox="1"/>
              <p:nvPr/>
            </p:nvSpPr>
            <p:spPr>
              <a:xfrm>
                <a:off x="6460830" y="3914902"/>
                <a:ext cx="1292341"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1" i="0" u="none" strike="noStrike" kern="0" cap="none" spc="0" normalizeH="0" baseline="0" noProof="0">
                    <a:ln/>
                    <a:solidFill>
                      <a:srgbClr val="000000"/>
                    </a:solidFill>
                    <a:effectLst/>
                    <a:uLnTx/>
                    <a:uFillTx/>
                    <a:latin typeface="Arial"/>
                    <a:cs typeface="Arial"/>
                    <a:sym typeface="Arial"/>
                    <a:rtl val="0"/>
                  </a:rPr>
                  <a:t>Days since randomization</a:t>
                </a:r>
              </a:p>
            </p:txBody>
          </p:sp>
          <p:sp>
            <p:nvSpPr>
              <p:cNvPr id="1251" name="Freeform 377">
                <a:extLst>
                  <a:ext uri="{FF2B5EF4-FFF2-40B4-BE49-F238E27FC236}">
                    <a16:creationId xmlns:a16="http://schemas.microsoft.com/office/drawing/2014/main" id="{B9909214-C7BD-4FB3-DDCC-EF4C7D3CDA50}"/>
                  </a:ext>
                </a:extLst>
              </p:cNvPr>
              <p:cNvSpPr/>
              <p:nvPr/>
            </p:nvSpPr>
            <p:spPr>
              <a:xfrm>
                <a:off x="5583253" y="1718038"/>
                <a:ext cx="5044" cy="2088280"/>
              </a:xfrm>
              <a:custGeom>
                <a:avLst/>
                <a:gdLst>
                  <a:gd name="csX0" fmla="*/ 0 w 5044"/>
                  <a:gd name="csY0" fmla="*/ 2088280 h 2088280"/>
                  <a:gd name="csX1" fmla="*/ 0 w 5044"/>
                  <a:gd name="csY1" fmla="*/ 0 h 2088280"/>
                </a:gdLst>
                <a:ahLst/>
                <a:cxnLst>
                  <a:cxn ang="0">
                    <a:pos x="csX0" y="csY0"/>
                  </a:cxn>
                  <a:cxn ang="0">
                    <a:pos x="csX1" y="csY1"/>
                  </a:cxn>
                </a:cxnLst>
                <a:rect l="l" t="t" r="r" b="b"/>
                <a:pathLst>
                  <a:path w="5044" h="2088280">
                    <a:moveTo>
                      <a:pt x="0" y="2088280"/>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2" name="Freeform 378">
                <a:extLst>
                  <a:ext uri="{FF2B5EF4-FFF2-40B4-BE49-F238E27FC236}">
                    <a16:creationId xmlns:a16="http://schemas.microsoft.com/office/drawing/2014/main" id="{8A9D0B81-221C-FE5F-DF11-ED7A3946B6E5}"/>
                  </a:ext>
                </a:extLst>
              </p:cNvPr>
              <p:cNvSpPr/>
              <p:nvPr/>
            </p:nvSpPr>
            <p:spPr>
              <a:xfrm>
                <a:off x="5536588" y="3806318"/>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3" name="Freeform 379">
                <a:extLst>
                  <a:ext uri="{FF2B5EF4-FFF2-40B4-BE49-F238E27FC236}">
                    <a16:creationId xmlns:a16="http://schemas.microsoft.com/office/drawing/2014/main" id="{21E5C14A-3CEE-FC95-18F4-F09596D2EAFD}"/>
                  </a:ext>
                </a:extLst>
              </p:cNvPr>
              <p:cNvSpPr/>
              <p:nvPr/>
            </p:nvSpPr>
            <p:spPr>
              <a:xfrm>
                <a:off x="5583253" y="3806318"/>
                <a:ext cx="2884653" cy="5047"/>
              </a:xfrm>
              <a:custGeom>
                <a:avLst/>
                <a:gdLst>
                  <a:gd name="csX0" fmla="*/ 2884654 w 2884653"/>
                  <a:gd name="csY0" fmla="*/ 0 h 5047"/>
                  <a:gd name="csX1" fmla="*/ 0 w 2884653"/>
                  <a:gd name="csY1" fmla="*/ 0 h 5047"/>
                </a:gdLst>
                <a:ahLst/>
                <a:cxnLst>
                  <a:cxn ang="0">
                    <a:pos x="csX0" y="csY0"/>
                  </a:cxn>
                  <a:cxn ang="0">
                    <a:pos x="csX1" y="csY1"/>
                  </a:cxn>
                </a:cxnLst>
                <a:rect l="l" t="t" r="r" b="b"/>
                <a:pathLst>
                  <a:path w="2884653" h="5047">
                    <a:moveTo>
                      <a:pt x="2884654" y="0"/>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4" name="Freeform 380">
                <a:extLst>
                  <a:ext uri="{FF2B5EF4-FFF2-40B4-BE49-F238E27FC236}">
                    <a16:creationId xmlns:a16="http://schemas.microsoft.com/office/drawing/2014/main" id="{E1D6420B-3120-3459-4AC0-BD9154B74AC0}"/>
                  </a:ext>
                </a:extLst>
              </p:cNvPr>
              <p:cNvSpPr/>
              <p:nvPr/>
            </p:nvSpPr>
            <p:spPr>
              <a:xfrm>
                <a:off x="5611302" y="3806318"/>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5" name="Freeform 381">
                <a:extLst>
                  <a:ext uri="{FF2B5EF4-FFF2-40B4-BE49-F238E27FC236}">
                    <a16:creationId xmlns:a16="http://schemas.microsoft.com/office/drawing/2014/main" id="{6A85BCB0-0229-F4D3-4C8A-C6B0868A8E8D}"/>
                  </a:ext>
                </a:extLst>
              </p:cNvPr>
              <p:cNvSpPr/>
              <p:nvPr/>
            </p:nvSpPr>
            <p:spPr>
              <a:xfrm>
                <a:off x="6437146" y="3806318"/>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6" name="Freeform 382">
                <a:extLst>
                  <a:ext uri="{FF2B5EF4-FFF2-40B4-BE49-F238E27FC236}">
                    <a16:creationId xmlns:a16="http://schemas.microsoft.com/office/drawing/2014/main" id="{1546D9C2-BEF9-AB78-AFBA-55D37500F33B}"/>
                  </a:ext>
                </a:extLst>
              </p:cNvPr>
              <p:cNvSpPr/>
              <p:nvPr/>
            </p:nvSpPr>
            <p:spPr>
              <a:xfrm>
                <a:off x="7740840" y="3806318"/>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57" name="TextBox 1256">
                <a:extLst>
                  <a:ext uri="{FF2B5EF4-FFF2-40B4-BE49-F238E27FC236}">
                    <a16:creationId xmlns:a16="http://schemas.microsoft.com/office/drawing/2014/main" id="{49406880-A5CA-C3C0-4D1A-96C356136B2A}"/>
                  </a:ext>
                </a:extLst>
              </p:cNvPr>
              <p:cNvSpPr txBox="1"/>
              <p:nvPr/>
            </p:nvSpPr>
            <p:spPr>
              <a:xfrm>
                <a:off x="5469363" y="3815525"/>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a:t>
                </a:r>
              </a:p>
            </p:txBody>
          </p:sp>
          <p:sp>
            <p:nvSpPr>
              <p:cNvPr id="1258" name="TextBox 1257">
                <a:extLst>
                  <a:ext uri="{FF2B5EF4-FFF2-40B4-BE49-F238E27FC236}">
                    <a16:creationId xmlns:a16="http://schemas.microsoft.com/office/drawing/2014/main" id="{F4ED9EF0-DC12-162E-27F3-7D471A9FF73B}"/>
                  </a:ext>
                </a:extLst>
              </p:cNvPr>
              <p:cNvSpPr txBox="1"/>
              <p:nvPr/>
            </p:nvSpPr>
            <p:spPr>
              <a:xfrm>
                <a:off x="6299798" y="381552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30</a:t>
                </a:r>
              </a:p>
            </p:txBody>
          </p:sp>
          <p:sp>
            <p:nvSpPr>
              <p:cNvPr id="1259" name="Freeform 385">
                <a:extLst>
                  <a:ext uri="{FF2B5EF4-FFF2-40B4-BE49-F238E27FC236}">
                    <a16:creationId xmlns:a16="http://schemas.microsoft.com/office/drawing/2014/main" id="{EF55F63A-2DCB-58B2-B5B4-ED711E3BBD7E}"/>
                  </a:ext>
                </a:extLst>
              </p:cNvPr>
              <p:cNvSpPr/>
              <p:nvPr/>
            </p:nvSpPr>
            <p:spPr>
              <a:xfrm>
                <a:off x="5782323" y="3806318"/>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60" name="Freeform 386">
                <a:extLst>
                  <a:ext uri="{FF2B5EF4-FFF2-40B4-BE49-F238E27FC236}">
                    <a16:creationId xmlns:a16="http://schemas.microsoft.com/office/drawing/2014/main" id="{644D28FC-7CC1-FA99-3D2E-B36B20BF74D8}"/>
                  </a:ext>
                </a:extLst>
              </p:cNvPr>
              <p:cNvSpPr/>
              <p:nvPr/>
            </p:nvSpPr>
            <p:spPr>
              <a:xfrm>
                <a:off x="5583253" y="3806318"/>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61" name="TextBox 1260">
                <a:extLst>
                  <a:ext uri="{FF2B5EF4-FFF2-40B4-BE49-F238E27FC236}">
                    <a16:creationId xmlns:a16="http://schemas.microsoft.com/office/drawing/2014/main" id="{DF0F904B-3898-3582-9419-423DB83DB688}"/>
                  </a:ext>
                </a:extLst>
              </p:cNvPr>
              <p:cNvSpPr txBox="1"/>
              <p:nvPr/>
            </p:nvSpPr>
            <p:spPr>
              <a:xfrm>
                <a:off x="5668433" y="3815525"/>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a:t>
                </a:r>
              </a:p>
            </p:txBody>
          </p:sp>
          <p:sp>
            <p:nvSpPr>
              <p:cNvPr id="1262" name="TextBox 1261">
                <a:extLst>
                  <a:ext uri="{FF2B5EF4-FFF2-40B4-BE49-F238E27FC236}">
                    <a16:creationId xmlns:a16="http://schemas.microsoft.com/office/drawing/2014/main" id="{982CE259-66AA-BA65-0130-AF887D0AD38E}"/>
                  </a:ext>
                </a:extLst>
              </p:cNvPr>
              <p:cNvSpPr txBox="1"/>
              <p:nvPr/>
            </p:nvSpPr>
            <p:spPr>
              <a:xfrm>
                <a:off x="5356141" y="3701663"/>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0</a:t>
                </a:r>
              </a:p>
            </p:txBody>
          </p:sp>
          <p:sp>
            <p:nvSpPr>
              <p:cNvPr id="1263" name="Freeform 389">
                <a:extLst>
                  <a:ext uri="{FF2B5EF4-FFF2-40B4-BE49-F238E27FC236}">
                    <a16:creationId xmlns:a16="http://schemas.microsoft.com/office/drawing/2014/main" id="{5783AE34-D1FC-E977-D527-570FAE17EB94}"/>
                  </a:ext>
                </a:extLst>
              </p:cNvPr>
              <p:cNvSpPr/>
              <p:nvPr/>
            </p:nvSpPr>
            <p:spPr>
              <a:xfrm>
                <a:off x="5536588" y="3609381"/>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64" name="TextBox 1263">
                <a:extLst>
                  <a:ext uri="{FF2B5EF4-FFF2-40B4-BE49-F238E27FC236}">
                    <a16:creationId xmlns:a16="http://schemas.microsoft.com/office/drawing/2014/main" id="{9FA27C50-B07A-811E-6ADA-364B52BAD73C}"/>
                  </a:ext>
                </a:extLst>
              </p:cNvPr>
              <p:cNvSpPr txBox="1"/>
              <p:nvPr/>
            </p:nvSpPr>
            <p:spPr>
              <a:xfrm>
                <a:off x="5309224" y="350467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10</a:t>
                </a:r>
              </a:p>
            </p:txBody>
          </p:sp>
          <p:sp>
            <p:nvSpPr>
              <p:cNvPr id="1265" name="Freeform 391">
                <a:extLst>
                  <a:ext uri="{FF2B5EF4-FFF2-40B4-BE49-F238E27FC236}">
                    <a16:creationId xmlns:a16="http://schemas.microsoft.com/office/drawing/2014/main" id="{DCD18072-4328-0201-CF75-165AD777396F}"/>
                  </a:ext>
                </a:extLst>
              </p:cNvPr>
              <p:cNvSpPr/>
              <p:nvPr/>
            </p:nvSpPr>
            <p:spPr>
              <a:xfrm>
                <a:off x="5536588" y="3410879"/>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66" name="TextBox 1265">
                <a:extLst>
                  <a:ext uri="{FF2B5EF4-FFF2-40B4-BE49-F238E27FC236}">
                    <a16:creationId xmlns:a16="http://schemas.microsoft.com/office/drawing/2014/main" id="{95558926-98C0-0748-E1C3-BBE1B5235E3F}"/>
                  </a:ext>
                </a:extLst>
              </p:cNvPr>
              <p:cNvSpPr txBox="1"/>
              <p:nvPr/>
            </p:nvSpPr>
            <p:spPr>
              <a:xfrm>
                <a:off x="5309224" y="330622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20</a:t>
                </a:r>
              </a:p>
            </p:txBody>
          </p:sp>
          <p:sp>
            <p:nvSpPr>
              <p:cNvPr id="1267" name="Freeform 393">
                <a:extLst>
                  <a:ext uri="{FF2B5EF4-FFF2-40B4-BE49-F238E27FC236}">
                    <a16:creationId xmlns:a16="http://schemas.microsoft.com/office/drawing/2014/main" id="{E1B4D78D-C045-221A-D30C-84022539AA5D}"/>
                  </a:ext>
                </a:extLst>
              </p:cNvPr>
              <p:cNvSpPr/>
              <p:nvPr/>
            </p:nvSpPr>
            <p:spPr>
              <a:xfrm>
                <a:off x="5536588" y="3213488"/>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68" name="TextBox 1267">
                <a:extLst>
                  <a:ext uri="{FF2B5EF4-FFF2-40B4-BE49-F238E27FC236}">
                    <a16:creationId xmlns:a16="http://schemas.microsoft.com/office/drawing/2014/main" id="{B7699B8D-70FB-4014-9C2D-5E7726352BF3}"/>
                  </a:ext>
                </a:extLst>
              </p:cNvPr>
              <p:cNvSpPr txBox="1"/>
              <p:nvPr/>
            </p:nvSpPr>
            <p:spPr>
              <a:xfrm>
                <a:off x="5309224" y="310878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30</a:t>
                </a:r>
              </a:p>
            </p:txBody>
          </p:sp>
          <p:sp>
            <p:nvSpPr>
              <p:cNvPr id="1269" name="Freeform 395">
                <a:extLst>
                  <a:ext uri="{FF2B5EF4-FFF2-40B4-BE49-F238E27FC236}">
                    <a16:creationId xmlns:a16="http://schemas.microsoft.com/office/drawing/2014/main" id="{BBE58A67-4B85-319C-ED60-DD8197DD4257}"/>
                  </a:ext>
                </a:extLst>
              </p:cNvPr>
              <p:cNvSpPr/>
              <p:nvPr/>
            </p:nvSpPr>
            <p:spPr>
              <a:xfrm>
                <a:off x="5536588" y="3016046"/>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70" name="TextBox 1269">
                <a:extLst>
                  <a:ext uri="{FF2B5EF4-FFF2-40B4-BE49-F238E27FC236}">
                    <a16:creationId xmlns:a16="http://schemas.microsoft.com/office/drawing/2014/main" id="{FE2431FD-D8B9-2378-582D-72D81662CD7C}"/>
                  </a:ext>
                </a:extLst>
              </p:cNvPr>
              <p:cNvSpPr txBox="1"/>
              <p:nvPr/>
            </p:nvSpPr>
            <p:spPr>
              <a:xfrm>
                <a:off x="5309224" y="291139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40</a:t>
                </a:r>
              </a:p>
            </p:txBody>
          </p:sp>
          <p:sp>
            <p:nvSpPr>
              <p:cNvPr id="1271" name="Freeform 397">
                <a:extLst>
                  <a:ext uri="{FF2B5EF4-FFF2-40B4-BE49-F238E27FC236}">
                    <a16:creationId xmlns:a16="http://schemas.microsoft.com/office/drawing/2014/main" id="{DB76B510-0D53-1724-C15A-F1371EF74DA0}"/>
                  </a:ext>
                </a:extLst>
              </p:cNvPr>
              <p:cNvSpPr/>
              <p:nvPr/>
            </p:nvSpPr>
            <p:spPr>
              <a:xfrm>
                <a:off x="5536588" y="2819714"/>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72" name="TextBox 1271">
                <a:extLst>
                  <a:ext uri="{FF2B5EF4-FFF2-40B4-BE49-F238E27FC236}">
                    <a16:creationId xmlns:a16="http://schemas.microsoft.com/office/drawing/2014/main" id="{744727DC-566C-F211-C248-5B0A7FE4CA8C}"/>
                  </a:ext>
                </a:extLst>
              </p:cNvPr>
              <p:cNvSpPr txBox="1"/>
              <p:nvPr/>
            </p:nvSpPr>
            <p:spPr>
              <a:xfrm>
                <a:off x="5309224" y="2715009"/>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50</a:t>
                </a:r>
              </a:p>
            </p:txBody>
          </p:sp>
          <p:sp>
            <p:nvSpPr>
              <p:cNvPr id="1273" name="Freeform 399">
                <a:extLst>
                  <a:ext uri="{FF2B5EF4-FFF2-40B4-BE49-F238E27FC236}">
                    <a16:creationId xmlns:a16="http://schemas.microsoft.com/office/drawing/2014/main" id="{28942E27-F75F-98C5-5201-3E999C23AD27}"/>
                  </a:ext>
                </a:extLst>
              </p:cNvPr>
              <p:cNvSpPr/>
              <p:nvPr/>
            </p:nvSpPr>
            <p:spPr>
              <a:xfrm>
                <a:off x="5536588" y="2622273"/>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74" name="TextBox 1273">
                <a:extLst>
                  <a:ext uri="{FF2B5EF4-FFF2-40B4-BE49-F238E27FC236}">
                    <a16:creationId xmlns:a16="http://schemas.microsoft.com/office/drawing/2014/main" id="{2A7A6CEF-0BD2-8036-8208-AE95F320AE2A}"/>
                  </a:ext>
                </a:extLst>
              </p:cNvPr>
              <p:cNvSpPr txBox="1"/>
              <p:nvPr/>
            </p:nvSpPr>
            <p:spPr>
              <a:xfrm>
                <a:off x="5309224" y="2517618"/>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60</a:t>
                </a:r>
              </a:p>
            </p:txBody>
          </p:sp>
          <p:sp>
            <p:nvSpPr>
              <p:cNvPr id="1275" name="Freeform 401">
                <a:extLst>
                  <a:ext uri="{FF2B5EF4-FFF2-40B4-BE49-F238E27FC236}">
                    <a16:creationId xmlns:a16="http://schemas.microsoft.com/office/drawing/2014/main" id="{E48BE5FB-F4BB-799B-325F-00771D769D89}"/>
                  </a:ext>
                </a:extLst>
              </p:cNvPr>
              <p:cNvSpPr/>
              <p:nvPr/>
            </p:nvSpPr>
            <p:spPr>
              <a:xfrm>
                <a:off x="5536588" y="2422761"/>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76" name="TextBox 1275">
                <a:extLst>
                  <a:ext uri="{FF2B5EF4-FFF2-40B4-BE49-F238E27FC236}">
                    <a16:creationId xmlns:a16="http://schemas.microsoft.com/office/drawing/2014/main" id="{709AFF41-3616-548E-8145-CAD4ECCBE871}"/>
                  </a:ext>
                </a:extLst>
              </p:cNvPr>
              <p:cNvSpPr txBox="1"/>
              <p:nvPr/>
            </p:nvSpPr>
            <p:spPr>
              <a:xfrm>
                <a:off x="5309224" y="2318056"/>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70</a:t>
                </a:r>
              </a:p>
            </p:txBody>
          </p:sp>
          <p:sp>
            <p:nvSpPr>
              <p:cNvPr id="1277" name="Freeform 403">
                <a:extLst>
                  <a:ext uri="{FF2B5EF4-FFF2-40B4-BE49-F238E27FC236}">
                    <a16:creationId xmlns:a16="http://schemas.microsoft.com/office/drawing/2014/main" id="{FA33723A-3F96-AC80-AADC-2412945011B5}"/>
                  </a:ext>
                </a:extLst>
              </p:cNvPr>
              <p:cNvSpPr/>
              <p:nvPr/>
            </p:nvSpPr>
            <p:spPr>
              <a:xfrm>
                <a:off x="5536588" y="2226430"/>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78" name="TextBox 1277">
                <a:extLst>
                  <a:ext uri="{FF2B5EF4-FFF2-40B4-BE49-F238E27FC236}">
                    <a16:creationId xmlns:a16="http://schemas.microsoft.com/office/drawing/2014/main" id="{E2D30199-98B4-4B51-8BC8-A66C2814F393}"/>
                  </a:ext>
                </a:extLst>
              </p:cNvPr>
              <p:cNvSpPr txBox="1"/>
              <p:nvPr/>
            </p:nvSpPr>
            <p:spPr>
              <a:xfrm>
                <a:off x="5309224" y="212172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80</a:t>
                </a:r>
              </a:p>
            </p:txBody>
          </p:sp>
          <p:sp>
            <p:nvSpPr>
              <p:cNvPr id="1279" name="Freeform 405">
                <a:extLst>
                  <a:ext uri="{FF2B5EF4-FFF2-40B4-BE49-F238E27FC236}">
                    <a16:creationId xmlns:a16="http://schemas.microsoft.com/office/drawing/2014/main" id="{045E6ABF-43E1-4CEE-1920-78A597F575FE}"/>
                  </a:ext>
                </a:extLst>
              </p:cNvPr>
              <p:cNvSpPr/>
              <p:nvPr/>
            </p:nvSpPr>
            <p:spPr>
              <a:xfrm>
                <a:off x="5536588" y="2031108"/>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80" name="TextBox 1279">
                <a:extLst>
                  <a:ext uri="{FF2B5EF4-FFF2-40B4-BE49-F238E27FC236}">
                    <a16:creationId xmlns:a16="http://schemas.microsoft.com/office/drawing/2014/main" id="{FAE7084A-784F-B933-737E-1B14CC98A67D}"/>
                  </a:ext>
                </a:extLst>
              </p:cNvPr>
              <p:cNvSpPr txBox="1"/>
              <p:nvPr/>
            </p:nvSpPr>
            <p:spPr>
              <a:xfrm>
                <a:off x="5309224" y="1926403"/>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90</a:t>
                </a:r>
              </a:p>
            </p:txBody>
          </p:sp>
          <p:sp>
            <p:nvSpPr>
              <p:cNvPr id="1281" name="Freeform 407">
                <a:extLst>
                  <a:ext uri="{FF2B5EF4-FFF2-40B4-BE49-F238E27FC236}">
                    <a16:creationId xmlns:a16="http://schemas.microsoft.com/office/drawing/2014/main" id="{26424CC3-0A0A-A7D2-1799-25A874070CAB}"/>
                  </a:ext>
                </a:extLst>
              </p:cNvPr>
              <p:cNvSpPr/>
              <p:nvPr/>
            </p:nvSpPr>
            <p:spPr>
              <a:xfrm>
                <a:off x="5536588" y="1834726"/>
                <a:ext cx="46664" cy="5047"/>
              </a:xfrm>
              <a:custGeom>
                <a:avLst/>
                <a:gdLst>
                  <a:gd name="csX0" fmla="*/ 0 w 46664"/>
                  <a:gd name="csY0" fmla="*/ 0 h 5047"/>
                  <a:gd name="csX1" fmla="*/ 46665 w 46664"/>
                  <a:gd name="csY1" fmla="*/ 0 h 5047"/>
                </a:gdLst>
                <a:ahLst/>
                <a:cxnLst>
                  <a:cxn ang="0">
                    <a:pos x="csX0" y="csY0"/>
                  </a:cxn>
                  <a:cxn ang="0">
                    <a:pos x="csX1" y="csY1"/>
                  </a:cxn>
                </a:cxnLst>
                <a:rect l="l" t="t" r="r" b="b"/>
                <a:pathLst>
                  <a:path w="46664" h="5047">
                    <a:moveTo>
                      <a:pt x="0" y="0"/>
                    </a:moveTo>
                    <a:lnTo>
                      <a:pt x="4666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82" name="TextBox 1281">
                <a:extLst>
                  <a:ext uri="{FF2B5EF4-FFF2-40B4-BE49-F238E27FC236}">
                    <a16:creationId xmlns:a16="http://schemas.microsoft.com/office/drawing/2014/main" id="{F86E6CA4-F149-E621-10C8-7E511CF322C8}"/>
                  </a:ext>
                </a:extLst>
              </p:cNvPr>
              <p:cNvSpPr txBox="1"/>
              <p:nvPr/>
            </p:nvSpPr>
            <p:spPr>
              <a:xfrm>
                <a:off x="5262306" y="1730071"/>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100</a:t>
                </a:r>
              </a:p>
            </p:txBody>
          </p:sp>
          <p:sp>
            <p:nvSpPr>
              <p:cNvPr id="1283" name="TextBox 1282">
                <a:extLst>
                  <a:ext uri="{FF2B5EF4-FFF2-40B4-BE49-F238E27FC236}">
                    <a16:creationId xmlns:a16="http://schemas.microsoft.com/office/drawing/2014/main" id="{F497E709-CC56-DD1E-2C9B-3BBA04465C7D}"/>
                  </a:ext>
                </a:extLst>
              </p:cNvPr>
              <p:cNvSpPr txBox="1"/>
              <p:nvPr/>
            </p:nvSpPr>
            <p:spPr>
              <a:xfrm>
                <a:off x="7603492" y="381552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76</a:t>
                </a:r>
              </a:p>
            </p:txBody>
          </p:sp>
          <p:sp>
            <p:nvSpPr>
              <p:cNvPr id="1284" name="Freeform 410">
                <a:extLst>
                  <a:ext uri="{FF2B5EF4-FFF2-40B4-BE49-F238E27FC236}">
                    <a16:creationId xmlns:a16="http://schemas.microsoft.com/office/drawing/2014/main" id="{B402B7FF-3F8B-A001-C9D3-B8E449BB4B8A}"/>
                  </a:ext>
                </a:extLst>
              </p:cNvPr>
              <p:cNvSpPr/>
              <p:nvPr/>
            </p:nvSpPr>
            <p:spPr>
              <a:xfrm>
                <a:off x="8138830" y="3806318"/>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285" name="TextBox 1284">
                <a:extLst>
                  <a:ext uri="{FF2B5EF4-FFF2-40B4-BE49-F238E27FC236}">
                    <a16:creationId xmlns:a16="http://schemas.microsoft.com/office/drawing/2014/main" id="{80E61FFF-3EF8-A2D9-66C0-332D41C084D4}"/>
                  </a:ext>
                </a:extLst>
              </p:cNvPr>
              <p:cNvSpPr txBox="1"/>
              <p:nvPr/>
            </p:nvSpPr>
            <p:spPr>
              <a:xfrm>
                <a:off x="8001481" y="381552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700" b="0" i="0" u="none" strike="noStrike" kern="0" cap="none" spc="0" normalizeH="0" baseline="0" noProof="0">
                    <a:ln/>
                    <a:solidFill>
                      <a:srgbClr val="000000"/>
                    </a:solidFill>
                    <a:effectLst/>
                    <a:uLnTx/>
                    <a:uFillTx/>
                    <a:latin typeface="Arial"/>
                    <a:cs typeface="Arial"/>
                    <a:sym typeface="Arial"/>
                    <a:rtl val="0"/>
                  </a:rPr>
                  <a:t>90</a:t>
                </a:r>
              </a:p>
            </p:txBody>
          </p:sp>
        </p:grpSp>
        <p:sp>
          <p:nvSpPr>
            <p:cNvPr id="1286" name="TextBox 1285">
              <a:extLst>
                <a:ext uri="{FF2B5EF4-FFF2-40B4-BE49-F238E27FC236}">
                  <a16:creationId xmlns:a16="http://schemas.microsoft.com/office/drawing/2014/main" id="{151FD1B7-83F3-71B5-4EF9-8841BA9DD4DE}"/>
                </a:ext>
              </a:extLst>
            </p:cNvPr>
            <p:cNvSpPr txBox="1"/>
            <p:nvPr/>
          </p:nvSpPr>
          <p:spPr>
            <a:xfrm>
              <a:off x="4444865" y="4076016"/>
              <a:ext cx="620683"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b="1" kern="0">
                  <a:ln/>
                  <a:solidFill>
                    <a:srgbClr val="000000"/>
                  </a:solidFill>
                  <a:latin typeface="Arial"/>
                  <a:cs typeface="Arial"/>
                  <a:sym typeface="Arial"/>
                  <a:rtl val="0"/>
                </a:rPr>
                <a:t>No. at risk</a:t>
              </a:r>
            </a:p>
          </p:txBody>
        </p:sp>
        <p:sp>
          <p:nvSpPr>
            <p:cNvPr id="1287" name="TextBox 1286">
              <a:extLst>
                <a:ext uri="{FF2B5EF4-FFF2-40B4-BE49-F238E27FC236}">
                  <a16:creationId xmlns:a16="http://schemas.microsoft.com/office/drawing/2014/main" id="{BAD47435-0534-81B5-0735-3563CB335D5D}"/>
                </a:ext>
              </a:extLst>
            </p:cNvPr>
            <p:cNvSpPr txBox="1"/>
            <p:nvPr/>
          </p:nvSpPr>
          <p:spPr>
            <a:xfrm>
              <a:off x="4444865" y="4204453"/>
              <a:ext cx="494046"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b="1" kern="0">
                  <a:ln/>
                  <a:solidFill>
                    <a:schemeClr val="accent2"/>
                  </a:solidFill>
                  <a:latin typeface="Arial"/>
                  <a:cs typeface="Arial"/>
                  <a:sym typeface="Arial"/>
                  <a:rtl val="0"/>
                </a:rPr>
                <a:t>Aspirin</a:t>
              </a:r>
            </a:p>
          </p:txBody>
        </p:sp>
        <p:sp>
          <p:nvSpPr>
            <p:cNvPr id="1288" name="TextBox 1287">
              <a:extLst>
                <a:ext uri="{FF2B5EF4-FFF2-40B4-BE49-F238E27FC236}">
                  <a16:creationId xmlns:a16="http://schemas.microsoft.com/office/drawing/2014/main" id="{573C8BF3-FF89-EDFD-E91C-FAEBB09288A7}"/>
                </a:ext>
              </a:extLst>
            </p:cNvPr>
            <p:cNvSpPr txBox="1"/>
            <p:nvPr/>
          </p:nvSpPr>
          <p:spPr>
            <a:xfrm>
              <a:off x="4444865" y="4330911"/>
              <a:ext cx="1027845"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b="1" kern="0">
                  <a:ln/>
                  <a:solidFill>
                    <a:srgbClr val="4D7A41"/>
                  </a:solidFill>
                  <a:latin typeface="Arial"/>
                  <a:cs typeface="Arial"/>
                  <a:sym typeface="Arial"/>
                  <a:rtl val="0"/>
                </a:rPr>
                <a:t>Clopidogrel–aspirin</a:t>
              </a:r>
            </a:p>
          </p:txBody>
        </p:sp>
        <p:sp>
          <p:nvSpPr>
            <p:cNvPr id="1289" name="TextBox 1288">
              <a:extLst>
                <a:ext uri="{FF2B5EF4-FFF2-40B4-BE49-F238E27FC236}">
                  <a16:creationId xmlns:a16="http://schemas.microsoft.com/office/drawing/2014/main" id="{BEDE6BB3-6059-4B26-4C91-5F2F3C0A7043}"/>
                </a:ext>
              </a:extLst>
            </p:cNvPr>
            <p:cNvSpPr txBox="1"/>
            <p:nvPr/>
          </p:nvSpPr>
          <p:spPr>
            <a:xfrm>
              <a:off x="5380453" y="4204453"/>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2449</a:t>
              </a:r>
            </a:p>
          </p:txBody>
        </p:sp>
        <p:sp>
          <p:nvSpPr>
            <p:cNvPr id="1290" name="TextBox 1289">
              <a:extLst>
                <a:ext uri="{FF2B5EF4-FFF2-40B4-BE49-F238E27FC236}">
                  <a16:creationId xmlns:a16="http://schemas.microsoft.com/office/drawing/2014/main" id="{0ECC2F25-F29F-A987-A737-AE305964A379}"/>
                </a:ext>
              </a:extLst>
            </p:cNvPr>
            <p:cNvSpPr txBox="1"/>
            <p:nvPr/>
          </p:nvSpPr>
          <p:spPr>
            <a:xfrm>
              <a:off x="6252881" y="4204453"/>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2271</a:t>
              </a:r>
            </a:p>
          </p:txBody>
        </p:sp>
        <p:sp>
          <p:nvSpPr>
            <p:cNvPr id="1291" name="TextBox 1290">
              <a:extLst>
                <a:ext uri="{FF2B5EF4-FFF2-40B4-BE49-F238E27FC236}">
                  <a16:creationId xmlns:a16="http://schemas.microsoft.com/office/drawing/2014/main" id="{05179F51-83B5-B26D-6249-251E6EE1FC16}"/>
                </a:ext>
              </a:extLst>
            </p:cNvPr>
            <p:cNvSpPr txBox="1"/>
            <p:nvPr/>
          </p:nvSpPr>
          <p:spPr>
            <a:xfrm>
              <a:off x="5622770" y="4204453"/>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2372</a:t>
              </a:r>
            </a:p>
          </p:txBody>
        </p:sp>
        <p:sp>
          <p:nvSpPr>
            <p:cNvPr id="1292" name="TextBox 1291">
              <a:extLst>
                <a:ext uri="{FF2B5EF4-FFF2-40B4-BE49-F238E27FC236}">
                  <a16:creationId xmlns:a16="http://schemas.microsoft.com/office/drawing/2014/main" id="{395DF619-A7F2-C9FC-2447-15675F45A7E2}"/>
                </a:ext>
              </a:extLst>
            </p:cNvPr>
            <p:cNvSpPr txBox="1"/>
            <p:nvPr/>
          </p:nvSpPr>
          <p:spPr>
            <a:xfrm>
              <a:off x="7556575" y="4204453"/>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2230</a:t>
              </a:r>
            </a:p>
          </p:txBody>
        </p:sp>
        <p:sp>
          <p:nvSpPr>
            <p:cNvPr id="1293" name="TextBox 1292">
              <a:extLst>
                <a:ext uri="{FF2B5EF4-FFF2-40B4-BE49-F238E27FC236}">
                  <a16:creationId xmlns:a16="http://schemas.microsoft.com/office/drawing/2014/main" id="{04565AD4-530F-6234-AC55-BBC742DBBAD7}"/>
                </a:ext>
              </a:extLst>
            </p:cNvPr>
            <p:cNvSpPr txBox="1"/>
            <p:nvPr/>
          </p:nvSpPr>
          <p:spPr>
            <a:xfrm>
              <a:off x="7954564" y="4204453"/>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1448</a:t>
              </a:r>
            </a:p>
          </p:txBody>
        </p:sp>
        <p:sp>
          <p:nvSpPr>
            <p:cNvPr id="1294" name="TextBox 1293">
              <a:extLst>
                <a:ext uri="{FF2B5EF4-FFF2-40B4-BE49-F238E27FC236}">
                  <a16:creationId xmlns:a16="http://schemas.microsoft.com/office/drawing/2014/main" id="{8F77D389-1AEF-6F3C-0B5D-01F7E522B003}"/>
                </a:ext>
              </a:extLst>
            </p:cNvPr>
            <p:cNvSpPr txBox="1"/>
            <p:nvPr/>
          </p:nvSpPr>
          <p:spPr>
            <a:xfrm>
              <a:off x="5380453" y="4330911"/>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2432</a:t>
              </a:r>
            </a:p>
          </p:txBody>
        </p:sp>
        <p:sp>
          <p:nvSpPr>
            <p:cNvPr id="1295" name="TextBox 1294">
              <a:extLst>
                <a:ext uri="{FF2B5EF4-FFF2-40B4-BE49-F238E27FC236}">
                  <a16:creationId xmlns:a16="http://schemas.microsoft.com/office/drawing/2014/main" id="{07187734-FDDF-5DD0-1405-16AF2752DEE1}"/>
                </a:ext>
              </a:extLst>
            </p:cNvPr>
            <p:cNvSpPr txBox="1"/>
            <p:nvPr/>
          </p:nvSpPr>
          <p:spPr>
            <a:xfrm>
              <a:off x="6252881" y="4330911"/>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2256</a:t>
              </a:r>
            </a:p>
          </p:txBody>
        </p:sp>
        <p:sp>
          <p:nvSpPr>
            <p:cNvPr id="1296" name="TextBox 1295">
              <a:extLst>
                <a:ext uri="{FF2B5EF4-FFF2-40B4-BE49-F238E27FC236}">
                  <a16:creationId xmlns:a16="http://schemas.microsoft.com/office/drawing/2014/main" id="{601488D8-CB35-0451-2682-6EE424A00BF8}"/>
                </a:ext>
              </a:extLst>
            </p:cNvPr>
            <p:cNvSpPr txBox="1"/>
            <p:nvPr/>
          </p:nvSpPr>
          <p:spPr>
            <a:xfrm>
              <a:off x="5622770" y="4330911"/>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2336</a:t>
              </a:r>
            </a:p>
          </p:txBody>
        </p:sp>
        <p:sp>
          <p:nvSpPr>
            <p:cNvPr id="1297" name="TextBox 1296">
              <a:extLst>
                <a:ext uri="{FF2B5EF4-FFF2-40B4-BE49-F238E27FC236}">
                  <a16:creationId xmlns:a16="http://schemas.microsoft.com/office/drawing/2014/main" id="{88AFD835-34E6-6FE5-1654-D0B33E109929}"/>
                </a:ext>
              </a:extLst>
            </p:cNvPr>
            <p:cNvSpPr txBox="1"/>
            <p:nvPr/>
          </p:nvSpPr>
          <p:spPr>
            <a:xfrm>
              <a:off x="7556575" y="4330911"/>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2192</a:t>
              </a:r>
            </a:p>
          </p:txBody>
        </p:sp>
        <p:sp>
          <p:nvSpPr>
            <p:cNvPr id="1298" name="TextBox 1297">
              <a:extLst>
                <a:ext uri="{FF2B5EF4-FFF2-40B4-BE49-F238E27FC236}">
                  <a16:creationId xmlns:a16="http://schemas.microsoft.com/office/drawing/2014/main" id="{EF18190C-510C-E668-AED3-2F69145112A2}"/>
                </a:ext>
              </a:extLst>
            </p:cNvPr>
            <p:cNvSpPr txBox="1"/>
            <p:nvPr/>
          </p:nvSpPr>
          <p:spPr>
            <a:xfrm>
              <a:off x="7954564" y="4330911"/>
              <a:ext cx="383438" cy="200055"/>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700" kern="0">
                  <a:ln/>
                  <a:solidFill>
                    <a:srgbClr val="000000"/>
                  </a:solidFill>
                  <a:latin typeface="Arial"/>
                  <a:cs typeface="Arial"/>
                  <a:sym typeface="Arial"/>
                  <a:rtl val="0"/>
                </a:rPr>
                <a:t>1505</a:t>
              </a:r>
            </a:p>
          </p:txBody>
        </p:sp>
        <p:grpSp>
          <p:nvGrpSpPr>
            <p:cNvPr id="1299" name="Group 1298">
              <a:extLst>
                <a:ext uri="{FF2B5EF4-FFF2-40B4-BE49-F238E27FC236}">
                  <a16:creationId xmlns:a16="http://schemas.microsoft.com/office/drawing/2014/main" id="{EB23C87C-5DDF-367C-8902-A2ECF4CC6DC1}"/>
                </a:ext>
              </a:extLst>
            </p:cNvPr>
            <p:cNvGrpSpPr/>
            <p:nvPr/>
          </p:nvGrpSpPr>
          <p:grpSpPr>
            <a:xfrm>
              <a:off x="6252881" y="1868704"/>
              <a:ext cx="2232235" cy="583499"/>
              <a:chOff x="6357446" y="1694891"/>
              <a:chExt cx="2232235" cy="583499"/>
            </a:xfrm>
          </p:grpSpPr>
          <p:sp>
            <p:nvSpPr>
              <p:cNvPr id="1300" name="TextBox 1299">
                <a:extLst>
                  <a:ext uri="{FF2B5EF4-FFF2-40B4-BE49-F238E27FC236}">
                    <a16:creationId xmlns:a16="http://schemas.microsoft.com/office/drawing/2014/main" id="{2BCF20AC-9DF2-56C8-0094-20E8CE04EE0F}"/>
                  </a:ext>
                </a:extLst>
              </p:cNvPr>
              <p:cNvSpPr txBox="1"/>
              <p:nvPr/>
            </p:nvSpPr>
            <p:spPr>
              <a:xfrm>
                <a:off x="7079331" y="2019380"/>
                <a:ext cx="1510350" cy="184666"/>
              </a:xfrm>
              <a:prstGeom prst="rect">
                <a:avLst/>
              </a:prstGeom>
              <a:noFill/>
            </p:spPr>
            <p:txBody>
              <a:bodyPr wrap="none" lIns="91440" tIns="45720" rIns="91440" bIns="45720"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Pr>
                  <a:t>Hazard ratio: 2.32 (95% CI: 1.10–4.87)</a:t>
                </a:r>
              </a:p>
            </p:txBody>
          </p:sp>
          <p:sp>
            <p:nvSpPr>
              <p:cNvPr id="1301" name="TextBox 1300">
                <a:extLst>
                  <a:ext uri="{FF2B5EF4-FFF2-40B4-BE49-F238E27FC236}">
                    <a16:creationId xmlns:a16="http://schemas.microsoft.com/office/drawing/2014/main" id="{0A637BCF-73BF-CC21-737E-CA1D08D328F0}"/>
                  </a:ext>
                </a:extLst>
              </p:cNvPr>
              <p:cNvSpPr txBox="1"/>
              <p:nvPr/>
            </p:nvSpPr>
            <p:spPr>
              <a:xfrm>
                <a:off x="7075226" y="2093724"/>
                <a:ext cx="423514" cy="184666"/>
              </a:xfrm>
              <a:prstGeom prst="rect">
                <a:avLst/>
              </a:prstGeom>
              <a:noFill/>
            </p:spPr>
            <p:txBody>
              <a:bodyPr wrap="none" lIns="91440" tIns="45720" rIns="91440" bIns="45720"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Pr>
                  <a:t>p=0.02</a:t>
                </a:r>
              </a:p>
            </p:txBody>
          </p:sp>
          <p:sp>
            <p:nvSpPr>
              <p:cNvPr id="1302" name="TextBox 1301">
                <a:extLst>
                  <a:ext uri="{FF2B5EF4-FFF2-40B4-BE49-F238E27FC236}">
                    <a16:creationId xmlns:a16="http://schemas.microsoft.com/office/drawing/2014/main" id="{F30EEA42-8195-F392-5C4C-91A90E22FD7E}"/>
                  </a:ext>
                </a:extLst>
              </p:cNvPr>
              <p:cNvSpPr txBox="1"/>
              <p:nvPr/>
            </p:nvSpPr>
            <p:spPr>
              <a:xfrm>
                <a:off x="6839952" y="1921618"/>
                <a:ext cx="205505"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rgbClr val="000000"/>
                    </a:solidFill>
                    <a:latin typeface="Arial"/>
                    <a:cs typeface="Arial"/>
                    <a:sym typeface="Arial"/>
                    <a:rtl val="0"/>
                  </a:rPr>
                  <a:t> </a:t>
                </a:r>
              </a:p>
            </p:txBody>
          </p:sp>
          <p:sp>
            <p:nvSpPr>
              <p:cNvPr id="1303" name="TextBox 1302">
                <a:extLst>
                  <a:ext uri="{FF2B5EF4-FFF2-40B4-BE49-F238E27FC236}">
                    <a16:creationId xmlns:a16="http://schemas.microsoft.com/office/drawing/2014/main" id="{2DDA948A-29C4-9474-FCE7-14306B847105}"/>
                  </a:ext>
                </a:extLst>
              </p:cNvPr>
              <p:cNvSpPr txBox="1"/>
              <p:nvPr/>
            </p:nvSpPr>
            <p:spPr>
              <a:xfrm>
                <a:off x="6357446" y="1921618"/>
                <a:ext cx="1072730"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rgbClr val="4D7A41"/>
                    </a:solidFill>
                    <a:latin typeface="Arial"/>
                    <a:cs typeface="Arial"/>
                    <a:sym typeface="Arial"/>
                    <a:rtl val="0"/>
                  </a:rPr>
                  <a:t>Clopidogrel plus Aspirin</a:t>
                </a:r>
              </a:p>
            </p:txBody>
          </p:sp>
          <p:sp>
            <p:nvSpPr>
              <p:cNvPr id="1304" name="TextBox 1303">
                <a:extLst>
                  <a:ext uri="{FF2B5EF4-FFF2-40B4-BE49-F238E27FC236}">
                    <a16:creationId xmlns:a16="http://schemas.microsoft.com/office/drawing/2014/main" id="{66D5B9F1-F24F-9D22-A2D7-DFD677FE80A8}"/>
                  </a:ext>
                </a:extLst>
              </p:cNvPr>
              <p:cNvSpPr txBox="1"/>
              <p:nvPr/>
            </p:nvSpPr>
            <p:spPr>
              <a:xfrm>
                <a:off x="6968555" y="1807221"/>
                <a:ext cx="449162"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chemeClr val="accent2"/>
                    </a:solidFill>
                    <a:latin typeface="Arial"/>
                    <a:cs typeface="Arial"/>
                    <a:sym typeface="Arial"/>
                    <a:rtl val="0"/>
                  </a:rPr>
                  <a:t>Aspirin</a:t>
                </a:r>
              </a:p>
            </p:txBody>
          </p:sp>
          <p:sp>
            <p:nvSpPr>
              <p:cNvPr id="1305" name="TextBox 1304">
                <a:extLst>
                  <a:ext uri="{FF2B5EF4-FFF2-40B4-BE49-F238E27FC236}">
                    <a16:creationId xmlns:a16="http://schemas.microsoft.com/office/drawing/2014/main" id="{8B398C1D-45D6-C56E-0E5C-7D71CEDA9C2E}"/>
                  </a:ext>
                </a:extLst>
              </p:cNvPr>
              <p:cNvSpPr txBox="1"/>
              <p:nvPr/>
            </p:nvSpPr>
            <p:spPr>
              <a:xfrm>
                <a:off x="7316187" y="1812046"/>
                <a:ext cx="357790"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tl val="0"/>
                  </a:rPr>
                  <a:t>2449</a:t>
                </a:r>
              </a:p>
            </p:txBody>
          </p:sp>
          <p:sp>
            <p:nvSpPr>
              <p:cNvPr id="1306" name="TextBox 1305">
                <a:extLst>
                  <a:ext uri="{FF2B5EF4-FFF2-40B4-BE49-F238E27FC236}">
                    <a16:creationId xmlns:a16="http://schemas.microsoft.com/office/drawing/2014/main" id="{F5755591-84FB-E284-E6B5-AEC8ABAD4527}"/>
                  </a:ext>
                </a:extLst>
              </p:cNvPr>
              <p:cNvSpPr txBox="1"/>
              <p:nvPr/>
            </p:nvSpPr>
            <p:spPr>
              <a:xfrm>
                <a:off x="7316187" y="1913240"/>
                <a:ext cx="357790"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tl val="0"/>
                  </a:rPr>
                  <a:t>2432</a:t>
                </a:r>
              </a:p>
            </p:txBody>
          </p:sp>
          <p:sp>
            <p:nvSpPr>
              <p:cNvPr id="1307" name="TextBox 1306">
                <a:extLst>
                  <a:ext uri="{FF2B5EF4-FFF2-40B4-BE49-F238E27FC236}">
                    <a16:creationId xmlns:a16="http://schemas.microsoft.com/office/drawing/2014/main" id="{E35E43A2-5E4C-D8B1-AA7C-077BE20080C5}"/>
                  </a:ext>
                </a:extLst>
              </p:cNvPr>
              <p:cNvSpPr txBox="1"/>
              <p:nvPr/>
            </p:nvSpPr>
            <p:spPr>
              <a:xfrm>
                <a:off x="7878740" y="1812046"/>
                <a:ext cx="271228"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tl val="0"/>
                  </a:rPr>
                  <a:t>10</a:t>
                </a:r>
              </a:p>
            </p:txBody>
          </p:sp>
          <p:sp>
            <p:nvSpPr>
              <p:cNvPr id="1308" name="TextBox 1307">
                <a:extLst>
                  <a:ext uri="{FF2B5EF4-FFF2-40B4-BE49-F238E27FC236}">
                    <a16:creationId xmlns:a16="http://schemas.microsoft.com/office/drawing/2014/main" id="{391C3D58-2F45-EF38-5FA2-289B1717D695}"/>
                  </a:ext>
                </a:extLst>
              </p:cNvPr>
              <p:cNvSpPr txBox="1"/>
              <p:nvPr/>
            </p:nvSpPr>
            <p:spPr>
              <a:xfrm>
                <a:off x="7104690" y="1694891"/>
                <a:ext cx="721672"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rgbClr val="000000"/>
                    </a:solidFill>
                    <a:latin typeface="Arial"/>
                    <a:cs typeface="Arial"/>
                    <a:sym typeface="Arial"/>
                    <a:rtl val="0"/>
                  </a:rPr>
                  <a:t>No. of Patients</a:t>
                </a:r>
              </a:p>
            </p:txBody>
          </p:sp>
          <p:sp>
            <p:nvSpPr>
              <p:cNvPr id="1309" name="TextBox 1308">
                <a:extLst>
                  <a:ext uri="{FF2B5EF4-FFF2-40B4-BE49-F238E27FC236}">
                    <a16:creationId xmlns:a16="http://schemas.microsoft.com/office/drawing/2014/main" id="{4FFE1FC2-75D3-F4E9-8759-1CBE3607A7B3}"/>
                  </a:ext>
                </a:extLst>
              </p:cNvPr>
              <p:cNvSpPr txBox="1"/>
              <p:nvPr/>
            </p:nvSpPr>
            <p:spPr>
              <a:xfrm>
                <a:off x="7772219" y="1694891"/>
                <a:ext cx="712054"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rgbClr val="000000"/>
                    </a:solidFill>
                    <a:latin typeface="Arial"/>
                    <a:cs typeface="Arial"/>
                    <a:sym typeface="Arial"/>
                    <a:rtl val="0"/>
                  </a:rPr>
                  <a:t>No. with Event</a:t>
                </a:r>
              </a:p>
            </p:txBody>
          </p:sp>
          <p:sp>
            <p:nvSpPr>
              <p:cNvPr id="1310" name="TextBox 1309">
                <a:extLst>
                  <a:ext uri="{FF2B5EF4-FFF2-40B4-BE49-F238E27FC236}">
                    <a16:creationId xmlns:a16="http://schemas.microsoft.com/office/drawing/2014/main" id="{AEC185DB-46A4-4EC1-4A13-C824704EA914}"/>
                  </a:ext>
                </a:extLst>
              </p:cNvPr>
              <p:cNvSpPr txBox="1"/>
              <p:nvPr/>
            </p:nvSpPr>
            <p:spPr>
              <a:xfrm>
                <a:off x="7878740" y="1913240"/>
                <a:ext cx="271228"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000000"/>
                    </a:solidFill>
                    <a:latin typeface="Arial"/>
                    <a:cs typeface="Arial"/>
                    <a:sym typeface="Arial"/>
                    <a:rtl val="0"/>
                  </a:rPr>
                  <a:t>23</a:t>
                </a:r>
              </a:p>
            </p:txBody>
          </p:sp>
        </p:grpSp>
        <p:grpSp>
          <p:nvGrpSpPr>
            <p:cNvPr id="1311" name="Group 1310">
              <a:extLst>
                <a:ext uri="{FF2B5EF4-FFF2-40B4-BE49-F238E27FC236}">
                  <a16:creationId xmlns:a16="http://schemas.microsoft.com/office/drawing/2014/main" id="{3AC1FB57-6223-AB79-4426-89F3AD43E516}"/>
                </a:ext>
              </a:extLst>
            </p:cNvPr>
            <p:cNvGrpSpPr/>
            <p:nvPr/>
          </p:nvGrpSpPr>
          <p:grpSpPr>
            <a:xfrm>
              <a:off x="5815433" y="1715546"/>
              <a:ext cx="2576547" cy="1949882"/>
              <a:chOff x="5815433" y="1715546"/>
              <a:chExt cx="2576547" cy="1949882"/>
            </a:xfrm>
          </p:grpSpPr>
          <p:sp>
            <p:nvSpPr>
              <p:cNvPr id="1312" name="Freeform 425">
                <a:extLst>
                  <a:ext uri="{FF2B5EF4-FFF2-40B4-BE49-F238E27FC236}">
                    <a16:creationId xmlns:a16="http://schemas.microsoft.com/office/drawing/2014/main" id="{6B3D27BD-800C-2ABE-6D33-E603B99EE34C}"/>
                  </a:ext>
                </a:extLst>
              </p:cNvPr>
              <p:cNvSpPr/>
              <p:nvPr/>
            </p:nvSpPr>
            <p:spPr>
              <a:xfrm>
                <a:off x="6072352" y="1809036"/>
                <a:ext cx="5044" cy="1664779"/>
              </a:xfrm>
              <a:custGeom>
                <a:avLst/>
                <a:gdLst>
                  <a:gd name="csX0" fmla="*/ 0 w 5044"/>
                  <a:gd name="csY0" fmla="*/ 1664780 h 1664779"/>
                  <a:gd name="csX1" fmla="*/ 0 w 5044"/>
                  <a:gd name="csY1" fmla="*/ 0 h 1664779"/>
                </a:gdLst>
                <a:ahLst/>
                <a:cxnLst>
                  <a:cxn ang="0">
                    <a:pos x="csX0" y="csY0"/>
                  </a:cxn>
                  <a:cxn ang="0">
                    <a:pos x="csX1" y="csY1"/>
                  </a:cxn>
                </a:cxnLst>
                <a:rect l="l" t="t" r="r" b="b"/>
                <a:pathLst>
                  <a:path w="5044" h="1664779">
                    <a:moveTo>
                      <a:pt x="0" y="1664780"/>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313" name="Freeform 426">
                <a:extLst>
                  <a:ext uri="{FF2B5EF4-FFF2-40B4-BE49-F238E27FC236}">
                    <a16:creationId xmlns:a16="http://schemas.microsoft.com/office/drawing/2014/main" id="{D1657EE8-442E-0763-7247-2E538DC8A9BA}"/>
                  </a:ext>
                </a:extLst>
              </p:cNvPr>
              <p:cNvSpPr/>
              <p:nvPr/>
            </p:nvSpPr>
            <p:spPr>
              <a:xfrm>
                <a:off x="6072352" y="3473816"/>
                <a:ext cx="2319628" cy="5047"/>
              </a:xfrm>
              <a:custGeom>
                <a:avLst/>
                <a:gdLst>
                  <a:gd name="csX0" fmla="*/ 2319629 w 2319628"/>
                  <a:gd name="csY0" fmla="*/ 0 h 5047"/>
                  <a:gd name="csX1" fmla="*/ 0 w 2319628"/>
                  <a:gd name="csY1" fmla="*/ 0 h 5047"/>
                </a:gdLst>
                <a:ahLst/>
                <a:cxnLst>
                  <a:cxn ang="0">
                    <a:pos x="csX0" y="csY0"/>
                  </a:cxn>
                  <a:cxn ang="0">
                    <a:pos x="csX1" y="csY1"/>
                  </a:cxn>
                </a:cxnLst>
                <a:rect l="l" t="t" r="r" b="b"/>
                <a:pathLst>
                  <a:path w="2319628" h="5047">
                    <a:moveTo>
                      <a:pt x="2319629" y="0"/>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314" name="Freeform 440">
                <a:extLst>
                  <a:ext uri="{FF2B5EF4-FFF2-40B4-BE49-F238E27FC236}">
                    <a16:creationId xmlns:a16="http://schemas.microsoft.com/office/drawing/2014/main" id="{D6721002-D176-89EF-E9C1-4A5792CCB051}"/>
                  </a:ext>
                </a:extLst>
              </p:cNvPr>
              <p:cNvSpPr/>
              <p:nvPr/>
            </p:nvSpPr>
            <p:spPr>
              <a:xfrm>
                <a:off x="6025738" y="3473816"/>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15" name="TextBox 1314">
                <a:extLst>
                  <a:ext uri="{FF2B5EF4-FFF2-40B4-BE49-F238E27FC236}">
                    <a16:creationId xmlns:a16="http://schemas.microsoft.com/office/drawing/2014/main" id="{E69905D9-9EBE-3E02-9DD3-E07257F54D9E}"/>
                  </a:ext>
                </a:extLst>
              </p:cNvPr>
              <p:cNvSpPr txBox="1"/>
              <p:nvPr/>
            </p:nvSpPr>
            <p:spPr>
              <a:xfrm>
                <a:off x="5868544" y="338032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a:t>
                </a:r>
              </a:p>
            </p:txBody>
          </p:sp>
          <p:sp>
            <p:nvSpPr>
              <p:cNvPr id="1316" name="Freeform 442">
                <a:extLst>
                  <a:ext uri="{FF2B5EF4-FFF2-40B4-BE49-F238E27FC236}">
                    <a16:creationId xmlns:a16="http://schemas.microsoft.com/office/drawing/2014/main" id="{3F11C534-612B-EB93-85B8-579F996207E9}"/>
                  </a:ext>
                </a:extLst>
              </p:cNvPr>
              <p:cNvSpPr/>
              <p:nvPr/>
            </p:nvSpPr>
            <p:spPr>
              <a:xfrm>
                <a:off x="6025738" y="3139447"/>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17" name="TextBox 1316">
                <a:extLst>
                  <a:ext uri="{FF2B5EF4-FFF2-40B4-BE49-F238E27FC236}">
                    <a16:creationId xmlns:a16="http://schemas.microsoft.com/office/drawing/2014/main" id="{37249EB5-4988-1B04-11F5-6DF5A177690F}"/>
                  </a:ext>
                </a:extLst>
              </p:cNvPr>
              <p:cNvSpPr txBox="1"/>
              <p:nvPr/>
            </p:nvSpPr>
            <p:spPr>
              <a:xfrm>
                <a:off x="5868544" y="304590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2</a:t>
                </a:r>
              </a:p>
            </p:txBody>
          </p:sp>
          <p:sp>
            <p:nvSpPr>
              <p:cNvPr id="1318" name="Freeform 444">
                <a:extLst>
                  <a:ext uri="{FF2B5EF4-FFF2-40B4-BE49-F238E27FC236}">
                    <a16:creationId xmlns:a16="http://schemas.microsoft.com/office/drawing/2014/main" id="{6E86AAEC-654E-0C12-99DD-92434552529B}"/>
                  </a:ext>
                </a:extLst>
              </p:cNvPr>
              <p:cNvSpPr/>
              <p:nvPr/>
            </p:nvSpPr>
            <p:spPr>
              <a:xfrm>
                <a:off x="6025738" y="2972389"/>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19" name="TextBox 1318">
                <a:extLst>
                  <a:ext uri="{FF2B5EF4-FFF2-40B4-BE49-F238E27FC236}">
                    <a16:creationId xmlns:a16="http://schemas.microsoft.com/office/drawing/2014/main" id="{8DFDEB48-559D-9CDD-CE0F-1BB1A80DF806}"/>
                  </a:ext>
                </a:extLst>
              </p:cNvPr>
              <p:cNvSpPr txBox="1"/>
              <p:nvPr/>
            </p:nvSpPr>
            <p:spPr>
              <a:xfrm>
                <a:off x="5868544" y="2878848"/>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3</a:t>
                </a:r>
              </a:p>
            </p:txBody>
          </p:sp>
          <p:sp>
            <p:nvSpPr>
              <p:cNvPr id="1320" name="Freeform 446">
                <a:extLst>
                  <a:ext uri="{FF2B5EF4-FFF2-40B4-BE49-F238E27FC236}">
                    <a16:creationId xmlns:a16="http://schemas.microsoft.com/office/drawing/2014/main" id="{B1BCBBBB-BCD9-35EF-E53A-1029D3926E20}"/>
                  </a:ext>
                </a:extLst>
              </p:cNvPr>
              <p:cNvSpPr/>
              <p:nvPr/>
            </p:nvSpPr>
            <p:spPr>
              <a:xfrm>
                <a:off x="6025738" y="2810731"/>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21" name="TextBox 1320">
                <a:extLst>
                  <a:ext uri="{FF2B5EF4-FFF2-40B4-BE49-F238E27FC236}">
                    <a16:creationId xmlns:a16="http://schemas.microsoft.com/office/drawing/2014/main" id="{CE3446C4-732F-04FC-3424-4D9C28472331}"/>
                  </a:ext>
                </a:extLst>
              </p:cNvPr>
              <p:cNvSpPr txBox="1"/>
              <p:nvPr/>
            </p:nvSpPr>
            <p:spPr>
              <a:xfrm>
                <a:off x="5868544" y="2717240"/>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4</a:t>
                </a:r>
              </a:p>
            </p:txBody>
          </p:sp>
          <p:sp>
            <p:nvSpPr>
              <p:cNvPr id="1322" name="Freeform 448">
                <a:extLst>
                  <a:ext uri="{FF2B5EF4-FFF2-40B4-BE49-F238E27FC236}">
                    <a16:creationId xmlns:a16="http://schemas.microsoft.com/office/drawing/2014/main" id="{792B2552-4231-EBB4-D801-58F62F746919}"/>
                  </a:ext>
                </a:extLst>
              </p:cNvPr>
              <p:cNvSpPr/>
              <p:nvPr/>
            </p:nvSpPr>
            <p:spPr>
              <a:xfrm>
                <a:off x="6025738" y="2637616"/>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23" name="TextBox 1322">
                <a:extLst>
                  <a:ext uri="{FF2B5EF4-FFF2-40B4-BE49-F238E27FC236}">
                    <a16:creationId xmlns:a16="http://schemas.microsoft.com/office/drawing/2014/main" id="{171BFAE5-D007-8F47-8876-1EC5C1322925}"/>
                  </a:ext>
                </a:extLst>
              </p:cNvPr>
              <p:cNvSpPr txBox="1"/>
              <p:nvPr/>
            </p:nvSpPr>
            <p:spPr>
              <a:xfrm>
                <a:off x="5868544" y="254412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5</a:t>
                </a:r>
              </a:p>
            </p:txBody>
          </p:sp>
          <p:sp>
            <p:nvSpPr>
              <p:cNvPr id="1324" name="Freeform 450">
                <a:extLst>
                  <a:ext uri="{FF2B5EF4-FFF2-40B4-BE49-F238E27FC236}">
                    <a16:creationId xmlns:a16="http://schemas.microsoft.com/office/drawing/2014/main" id="{C3911269-7270-547A-6DDF-EDF404D4C5DC}"/>
                  </a:ext>
                </a:extLst>
              </p:cNvPr>
              <p:cNvSpPr/>
              <p:nvPr/>
            </p:nvSpPr>
            <p:spPr>
              <a:xfrm>
                <a:off x="6025738" y="2476160"/>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25" name="TextBox 1324">
                <a:extLst>
                  <a:ext uri="{FF2B5EF4-FFF2-40B4-BE49-F238E27FC236}">
                    <a16:creationId xmlns:a16="http://schemas.microsoft.com/office/drawing/2014/main" id="{32F40586-B30B-43A9-7298-B9AE071E4EC7}"/>
                  </a:ext>
                </a:extLst>
              </p:cNvPr>
              <p:cNvSpPr txBox="1"/>
              <p:nvPr/>
            </p:nvSpPr>
            <p:spPr>
              <a:xfrm>
                <a:off x="5868544" y="2382669"/>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6</a:t>
                </a:r>
              </a:p>
            </p:txBody>
          </p:sp>
          <p:sp>
            <p:nvSpPr>
              <p:cNvPr id="1326" name="Freeform 452">
                <a:extLst>
                  <a:ext uri="{FF2B5EF4-FFF2-40B4-BE49-F238E27FC236}">
                    <a16:creationId xmlns:a16="http://schemas.microsoft.com/office/drawing/2014/main" id="{230B29E6-4704-179F-9C26-D61B42D586CE}"/>
                  </a:ext>
                </a:extLst>
              </p:cNvPr>
              <p:cNvSpPr/>
              <p:nvPr/>
            </p:nvSpPr>
            <p:spPr>
              <a:xfrm>
                <a:off x="6025738" y="2310111"/>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27" name="TextBox 1326">
                <a:extLst>
                  <a:ext uri="{FF2B5EF4-FFF2-40B4-BE49-F238E27FC236}">
                    <a16:creationId xmlns:a16="http://schemas.microsoft.com/office/drawing/2014/main" id="{21AD444F-BABF-D723-84A7-CD5AD7213FB7}"/>
                  </a:ext>
                </a:extLst>
              </p:cNvPr>
              <p:cNvSpPr txBox="1"/>
              <p:nvPr/>
            </p:nvSpPr>
            <p:spPr>
              <a:xfrm>
                <a:off x="5868544" y="2216570"/>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a:t>
                </a:r>
              </a:p>
            </p:txBody>
          </p:sp>
          <p:sp>
            <p:nvSpPr>
              <p:cNvPr id="1328" name="Freeform 454">
                <a:extLst>
                  <a:ext uri="{FF2B5EF4-FFF2-40B4-BE49-F238E27FC236}">
                    <a16:creationId xmlns:a16="http://schemas.microsoft.com/office/drawing/2014/main" id="{59A9FD34-B292-401F-4CA0-DAA0A5EA2CE4}"/>
                  </a:ext>
                </a:extLst>
              </p:cNvPr>
              <p:cNvSpPr/>
              <p:nvPr/>
            </p:nvSpPr>
            <p:spPr>
              <a:xfrm>
                <a:off x="6025738" y="2147796"/>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29" name="TextBox 1328">
                <a:extLst>
                  <a:ext uri="{FF2B5EF4-FFF2-40B4-BE49-F238E27FC236}">
                    <a16:creationId xmlns:a16="http://schemas.microsoft.com/office/drawing/2014/main" id="{38A6D5F8-55E1-D289-53D0-992D75FB9EF2}"/>
                  </a:ext>
                </a:extLst>
              </p:cNvPr>
              <p:cNvSpPr txBox="1"/>
              <p:nvPr/>
            </p:nvSpPr>
            <p:spPr>
              <a:xfrm>
                <a:off x="5868544" y="205430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8</a:t>
                </a:r>
              </a:p>
            </p:txBody>
          </p:sp>
          <p:sp>
            <p:nvSpPr>
              <p:cNvPr id="1330" name="Freeform 456">
                <a:extLst>
                  <a:ext uri="{FF2B5EF4-FFF2-40B4-BE49-F238E27FC236}">
                    <a16:creationId xmlns:a16="http://schemas.microsoft.com/office/drawing/2014/main" id="{9F6E0D2B-4AD1-B4B2-6C25-0FF7D4225DF2}"/>
                  </a:ext>
                </a:extLst>
              </p:cNvPr>
              <p:cNvSpPr/>
              <p:nvPr/>
            </p:nvSpPr>
            <p:spPr>
              <a:xfrm>
                <a:off x="6025738" y="1978416"/>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31" name="TextBox 1330">
                <a:extLst>
                  <a:ext uri="{FF2B5EF4-FFF2-40B4-BE49-F238E27FC236}">
                    <a16:creationId xmlns:a16="http://schemas.microsoft.com/office/drawing/2014/main" id="{3BAEE793-663A-7665-9591-A99B79A5B825}"/>
                  </a:ext>
                </a:extLst>
              </p:cNvPr>
              <p:cNvSpPr txBox="1"/>
              <p:nvPr/>
            </p:nvSpPr>
            <p:spPr>
              <a:xfrm>
                <a:off x="5868544" y="1884926"/>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9</a:t>
                </a:r>
              </a:p>
            </p:txBody>
          </p:sp>
          <p:sp>
            <p:nvSpPr>
              <p:cNvPr id="1332" name="Freeform 458">
                <a:extLst>
                  <a:ext uri="{FF2B5EF4-FFF2-40B4-BE49-F238E27FC236}">
                    <a16:creationId xmlns:a16="http://schemas.microsoft.com/office/drawing/2014/main" id="{698BDC8B-5BD1-532A-4953-0C319E92B86A}"/>
                  </a:ext>
                </a:extLst>
              </p:cNvPr>
              <p:cNvSpPr/>
              <p:nvPr/>
            </p:nvSpPr>
            <p:spPr>
              <a:xfrm>
                <a:off x="6025738" y="1809036"/>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33" name="TextBox 1332">
                <a:extLst>
                  <a:ext uri="{FF2B5EF4-FFF2-40B4-BE49-F238E27FC236}">
                    <a16:creationId xmlns:a16="http://schemas.microsoft.com/office/drawing/2014/main" id="{07A5598E-82AC-7055-F875-22B3CF373CFA}"/>
                  </a:ext>
                </a:extLst>
              </p:cNvPr>
              <p:cNvSpPr txBox="1"/>
              <p:nvPr/>
            </p:nvSpPr>
            <p:spPr>
              <a:xfrm>
                <a:off x="5815433" y="1715546"/>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10</a:t>
                </a:r>
              </a:p>
            </p:txBody>
          </p:sp>
          <p:sp>
            <p:nvSpPr>
              <p:cNvPr id="1334" name="Freeform 460">
                <a:extLst>
                  <a:ext uri="{FF2B5EF4-FFF2-40B4-BE49-F238E27FC236}">
                    <a16:creationId xmlns:a16="http://schemas.microsoft.com/office/drawing/2014/main" id="{8A8EB6FA-8AB7-E454-352B-C3CBA576C6A1}"/>
                  </a:ext>
                </a:extLst>
              </p:cNvPr>
              <p:cNvSpPr/>
              <p:nvPr/>
            </p:nvSpPr>
            <p:spPr>
              <a:xfrm>
                <a:off x="6025738" y="3306505"/>
                <a:ext cx="46614" cy="5047"/>
              </a:xfrm>
              <a:custGeom>
                <a:avLst/>
                <a:gdLst>
                  <a:gd name="csX0" fmla="*/ 0 w 46614"/>
                  <a:gd name="csY0" fmla="*/ 0 h 5047"/>
                  <a:gd name="csX1" fmla="*/ 46615 w 46614"/>
                  <a:gd name="csY1" fmla="*/ 0 h 5047"/>
                </a:gdLst>
                <a:ahLst/>
                <a:cxnLst>
                  <a:cxn ang="0">
                    <a:pos x="csX0" y="csY0"/>
                  </a:cxn>
                  <a:cxn ang="0">
                    <a:pos x="csX1" y="csY1"/>
                  </a:cxn>
                </a:cxnLst>
                <a:rect l="l" t="t" r="r" b="b"/>
                <a:pathLst>
                  <a:path w="46614" h="5047">
                    <a:moveTo>
                      <a:pt x="0" y="0"/>
                    </a:moveTo>
                    <a:lnTo>
                      <a:pt x="46615"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35" name="TextBox 1334">
                <a:extLst>
                  <a:ext uri="{FF2B5EF4-FFF2-40B4-BE49-F238E27FC236}">
                    <a16:creationId xmlns:a16="http://schemas.microsoft.com/office/drawing/2014/main" id="{84443851-3123-1D8A-64E5-BD3DC1F8ABF1}"/>
                  </a:ext>
                </a:extLst>
              </p:cNvPr>
              <p:cNvSpPr txBox="1"/>
              <p:nvPr/>
            </p:nvSpPr>
            <p:spPr>
              <a:xfrm>
                <a:off x="5868544" y="3213015"/>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1</a:t>
                </a:r>
              </a:p>
            </p:txBody>
          </p:sp>
          <p:sp>
            <p:nvSpPr>
              <p:cNvPr id="1336" name="Freeform 462">
                <a:extLst>
                  <a:ext uri="{FF2B5EF4-FFF2-40B4-BE49-F238E27FC236}">
                    <a16:creationId xmlns:a16="http://schemas.microsoft.com/office/drawing/2014/main" id="{B08B87A7-8EB0-7C12-5951-BEB22EFD37FC}"/>
                  </a:ext>
                </a:extLst>
              </p:cNvPr>
              <p:cNvSpPr/>
              <p:nvPr/>
            </p:nvSpPr>
            <p:spPr>
              <a:xfrm>
                <a:off x="7874479" y="3473816"/>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37" name="TextBox 1336">
                <a:extLst>
                  <a:ext uri="{FF2B5EF4-FFF2-40B4-BE49-F238E27FC236}">
                    <a16:creationId xmlns:a16="http://schemas.microsoft.com/office/drawing/2014/main" id="{FC3018BF-91E9-DCE6-E772-A950D7595BD9}"/>
                  </a:ext>
                </a:extLst>
              </p:cNvPr>
              <p:cNvSpPr txBox="1"/>
              <p:nvPr/>
            </p:nvSpPr>
            <p:spPr>
              <a:xfrm>
                <a:off x="7751710" y="3480762"/>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76</a:t>
                </a:r>
              </a:p>
            </p:txBody>
          </p:sp>
          <p:sp>
            <p:nvSpPr>
              <p:cNvPr id="1338" name="Freeform 464">
                <a:extLst>
                  <a:ext uri="{FF2B5EF4-FFF2-40B4-BE49-F238E27FC236}">
                    <a16:creationId xmlns:a16="http://schemas.microsoft.com/office/drawing/2014/main" id="{8B4D7858-5A55-5FDF-75FF-046698910BC3}"/>
                  </a:ext>
                </a:extLst>
              </p:cNvPr>
              <p:cNvSpPr/>
              <p:nvPr/>
            </p:nvSpPr>
            <p:spPr>
              <a:xfrm>
                <a:off x="8204665" y="3473816"/>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39" name="TextBox 1338">
                <a:extLst>
                  <a:ext uri="{FF2B5EF4-FFF2-40B4-BE49-F238E27FC236}">
                    <a16:creationId xmlns:a16="http://schemas.microsoft.com/office/drawing/2014/main" id="{BB6BB402-83DB-7011-B24A-1BB5AEDD3660}"/>
                  </a:ext>
                </a:extLst>
              </p:cNvPr>
              <p:cNvSpPr txBox="1"/>
              <p:nvPr/>
            </p:nvSpPr>
            <p:spPr>
              <a:xfrm>
                <a:off x="8081896" y="3480762"/>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90</a:t>
                </a:r>
              </a:p>
            </p:txBody>
          </p:sp>
          <p:sp>
            <p:nvSpPr>
              <p:cNvPr id="1340" name="Freeform 466">
                <a:extLst>
                  <a:ext uri="{FF2B5EF4-FFF2-40B4-BE49-F238E27FC236}">
                    <a16:creationId xmlns:a16="http://schemas.microsoft.com/office/drawing/2014/main" id="{0B56EFF3-9135-8ACF-2F88-AB9E1CC137CE}"/>
                  </a:ext>
                </a:extLst>
              </p:cNvPr>
              <p:cNvSpPr/>
              <p:nvPr/>
            </p:nvSpPr>
            <p:spPr>
              <a:xfrm>
                <a:off x="6789833" y="3473816"/>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41" name="TextBox 1340">
                <a:extLst>
                  <a:ext uri="{FF2B5EF4-FFF2-40B4-BE49-F238E27FC236}">
                    <a16:creationId xmlns:a16="http://schemas.microsoft.com/office/drawing/2014/main" id="{9B22F8F0-E18B-2F69-58A2-12851FBE09DC}"/>
                  </a:ext>
                </a:extLst>
              </p:cNvPr>
              <p:cNvSpPr txBox="1"/>
              <p:nvPr/>
            </p:nvSpPr>
            <p:spPr>
              <a:xfrm>
                <a:off x="6667064" y="3480762"/>
                <a:ext cx="27122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30</a:t>
                </a:r>
              </a:p>
            </p:txBody>
          </p:sp>
          <p:sp>
            <p:nvSpPr>
              <p:cNvPr id="1342" name="Freeform 468">
                <a:extLst>
                  <a:ext uri="{FF2B5EF4-FFF2-40B4-BE49-F238E27FC236}">
                    <a16:creationId xmlns:a16="http://schemas.microsoft.com/office/drawing/2014/main" id="{2D1E8FDD-7600-878B-9BCD-984E0103CD96}"/>
                  </a:ext>
                </a:extLst>
              </p:cNvPr>
              <p:cNvSpPr/>
              <p:nvPr/>
            </p:nvSpPr>
            <p:spPr>
              <a:xfrm>
                <a:off x="6244937" y="3473564"/>
                <a:ext cx="5044" cy="46685"/>
              </a:xfrm>
              <a:custGeom>
                <a:avLst/>
                <a:gdLst>
                  <a:gd name="csX0" fmla="*/ 0 w 5044"/>
                  <a:gd name="csY0" fmla="*/ 46685 h 46685"/>
                  <a:gd name="csX1" fmla="*/ 0 w 5044"/>
                  <a:gd name="csY1" fmla="*/ 0 h 46685"/>
                </a:gdLst>
                <a:ahLst/>
                <a:cxnLst>
                  <a:cxn ang="0">
                    <a:pos x="csX0" y="csY0"/>
                  </a:cxn>
                  <a:cxn ang="0">
                    <a:pos x="csX1" y="csY1"/>
                  </a:cxn>
                </a:cxnLst>
                <a:rect l="l" t="t" r="r" b="b"/>
                <a:pathLst>
                  <a:path w="5044" h="46685">
                    <a:moveTo>
                      <a:pt x="0" y="46685"/>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43" name="TextBox 1342">
                <a:extLst>
                  <a:ext uri="{FF2B5EF4-FFF2-40B4-BE49-F238E27FC236}">
                    <a16:creationId xmlns:a16="http://schemas.microsoft.com/office/drawing/2014/main" id="{3C3F8363-856A-E62E-21DD-ECFD942AB866}"/>
                  </a:ext>
                </a:extLst>
              </p:cNvPr>
              <p:cNvSpPr txBox="1"/>
              <p:nvPr/>
            </p:nvSpPr>
            <p:spPr>
              <a:xfrm>
                <a:off x="6138161" y="3480460"/>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7</a:t>
                </a:r>
              </a:p>
            </p:txBody>
          </p:sp>
          <p:sp>
            <p:nvSpPr>
              <p:cNvPr id="1344" name="Freeform 470">
                <a:extLst>
                  <a:ext uri="{FF2B5EF4-FFF2-40B4-BE49-F238E27FC236}">
                    <a16:creationId xmlns:a16="http://schemas.microsoft.com/office/drawing/2014/main" id="{02723412-E6A2-6D15-7D63-B846A8B39A29}"/>
                  </a:ext>
                </a:extLst>
              </p:cNvPr>
              <p:cNvSpPr/>
              <p:nvPr/>
            </p:nvSpPr>
            <p:spPr>
              <a:xfrm>
                <a:off x="6072352" y="3473816"/>
                <a:ext cx="5044" cy="46685"/>
              </a:xfrm>
              <a:custGeom>
                <a:avLst/>
                <a:gdLst>
                  <a:gd name="csX0" fmla="*/ 0 w 5044"/>
                  <a:gd name="csY0" fmla="*/ 46686 h 46685"/>
                  <a:gd name="csX1" fmla="*/ 0 w 5044"/>
                  <a:gd name="csY1" fmla="*/ 0 h 46685"/>
                </a:gdLst>
                <a:ahLst/>
                <a:cxnLst>
                  <a:cxn ang="0">
                    <a:pos x="csX0" y="csY0"/>
                  </a:cxn>
                  <a:cxn ang="0">
                    <a:pos x="csX1" y="csY1"/>
                  </a:cxn>
                </a:cxnLst>
                <a:rect l="l" t="t" r="r" b="b"/>
                <a:pathLst>
                  <a:path w="5044" h="46685">
                    <a:moveTo>
                      <a:pt x="0" y="46686"/>
                    </a:moveTo>
                    <a:lnTo>
                      <a:pt x="0" y="0"/>
                    </a:lnTo>
                  </a:path>
                </a:pathLst>
              </a:custGeom>
              <a:ln w="3784"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45" name="TextBox 1344">
                <a:extLst>
                  <a:ext uri="{FF2B5EF4-FFF2-40B4-BE49-F238E27FC236}">
                    <a16:creationId xmlns:a16="http://schemas.microsoft.com/office/drawing/2014/main" id="{D7A76F94-0D3D-EEE4-8CD9-844CD8E4C2CA}"/>
                  </a:ext>
                </a:extLst>
              </p:cNvPr>
              <p:cNvSpPr txBox="1"/>
              <p:nvPr/>
            </p:nvSpPr>
            <p:spPr>
              <a:xfrm>
                <a:off x="5965576" y="3480762"/>
                <a:ext cx="227948" cy="184666"/>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US" sz="600" b="0" i="0" u="none" strike="noStrike" kern="0" cap="none" spc="0" normalizeH="0" baseline="0" noProof="0">
                    <a:ln/>
                    <a:solidFill>
                      <a:srgbClr val="000000"/>
                    </a:solidFill>
                    <a:effectLst/>
                    <a:uLnTx/>
                    <a:uFillTx/>
                    <a:latin typeface="Arial"/>
                    <a:cs typeface="Arial"/>
                    <a:sym typeface="Arial"/>
                    <a:rtl val="0"/>
                  </a:rPr>
                  <a:t>0</a:t>
                </a:r>
              </a:p>
            </p:txBody>
          </p:sp>
        </p:grpSp>
        <p:sp>
          <p:nvSpPr>
            <p:cNvPr id="1346" name="Freeform 472">
              <a:extLst>
                <a:ext uri="{FF2B5EF4-FFF2-40B4-BE49-F238E27FC236}">
                  <a16:creationId xmlns:a16="http://schemas.microsoft.com/office/drawing/2014/main" id="{C754A218-C2F2-CD0F-AC40-FA886A8D0A02}"/>
                </a:ext>
              </a:extLst>
            </p:cNvPr>
            <p:cNvSpPr/>
            <p:nvPr/>
          </p:nvSpPr>
          <p:spPr>
            <a:xfrm>
              <a:off x="5583253" y="3806318"/>
              <a:ext cx="2555576" cy="5047"/>
            </a:xfrm>
            <a:custGeom>
              <a:avLst/>
              <a:gdLst>
                <a:gd name="csX0" fmla="*/ 0 w 2555576"/>
                <a:gd name="csY0" fmla="*/ 0 h 5047"/>
                <a:gd name="csX1" fmla="*/ 2555577 w 2555576"/>
                <a:gd name="csY1" fmla="*/ 0 h 5047"/>
              </a:gdLst>
              <a:ahLst/>
              <a:cxnLst>
                <a:cxn ang="0">
                  <a:pos x="csX0" y="csY0"/>
                </a:cxn>
                <a:cxn ang="0">
                  <a:pos x="csX1" y="csY1"/>
                </a:cxn>
              </a:cxnLst>
              <a:rect l="l" t="t" r="r" b="b"/>
              <a:pathLst>
                <a:path w="2555576" h="5047">
                  <a:moveTo>
                    <a:pt x="0" y="0"/>
                  </a:moveTo>
                  <a:lnTo>
                    <a:pt x="2555577" y="0"/>
                  </a:ln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47" name="Freeform 473">
              <a:extLst>
                <a:ext uri="{FF2B5EF4-FFF2-40B4-BE49-F238E27FC236}">
                  <a16:creationId xmlns:a16="http://schemas.microsoft.com/office/drawing/2014/main" id="{720F8039-B879-2F4B-FD8A-82F78D65D010}"/>
                </a:ext>
              </a:extLst>
            </p:cNvPr>
            <p:cNvSpPr/>
            <p:nvPr/>
          </p:nvSpPr>
          <p:spPr>
            <a:xfrm>
              <a:off x="6068670" y="3398420"/>
              <a:ext cx="2138820" cy="75143"/>
            </a:xfrm>
            <a:custGeom>
              <a:avLst/>
              <a:gdLst>
                <a:gd name="csX0" fmla="*/ 0 w 2138820"/>
                <a:gd name="csY0" fmla="*/ 75143 h 75143"/>
                <a:gd name="csX1" fmla="*/ 55796 w 2138820"/>
                <a:gd name="csY1" fmla="*/ 63535 h 75143"/>
                <a:gd name="csX2" fmla="*/ 146099 w 2138820"/>
                <a:gd name="csY2" fmla="*/ 57176 h 75143"/>
                <a:gd name="csX3" fmla="*/ 172232 w 2138820"/>
                <a:gd name="csY3" fmla="*/ 46880 h 75143"/>
                <a:gd name="csX4" fmla="*/ 203106 w 2138820"/>
                <a:gd name="csY4" fmla="*/ 44508 h 75143"/>
                <a:gd name="csX5" fmla="*/ 256178 w 2138820"/>
                <a:gd name="csY5" fmla="*/ 42136 h 75143"/>
                <a:gd name="csX6" fmla="*/ 390069 w 2138820"/>
                <a:gd name="csY6" fmla="*/ 50059 h 75143"/>
                <a:gd name="csX7" fmla="*/ 466902 w 2138820"/>
                <a:gd name="csY7" fmla="*/ 42035 h 75143"/>
                <a:gd name="csX8" fmla="*/ 542172 w 2138820"/>
                <a:gd name="csY8" fmla="*/ 47687 h 75143"/>
                <a:gd name="csX9" fmla="*/ 552463 w 2138820"/>
                <a:gd name="csY9" fmla="*/ 41934 h 75143"/>
                <a:gd name="csX10" fmla="*/ 818630 w 2138820"/>
                <a:gd name="csY10" fmla="*/ 31789 h 75143"/>
                <a:gd name="csX11" fmla="*/ 839213 w 2138820"/>
                <a:gd name="csY11" fmla="*/ 27348 h 75143"/>
                <a:gd name="csX12" fmla="*/ 993687 w 2138820"/>
                <a:gd name="csY12" fmla="*/ 26237 h 75143"/>
                <a:gd name="csX13" fmla="*/ 1128334 w 2138820"/>
                <a:gd name="csY13" fmla="*/ 15134 h 75143"/>
                <a:gd name="csX14" fmla="*/ 1529956 w 2138820"/>
                <a:gd name="csY14" fmla="*/ 13165 h 75143"/>
                <a:gd name="csX15" fmla="*/ 2044179 w 2138820"/>
                <a:gd name="csY15" fmla="*/ 9229 h 75143"/>
                <a:gd name="csX16" fmla="*/ 2054319 w 2138820"/>
                <a:gd name="csY16" fmla="*/ 9380 h 75143"/>
                <a:gd name="csX17" fmla="*/ 2068293 w 2138820"/>
                <a:gd name="csY17" fmla="*/ 3879 h 75143"/>
                <a:gd name="csX18" fmla="*/ 2138821 w 2138820"/>
                <a:gd name="csY18" fmla="*/ 3172 h 751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2138820" h="75143">
                  <a:moveTo>
                    <a:pt x="0" y="75143"/>
                  </a:moveTo>
                  <a:cubicBezTo>
                    <a:pt x="23055" y="67472"/>
                    <a:pt x="42326" y="64646"/>
                    <a:pt x="55796" y="63535"/>
                  </a:cubicBezTo>
                  <a:cubicBezTo>
                    <a:pt x="99081" y="59952"/>
                    <a:pt x="119210" y="70652"/>
                    <a:pt x="146099" y="57176"/>
                  </a:cubicBezTo>
                  <a:cubicBezTo>
                    <a:pt x="150892" y="54753"/>
                    <a:pt x="159216" y="49959"/>
                    <a:pt x="172232" y="46880"/>
                  </a:cubicBezTo>
                  <a:cubicBezTo>
                    <a:pt x="184793" y="43902"/>
                    <a:pt x="194379" y="44356"/>
                    <a:pt x="203106" y="44508"/>
                  </a:cubicBezTo>
                  <a:cubicBezTo>
                    <a:pt x="227977" y="44911"/>
                    <a:pt x="231408" y="42691"/>
                    <a:pt x="256178" y="42136"/>
                  </a:cubicBezTo>
                  <a:cubicBezTo>
                    <a:pt x="316414" y="40773"/>
                    <a:pt x="333566" y="52936"/>
                    <a:pt x="390069" y="50059"/>
                  </a:cubicBezTo>
                  <a:cubicBezTo>
                    <a:pt x="441678" y="47435"/>
                    <a:pt x="439155" y="36634"/>
                    <a:pt x="466902" y="42035"/>
                  </a:cubicBezTo>
                  <a:cubicBezTo>
                    <a:pt x="490764" y="46678"/>
                    <a:pt x="515736" y="59144"/>
                    <a:pt x="542172" y="47687"/>
                  </a:cubicBezTo>
                  <a:cubicBezTo>
                    <a:pt x="547267" y="45467"/>
                    <a:pt x="550596" y="43195"/>
                    <a:pt x="552463" y="41934"/>
                  </a:cubicBezTo>
                  <a:cubicBezTo>
                    <a:pt x="601196" y="10339"/>
                    <a:pt x="699622" y="55258"/>
                    <a:pt x="818630" y="31789"/>
                  </a:cubicBezTo>
                  <a:cubicBezTo>
                    <a:pt x="829023" y="29720"/>
                    <a:pt x="828215" y="29417"/>
                    <a:pt x="839213" y="27348"/>
                  </a:cubicBezTo>
                  <a:cubicBezTo>
                    <a:pt x="905755" y="14780"/>
                    <a:pt x="952874" y="23613"/>
                    <a:pt x="993687" y="26237"/>
                  </a:cubicBezTo>
                  <a:cubicBezTo>
                    <a:pt x="1045901" y="29619"/>
                    <a:pt x="1069965" y="21796"/>
                    <a:pt x="1128334" y="15134"/>
                  </a:cubicBezTo>
                  <a:cubicBezTo>
                    <a:pt x="1237858" y="2617"/>
                    <a:pt x="1300062" y="13418"/>
                    <a:pt x="1529956" y="13165"/>
                  </a:cubicBezTo>
                  <a:cubicBezTo>
                    <a:pt x="1702490" y="12964"/>
                    <a:pt x="2028439" y="6554"/>
                    <a:pt x="2044179" y="9229"/>
                  </a:cubicBezTo>
                  <a:cubicBezTo>
                    <a:pt x="2044885" y="9330"/>
                    <a:pt x="2049022" y="10188"/>
                    <a:pt x="2054319" y="9380"/>
                  </a:cubicBezTo>
                  <a:cubicBezTo>
                    <a:pt x="2061937" y="8270"/>
                    <a:pt x="2067133" y="4585"/>
                    <a:pt x="2068293" y="3879"/>
                  </a:cubicBezTo>
                  <a:cubicBezTo>
                    <a:pt x="2073994" y="194"/>
                    <a:pt x="2090592" y="-2279"/>
                    <a:pt x="2138821" y="3172"/>
                  </a:cubicBezTo>
                </a:path>
              </a:pathLst>
            </a:custGeom>
            <a:noFill/>
            <a:ln w="12700"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348" name="TextBox 1347">
              <a:extLst>
                <a:ext uri="{FF2B5EF4-FFF2-40B4-BE49-F238E27FC236}">
                  <a16:creationId xmlns:a16="http://schemas.microsoft.com/office/drawing/2014/main" id="{0D50D0DE-78C9-2048-3AF5-2627F31E8D8C}"/>
                </a:ext>
              </a:extLst>
            </p:cNvPr>
            <p:cNvSpPr txBox="1"/>
            <p:nvPr/>
          </p:nvSpPr>
          <p:spPr>
            <a:xfrm>
              <a:off x="6781633" y="3141043"/>
              <a:ext cx="449162"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chemeClr val="accent2"/>
                  </a:solidFill>
                  <a:latin typeface="Arial"/>
                  <a:cs typeface="Arial"/>
                  <a:sym typeface="Arial"/>
                  <a:rtl val="0"/>
                </a:rPr>
                <a:t>Aspirin</a:t>
              </a:r>
            </a:p>
          </p:txBody>
        </p:sp>
        <p:sp>
          <p:nvSpPr>
            <p:cNvPr id="1349" name="TextBox 1348">
              <a:extLst>
                <a:ext uri="{FF2B5EF4-FFF2-40B4-BE49-F238E27FC236}">
                  <a16:creationId xmlns:a16="http://schemas.microsoft.com/office/drawing/2014/main" id="{802B1153-225F-8547-5EE5-AAB8BF6382E7}"/>
                </a:ext>
              </a:extLst>
            </p:cNvPr>
            <p:cNvSpPr txBox="1"/>
            <p:nvPr/>
          </p:nvSpPr>
          <p:spPr>
            <a:xfrm>
              <a:off x="8152020" y="3300509"/>
              <a:ext cx="292068"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chemeClr val="accent2"/>
                  </a:solidFill>
                  <a:latin typeface="Arial"/>
                  <a:cs typeface="Arial"/>
                  <a:sym typeface="Arial"/>
                  <a:rtl val="0"/>
                </a:rPr>
                <a:t>0.4</a:t>
              </a:r>
            </a:p>
          </p:txBody>
        </p:sp>
        <p:sp>
          <p:nvSpPr>
            <p:cNvPr id="1350" name="Freeform 476">
              <a:extLst>
                <a:ext uri="{FF2B5EF4-FFF2-40B4-BE49-F238E27FC236}">
                  <a16:creationId xmlns:a16="http://schemas.microsoft.com/office/drawing/2014/main" id="{F333382A-B4C7-9E2A-9E80-6A16EF521989}"/>
                </a:ext>
              </a:extLst>
            </p:cNvPr>
            <p:cNvSpPr/>
            <p:nvPr/>
          </p:nvSpPr>
          <p:spPr>
            <a:xfrm>
              <a:off x="5583253" y="3787107"/>
              <a:ext cx="2555576" cy="7804"/>
            </a:xfrm>
            <a:custGeom>
              <a:avLst/>
              <a:gdLst>
                <a:gd name="csX0" fmla="*/ 0 w 2555576"/>
                <a:gd name="csY0" fmla="*/ 7804 h 7804"/>
                <a:gd name="csX1" fmla="*/ 1192808 w 2555576"/>
                <a:gd name="csY1" fmla="*/ 32 h 7804"/>
                <a:gd name="csX2" fmla="*/ 2555577 w 2555576"/>
                <a:gd name="csY2" fmla="*/ 7804 h 7804"/>
              </a:gdLst>
              <a:ahLst/>
              <a:cxnLst>
                <a:cxn ang="0">
                  <a:pos x="csX0" y="csY0"/>
                </a:cxn>
                <a:cxn ang="0">
                  <a:pos x="csX1" y="csY1"/>
                </a:cxn>
                <a:cxn ang="0">
                  <a:pos x="csX2" y="csY2"/>
                </a:cxn>
              </a:cxnLst>
              <a:rect l="l" t="t" r="r" b="b"/>
              <a:pathLst>
                <a:path w="2555576" h="7804">
                  <a:moveTo>
                    <a:pt x="0" y="7804"/>
                  </a:moveTo>
                  <a:cubicBezTo>
                    <a:pt x="397636" y="2959"/>
                    <a:pt x="795222" y="385"/>
                    <a:pt x="1192808" y="32"/>
                  </a:cubicBezTo>
                  <a:cubicBezTo>
                    <a:pt x="1647047" y="-321"/>
                    <a:pt x="2101287" y="2253"/>
                    <a:pt x="2555577" y="7804"/>
                  </a:cubicBezTo>
                </a:path>
              </a:pathLst>
            </a:custGeom>
            <a:noFill/>
            <a:ln w="12700"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700" b="0" i="0" u="none" strike="noStrike" kern="0" cap="none" spc="0" normalizeH="0" baseline="0" noProof="0">
                <a:ln>
                  <a:noFill/>
                </a:ln>
                <a:solidFill>
                  <a:srgbClr val="000000"/>
                </a:solidFill>
                <a:effectLst/>
                <a:uLnTx/>
                <a:uFillTx/>
              </a:endParaRPr>
            </a:p>
          </p:txBody>
        </p:sp>
        <p:sp>
          <p:nvSpPr>
            <p:cNvPr id="1351" name="Freeform 477">
              <a:extLst>
                <a:ext uri="{FF2B5EF4-FFF2-40B4-BE49-F238E27FC236}">
                  <a16:creationId xmlns:a16="http://schemas.microsoft.com/office/drawing/2014/main" id="{3C678935-6CC0-F022-74EA-06B7DDDFE170}"/>
                </a:ext>
              </a:extLst>
            </p:cNvPr>
            <p:cNvSpPr/>
            <p:nvPr/>
          </p:nvSpPr>
          <p:spPr>
            <a:xfrm>
              <a:off x="6068670" y="3303400"/>
              <a:ext cx="2131303" cy="170163"/>
            </a:xfrm>
            <a:custGeom>
              <a:avLst/>
              <a:gdLst>
                <a:gd name="csX0" fmla="*/ 0 w 2131303"/>
                <a:gd name="csY0" fmla="*/ 170163 h 170163"/>
                <a:gd name="csX1" fmla="*/ 53475 w 2131303"/>
                <a:gd name="csY1" fmla="*/ 140234 h 170163"/>
                <a:gd name="csX2" fmla="*/ 72343 w 2131303"/>
                <a:gd name="csY2" fmla="*/ 116614 h 170163"/>
                <a:gd name="csX3" fmla="*/ 92018 w 2131303"/>
                <a:gd name="csY3" fmla="*/ 123680 h 170163"/>
                <a:gd name="csX4" fmla="*/ 149429 w 2131303"/>
                <a:gd name="csY4" fmla="*/ 126052 h 170163"/>
                <a:gd name="csX5" fmla="*/ 176318 w 2131303"/>
                <a:gd name="csY5" fmla="*/ 124487 h 170163"/>
                <a:gd name="csX6" fmla="*/ 189081 w 2131303"/>
                <a:gd name="csY6" fmla="*/ 116362 h 170163"/>
                <a:gd name="csX7" fmla="*/ 216223 w 2131303"/>
                <a:gd name="csY7" fmla="*/ 116362 h 170163"/>
                <a:gd name="csX8" fmla="*/ 234284 w 2131303"/>
                <a:gd name="csY8" fmla="*/ 107983 h 170163"/>
                <a:gd name="csX9" fmla="*/ 257086 w 2131303"/>
                <a:gd name="csY9" fmla="*/ 107983 h 170163"/>
                <a:gd name="csX10" fmla="*/ 438701 w 2131303"/>
                <a:gd name="csY10" fmla="*/ 106671 h 170163"/>
                <a:gd name="csX11" fmla="*/ 451263 w 2131303"/>
                <a:gd name="csY11" fmla="*/ 106671 h 170163"/>
                <a:gd name="csX12" fmla="*/ 509430 w 2131303"/>
                <a:gd name="csY12" fmla="*/ 99353 h 170163"/>
                <a:gd name="csX13" fmla="*/ 661937 w 2131303"/>
                <a:gd name="csY13" fmla="*/ 93044 h 170163"/>
                <a:gd name="csX14" fmla="*/ 813686 w 2131303"/>
                <a:gd name="csY14" fmla="*/ 67859 h 170163"/>
                <a:gd name="csX15" fmla="*/ 907218 w 2131303"/>
                <a:gd name="csY15" fmla="*/ 67859 h 170163"/>
                <a:gd name="csX16" fmla="*/ 951260 w 2131303"/>
                <a:gd name="csY16" fmla="*/ 54484 h 170163"/>
                <a:gd name="csX17" fmla="*/ 1026731 w 2131303"/>
                <a:gd name="csY17" fmla="*/ 54484 h 170163"/>
                <a:gd name="csX18" fmla="*/ 1163447 w 2131303"/>
                <a:gd name="csY18" fmla="*/ 56856 h 170163"/>
                <a:gd name="csX19" fmla="*/ 1220100 w 2131303"/>
                <a:gd name="csY19" fmla="*/ 54484 h 170163"/>
                <a:gd name="csX20" fmla="*/ 1234276 w 2131303"/>
                <a:gd name="csY20" fmla="*/ 46611 h 170163"/>
                <a:gd name="csX21" fmla="*/ 1294008 w 2131303"/>
                <a:gd name="csY21" fmla="*/ 37980 h 170163"/>
                <a:gd name="csX22" fmla="*/ 1359238 w 2131303"/>
                <a:gd name="csY22" fmla="*/ 28542 h 170163"/>
                <a:gd name="csX23" fmla="*/ 1621016 w 2131303"/>
                <a:gd name="csY23" fmla="*/ 23798 h 170163"/>
                <a:gd name="csX24" fmla="*/ 1640691 w 2131303"/>
                <a:gd name="csY24" fmla="*/ 22435 h 170163"/>
                <a:gd name="csX25" fmla="*/ 1671364 w 2131303"/>
                <a:gd name="csY25" fmla="*/ 10423 h 170163"/>
                <a:gd name="csX26" fmla="*/ 1699665 w 2131303"/>
                <a:gd name="csY26" fmla="*/ 10423 h 170163"/>
                <a:gd name="csX27" fmla="*/ 1834615 w 2131303"/>
                <a:gd name="csY27" fmla="*/ 14360 h 170163"/>
                <a:gd name="csX28" fmla="*/ 1883652 w 2131303"/>
                <a:gd name="csY28" fmla="*/ 11231 h 170163"/>
                <a:gd name="csX29" fmla="*/ 1922194 w 2131303"/>
                <a:gd name="csY29" fmla="*/ 1793 h 170163"/>
                <a:gd name="csX30" fmla="*/ 1960737 w 2131303"/>
                <a:gd name="csY30" fmla="*/ 2600 h 170163"/>
                <a:gd name="csX31" fmla="*/ 2020468 w 2131303"/>
                <a:gd name="csY31" fmla="*/ 1036 h 170163"/>
                <a:gd name="csX32" fmla="*/ 2131304 w 2131303"/>
                <a:gd name="csY32" fmla="*/ 1843 h 1701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2131303" h="170163">
                  <a:moveTo>
                    <a:pt x="0" y="170163"/>
                  </a:moveTo>
                  <a:cubicBezTo>
                    <a:pt x="32388" y="163804"/>
                    <a:pt x="46564" y="151085"/>
                    <a:pt x="53475" y="140234"/>
                  </a:cubicBezTo>
                  <a:cubicBezTo>
                    <a:pt x="59428" y="130847"/>
                    <a:pt x="62607" y="118784"/>
                    <a:pt x="72343" y="116614"/>
                  </a:cubicBezTo>
                  <a:cubicBezTo>
                    <a:pt x="78851" y="115201"/>
                    <a:pt x="81828" y="119541"/>
                    <a:pt x="92018" y="123680"/>
                  </a:cubicBezTo>
                  <a:cubicBezTo>
                    <a:pt x="110079" y="130998"/>
                    <a:pt x="113661" y="122519"/>
                    <a:pt x="149429" y="126052"/>
                  </a:cubicBezTo>
                  <a:cubicBezTo>
                    <a:pt x="159922" y="127112"/>
                    <a:pt x="167540" y="128626"/>
                    <a:pt x="176318" y="124487"/>
                  </a:cubicBezTo>
                  <a:cubicBezTo>
                    <a:pt x="182927" y="121358"/>
                    <a:pt x="182473" y="118734"/>
                    <a:pt x="189081" y="116362"/>
                  </a:cubicBezTo>
                  <a:cubicBezTo>
                    <a:pt x="189081" y="116362"/>
                    <a:pt x="194681" y="114343"/>
                    <a:pt x="216223" y="116362"/>
                  </a:cubicBezTo>
                  <a:cubicBezTo>
                    <a:pt x="219956" y="113687"/>
                    <a:pt x="226060" y="109901"/>
                    <a:pt x="234284" y="107983"/>
                  </a:cubicBezTo>
                  <a:cubicBezTo>
                    <a:pt x="245231" y="105409"/>
                    <a:pt x="254311" y="107428"/>
                    <a:pt x="257086" y="107983"/>
                  </a:cubicBezTo>
                  <a:cubicBezTo>
                    <a:pt x="275096" y="111617"/>
                    <a:pt x="285489" y="106772"/>
                    <a:pt x="438701" y="106671"/>
                  </a:cubicBezTo>
                  <a:cubicBezTo>
                    <a:pt x="441123" y="106671"/>
                    <a:pt x="445361" y="106822"/>
                    <a:pt x="451263" y="106671"/>
                  </a:cubicBezTo>
                  <a:cubicBezTo>
                    <a:pt x="481835" y="106015"/>
                    <a:pt x="504083" y="100564"/>
                    <a:pt x="509430" y="99353"/>
                  </a:cubicBezTo>
                  <a:cubicBezTo>
                    <a:pt x="546863" y="90874"/>
                    <a:pt x="590199" y="99555"/>
                    <a:pt x="661937" y="93044"/>
                  </a:cubicBezTo>
                  <a:cubicBezTo>
                    <a:pt x="758899" y="84262"/>
                    <a:pt x="754560" y="61651"/>
                    <a:pt x="813686" y="67859"/>
                  </a:cubicBezTo>
                  <a:cubicBezTo>
                    <a:pt x="836792" y="70282"/>
                    <a:pt x="866607" y="76792"/>
                    <a:pt x="907218" y="67859"/>
                  </a:cubicBezTo>
                  <a:cubicBezTo>
                    <a:pt x="924925" y="63973"/>
                    <a:pt x="930979" y="58472"/>
                    <a:pt x="951260" y="54484"/>
                  </a:cubicBezTo>
                  <a:cubicBezTo>
                    <a:pt x="978149" y="49185"/>
                    <a:pt x="995200" y="52011"/>
                    <a:pt x="1026731" y="54484"/>
                  </a:cubicBezTo>
                  <a:cubicBezTo>
                    <a:pt x="1124954" y="62206"/>
                    <a:pt x="1121070" y="47368"/>
                    <a:pt x="1163447" y="56856"/>
                  </a:cubicBezTo>
                  <a:cubicBezTo>
                    <a:pt x="1172477" y="58875"/>
                    <a:pt x="1196389" y="64831"/>
                    <a:pt x="1220100" y="54484"/>
                  </a:cubicBezTo>
                  <a:cubicBezTo>
                    <a:pt x="1226911" y="51507"/>
                    <a:pt x="1226659" y="50245"/>
                    <a:pt x="1234276" y="46611"/>
                  </a:cubicBezTo>
                  <a:cubicBezTo>
                    <a:pt x="1256524" y="35911"/>
                    <a:pt x="1276603" y="37980"/>
                    <a:pt x="1294008" y="37980"/>
                  </a:cubicBezTo>
                  <a:cubicBezTo>
                    <a:pt x="1319333" y="37980"/>
                    <a:pt x="1322713" y="33589"/>
                    <a:pt x="1359238" y="28542"/>
                  </a:cubicBezTo>
                  <a:cubicBezTo>
                    <a:pt x="1442276" y="17136"/>
                    <a:pt x="1558560" y="21476"/>
                    <a:pt x="1621016" y="23798"/>
                  </a:cubicBezTo>
                  <a:cubicBezTo>
                    <a:pt x="1625556" y="23949"/>
                    <a:pt x="1632165" y="24252"/>
                    <a:pt x="1640691" y="22435"/>
                  </a:cubicBezTo>
                  <a:cubicBezTo>
                    <a:pt x="1654867" y="19357"/>
                    <a:pt x="1659407" y="13603"/>
                    <a:pt x="1671364" y="10423"/>
                  </a:cubicBezTo>
                  <a:cubicBezTo>
                    <a:pt x="1682613" y="7445"/>
                    <a:pt x="1691593" y="9212"/>
                    <a:pt x="1699665" y="10423"/>
                  </a:cubicBezTo>
                  <a:cubicBezTo>
                    <a:pt x="1720500" y="13603"/>
                    <a:pt x="1758539" y="13855"/>
                    <a:pt x="1834615" y="14360"/>
                  </a:cubicBezTo>
                  <a:cubicBezTo>
                    <a:pt x="1861101" y="14562"/>
                    <a:pt x="1871140" y="13956"/>
                    <a:pt x="1883652" y="11231"/>
                  </a:cubicBezTo>
                  <a:cubicBezTo>
                    <a:pt x="1899845" y="7698"/>
                    <a:pt x="1905445" y="3761"/>
                    <a:pt x="1922194" y="1793"/>
                  </a:cubicBezTo>
                  <a:cubicBezTo>
                    <a:pt x="1937076" y="26"/>
                    <a:pt x="1945249" y="1641"/>
                    <a:pt x="1960737" y="2600"/>
                  </a:cubicBezTo>
                  <a:cubicBezTo>
                    <a:pt x="1984347" y="4064"/>
                    <a:pt x="1996556" y="2247"/>
                    <a:pt x="2020468" y="1036"/>
                  </a:cubicBezTo>
                  <a:cubicBezTo>
                    <a:pt x="2044078" y="-176"/>
                    <a:pt x="2079644" y="-781"/>
                    <a:pt x="2131304" y="1843"/>
                  </a:cubicBezTo>
                </a:path>
              </a:pathLst>
            </a:custGeom>
            <a:noFill/>
            <a:ln w="12700" cap="rnd">
              <a:solidFill>
                <a:srgbClr val="4D7A41"/>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sp>
          <p:nvSpPr>
            <p:cNvPr id="1352" name="TextBox 1351">
              <a:extLst>
                <a:ext uri="{FF2B5EF4-FFF2-40B4-BE49-F238E27FC236}">
                  <a16:creationId xmlns:a16="http://schemas.microsoft.com/office/drawing/2014/main" id="{EA2A514A-7594-B4D6-0C87-32B38940BC45}"/>
                </a:ext>
              </a:extLst>
            </p:cNvPr>
            <p:cNvSpPr txBox="1"/>
            <p:nvPr/>
          </p:nvSpPr>
          <p:spPr>
            <a:xfrm>
              <a:off x="7811946" y="3126306"/>
              <a:ext cx="205505"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F21C1C"/>
                  </a:solidFill>
                  <a:latin typeface="Arial"/>
                  <a:cs typeface="Arial"/>
                  <a:sym typeface="Arial"/>
                  <a:rtl val="0"/>
                </a:rPr>
                <a:t> </a:t>
              </a:r>
            </a:p>
          </p:txBody>
        </p:sp>
        <p:sp>
          <p:nvSpPr>
            <p:cNvPr id="1353" name="TextBox 1352">
              <a:extLst>
                <a:ext uri="{FF2B5EF4-FFF2-40B4-BE49-F238E27FC236}">
                  <a16:creationId xmlns:a16="http://schemas.microsoft.com/office/drawing/2014/main" id="{335F800E-A6B8-8408-5315-2EBEE97449CD}"/>
                </a:ext>
              </a:extLst>
            </p:cNvPr>
            <p:cNvSpPr txBox="1"/>
            <p:nvPr/>
          </p:nvSpPr>
          <p:spPr>
            <a:xfrm>
              <a:off x="7328091" y="3126306"/>
              <a:ext cx="1072730"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b="1" kern="0">
                  <a:ln/>
                  <a:solidFill>
                    <a:srgbClr val="4D7A41"/>
                  </a:solidFill>
                  <a:latin typeface="Arial"/>
                  <a:cs typeface="Arial"/>
                  <a:sym typeface="Arial"/>
                  <a:rtl val="0"/>
                </a:rPr>
                <a:t>Clopidogrel plus Aspirin</a:t>
              </a:r>
            </a:p>
          </p:txBody>
        </p:sp>
        <p:sp>
          <p:nvSpPr>
            <p:cNvPr id="1354" name="TextBox 1353">
              <a:extLst>
                <a:ext uri="{FF2B5EF4-FFF2-40B4-BE49-F238E27FC236}">
                  <a16:creationId xmlns:a16="http://schemas.microsoft.com/office/drawing/2014/main" id="{EA1BBE9F-A729-8B80-69D0-F8ED6D7C5A74}"/>
                </a:ext>
              </a:extLst>
            </p:cNvPr>
            <p:cNvSpPr txBox="1"/>
            <p:nvPr/>
          </p:nvSpPr>
          <p:spPr>
            <a:xfrm>
              <a:off x="8151616" y="3207643"/>
              <a:ext cx="292068" cy="184666"/>
            </a:xfrm>
            <a:prstGeom prst="rect">
              <a:avLst/>
            </a:prstGeom>
            <a:noFill/>
          </p:spPr>
          <p:txBody>
            <a:bodyPr wrap="none" rtlCol="0" anchor="ctr">
              <a:spAutoFit/>
            </a:bodyPr>
            <a:lstStyle/>
            <a:p>
              <a:pPr>
                <a:spcBef>
                  <a:spcPts val="0"/>
                </a:spcBef>
                <a:spcAft>
                  <a:spcPts val="400"/>
                </a:spcAft>
                <a:buClr>
                  <a:srgbClr val="3961AC"/>
                </a:buClr>
                <a:buSzPct val="100000"/>
                <a:tabLst>
                  <a:tab pos="1238250" algn="l"/>
                </a:tabLst>
              </a:pPr>
              <a:r>
                <a:rPr lang="en-US" sz="600" kern="0">
                  <a:ln/>
                  <a:solidFill>
                    <a:srgbClr val="4D7A41"/>
                  </a:solidFill>
                  <a:latin typeface="Arial"/>
                  <a:cs typeface="Arial"/>
                  <a:sym typeface="Arial"/>
                  <a:rtl val="0"/>
                </a:rPr>
                <a:t>0.9</a:t>
              </a:r>
            </a:p>
          </p:txBody>
        </p:sp>
        <p:sp>
          <p:nvSpPr>
            <p:cNvPr id="1355" name="Freeform 482">
              <a:extLst>
                <a:ext uri="{FF2B5EF4-FFF2-40B4-BE49-F238E27FC236}">
                  <a16:creationId xmlns:a16="http://schemas.microsoft.com/office/drawing/2014/main" id="{ADD44A3D-E12C-D43B-07E0-5A5A0D4B7025}"/>
                </a:ext>
              </a:extLst>
            </p:cNvPr>
            <p:cNvSpPr/>
            <p:nvPr/>
          </p:nvSpPr>
          <p:spPr>
            <a:xfrm>
              <a:off x="7063567" y="3291162"/>
              <a:ext cx="133436" cy="122442"/>
            </a:xfrm>
            <a:custGeom>
              <a:avLst/>
              <a:gdLst>
                <a:gd name="csX0" fmla="*/ 133437 w 133436"/>
                <a:gd name="csY0" fmla="*/ 122442 h 122442"/>
                <a:gd name="csX1" fmla="*/ 0 w 133436"/>
                <a:gd name="csY1" fmla="*/ 0 h 122442"/>
              </a:gdLst>
              <a:ahLst/>
              <a:cxnLst>
                <a:cxn ang="0">
                  <a:pos x="csX0" y="csY0"/>
                </a:cxn>
                <a:cxn ang="0">
                  <a:pos x="csX1" y="csY1"/>
                </a:cxn>
              </a:cxnLst>
              <a:rect l="l" t="t" r="r" b="b"/>
              <a:pathLst>
                <a:path w="133436" h="122442">
                  <a:moveTo>
                    <a:pt x="133437" y="122442"/>
                  </a:moveTo>
                  <a:lnTo>
                    <a:pt x="0" y="0"/>
                  </a:lnTo>
                </a:path>
              </a:pathLst>
            </a:custGeom>
            <a:ln w="5045"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600" b="0" i="0" u="none" strike="noStrike" kern="0" cap="none" spc="0" normalizeH="0" baseline="0" noProof="0">
                <a:ln>
                  <a:noFill/>
                </a:ln>
                <a:solidFill>
                  <a:srgbClr val="000000"/>
                </a:solidFill>
                <a:effectLst/>
                <a:uLnTx/>
                <a:uFillTx/>
              </a:endParaRPr>
            </a:p>
          </p:txBody>
        </p:sp>
      </p:grpSp>
    </p:spTree>
    <p:extLst>
      <p:ext uri="{BB962C8B-B14F-4D97-AF65-F5344CB8AC3E}">
        <p14:creationId xmlns:p14="http://schemas.microsoft.com/office/powerpoint/2010/main" val="2123236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C5CEA-B71E-2376-0A5D-C38EB3946CCC}"/>
            </a:ext>
          </a:extLst>
        </p:cNvPr>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F2BECA2A-153C-B635-3FA5-AFF6B6B54425}"/>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DA8BB471-A1E9-2230-275C-A4F4E24E0C9D}"/>
              </a:ext>
            </a:extLst>
          </p:cNvPr>
          <p:cNvSpPr>
            <a:spLocks noGrp="1"/>
          </p:cNvSpPr>
          <p:nvPr>
            <p:ph type="title"/>
          </p:nvPr>
        </p:nvSpPr>
        <p:spPr/>
        <p:txBody>
          <a:bodyPr/>
          <a:lstStyle/>
          <a:p>
            <a:r>
              <a:rPr lang="en-US"/>
              <a:t>THALES: Trial Design	</a:t>
            </a:r>
          </a:p>
        </p:txBody>
      </p:sp>
      <p:sp>
        <p:nvSpPr>
          <p:cNvPr id="15" name="Text Placeholder 14">
            <a:extLst>
              <a:ext uri="{FF2B5EF4-FFF2-40B4-BE49-F238E27FC236}">
                <a16:creationId xmlns:a16="http://schemas.microsoft.com/office/drawing/2014/main" id="{EFB6E06A-A459-4349-E713-EC8CB9E9A9C9}"/>
              </a:ext>
            </a:extLst>
          </p:cNvPr>
          <p:cNvSpPr>
            <a:spLocks noGrp="1"/>
          </p:cNvSpPr>
          <p:nvPr>
            <p:ph type="body" sz="quarter" idx="13"/>
          </p:nvPr>
        </p:nvSpPr>
        <p:spPr/>
        <p:txBody>
          <a:bodyPr/>
          <a:lstStyle/>
          <a:p>
            <a:r>
              <a:rPr lang="en-US"/>
              <a:t>Phase III multicenter, randomized, double-blind, placebo-controlled, parallel-group trial of ticagrelor plus aspirin vs aspirin alone among patients with acute non-cardioembolic ischemic stroke or high-risk TIA</a:t>
            </a:r>
          </a:p>
        </p:txBody>
      </p:sp>
      <p:sp>
        <p:nvSpPr>
          <p:cNvPr id="16" name="Text Placeholder 15">
            <a:extLst>
              <a:ext uri="{FF2B5EF4-FFF2-40B4-BE49-F238E27FC236}">
                <a16:creationId xmlns:a16="http://schemas.microsoft.com/office/drawing/2014/main" id="{57FCE24F-81C1-0BB9-51FA-F9D3D5037BCF}"/>
              </a:ext>
            </a:extLst>
          </p:cNvPr>
          <p:cNvSpPr>
            <a:spLocks noGrp="1"/>
          </p:cNvSpPr>
          <p:nvPr>
            <p:ph type="body" sz="quarter" idx="14"/>
          </p:nvPr>
        </p:nvSpPr>
        <p:spPr>
          <a:xfrm>
            <a:off x="359569" y="4202043"/>
            <a:ext cx="8424000" cy="525528"/>
          </a:xfrm>
        </p:spPr>
        <p:txBody>
          <a:bodyPr/>
          <a:lstStyle/>
          <a:p>
            <a:r>
              <a:rPr lang="en-US">
                <a:solidFill>
                  <a:schemeClr val="tx2"/>
                </a:solidFill>
              </a:rPr>
              <a:t>*Defined by a score of ≤5 on the NIHSS. </a:t>
            </a:r>
            <a:r>
              <a:rPr lang="en-US" baseline="30000">
                <a:solidFill>
                  <a:schemeClr val="tx2"/>
                </a:solidFill>
              </a:rPr>
              <a:t>†</a:t>
            </a:r>
            <a:r>
              <a:rPr lang="en-US">
                <a:solidFill>
                  <a:schemeClr val="tx2"/>
                </a:solidFill>
              </a:rPr>
              <a:t>Determined according to a score of ≥6 on the ABCD</a:t>
            </a:r>
            <a:r>
              <a:rPr lang="en-US" baseline="30000">
                <a:solidFill>
                  <a:schemeClr val="tx2"/>
                </a:solidFill>
              </a:rPr>
              <a:t>2</a:t>
            </a:r>
            <a:r>
              <a:rPr lang="en-US">
                <a:solidFill>
                  <a:schemeClr val="tx2"/>
                </a:solidFill>
              </a:rPr>
              <a:t> scale, or symptomatic intracranial or extracranial arterial stenosis (≥50% narrowing in the diameter of the lumen of an artery that could account for the TIA). </a:t>
            </a:r>
            <a:r>
              <a:rPr lang="en-US" baseline="30000">
                <a:solidFill>
                  <a:schemeClr val="tx2"/>
                </a:solidFill>
              </a:rPr>
              <a:t>‡</a:t>
            </a:r>
            <a:r>
              <a:rPr lang="en-US">
                <a:solidFill>
                  <a:schemeClr val="tx2"/>
                </a:solidFill>
              </a:rPr>
              <a:t>After onset of symptoms or, in patients in whom stroke was evident on awakening from sleep, within 24 hours from the time at which the patient’s condition was last reported to be normal. </a:t>
            </a:r>
            <a:r>
              <a:rPr lang="en-US" baseline="30000">
                <a:solidFill>
                  <a:schemeClr val="tx2"/>
                </a:solidFill>
              </a:rPr>
              <a:t>§</a:t>
            </a:r>
            <a:r>
              <a:rPr lang="en-US">
                <a:solidFill>
                  <a:schemeClr val="tx2"/>
                </a:solidFill>
              </a:rPr>
              <a:t>Lower doses were recommended if patients had already received aspirin after symptom onset but prior to randomization. </a:t>
            </a:r>
            <a:r>
              <a:rPr lang="en-US" baseline="30000">
                <a:solidFill>
                  <a:schemeClr val="tx2"/>
                </a:solidFill>
              </a:rPr>
              <a:t>¶</a:t>
            </a:r>
            <a:r>
              <a:rPr lang="en-US">
                <a:solidFill>
                  <a:schemeClr val="tx2"/>
                </a:solidFill>
              </a:rPr>
              <a:t>After the 30-day treatment period, patients were treated according to SoC at the discretion of the investigator and were followed for an additional 30 days, with continued collection of data on outcomes and safety events. </a:t>
            </a:r>
            <a:br>
              <a:rPr lang="en-US">
                <a:solidFill>
                  <a:schemeClr val="tx2"/>
                </a:solidFill>
              </a:rPr>
            </a:br>
            <a:r>
              <a:rPr lang="en-GB">
                <a:solidFill>
                  <a:schemeClr val="tx2"/>
                </a:solidFill>
              </a:rPr>
              <a:t>ABCD</a:t>
            </a:r>
            <a:r>
              <a:rPr lang="en-GB" baseline="30000">
                <a:solidFill>
                  <a:schemeClr val="tx2"/>
                </a:solidFill>
              </a:rPr>
              <a:t>2</a:t>
            </a:r>
            <a:r>
              <a:rPr lang="en-GB">
                <a:solidFill>
                  <a:schemeClr val="tx2"/>
                </a:solidFill>
              </a:rPr>
              <a:t>, age, blood pressure, clinical features, duration of TIA, and presence of diabetes; </a:t>
            </a:r>
            <a:r>
              <a:rPr lang="en-US">
                <a:solidFill>
                  <a:schemeClr val="tx2"/>
                </a:solidFill>
              </a:rPr>
              <a:t>BID, twice daily; NIHSS, National Institutes of Health Stroke Scale; OD, once daily; R, randomization; TIA, transient ischemic attack. </a:t>
            </a:r>
            <a:br>
              <a:rPr lang="en-US">
                <a:solidFill>
                  <a:schemeClr val="tx2"/>
                </a:solidFill>
              </a:rPr>
            </a:br>
            <a:r>
              <a:rPr lang="en-US">
                <a:solidFill>
                  <a:schemeClr val="tx2"/>
                </a:solidFill>
              </a:rPr>
              <a:t>Johnston SC, et al. N Engl J Med. 2020;383:207–217.</a:t>
            </a:r>
          </a:p>
        </p:txBody>
      </p:sp>
      <p:cxnSp>
        <p:nvCxnSpPr>
          <p:cNvPr id="38" name="Straight Connector 37">
            <a:extLst>
              <a:ext uri="{FF2B5EF4-FFF2-40B4-BE49-F238E27FC236}">
                <a16:creationId xmlns:a16="http://schemas.microsoft.com/office/drawing/2014/main" id="{273E6F59-7487-4144-9EE3-364DC85A3158}"/>
              </a:ext>
            </a:extLst>
          </p:cNvPr>
          <p:cNvCxnSpPr>
            <a:cxnSpLocks/>
          </p:cNvCxnSpPr>
          <p:nvPr/>
        </p:nvCxnSpPr>
        <p:spPr bwMode="gray">
          <a:xfrm>
            <a:off x="4065224" y="3321740"/>
            <a:ext cx="4703898" cy="0"/>
          </a:xfrm>
          <a:prstGeom prst="line">
            <a:avLst/>
          </a:prstGeom>
          <a:noFill/>
          <a:ln w="6350" cap="flat" cmpd="sng" algn="ctr">
            <a:solidFill>
              <a:schemeClr val="tx2"/>
            </a:solidFill>
            <a:prstDash val="lgDash"/>
            <a:miter lim="800000"/>
          </a:ln>
          <a:effectLst/>
        </p:spPr>
      </p:cxnSp>
      <p:cxnSp>
        <p:nvCxnSpPr>
          <p:cNvPr id="40" name="Straight Arrow Connector 39">
            <a:extLst>
              <a:ext uri="{FF2B5EF4-FFF2-40B4-BE49-F238E27FC236}">
                <a16:creationId xmlns:a16="http://schemas.microsoft.com/office/drawing/2014/main" id="{9DB4BC9E-42A6-2764-E3DF-4C4BBA62C379}"/>
              </a:ext>
            </a:extLst>
          </p:cNvPr>
          <p:cNvCxnSpPr>
            <a:cxnSpLocks/>
            <a:endCxn id="41" idx="2"/>
          </p:cNvCxnSpPr>
          <p:nvPr/>
        </p:nvCxnSpPr>
        <p:spPr bwMode="gray">
          <a:xfrm flipV="1">
            <a:off x="3200400" y="2199599"/>
            <a:ext cx="240388" cy="1"/>
          </a:xfrm>
          <a:prstGeom prst="straightConnector1">
            <a:avLst/>
          </a:prstGeom>
          <a:noFill/>
          <a:ln w="12700" cap="flat" cmpd="sng" algn="ctr">
            <a:solidFill>
              <a:schemeClr val="tx2"/>
            </a:solidFill>
            <a:prstDash val="solid"/>
            <a:miter lim="800000"/>
            <a:tailEnd type="triangle"/>
          </a:ln>
          <a:effectLst/>
        </p:spPr>
      </p:cxnSp>
      <p:sp>
        <p:nvSpPr>
          <p:cNvPr id="41" name="Oval 40">
            <a:extLst>
              <a:ext uri="{FF2B5EF4-FFF2-40B4-BE49-F238E27FC236}">
                <a16:creationId xmlns:a16="http://schemas.microsoft.com/office/drawing/2014/main" id="{0715A43C-60C3-E3D0-B777-BB4C9EB27DF1}"/>
              </a:ext>
            </a:extLst>
          </p:cNvPr>
          <p:cNvSpPr/>
          <p:nvPr/>
        </p:nvSpPr>
        <p:spPr bwMode="gray">
          <a:xfrm>
            <a:off x="3440788" y="2007575"/>
            <a:ext cx="384048" cy="384048"/>
          </a:xfrm>
          <a:prstGeom prst="ellipse">
            <a:avLst/>
          </a:prstGeom>
          <a:solidFill>
            <a:schemeClr val="accent1"/>
          </a:solidFill>
          <a:ln>
            <a:noFill/>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a:t>
            </a:r>
          </a:p>
        </p:txBody>
      </p:sp>
      <p:sp>
        <p:nvSpPr>
          <p:cNvPr id="42" name="Rectangle 41">
            <a:extLst>
              <a:ext uri="{FF2B5EF4-FFF2-40B4-BE49-F238E27FC236}">
                <a16:creationId xmlns:a16="http://schemas.microsoft.com/office/drawing/2014/main" id="{B9AA5CDB-12A6-6F3A-E571-8C4119EFF5F5}"/>
              </a:ext>
            </a:extLst>
          </p:cNvPr>
          <p:cNvSpPr/>
          <p:nvPr/>
        </p:nvSpPr>
        <p:spPr bwMode="gray">
          <a:xfrm>
            <a:off x="4065224" y="1227235"/>
            <a:ext cx="4728181" cy="883512"/>
          </a:xfrm>
          <a:prstGeom prst="rect">
            <a:avLst/>
          </a:prstGeom>
          <a:solidFill>
            <a:srgbClr val="AB9070"/>
          </a:solidFill>
          <a:ln>
            <a:noFill/>
          </a:ln>
          <a:effectLst/>
        </p:spPr>
        <p:txBody>
          <a:bodyPr lIns="137160" tIns="137160" rIns="137160" bIns="137160" rtlCol="0" anchor="ctr"/>
          <a:lstStyle/>
          <a:p>
            <a:pPr marL="0" marR="0" lvl="0" indent="0" defTabSz="685732"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Ticagrelor plus aspirin (n=5,523):</a:t>
            </a:r>
          </a:p>
          <a:p>
            <a:pPr marL="109728" marR="0" lvl="0" indent="-109728" defTabSz="685732"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Ticagrelor: 180-mg loading dose, followed by 90 mg BID for the remainder of the treatment period</a:t>
            </a:r>
          </a:p>
          <a:p>
            <a:pPr marL="109728" marR="0" lvl="0" indent="-109728" defTabSz="685732"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Recommended loading dose of 300–325 mg,§  followed by 75–100 mg OD</a:t>
            </a:r>
          </a:p>
        </p:txBody>
      </p:sp>
      <p:sp>
        <p:nvSpPr>
          <p:cNvPr id="44" name="TextBox 43">
            <a:extLst>
              <a:ext uri="{FF2B5EF4-FFF2-40B4-BE49-F238E27FC236}">
                <a16:creationId xmlns:a16="http://schemas.microsoft.com/office/drawing/2014/main" id="{D2833A9C-E5AD-5607-7B51-100149D2A4C5}"/>
              </a:ext>
            </a:extLst>
          </p:cNvPr>
          <p:cNvSpPr txBox="1"/>
          <p:nvPr/>
        </p:nvSpPr>
        <p:spPr bwMode="gray">
          <a:xfrm>
            <a:off x="5671616" y="3252614"/>
            <a:ext cx="1491114" cy="123111"/>
          </a:xfrm>
          <a:prstGeom prst="rect">
            <a:avLst/>
          </a:prstGeom>
          <a:solidFill>
            <a:srgbClr val="FFFFFF"/>
          </a:solidFill>
        </p:spPr>
        <p:txBody>
          <a:bodyPr vert="horz" wrap="none" lIns="91440" tIns="0" rIns="91440" bIns="0" rtlCol="0" anchor="ctr">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accent3"/>
                </a:solidFill>
                <a:effectLst/>
                <a:uLnTx/>
                <a:uFillTx/>
                <a:latin typeface="Arial" panose="020B0604020202020204" pitchFamily="34" charset="0"/>
                <a:ea typeface="Calibri" panose="020F0502020204030204" pitchFamily="34" charset="0"/>
                <a:cs typeface="Arial" panose="020B0604020202020204" pitchFamily="34" charset="0"/>
              </a:rPr>
              <a:t>30 days of trial treatment</a:t>
            </a:r>
            <a:r>
              <a:rPr kumimoji="0" lang="en-US" sz="800" b="1" i="0" u="none" strike="noStrike" kern="0" cap="none" spc="0" normalizeH="0" baseline="30000" noProof="0">
                <a:ln>
                  <a:noFill/>
                </a:ln>
                <a:solidFill>
                  <a:schemeClr val="accent3"/>
                </a:solidFill>
                <a:effectLst/>
                <a:uLnTx/>
                <a:uFillTx/>
                <a:latin typeface="Arial" panose="020B0604020202020204" pitchFamily="34" charset="0"/>
                <a:ea typeface="Calibri" panose="020F0502020204030204" pitchFamily="34" charset="0"/>
                <a:cs typeface="Arial" panose="020B0604020202020204" pitchFamily="34" charset="0"/>
              </a:rPr>
              <a:t>¶</a:t>
            </a:r>
          </a:p>
        </p:txBody>
      </p:sp>
      <p:cxnSp>
        <p:nvCxnSpPr>
          <p:cNvPr id="45" name="Connector: Elbow 24">
            <a:extLst>
              <a:ext uri="{FF2B5EF4-FFF2-40B4-BE49-F238E27FC236}">
                <a16:creationId xmlns:a16="http://schemas.microsoft.com/office/drawing/2014/main" id="{935F2438-F0ED-E407-3288-718A31C478CC}"/>
              </a:ext>
            </a:extLst>
          </p:cNvPr>
          <p:cNvCxnSpPr>
            <a:cxnSpLocks/>
            <a:stCxn id="41" idx="4"/>
            <a:endCxn id="51" idx="1"/>
          </p:cNvCxnSpPr>
          <p:nvPr/>
        </p:nvCxnSpPr>
        <p:spPr bwMode="gray">
          <a:xfrm rot="16200000" flipH="1">
            <a:off x="3631108" y="2393327"/>
            <a:ext cx="435821" cy="432412"/>
          </a:xfrm>
          <a:prstGeom prst="bentConnector2">
            <a:avLst/>
          </a:prstGeom>
          <a:noFill/>
          <a:ln w="12700" cap="flat" cmpd="sng" algn="ctr">
            <a:solidFill>
              <a:schemeClr val="tx2"/>
            </a:solidFill>
            <a:prstDash val="solid"/>
            <a:miter lim="800000"/>
            <a:tailEnd type="triangle"/>
          </a:ln>
          <a:effectLst/>
        </p:spPr>
      </p:cxnSp>
      <p:cxnSp>
        <p:nvCxnSpPr>
          <p:cNvPr id="46" name="Connector: Elbow 18">
            <a:extLst>
              <a:ext uri="{FF2B5EF4-FFF2-40B4-BE49-F238E27FC236}">
                <a16:creationId xmlns:a16="http://schemas.microsoft.com/office/drawing/2014/main" id="{9BCB89D4-D468-BB17-B27F-C0DFC710D094}"/>
              </a:ext>
            </a:extLst>
          </p:cNvPr>
          <p:cNvCxnSpPr>
            <a:cxnSpLocks/>
            <a:stCxn id="41" idx="0"/>
            <a:endCxn id="42" idx="1"/>
          </p:cNvCxnSpPr>
          <p:nvPr/>
        </p:nvCxnSpPr>
        <p:spPr bwMode="gray">
          <a:xfrm rot="5400000" flipH="1" flipV="1">
            <a:off x="3679726" y="1622077"/>
            <a:ext cx="338584" cy="432412"/>
          </a:xfrm>
          <a:prstGeom prst="bentConnector2">
            <a:avLst/>
          </a:prstGeom>
          <a:noFill/>
          <a:ln w="12700" cap="flat" cmpd="sng" algn="ctr">
            <a:solidFill>
              <a:schemeClr val="tx2"/>
            </a:solidFill>
            <a:prstDash val="solid"/>
            <a:miter lim="800000"/>
            <a:tailEnd type="triangle"/>
          </a:ln>
          <a:effectLst/>
        </p:spPr>
      </p:cxnSp>
      <p:sp>
        <p:nvSpPr>
          <p:cNvPr id="51" name="Rectangle 50">
            <a:extLst>
              <a:ext uri="{FF2B5EF4-FFF2-40B4-BE49-F238E27FC236}">
                <a16:creationId xmlns:a16="http://schemas.microsoft.com/office/drawing/2014/main" id="{363DF26F-CFF1-484A-FE04-E0B42657C0FD}"/>
              </a:ext>
            </a:extLst>
          </p:cNvPr>
          <p:cNvSpPr/>
          <p:nvPr/>
        </p:nvSpPr>
        <p:spPr bwMode="gray">
          <a:xfrm>
            <a:off x="4065224" y="2490901"/>
            <a:ext cx="4728181" cy="673086"/>
          </a:xfrm>
          <a:prstGeom prst="rect">
            <a:avLst/>
          </a:prstGeom>
          <a:solidFill>
            <a:schemeClr val="accent2"/>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Placebo plus aspirin (n=5,493):</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Recommended loading dose of 300–325 mg,§  followed by 75–100 mg OD</a:t>
            </a:r>
          </a:p>
        </p:txBody>
      </p:sp>
      <p:sp>
        <p:nvSpPr>
          <p:cNvPr id="52" name="TextBox 51">
            <a:extLst>
              <a:ext uri="{FF2B5EF4-FFF2-40B4-BE49-F238E27FC236}">
                <a16:creationId xmlns:a16="http://schemas.microsoft.com/office/drawing/2014/main" id="{B217E576-C9D8-6FC3-CF6A-8EC1BD8C6DFC}"/>
              </a:ext>
            </a:extLst>
          </p:cNvPr>
          <p:cNvSpPr txBox="1"/>
          <p:nvPr/>
        </p:nvSpPr>
        <p:spPr bwMode="gray">
          <a:xfrm>
            <a:off x="4065223" y="2269826"/>
            <a:ext cx="4728181" cy="138499"/>
          </a:xfrm>
          <a:prstGeom prst="rect">
            <a:avLst/>
          </a:prstGeom>
          <a:noFill/>
        </p:spPr>
        <p:txBody>
          <a:bodyPr vert="horz" wrap="square" lIns="0" tIns="0" rIns="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000000"/>
                </a:solidFill>
                <a:effectLst/>
                <a:uLnTx/>
                <a:uFillTx/>
                <a:latin typeface="Arial"/>
                <a:ea typeface="Calibri"/>
                <a:cs typeface="Arial"/>
              </a:rPr>
              <a:t>N=11,016 across 414 sites in 28 countries</a:t>
            </a:r>
          </a:p>
        </p:txBody>
      </p:sp>
      <p:sp>
        <p:nvSpPr>
          <p:cNvPr id="56" name="Rounded Rectangle 55">
            <a:extLst>
              <a:ext uri="{FF2B5EF4-FFF2-40B4-BE49-F238E27FC236}">
                <a16:creationId xmlns:a16="http://schemas.microsoft.com/office/drawing/2014/main" id="{E198B493-0937-9CFE-34B5-2C0DC2A866CA}"/>
              </a:ext>
            </a:extLst>
          </p:cNvPr>
          <p:cNvSpPr/>
          <p:nvPr/>
        </p:nvSpPr>
        <p:spPr bwMode="gray">
          <a:xfrm>
            <a:off x="350595" y="3480819"/>
            <a:ext cx="8434630" cy="642963"/>
          </a:xfrm>
          <a:prstGeom prst="roundRect">
            <a:avLst>
              <a:gd name="adj" fmla="val 16235"/>
            </a:avLst>
          </a:prstGeom>
          <a:solidFill>
            <a:schemeClr val="tx2"/>
          </a:solidFill>
          <a:ln>
            <a:noFill/>
          </a:ln>
          <a:effectLst/>
        </p:spPr>
        <p:txBody>
          <a:bodyPr lIns="182880" tIns="274320" rIns="182880" bIns="274320" rtlCol="0" anchor="ctr"/>
          <a:lstStyle/>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US"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efficacy outcome: </a:t>
            </a:r>
            <a:r>
              <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Composite of first onset of stroke or death, from randomization through 30 days of follow-up</a:t>
            </a:r>
          </a:p>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GB"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safety outcome: </a:t>
            </a:r>
            <a:r>
              <a:rPr kumimoji="0" lang="en-GB"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First severe bleeding event</a:t>
            </a:r>
            <a:endPar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7" name="Rounded Rectangle 56">
            <a:extLst>
              <a:ext uri="{FF2B5EF4-FFF2-40B4-BE49-F238E27FC236}">
                <a16:creationId xmlns:a16="http://schemas.microsoft.com/office/drawing/2014/main" id="{87042A24-7681-7BD1-4316-BAEA2C5322D5}"/>
              </a:ext>
            </a:extLst>
          </p:cNvPr>
          <p:cNvSpPr/>
          <p:nvPr/>
        </p:nvSpPr>
        <p:spPr bwMode="gray">
          <a:xfrm>
            <a:off x="350595" y="1227753"/>
            <a:ext cx="2849805" cy="1943693"/>
          </a:xfrm>
          <a:prstGeom prst="roundRect">
            <a:avLst>
              <a:gd name="adj" fmla="val 6556"/>
            </a:avLst>
          </a:prstGeom>
          <a:solidFill>
            <a:schemeClr val="bg2">
              <a:lumMod val="90000"/>
            </a:schemeClr>
          </a:solidFill>
          <a:ln>
            <a:noFill/>
          </a:ln>
          <a:effectLst/>
        </p:spPr>
        <p:txBody>
          <a:bodyPr lIns="274320" tIns="274320" rIns="274320" bIns="274320" rtlCol="0" anchor="ctr"/>
          <a:lstStyle/>
          <a:p>
            <a:pPr marL="0" marR="0" lvl="0" indent="0" algn="l" defTabSz="685732" rtl="0" eaLnBrk="1" fontAlgn="auto" latinLnBrk="0" hangingPunct="1">
              <a:lnSpc>
                <a:spcPct val="100000"/>
              </a:lnSpc>
              <a:spcBef>
                <a:spcPts val="0"/>
              </a:spcBef>
              <a:spcAft>
                <a:spcPts val="600"/>
              </a:spcAft>
              <a:buClrTx/>
              <a:buSzTx/>
              <a:buFontTx/>
              <a:buNone/>
              <a:tabLst/>
              <a:defRPr/>
            </a:pPr>
            <a:r>
              <a:rPr kumimoji="0" lang="en-US" sz="1000" b="1" i="0" u="none" strike="noStrike" kern="0" cap="none" spc="0" normalizeH="0" baseline="0" noProof="0">
                <a:ln>
                  <a:noFill/>
                </a:ln>
                <a:effectLst/>
                <a:uLnTx/>
                <a:uFillTx/>
                <a:latin typeface="Arial"/>
                <a:ea typeface="Calibri"/>
                <a:cs typeface="Arial"/>
              </a:rPr>
              <a:t>Key eligibility criteria</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Aged ≥40 years</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Mild-to-moderate acute non-cardioembolic ischemic stroke* or </a:t>
            </a:r>
            <a:br>
              <a:rPr kumimoji="0" lang="en-GB" sz="900" b="0" i="0" u="none" strike="noStrike" kern="0" cap="none" spc="0" normalizeH="0" baseline="0" noProof="0">
                <a:ln>
                  <a:noFill/>
                </a:ln>
                <a:effectLst/>
                <a:uLnTx/>
                <a:uFillTx/>
                <a:latin typeface="Arial"/>
                <a:ea typeface="Calibri"/>
                <a:cs typeface="Arial"/>
              </a:rPr>
            </a:br>
            <a:r>
              <a:rPr kumimoji="0" lang="en-GB" sz="900" b="0" i="0" u="none" strike="noStrike" kern="0" cap="none" spc="0" normalizeH="0" baseline="0" noProof="0">
                <a:ln>
                  <a:noFill/>
                </a:ln>
                <a:effectLst/>
                <a:uLnTx/>
                <a:uFillTx/>
                <a:latin typeface="Arial"/>
                <a:ea typeface="Calibri"/>
                <a:cs typeface="Arial"/>
              </a:rPr>
              <a:t>high-risk TIA†</a:t>
            </a:r>
          </a:p>
          <a:p>
            <a:pPr marL="109728" marR="0" lvl="0" indent="-109728" algn="l" defTabSz="685732"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900" b="0" i="0" u="none" strike="noStrike" kern="0" cap="none" spc="0" normalizeH="0" baseline="0" noProof="0">
                <a:ln>
                  <a:noFill/>
                </a:ln>
                <a:effectLst/>
                <a:uLnTx/>
                <a:uFillTx/>
                <a:latin typeface="Arial"/>
                <a:ea typeface="Calibri"/>
                <a:cs typeface="Arial"/>
              </a:rPr>
              <a:t>Patients were randomized within 24 hours of the index event‡</a:t>
            </a:r>
          </a:p>
        </p:txBody>
      </p:sp>
    </p:spTree>
    <p:extLst>
      <p:ext uri="{BB962C8B-B14F-4D97-AF65-F5344CB8AC3E}">
        <p14:creationId xmlns:p14="http://schemas.microsoft.com/office/powerpoint/2010/main" val="815359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19398-6A27-278D-4033-0D391776311F}"/>
            </a:ext>
          </a:extLst>
        </p:cNvPr>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2B15846D-1185-2E5B-9205-048CAF25F5A9}"/>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E7315EF8-9895-D905-372E-3144226AD3C2}"/>
              </a:ext>
            </a:extLst>
          </p:cNvPr>
          <p:cNvSpPr>
            <a:spLocks noGrp="1"/>
          </p:cNvSpPr>
          <p:nvPr>
            <p:ph type="title"/>
          </p:nvPr>
        </p:nvSpPr>
        <p:spPr/>
        <p:txBody>
          <a:bodyPr/>
          <a:lstStyle/>
          <a:p>
            <a:r>
              <a:rPr lang="en-US"/>
              <a:t>THALES: Key Results	</a:t>
            </a:r>
          </a:p>
        </p:txBody>
      </p:sp>
      <p:sp>
        <p:nvSpPr>
          <p:cNvPr id="6" name="Text Placeholder 5">
            <a:extLst>
              <a:ext uri="{FF2B5EF4-FFF2-40B4-BE49-F238E27FC236}">
                <a16:creationId xmlns:a16="http://schemas.microsoft.com/office/drawing/2014/main" id="{0B450017-5FCA-06CE-9E93-06281DFF5613}"/>
              </a:ext>
            </a:extLst>
          </p:cNvPr>
          <p:cNvSpPr>
            <a:spLocks noGrp="1"/>
          </p:cNvSpPr>
          <p:nvPr>
            <p:ph type="body" sz="quarter" idx="13"/>
          </p:nvPr>
        </p:nvSpPr>
        <p:spPr/>
        <p:txBody>
          <a:bodyPr/>
          <a:lstStyle/>
          <a:p>
            <a:r>
              <a:rPr lang="en-US"/>
              <a:t>The risk of stroke or death was lower with ticagrelor plus aspirin at the expense of increased severe bleeding rates, when compared with aspirin alone</a:t>
            </a:r>
          </a:p>
        </p:txBody>
      </p:sp>
      <p:sp>
        <p:nvSpPr>
          <p:cNvPr id="7" name="Text Placeholder 6">
            <a:extLst>
              <a:ext uri="{FF2B5EF4-FFF2-40B4-BE49-F238E27FC236}">
                <a16:creationId xmlns:a16="http://schemas.microsoft.com/office/drawing/2014/main" id="{6B9FA943-0288-F941-E632-BB2A5534CA3D}"/>
              </a:ext>
            </a:extLst>
          </p:cNvPr>
          <p:cNvSpPr>
            <a:spLocks noGrp="1"/>
          </p:cNvSpPr>
          <p:nvPr>
            <p:ph type="body" sz="quarter" idx="14"/>
          </p:nvPr>
        </p:nvSpPr>
        <p:spPr>
          <a:xfrm>
            <a:off x="359569" y="4464807"/>
            <a:ext cx="8424000" cy="262764"/>
          </a:xfrm>
        </p:spPr>
        <p:txBody>
          <a:bodyPr/>
          <a:lstStyle/>
          <a:p>
            <a:r>
              <a:rPr lang="en-US">
                <a:solidFill>
                  <a:schemeClr val="tx2"/>
                </a:solidFill>
              </a:rPr>
              <a:t>*Severe bleeding, as defined according to the GUSTO criteria, was fatal bleeding or intracranial or other bleeding that caused hemodynamic compromise for which intervention was warranted.</a:t>
            </a:r>
            <a:br>
              <a:rPr lang="en-US">
                <a:solidFill>
                  <a:schemeClr val="tx2"/>
                </a:solidFill>
              </a:rPr>
            </a:br>
            <a:r>
              <a:rPr lang="en-US">
                <a:solidFill>
                  <a:schemeClr val="tx2"/>
                </a:solidFill>
              </a:rPr>
              <a:t>CI, confidence interval; GUSTO, Global Utilization of Streptokinase and Tissue Plasminogen Activator for Occluded Coronary Arteries trial. </a:t>
            </a:r>
            <a:br>
              <a:rPr lang="en-US">
                <a:solidFill>
                  <a:schemeClr val="tx2"/>
                </a:solidFill>
              </a:rPr>
            </a:br>
            <a:r>
              <a:rPr lang="en-US">
                <a:solidFill>
                  <a:schemeClr val="tx2"/>
                </a:solidFill>
              </a:rPr>
              <a:t>Johnston SC, et al. N Engl J Med. 2020;383:207–217.</a:t>
            </a:r>
          </a:p>
        </p:txBody>
      </p:sp>
      <p:sp>
        <p:nvSpPr>
          <p:cNvPr id="65" name="Subtitle 49">
            <a:extLst>
              <a:ext uri="{FF2B5EF4-FFF2-40B4-BE49-F238E27FC236}">
                <a16:creationId xmlns:a16="http://schemas.microsoft.com/office/drawing/2014/main" id="{33B979CB-B547-6C4F-8F6E-3AEE5F94B236}"/>
              </a:ext>
            </a:extLst>
          </p:cNvPr>
          <p:cNvSpPr txBox="1">
            <a:spLocks/>
          </p:cNvSpPr>
          <p:nvPr/>
        </p:nvSpPr>
        <p:spPr>
          <a:xfrm>
            <a:off x="350595" y="976520"/>
            <a:ext cx="8418527" cy="388094"/>
          </a:xfrm>
          <a:prstGeom prst="rect">
            <a:avLst/>
          </a:prstGeom>
        </p:spPr>
        <p:txBody>
          <a:bodyPr vert="horz" lIns="0" tIns="0" rIns="0" bIns="0" rtlCol="0">
            <a:normAutofit/>
          </a:bodyPr>
          <a:lstStyle>
            <a:lvl1pPr marL="0" indent="0" algn="l" defTabSz="914218" rtl="0" eaLnBrk="1" latinLnBrk="0" hangingPunct="1">
              <a:lnSpc>
                <a:spcPct val="90000"/>
              </a:lnSpc>
              <a:spcBef>
                <a:spcPts val="1000"/>
              </a:spcBef>
              <a:buClr>
                <a:schemeClr val="accent3"/>
              </a:buClr>
              <a:buFont typeface="Arial" panose="020B0604020202020204" pitchFamily="34" charset="0"/>
              <a:buNone/>
              <a:defRPr sz="2000" kern="1200">
                <a:solidFill>
                  <a:schemeClr val="bg2"/>
                </a:solidFill>
                <a:latin typeface="Arial" panose="020B0604020202020204" pitchFamily="34" charset="0"/>
                <a:ea typeface="+mn-ea"/>
                <a:cs typeface="Arial" panose="020B0604020202020204" pitchFamily="34" charset="0"/>
              </a:defRPr>
            </a:lvl1pPr>
            <a:lvl2pPr marL="461871" indent="-231729"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077" indent="-222206"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218"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360"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09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2"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664" fontAlgn="auto">
              <a:spcBef>
                <a:spcPts val="750"/>
              </a:spcBef>
              <a:spcAft>
                <a:spcPts val="0"/>
              </a:spcAft>
              <a:buClr>
                <a:srgbClr val="ED653B"/>
              </a:buClr>
              <a:defRPr/>
            </a:pPr>
            <a:endParaRPr lang="en-GB" sz="1350">
              <a:solidFill>
                <a:srgbClr val="464545"/>
              </a:solidFill>
            </a:endParaRPr>
          </a:p>
        </p:txBody>
      </p:sp>
      <p:sp>
        <p:nvSpPr>
          <p:cNvPr id="678" name="Content Placeholder 9">
            <a:extLst>
              <a:ext uri="{FF2B5EF4-FFF2-40B4-BE49-F238E27FC236}">
                <a16:creationId xmlns:a16="http://schemas.microsoft.com/office/drawing/2014/main" id="{40FDBA0D-3B42-3569-0A11-68E52A99F41D}"/>
              </a:ext>
            </a:extLst>
          </p:cNvPr>
          <p:cNvSpPr txBox="1">
            <a:spLocks/>
          </p:cNvSpPr>
          <p:nvPr/>
        </p:nvSpPr>
        <p:spPr>
          <a:xfrm>
            <a:off x="637199" y="1502287"/>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Risk of stroke or death</a:t>
            </a:r>
          </a:p>
        </p:txBody>
      </p:sp>
      <p:sp>
        <p:nvSpPr>
          <p:cNvPr id="679" name="Content Placeholder 13">
            <a:extLst>
              <a:ext uri="{FF2B5EF4-FFF2-40B4-BE49-F238E27FC236}">
                <a16:creationId xmlns:a16="http://schemas.microsoft.com/office/drawing/2014/main" id="{E0CBB375-B33E-682A-4F1D-55592DA4010A}"/>
              </a:ext>
            </a:extLst>
          </p:cNvPr>
          <p:cNvSpPr txBox="1">
            <a:spLocks/>
          </p:cNvSpPr>
          <p:nvPr/>
        </p:nvSpPr>
        <p:spPr>
          <a:xfrm>
            <a:off x="4968015" y="1502287"/>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Risk of severe bleeding*</a:t>
            </a:r>
          </a:p>
        </p:txBody>
      </p:sp>
      <p:sp>
        <p:nvSpPr>
          <p:cNvPr id="3" name="TextBox 2">
            <a:extLst>
              <a:ext uri="{FF2B5EF4-FFF2-40B4-BE49-F238E27FC236}">
                <a16:creationId xmlns:a16="http://schemas.microsoft.com/office/drawing/2014/main" id="{3DA13B96-5FED-89A3-A88F-A77A85586E76}"/>
              </a:ext>
            </a:extLst>
          </p:cNvPr>
          <p:cNvSpPr txBox="1"/>
          <p:nvPr/>
        </p:nvSpPr>
        <p:spPr>
          <a:xfrm>
            <a:off x="2120483" y="3737704"/>
            <a:ext cx="1292341"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Days since randomization</a:t>
            </a:r>
          </a:p>
        </p:txBody>
      </p:sp>
      <p:grpSp>
        <p:nvGrpSpPr>
          <p:cNvPr id="4" name="Group 3">
            <a:extLst>
              <a:ext uri="{FF2B5EF4-FFF2-40B4-BE49-F238E27FC236}">
                <a16:creationId xmlns:a16="http://schemas.microsoft.com/office/drawing/2014/main" id="{21CA0B4F-017A-1AF2-58B1-4298E3F26F4F}"/>
              </a:ext>
            </a:extLst>
          </p:cNvPr>
          <p:cNvGrpSpPr/>
          <p:nvPr/>
        </p:nvGrpSpPr>
        <p:grpSpPr>
          <a:xfrm>
            <a:off x="798636" y="1838830"/>
            <a:ext cx="3593880" cy="1997346"/>
            <a:chOff x="798636" y="1838830"/>
            <a:chExt cx="3593880" cy="1997346"/>
          </a:xfrm>
        </p:grpSpPr>
        <p:sp>
          <p:nvSpPr>
            <p:cNvPr id="158" name="Freeform 16">
              <a:extLst>
                <a:ext uri="{FF2B5EF4-FFF2-40B4-BE49-F238E27FC236}">
                  <a16:creationId xmlns:a16="http://schemas.microsoft.com/office/drawing/2014/main" id="{0FF65557-30DE-4C20-5226-F8A256583AC9}"/>
                </a:ext>
              </a:extLst>
            </p:cNvPr>
            <p:cNvSpPr/>
            <p:nvPr/>
          </p:nvSpPr>
          <p:spPr>
            <a:xfrm>
              <a:off x="1197225" y="3624541"/>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59" name="Freeform 26">
              <a:extLst>
                <a:ext uri="{FF2B5EF4-FFF2-40B4-BE49-F238E27FC236}">
                  <a16:creationId xmlns:a16="http://schemas.microsoft.com/office/drawing/2014/main" id="{9E3FFEF9-60DF-EE63-962B-009AAF3460E1}"/>
                </a:ext>
              </a:extLst>
            </p:cNvPr>
            <p:cNvSpPr/>
            <p:nvPr/>
          </p:nvSpPr>
          <p:spPr>
            <a:xfrm>
              <a:off x="1245049"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60" name="TextBox 159">
              <a:extLst>
                <a:ext uri="{FF2B5EF4-FFF2-40B4-BE49-F238E27FC236}">
                  <a16:creationId xmlns:a16="http://schemas.microsoft.com/office/drawing/2014/main" id="{5D67F96E-3EB4-3A0D-9BA0-0E17E2B0B6D3}"/>
                </a:ext>
              </a:extLst>
            </p:cNvPr>
            <p:cNvSpPr txBox="1"/>
            <p:nvPr/>
          </p:nvSpPr>
          <p:spPr>
            <a:xfrm>
              <a:off x="1046225" y="3519731"/>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161" name="TextBox 160">
              <a:extLst>
                <a:ext uri="{FF2B5EF4-FFF2-40B4-BE49-F238E27FC236}">
                  <a16:creationId xmlns:a16="http://schemas.microsoft.com/office/drawing/2014/main" id="{7AB5B3FF-CDF9-48B1-5B56-EE33BC49BD83}"/>
                </a:ext>
              </a:extLst>
            </p:cNvPr>
            <p:cNvSpPr txBox="1"/>
            <p:nvPr/>
          </p:nvSpPr>
          <p:spPr>
            <a:xfrm>
              <a:off x="998142" y="3350407"/>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162" name="TextBox 161">
              <a:extLst>
                <a:ext uri="{FF2B5EF4-FFF2-40B4-BE49-F238E27FC236}">
                  <a16:creationId xmlns:a16="http://schemas.microsoft.com/office/drawing/2014/main" id="{5A1519C6-10F0-4386-7F3C-16AA51885F7B}"/>
                </a:ext>
              </a:extLst>
            </p:cNvPr>
            <p:cNvSpPr txBox="1"/>
            <p:nvPr/>
          </p:nvSpPr>
          <p:spPr>
            <a:xfrm>
              <a:off x="998142" y="3183973"/>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163" name="TextBox 162">
              <a:extLst>
                <a:ext uri="{FF2B5EF4-FFF2-40B4-BE49-F238E27FC236}">
                  <a16:creationId xmlns:a16="http://schemas.microsoft.com/office/drawing/2014/main" id="{D6B99F13-3E7B-A4A0-5A44-730FFE233CF9}"/>
                </a:ext>
              </a:extLst>
            </p:cNvPr>
            <p:cNvSpPr txBox="1"/>
            <p:nvPr/>
          </p:nvSpPr>
          <p:spPr>
            <a:xfrm>
              <a:off x="998142" y="301573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164" name="TextBox 163">
              <a:extLst>
                <a:ext uri="{FF2B5EF4-FFF2-40B4-BE49-F238E27FC236}">
                  <a16:creationId xmlns:a16="http://schemas.microsoft.com/office/drawing/2014/main" id="{A818E612-8E20-0B85-186B-458E6B13EBD8}"/>
                </a:ext>
              </a:extLst>
            </p:cNvPr>
            <p:cNvSpPr txBox="1"/>
            <p:nvPr/>
          </p:nvSpPr>
          <p:spPr>
            <a:xfrm>
              <a:off x="998142" y="284749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40</a:t>
              </a:r>
            </a:p>
          </p:txBody>
        </p:sp>
        <p:sp>
          <p:nvSpPr>
            <p:cNvPr id="165" name="TextBox 164">
              <a:extLst>
                <a:ext uri="{FF2B5EF4-FFF2-40B4-BE49-F238E27FC236}">
                  <a16:creationId xmlns:a16="http://schemas.microsoft.com/office/drawing/2014/main" id="{6A9B5E08-55EA-D155-FAC6-9A9B0902D86F}"/>
                </a:ext>
              </a:extLst>
            </p:cNvPr>
            <p:cNvSpPr txBox="1"/>
            <p:nvPr/>
          </p:nvSpPr>
          <p:spPr>
            <a:xfrm>
              <a:off x="997729" y="2679306"/>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50</a:t>
              </a:r>
            </a:p>
          </p:txBody>
        </p:sp>
        <p:sp>
          <p:nvSpPr>
            <p:cNvPr id="166" name="TextBox 165">
              <a:extLst>
                <a:ext uri="{FF2B5EF4-FFF2-40B4-BE49-F238E27FC236}">
                  <a16:creationId xmlns:a16="http://schemas.microsoft.com/office/drawing/2014/main" id="{8E022BD6-6836-4587-E476-8BB70B691429}"/>
                </a:ext>
              </a:extLst>
            </p:cNvPr>
            <p:cNvSpPr txBox="1"/>
            <p:nvPr/>
          </p:nvSpPr>
          <p:spPr>
            <a:xfrm>
              <a:off x="997729" y="250962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60</a:t>
              </a:r>
            </a:p>
          </p:txBody>
        </p:sp>
        <p:sp>
          <p:nvSpPr>
            <p:cNvPr id="167" name="TextBox 166">
              <a:extLst>
                <a:ext uri="{FF2B5EF4-FFF2-40B4-BE49-F238E27FC236}">
                  <a16:creationId xmlns:a16="http://schemas.microsoft.com/office/drawing/2014/main" id="{3AE3FAA8-8F39-AA34-2CF7-337150E6BE33}"/>
                </a:ext>
              </a:extLst>
            </p:cNvPr>
            <p:cNvSpPr txBox="1"/>
            <p:nvPr/>
          </p:nvSpPr>
          <p:spPr>
            <a:xfrm>
              <a:off x="997729" y="2341588"/>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70</a:t>
              </a:r>
            </a:p>
          </p:txBody>
        </p:sp>
        <p:sp>
          <p:nvSpPr>
            <p:cNvPr id="171" name="TextBox 170">
              <a:extLst>
                <a:ext uri="{FF2B5EF4-FFF2-40B4-BE49-F238E27FC236}">
                  <a16:creationId xmlns:a16="http://schemas.microsoft.com/office/drawing/2014/main" id="{E3CD7AA5-918A-7C97-3D54-8C7BF2C06CDF}"/>
                </a:ext>
              </a:extLst>
            </p:cNvPr>
            <p:cNvSpPr txBox="1"/>
            <p:nvPr/>
          </p:nvSpPr>
          <p:spPr>
            <a:xfrm>
              <a:off x="997729" y="217319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80</a:t>
              </a:r>
            </a:p>
          </p:txBody>
        </p:sp>
        <p:sp>
          <p:nvSpPr>
            <p:cNvPr id="172" name="TextBox 171">
              <a:extLst>
                <a:ext uri="{FF2B5EF4-FFF2-40B4-BE49-F238E27FC236}">
                  <a16:creationId xmlns:a16="http://schemas.microsoft.com/office/drawing/2014/main" id="{B6291F31-79D7-989F-1193-A59D9E8E52B9}"/>
                </a:ext>
              </a:extLst>
            </p:cNvPr>
            <p:cNvSpPr txBox="1"/>
            <p:nvPr/>
          </p:nvSpPr>
          <p:spPr>
            <a:xfrm>
              <a:off x="997729" y="2004799"/>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90</a:t>
              </a:r>
            </a:p>
          </p:txBody>
        </p:sp>
        <p:sp>
          <p:nvSpPr>
            <p:cNvPr id="173" name="TextBox 172">
              <a:extLst>
                <a:ext uri="{FF2B5EF4-FFF2-40B4-BE49-F238E27FC236}">
                  <a16:creationId xmlns:a16="http://schemas.microsoft.com/office/drawing/2014/main" id="{3006D249-01B2-DAB8-0557-7003C9F8D485}"/>
                </a:ext>
              </a:extLst>
            </p:cNvPr>
            <p:cNvSpPr txBox="1"/>
            <p:nvPr/>
          </p:nvSpPr>
          <p:spPr>
            <a:xfrm>
              <a:off x="949698" y="1838830"/>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100</a:t>
              </a:r>
            </a:p>
          </p:txBody>
        </p:sp>
        <p:sp>
          <p:nvSpPr>
            <p:cNvPr id="174" name="TextBox 173">
              <a:extLst>
                <a:ext uri="{FF2B5EF4-FFF2-40B4-BE49-F238E27FC236}">
                  <a16:creationId xmlns:a16="http://schemas.microsoft.com/office/drawing/2014/main" id="{4EAC2DEA-8A00-C7F8-68C8-246AE9EDF5E5}"/>
                </a:ext>
              </a:extLst>
            </p:cNvPr>
            <p:cNvSpPr txBox="1"/>
            <p:nvPr/>
          </p:nvSpPr>
          <p:spPr>
            <a:xfrm rot="16200000">
              <a:off x="261310" y="2690433"/>
              <a:ext cx="127470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Cumulative incidence (%)</a:t>
              </a:r>
            </a:p>
          </p:txBody>
        </p:sp>
        <p:sp>
          <p:nvSpPr>
            <p:cNvPr id="175" name="Freeform 14">
              <a:extLst>
                <a:ext uri="{FF2B5EF4-FFF2-40B4-BE49-F238E27FC236}">
                  <a16:creationId xmlns:a16="http://schemas.microsoft.com/office/drawing/2014/main" id="{CFB42725-AEEC-898F-6EE6-499E875AFDEE}"/>
                </a:ext>
              </a:extLst>
            </p:cNvPr>
            <p:cNvSpPr/>
            <p:nvPr/>
          </p:nvSpPr>
          <p:spPr>
            <a:xfrm>
              <a:off x="1245049" y="1943640"/>
              <a:ext cx="5170" cy="1680901"/>
            </a:xfrm>
            <a:custGeom>
              <a:avLst/>
              <a:gdLst>
                <a:gd name="csX0" fmla="*/ 0 w 5170"/>
                <a:gd name="csY0" fmla="*/ 1680901 h 1680901"/>
                <a:gd name="csX1" fmla="*/ 0 w 5170"/>
                <a:gd name="csY1" fmla="*/ 0 h 1680901"/>
              </a:gdLst>
              <a:ahLst/>
              <a:cxnLst>
                <a:cxn ang="0">
                  <a:pos x="csX0" y="csY0"/>
                </a:cxn>
                <a:cxn ang="0">
                  <a:pos x="csX1" y="csY1"/>
                </a:cxn>
              </a:cxnLst>
              <a:rect l="l" t="t" r="r" b="b"/>
              <a:pathLst>
                <a:path w="5170" h="1680901">
                  <a:moveTo>
                    <a:pt x="0" y="168090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76" name="Freeform 17">
              <a:extLst>
                <a:ext uri="{FF2B5EF4-FFF2-40B4-BE49-F238E27FC236}">
                  <a16:creationId xmlns:a16="http://schemas.microsoft.com/office/drawing/2014/main" id="{8DA81BFB-7921-E2B5-F850-6087376F47F7}"/>
                </a:ext>
              </a:extLst>
            </p:cNvPr>
            <p:cNvSpPr/>
            <p:nvPr/>
          </p:nvSpPr>
          <p:spPr>
            <a:xfrm>
              <a:off x="1245049" y="3624541"/>
              <a:ext cx="3001903" cy="5159"/>
            </a:xfrm>
            <a:custGeom>
              <a:avLst/>
              <a:gdLst>
                <a:gd name="csX0" fmla="*/ 3001903 w 3001903"/>
                <a:gd name="csY0" fmla="*/ 0 h 5159"/>
                <a:gd name="csX1" fmla="*/ 0 w 3001903"/>
                <a:gd name="csY1" fmla="*/ 0 h 5159"/>
              </a:gdLst>
              <a:ahLst/>
              <a:cxnLst>
                <a:cxn ang="0">
                  <a:pos x="csX0" y="csY0"/>
                </a:cxn>
                <a:cxn ang="0">
                  <a:pos x="csX1" y="csY1"/>
                </a:cxn>
              </a:cxnLst>
              <a:rect l="l" t="t" r="r" b="b"/>
              <a:pathLst>
                <a:path w="3001903" h="5159">
                  <a:moveTo>
                    <a:pt x="3001903" y="0"/>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77" name="Freeform 21">
              <a:extLst>
                <a:ext uri="{FF2B5EF4-FFF2-40B4-BE49-F238E27FC236}">
                  <a16:creationId xmlns:a16="http://schemas.microsoft.com/office/drawing/2014/main" id="{3C54A16D-0996-4FB2-C9E0-65F0151E624F}"/>
                </a:ext>
              </a:extLst>
            </p:cNvPr>
            <p:cNvSpPr/>
            <p:nvPr/>
          </p:nvSpPr>
          <p:spPr>
            <a:xfrm>
              <a:off x="2127545"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78" name="Freeform 22">
              <a:extLst>
                <a:ext uri="{FF2B5EF4-FFF2-40B4-BE49-F238E27FC236}">
                  <a16:creationId xmlns:a16="http://schemas.microsoft.com/office/drawing/2014/main" id="{8B1EB508-CEEA-B9F3-F043-EB0635B686E4}"/>
                </a:ext>
              </a:extLst>
            </p:cNvPr>
            <p:cNvSpPr/>
            <p:nvPr/>
          </p:nvSpPr>
          <p:spPr>
            <a:xfrm>
              <a:off x="3456175"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79" name="TextBox 178">
              <a:extLst>
                <a:ext uri="{FF2B5EF4-FFF2-40B4-BE49-F238E27FC236}">
                  <a16:creationId xmlns:a16="http://schemas.microsoft.com/office/drawing/2014/main" id="{4D1308FF-B4B9-5FAA-19EE-A87CB8778086}"/>
                </a:ext>
              </a:extLst>
            </p:cNvPr>
            <p:cNvSpPr txBox="1"/>
            <p:nvPr/>
          </p:nvSpPr>
          <p:spPr>
            <a:xfrm>
              <a:off x="1130602" y="3636121"/>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180" name="TextBox 179">
              <a:extLst>
                <a:ext uri="{FF2B5EF4-FFF2-40B4-BE49-F238E27FC236}">
                  <a16:creationId xmlns:a16="http://schemas.microsoft.com/office/drawing/2014/main" id="{DEC0007E-BD31-1120-6127-8BD70C8682CA}"/>
                </a:ext>
              </a:extLst>
            </p:cNvPr>
            <p:cNvSpPr txBox="1"/>
            <p:nvPr/>
          </p:nvSpPr>
          <p:spPr>
            <a:xfrm>
              <a:off x="1989057"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181" name="Freeform 25">
              <a:extLst>
                <a:ext uri="{FF2B5EF4-FFF2-40B4-BE49-F238E27FC236}">
                  <a16:creationId xmlns:a16="http://schemas.microsoft.com/office/drawing/2014/main" id="{47003736-3AA7-F557-E1FB-7EDDB7F1D7BA}"/>
                </a:ext>
              </a:extLst>
            </p:cNvPr>
            <p:cNvSpPr/>
            <p:nvPr/>
          </p:nvSpPr>
          <p:spPr>
            <a:xfrm>
              <a:off x="1686272"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2" name="TextBox 181">
              <a:extLst>
                <a:ext uri="{FF2B5EF4-FFF2-40B4-BE49-F238E27FC236}">
                  <a16:creationId xmlns:a16="http://schemas.microsoft.com/office/drawing/2014/main" id="{94164F57-2807-EBB9-3723-64A76036BC7F}"/>
                </a:ext>
              </a:extLst>
            </p:cNvPr>
            <p:cNvSpPr txBox="1"/>
            <p:nvPr/>
          </p:nvSpPr>
          <p:spPr>
            <a:xfrm>
              <a:off x="1571824" y="3636121"/>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a:t>
              </a:r>
            </a:p>
          </p:txBody>
        </p:sp>
        <p:sp>
          <p:nvSpPr>
            <p:cNvPr id="183" name="Freeform 40">
              <a:extLst>
                <a:ext uri="{FF2B5EF4-FFF2-40B4-BE49-F238E27FC236}">
                  <a16:creationId xmlns:a16="http://schemas.microsoft.com/office/drawing/2014/main" id="{672AA3BC-E172-6C85-65D6-2B4602D3E95C}"/>
                </a:ext>
              </a:extLst>
            </p:cNvPr>
            <p:cNvSpPr/>
            <p:nvPr/>
          </p:nvSpPr>
          <p:spPr>
            <a:xfrm>
              <a:off x="1197225" y="3455218"/>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4" name="Freeform 42">
              <a:extLst>
                <a:ext uri="{FF2B5EF4-FFF2-40B4-BE49-F238E27FC236}">
                  <a16:creationId xmlns:a16="http://schemas.microsoft.com/office/drawing/2014/main" id="{F467D52E-BDB9-9BCE-CF8C-6538C9E8F388}"/>
                </a:ext>
              </a:extLst>
            </p:cNvPr>
            <p:cNvSpPr/>
            <p:nvPr/>
          </p:nvSpPr>
          <p:spPr>
            <a:xfrm>
              <a:off x="1197225" y="3288784"/>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5" name="Freeform 44">
              <a:extLst>
                <a:ext uri="{FF2B5EF4-FFF2-40B4-BE49-F238E27FC236}">
                  <a16:creationId xmlns:a16="http://schemas.microsoft.com/office/drawing/2014/main" id="{7AFD5DE6-29F5-D3BE-0D3D-6F181A4B5FDE}"/>
                </a:ext>
              </a:extLst>
            </p:cNvPr>
            <p:cNvSpPr/>
            <p:nvPr/>
          </p:nvSpPr>
          <p:spPr>
            <a:xfrm>
              <a:off x="1197225" y="3120493"/>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6" name="Freeform 46">
              <a:extLst>
                <a:ext uri="{FF2B5EF4-FFF2-40B4-BE49-F238E27FC236}">
                  <a16:creationId xmlns:a16="http://schemas.microsoft.com/office/drawing/2014/main" id="{75D652C5-90A8-3A58-4549-BC965736CFD4}"/>
                </a:ext>
              </a:extLst>
            </p:cNvPr>
            <p:cNvSpPr/>
            <p:nvPr/>
          </p:nvSpPr>
          <p:spPr>
            <a:xfrm>
              <a:off x="1197225" y="2952253"/>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7" name="Freeform 48">
              <a:extLst>
                <a:ext uri="{FF2B5EF4-FFF2-40B4-BE49-F238E27FC236}">
                  <a16:creationId xmlns:a16="http://schemas.microsoft.com/office/drawing/2014/main" id="{05B8FD19-3D94-0608-BDD6-44CFB0A64E5D}"/>
                </a:ext>
              </a:extLst>
            </p:cNvPr>
            <p:cNvSpPr/>
            <p:nvPr/>
          </p:nvSpPr>
          <p:spPr>
            <a:xfrm>
              <a:off x="1196863" y="2784065"/>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8" name="Freeform 50">
              <a:extLst>
                <a:ext uri="{FF2B5EF4-FFF2-40B4-BE49-F238E27FC236}">
                  <a16:creationId xmlns:a16="http://schemas.microsoft.com/office/drawing/2014/main" id="{7385B0EA-AAB8-28C4-44C7-0CBE71EBB03D}"/>
                </a:ext>
              </a:extLst>
            </p:cNvPr>
            <p:cNvSpPr/>
            <p:nvPr/>
          </p:nvSpPr>
          <p:spPr>
            <a:xfrm>
              <a:off x="1196863" y="2614381"/>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89" name="Freeform 52">
              <a:extLst>
                <a:ext uri="{FF2B5EF4-FFF2-40B4-BE49-F238E27FC236}">
                  <a16:creationId xmlns:a16="http://schemas.microsoft.com/office/drawing/2014/main" id="{678FEE3A-D59F-2E36-4E11-CA0F40C700FD}"/>
                </a:ext>
              </a:extLst>
            </p:cNvPr>
            <p:cNvSpPr/>
            <p:nvPr/>
          </p:nvSpPr>
          <p:spPr>
            <a:xfrm>
              <a:off x="1196863" y="2446399"/>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0" name="Freeform 54">
              <a:extLst>
                <a:ext uri="{FF2B5EF4-FFF2-40B4-BE49-F238E27FC236}">
                  <a16:creationId xmlns:a16="http://schemas.microsoft.com/office/drawing/2014/main" id="{4A017F94-76AD-24C6-8745-4CFC9A50355F}"/>
                </a:ext>
              </a:extLst>
            </p:cNvPr>
            <p:cNvSpPr/>
            <p:nvPr/>
          </p:nvSpPr>
          <p:spPr>
            <a:xfrm>
              <a:off x="1196863" y="2278004"/>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1" name="Freeform 56">
              <a:extLst>
                <a:ext uri="{FF2B5EF4-FFF2-40B4-BE49-F238E27FC236}">
                  <a16:creationId xmlns:a16="http://schemas.microsoft.com/office/drawing/2014/main" id="{D9350D97-BEFF-5A28-BF1C-D32C445AC652}"/>
                </a:ext>
              </a:extLst>
            </p:cNvPr>
            <p:cNvSpPr/>
            <p:nvPr/>
          </p:nvSpPr>
          <p:spPr>
            <a:xfrm>
              <a:off x="1196863" y="2109610"/>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2" name="Freeform 58">
              <a:extLst>
                <a:ext uri="{FF2B5EF4-FFF2-40B4-BE49-F238E27FC236}">
                  <a16:creationId xmlns:a16="http://schemas.microsoft.com/office/drawing/2014/main" id="{58A54495-B2DB-A45E-52F8-645AA34DC1E1}"/>
                </a:ext>
              </a:extLst>
            </p:cNvPr>
            <p:cNvSpPr/>
            <p:nvPr/>
          </p:nvSpPr>
          <p:spPr>
            <a:xfrm>
              <a:off x="1196863" y="1943640"/>
              <a:ext cx="47772" cy="5159"/>
            </a:xfrm>
            <a:custGeom>
              <a:avLst/>
              <a:gdLst>
                <a:gd name="csX0" fmla="*/ 0 w 47772"/>
                <a:gd name="csY0" fmla="*/ 0 h 5159"/>
                <a:gd name="csX1" fmla="*/ 47772 w 47772"/>
                <a:gd name="csY1" fmla="*/ 0 h 5159"/>
              </a:gdLst>
              <a:ahLst/>
              <a:cxnLst>
                <a:cxn ang="0">
                  <a:pos x="csX0" y="csY0"/>
                </a:cxn>
                <a:cxn ang="0">
                  <a:pos x="csX1" y="csY1"/>
                </a:cxn>
              </a:cxnLst>
              <a:rect l="l" t="t" r="r" b="b"/>
              <a:pathLst>
                <a:path w="47772" h="5159">
                  <a:moveTo>
                    <a:pt x="0" y="0"/>
                  </a:moveTo>
                  <a:lnTo>
                    <a:pt x="47772"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3" name="TextBox 192">
              <a:extLst>
                <a:ext uri="{FF2B5EF4-FFF2-40B4-BE49-F238E27FC236}">
                  <a16:creationId xmlns:a16="http://schemas.microsoft.com/office/drawing/2014/main" id="{E918CE77-EC7D-1948-F2E2-E130E37EF525}"/>
                </a:ext>
              </a:extLst>
            </p:cNvPr>
            <p:cNvSpPr txBox="1"/>
            <p:nvPr/>
          </p:nvSpPr>
          <p:spPr>
            <a:xfrm>
              <a:off x="3317687"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25</a:t>
              </a:r>
            </a:p>
          </p:txBody>
        </p:sp>
        <p:sp>
          <p:nvSpPr>
            <p:cNvPr id="194" name="Freeform 61">
              <a:extLst>
                <a:ext uri="{FF2B5EF4-FFF2-40B4-BE49-F238E27FC236}">
                  <a16:creationId xmlns:a16="http://schemas.microsoft.com/office/drawing/2014/main" id="{24F842BC-CE65-8D0C-95A6-C39BD66AB3D4}"/>
                </a:ext>
              </a:extLst>
            </p:cNvPr>
            <p:cNvSpPr/>
            <p:nvPr/>
          </p:nvSpPr>
          <p:spPr>
            <a:xfrm>
              <a:off x="3011231"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5" name="TextBox 194">
              <a:extLst>
                <a:ext uri="{FF2B5EF4-FFF2-40B4-BE49-F238E27FC236}">
                  <a16:creationId xmlns:a16="http://schemas.microsoft.com/office/drawing/2014/main" id="{B4B32515-459A-6F6F-E192-E8C9EBC7ED2E}"/>
                </a:ext>
              </a:extLst>
            </p:cNvPr>
            <p:cNvSpPr txBox="1"/>
            <p:nvPr/>
          </p:nvSpPr>
          <p:spPr>
            <a:xfrm>
              <a:off x="2872742"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196" name="Freeform 63">
              <a:extLst>
                <a:ext uri="{FF2B5EF4-FFF2-40B4-BE49-F238E27FC236}">
                  <a16:creationId xmlns:a16="http://schemas.microsoft.com/office/drawing/2014/main" id="{652651E8-8110-07FD-7FE8-272BBA3F143B}"/>
                </a:ext>
              </a:extLst>
            </p:cNvPr>
            <p:cNvSpPr/>
            <p:nvPr/>
          </p:nvSpPr>
          <p:spPr>
            <a:xfrm>
              <a:off x="2569957"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7" name="TextBox 196">
              <a:extLst>
                <a:ext uri="{FF2B5EF4-FFF2-40B4-BE49-F238E27FC236}">
                  <a16:creationId xmlns:a16="http://schemas.microsoft.com/office/drawing/2014/main" id="{C75606A0-2D2B-517A-9B59-E6452FBED05C}"/>
                </a:ext>
              </a:extLst>
            </p:cNvPr>
            <p:cNvSpPr txBox="1"/>
            <p:nvPr/>
          </p:nvSpPr>
          <p:spPr>
            <a:xfrm>
              <a:off x="2431468"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15</a:t>
              </a:r>
            </a:p>
          </p:txBody>
        </p:sp>
        <p:sp>
          <p:nvSpPr>
            <p:cNvPr id="198" name="Freeform 66">
              <a:extLst>
                <a:ext uri="{FF2B5EF4-FFF2-40B4-BE49-F238E27FC236}">
                  <a16:creationId xmlns:a16="http://schemas.microsoft.com/office/drawing/2014/main" id="{CD231042-10D5-17B5-465A-B76EBDD72648}"/>
                </a:ext>
              </a:extLst>
            </p:cNvPr>
            <p:cNvSpPr/>
            <p:nvPr/>
          </p:nvSpPr>
          <p:spPr>
            <a:xfrm>
              <a:off x="3896467"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99" name="TextBox 198">
              <a:extLst>
                <a:ext uri="{FF2B5EF4-FFF2-40B4-BE49-F238E27FC236}">
                  <a16:creationId xmlns:a16="http://schemas.microsoft.com/office/drawing/2014/main" id="{12B218F5-DBFB-B091-8A3C-54A99527930D}"/>
                </a:ext>
              </a:extLst>
            </p:cNvPr>
            <p:cNvSpPr txBox="1"/>
            <p:nvPr/>
          </p:nvSpPr>
          <p:spPr>
            <a:xfrm>
              <a:off x="3757978"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200" name="Freeform 68">
              <a:extLst>
                <a:ext uri="{FF2B5EF4-FFF2-40B4-BE49-F238E27FC236}">
                  <a16:creationId xmlns:a16="http://schemas.microsoft.com/office/drawing/2014/main" id="{657CB0C0-FF5A-8211-0AE3-DD69DD8262B1}"/>
                </a:ext>
              </a:extLst>
            </p:cNvPr>
            <p:cNvSpPr/>
            <p:nvPr/>
          </p:nvSpPr>
          <p:spPr>
            <a:xfrm>
              <a:off x="4246953" y="3624541"/>
              <a:ext cx="5170" cy="47670"/>
            </a:xfrm>
            <a:custGeom>
              <a:avLst/>
              <a:gdLst>
                <a:gd name="csX0" fmla="*/ 0 w 5170"/>
                <a:gd name="csY0" fmla="*/ 47671 h 47670"/>
                <a:gd name="csX1" fmla="*/ 0 w 5170"/>
                <a:gd name="csY1" fmla="*/ 0 h 47670"/>
              </a:gdLst>
              <a:ahLst/>
              <a:cxnLst>
                <a:cxn ang="0">
                  <a:pos x="csX0" y="csY0"/>
                </a:cxn>
                <a:cxn ang="0">
                  <a:pos x="csX1" y="csY1"/>
                </a:cxn>
              </a:cxnLst>
              <a:rect l="l" t="t" r="r" b="b"/>
              <a:pathLst>
                <a:path w="5170" h="47670">
                  <a:moveTo>
                    <a:pt x="0" y="47671"/>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01" name="TextBox 200">
              <a:extLst>
                <a:ext uri="{FF2B5EF4-FFF2-40B4-BE49-F238E27FC236}">
                  <a16:creationId xmlns:a16="http://schemas.microsoft.com/office/drawing/2014/main" id="{1DE31EE1-9A64-4E14-203B-2371656D42C4}"/>
                </a:ext>
              </a:extLst>
            </p:cNvPr>
            <p:cNvSpPr txBox="1"/>
            <p:nvPr/>
          </p:nvSpPr>
          <p:spPr>
            <a:xfrm>
              <a:off x="4108464" y="363612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34</a:t>
              </a:r>
            </a:p>
          </p:txBody>
        </p:sp>
      </p:grpSp>
      <p:grpSp>
        <p:nvGrpSpPr>
          <p:cNvPr id="5" name="Group 4">
            <a:extLst>
              <a:ext uri="{FF2B5EF4-FFF2-40B4-BE49-F238E27FC236}">
                <a16:creationId xmlns:a16="http://schemas.microsoft.com/office/drawing/2014/main" id="{F8E8B13D-532C-B751-EDCD-F4DA27940847}"/>
              </a:ext>
            </a:extLst>
          </p:cNvPr>
          <p:cNvGrpSpPr/>
          <p:nvPr/>
        </p:nvGrpSpPr>
        <p:grpSpPr>
          <a:xfrm>
            <a:off x="1426232" y="1839075"/>
            <a:ext cx="2828861" cy="1378145"/>
            <a:chOff x="1426232" y="1839075"/>
            <a:chExt cx="2828861" cy="1378145"/>
          </a:xfrm>
        </p:grpSpPr>
        <p:sp>
          <p:nvSpPr>
            <p:cNvPr id="130" name="TextBox 129">
              <a:extLst>
                <a:ext uri="{FF2B5EF4-FFF2-40B4-BE49-F238E27FC236}">
                  <a16:creationId xmlns:a16="http://schemas.microsoft.com/office/drawing/2014/main" id="{50E7A972-AF1F-DB25-958F-565E5A55B6FA}"/>
                </a:ext>
              </a:extLst>
            </p:cNvPr>
            <p:cNvSpPr txBox="1"/>
            <p:nvPr/>
          </p:nvSpPr>
          <p:spPr>
            <a:xfrm>
              <a:off x="1426232" y="291382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131" name="TextBox 130">
              <a:extLst>
                <a:ext uri="{FF2B5EF4-FFF2-40B4-BE49-F238E27FC236}">
                  <a16:creationId xmlns:a16="http://schemas.microsoft.com/office/drawing/2014/main" id="{E4AC317D-AB44-3F9C-A8D3-DEF3C50470A3}"/>
                </a:ext>
              </a:extLst>
            </p:cNvPr>
            <p:cNvSpPr txBox="1"/>
            <p:nvPr/>
          </p:nvSpPr>
          <p:spPr>
            <a:xfrm>
              <a:off x="1426232" y="264183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a:t>
              </a:r>
            </a:p>
          </p:txBody>
        </p:sp>
        <p:sp>
          <p:nvSpPr>
            <p:cNvPr id="132" name="TextBox 131">
              <a:extLst>
                <a:ext uri="{FF2B5EF4-FFF2-40B4-BE49-F238E27FC236}">
                  <a16:creationId xmlns:a16="http://schemas.microsoft.com/office/drawing/2014/main" id="{AB8D5579-8FEB-A78C-80A2-3D25FD187418}"/>
                </a:ext>
              </a:extLst>
            </p:cNvPr>
            <p:cNvSpPr txBox="1"/>
            <p:nvPr/>
          </p:nvSpPr>
          <p:spPr>
            <a:xfrm>
              <a:off x="1426232" y="2373149"/>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4</a:t>
              </a:r>
            </a:p>
          </p:txBody>
        </p:sp>
        <p:sp>
          <p:nvSpPr>
            <p:cNvPr id="133" name="TextBox 132">
              <a:extLst>
                <a:ext uri="{FF2B5EF4-FFF2-40B4-BE49-F238E27FC236}">
                  <a16:creationId xmlns:a16="http://schemas.microsoft.com/office/drawing/2014/main" id="{B508B3F9-57C4-D644-671F-291BEBBEF508}"/>
                </a:ext>
              </a:extLst>
            </p:cNvPr>
            <p:cNvSpPr txBox="1"/>
            <p:nvPr/>
          </p:nvSpPr>
          <p:spPr>
            <a:xfrm>
              <a:off x="1426232" y="2103481"/>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6</a:t>
              </a:r>
            </a:p>
          </p:txBody>
        </p:sp>
        <p:sp>
          <p:nvSpPr>
            <p:cNvPr id="134" name="TextBox 133">
              <a:extLst>
                <a:ext uri="{FF2B5EF4-FFF2-40B4-BE49-F238E27FC236}">
                  <a16:creationId xmlns:a16="http://schemas.microsoft.com/office/drawing/2014/main" id="{188A6300-85E4-F011-8F81-282A2F754F1B}"/>
                </a:ext>
              </a:extLst>
            </p:cNvPr>
            <p:cNvSpPr txBox="1"/>
            <p:nvPr/>
          </p:nvSpPr>
          <p:spPr>
            <a:xfrm>
              <a:off x="1426232" y="1839075"/>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8</a:t>
              </a:r>
            </a:p>
          </p:txBody>
        </p:sp>
        <p:sp>
          <p:nvSpPr>
            <p:cNvPr id="135" name="Freeform 101">
              <a:extLst>
                <a:ext uri="{FF2B5EF4-FFF2-40B4-BE49-F238E27FC236}">
                  <a16:creationId xmlns:a16="http://schemas.microsoft.com/office/drawing/2014/main" id="{F98F8D0D-9ECA-4633-1F86-19EFAD3054B8}"/>
                </a:ext>
              </a:extLst>
            </p:cNvPr>
            <p:cNvSpPr/>
            <p:nvPr/>
          </p:nvSpPr>
          <p:spPr>
            <a:xfrm>
              <a:off x="1610477"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36" name="Freeform 15">
              <a:extLst>
                <a:ext uri="{FF2B5EF4-FFF2-40B4-BE49-F238E27FC236}">
                  <a16:creationId xmlns:a16="http://schemas.microsoft.com/office/drawing/2014/main" id="{9B7E4A9B-F494-79AD-F523-379E58C19201}"/>
                </a:ext>
              </a:extLst>
            </p:cNvPr>
            <p:cNvSpPr/>
            <p:nvPr/>
          </p:nvSpPr>
          <p:spPr>
            <a:xfrm>
              <a:off x="1610477" y="1943640"/>
              <a:ext cx="5170" cy="1074753"/>
            </a:xfrm>
            <a:custGeom>
              <a:avLst/>
              <a:gdLst>
                <a:gd name="csX0" fmla="*/ 0 w 5170"/>
                <a:gd name="csY0" fmla="*/ 1074753 h 1074753"/>
                <a:gd name="csX1" fmla="*/ 0 w 5170"/>
                <a:gd name="csY1" fmla="*/ 0 h 1074753"/>
              </a:gdLst>
              <a:ahLst/>
              <a:cxnLst>
                <a:cxn ang="0">
                  <a:pos x="csX0" y="csY0"/>
                </a:cxn>
                <a:cxn ang="0">
                  <a:pos x="csX1" y="csY1"/>
                </a:cxn>
              </a:cxnLst>
              <a:rect l="l" t="t" r="r" b="b"/>
              <a:pathLst>
                <a:path w="5170" h="1074753">
                  <a:moveTo>
                    <a:pt x="0" y="1074753"/>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37" name="Freeform 18">
              <a:extLst>
                <a:ext uri="{FF2B5EF4-FFF2-40B4-BE49-F238E27FC236}">
                  <a16:creationId xmlns:a16="http://schemas.microsoft.com/office/drawing/2014/main" id="{E5D51A91-DDC3-EE47-12C3-4681260ABDD9}"/>
                </a:ext>
              </a:extLst>
            </p:cNvPr>
            <p:cNvSpPr/>
            <p:nvPr/>
          </p:nvSpPr>
          <p:spPr>
            <a:xfrm>
              <a:off x="1610477" y="3018393"/>
              <a:ext cx="2484110" cy="5159"/>
            </a:xfrm>
            <a:custGeom>
              <a:avLst/>
              <a:gdLst>
                <a:gd name="csX0" fmla="*/ 2484111 w 2484110"/>
                <a:gd name="csY0" fmla="*/ 0 h 5159"/>
                <a:gd name="csX1" fmla="*/ 0 w 2484110"/>
                <a:gd name="csY1" fmla="*/ 0 h 5159"/>
              </a:gdLst>
              <a:ahLst/>
              <a:cxnLst>
                <a:cxn ang="0">
                  <a:pos x="csX0" y="csY0"/>
                </a:cxn>
                <a:cxn ang="0">
                  <a:pos x="csX1" y="csY1"/>
                </a:cxn>
              </a:cxnLst>
              <a:rect l="l" t="t" r="r" b="b"/>
              <a:pathLst>
                <a:path w="2484110" h="5159">
                  <a:moveTo>
                    <a:pt x="2484111" y="0"/>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38" name="Freeform 30">
              <a:extLst>
                <a:ext uri="{FF2B5EF4-FFF2-40B4-BE49-F238E27FC236}">
                  <a16:creationId xmlns:a16="http://schemas.microsoft.com/office/drawing/2014/main" id="{4591019C-58D9-E914-ADF8-C2606A64B80A}"/>
                </a:ext>
              </a:extLst>
            </p:cNvPr>
            <p:cNvSpPr/>
            <p:nvPr/>
          </p:nvSpPr>
          <p:spPr>
            <a:xfrm>
              <a:off x="1562653" y="3018393"/>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39" name="Freeform 32">
              <a:extLst>
                <a:ext uri="{FF2B5EF4-FFF2-40B4-BE49-F238E27FC236}">
                  <a16:creationId xmlns:a16="http://schemas.microsoft.com/office/drawing/2014/main" id="{8FFB5B00-4D19-720D-537C-70321F13050A}"/>
                </a:ext>
              </a:extLst>
            </p:cNvPr>
            <p:cNvSpPr/>
            <p:nvPr/>
          </p:nvSpPr>
          <p:spPr>
            <a:xfrm>
              <a:off x="1562653" y="2746352"/>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0" name="Freeform 34">
              <a:extLst>
                <a:ext uri="{FF2B5EF4-FFF2-40B4-BE49-F238E27FC236}">
                  <a16:creationId xmlns:a16="http://schemas.microsoft.com/office/drawing/2014/main" id="{96C8AD71-28B0-53E2-C614-D495F40B6E21}"/>
                </a:ext>
              </a:extLst>
            </p:cNvPr>
            <p:cNvSpPr/>
            <p:nvPr/>
          </p:nvSpPr>
          <p:spPr>
            <a:xfrm>
              <a:off x="1562653" y="2477663"/>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1" name="Freeform 36">
              <a:extLst>
                <a:ext uri="{FF2B5EF4-FFF2-40B4-BE49-F238E27FC236}">
                  <a16:creationId xmlns:a16="http://schemas.microsoft.com/office/drawing/2014/main" id="{4082CD2A-636E-21FF-96B8-D57AACE589F6}"/>
                </a:ext>
              </a:extLst>
            </p:cNvPr>
            <p:cNvSpPr/>
            <p:nvPr/>
          </p:nvSpPr>
          <p:spPr>
            <a:xfrm>
              <a:off x="1562653" y="2207995"/>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2" name="Freeform 38">
              <a:extLst>
                <a:ext uri="{FF2B5EF4-FFF2-40B4-BE49-F238E27FC236}">
                  <a16:creationId xmlns:a16="http://schemas.microsoft.com/office/drawing/2014/main" id="{2959A380-1E61-79F8-00DF-A2443795B421}"/>
                </a:ext>
              </a:extLst>
            </p:cNvPr>
            <p:cNvSpPr/>
            <p:nvPr/>
          </p:nvSpPr>
          <p:spPr>
            <a:xfrm>
              <a:off x="1562653" y="1943640"/>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3" name="Freeform 87">
              <a:extLst>
                <a:ext uri="{FF2B5EF4-FFF2-40B4-BE49-F238E27FC236}">
                  <a16:creationId xmlns:a16="http://schemas.microsoft.com/office/drawing/2014/main" id="{FBEB7DD4-B57C-2677-8F11-6693F1C9A542}"/>
                </a:ext>
              </a:extLst>
            </p:cNvPr>
            <p:cNvSpPr/>
            <p:nvPr/>
          </p:nvSpPr>
          <p:spPr>
            <a:xfrm>
              <a:off x="4094588"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4" name="TextBox 143">
              <a:extLst>
                <a:ext uri="{FF2B5EF4-FFF2-40B4-BE49-F238E27FC236}">
                  <a16:creationId xmlns:a16="http://schemas.microsoft.com/office/drawing/2014/main" id="{0B0BD68D-040B-AB67-6FDC-F91125919C44}"/>
                </a:ext>
              </a:extLst>
            </p:cNvPr>
            <p:cNvSpPr txBox="1"/>
            <p:nvPr/>
          </p:nvSpPr>
          <p:spPr>
            <a:xfrm>
              <a:off x="3971041"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34</a:t>
              </a:r>
            </a:p>
          </p:txBody>
        </p:sp>
        <p:sp>
          <p:nvSpPr>
            <p:cNvPr id="145" name="Freeform 89">
              <a:extLst>
                <a:ext uri="{FF2B5EF4-FFF2-40B4-BE49-F238E27FC236}">
                  <a16:creationId xmlns:a16="http://schemas.microsoft.com/office/drawing/2014/main" id="{693F2DF1-1EC3-111A-15C2-B10E1C280106}"/>
                </a:ext>
              </a:extLst>
            </p:cNvPr>
            <p:cNvSpPr/>
            <p:nvPr/>
          </p:nvSpPr>
          <p:spPr>
            <a:xfrm>
              <a:off x="3800819"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6" name="TextBox 145">
              <a:extLst>
                <a:ext uri="{FF2B5EF4-FFF2-40B4-BE49-F238E27FC236}">
                  <a16:creationId xmlns:a16="http://schemas.microsoft.com/office/drawing/2014/main" id="{51035769-98C5-6373-F900-4ADC0E218B19}"/>
                </a:ext>
              </a:extLst>
            </p:cNvPr>
            <p:cNvSpPr txBox="1"/>
            <p:nvPr/>
          </p:nvSpPr>
          <p:spPr>
            <a:xfrm>
              <a:off x="3677272"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147" name="Freeform 91">
              <a:extLst>
                <a:ext uri="{FF2B5EF4-FFF2-40B4-BE49-F238E27FC236}">
                  <a16:creationId xmlns:a16="http://schemas.microsoft.com/office/drawing/2014/main" id="{BCAC306F-F210-32C7-77D9-FA569A5BF534}"/>
                </a:ext>
              </a:extLst>
            </p:cNvPr>
            <p:cNvSpPr/>
            <p:nvPr/>
          </p:nvSpPr>
          <p:spPr>
            <a:xfrm>
              <a:off x="3435857"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48" name="TextBox 147">
              <a:extLst>
                <a:ext uri="{FF2B5EF4-FFF2-40B4-BE49-F238E27FC236}">
                  <a16:creationId xmlns:a16="http://schemas.microsoft.com/office/drawing/2014/main" id="{986B8F66-74EE-4D6C-8C86-E3DC52E811FD}"/>
                </a:ext>
              </a:extLst>
            </p:cNvPr>
            <p:cNvSpPr txBox="1"/>
            <p:nvPr/>
          </p:nvSpPr>
          <p:spPr>
            <a:xfrm>
              <a:off x="3312310"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25</a:t>
              </a:r>
            </a:p>
          </p:txBody>
        </p:sp>
        <p:sp>
          <p:nvSpPr>
            <p:cNvPr id="149" name="Freeform 93">
              <a:extLst>
                <a:ext uri="{FF2B5EF4-FFF2-40B4-BE49-F238E27FC236}">
                  <a16:creationId xmlns:a16="http://schemas.microsoft.com/office/drawing/2014/main" id="{6F1AEA00-F619-8CD7-EF39-AD7E944D6CEA}"/>
                </a:ext>
              </a:extLst>
            </p:cNvPr>
            <p:cNvSpPr/>
            <p:nvPr/>
          </p:nvSpPr>
          <p:spPr>
            <a:xfrm>
              <a:off x="3070894"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50" name="TextBox 149">
              <a:extLst>
                <a:ext uri="{FF2B5EF4-FFF2-40B4-BE49-F238E27FC236}">
                  <a16:creationId xmlns:a16="http://schemas.microsoft.com/office/drawing/2014/main" id="{371EC473-BD56-E415-220C-5BA09467E747}"/>
                </a:ext>
              </a:extLst>
            </p:cNvPr>
            <p:cNvSpPr txBox="1"/>
            <p:nvPr/>
          </p:nvSpPr>
          <p:spPr>
            <a:xfrm>
              <a:off x="2947348"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151" name="Freeform 95">
              <a:extLst>
                <a:ext uri="{FF2B5EF4-FFF2-40B4-BE49-F238E27FC236}">
                  <a16:creationId xmlns:a16="http://schemas.microsoft.com/office/drawing/2014/main" id="{8BE831EE-F336-9D2D-87BA-CFD19BD46BFB}"/>
                </a:ext>
              </a:extLst>
            </p:cNvPr>
            <p:cNvSpPr/>
            <p:nvPr/>
          </p:nvSpPr>
          <p:spPr>
            <a:xfrm>
              <a:off x="2706087"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52" name="TextBox 151">
              <a:extLst>
                <a:ext uri="{FF2B5EF4-FFF2-40B4-BE49-F238E27FC236}">
                  <a16:creationId xmlns:a16="http://schemas.microsoft.com/office/drawing/2014/main" id="{3A561BA2-9F59-3D50-83D3-4F1989FC8581}"/>
                </a:ext>
              </a:extLst>
            </p:cNvPr>
            <p:cNvSpPr txBox="1"/>
            <p:nvPr/>
          </p:nvSpPr>
          <p:spPr>
            <a:xfrm>
              <a:off x="2582540"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15</a:t>
              </a:r>
            </a:p>
          </p:txBody>
        </p:sp>
        <p:sp>
          <p:nvSpPr>
            <p:cNvPr id="153" name="Freeform 97">
              <a:extLst>
                <a:ext uri="{FF2B5EF4-FFF2-40B4-BE49-F238E27FC236}">
                  <a16:creationId xmlns:a16="http://schemas.microsoft.com/office/drawing/2014/main" id="{9A293B39-C019-9475-4966-794D0BB7C143}"/>
                </a:ext>
              </a:extLst>
            </p:cNvPr>
            <p:cNvSpPr/>
            <p:nvPr/>
          </p:nvSpPr>
          <p:spPr>
            <a:xfrm>
              <a:off x="2340608"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54" name="TextBox 153">
              <a:extLst>
                <a:ext uri="{FF2B5EF4-FFF2-40B4-BE49-F238E27FC236}">
                  <a16:creationId xmlns:a16="http://schemas.microsoft.com/office/drawing/2014/main" id="{57A92F41-2344-F819-5D6B-8823FCAE1DE6}"/>
                </a:ext>
              </a:extLst>
            </p:cNvPr>
            <p:cNvSpPr txBox="1"/>
            <p:nvPr/>
          </p:nvSpPr>
          <p:spPr>
            <a:xfrm>
              <a:off x="2217010" y="301716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155" name="Freeform 99">
              <a:extLst>
                <a:ext uri="{FF2B5EF4-FFF2-40B4-BE49-F238E27FC236}">
                  <a16:creationId xmlns:a16="http://schemas.microsoft.com/office/drawing/2014/main" id="{2767E90A-65AC-A6D6-DCCC-122D62C68A95}"/>
                </a:ext>
              </a:extLst>
            </p:cNvPr>
            <p:cNvSpPr/>
            <p:nvPr/>
          </p:nvSpPr>
          <p:spPr>
            <a:xfrm>
              <a:off x="1975542" y="3018393"/>
              <a:ext cx="5170" cy="47722"/>
            </a:xfrm>
            <a:custGeom>
              <a:avLst/>
              <a:gdLst>
                <a:gd name="csX0" fmla="*/ 0 w 5170"/>
                <a:gd name="csY0" fmla="*/ 47722 h 47722"/>
                <a:gd name="csX1" fmla="*/ 0 w 5170"/>
                <a:gd name="csY1" fmla="*/ 0 h 47722"/>
              </a:gdLst>
              <a:ahLst/>
              <a:cxnLst>
                <a:cxn ang="0">
                  <a:pos x="csX0" y="csY0"/>
                </a:cxn>
                <a:cxn ang="0">
                  <a:pos x="csX1" y="csY1"/>
                </a:cxn>
              </a:cxnLst>
              <a:rect l="l" t="t" r="r" b="b"/>
              <a:pathLst>
                <a:path w="5170" h="47722">
                  <a:moveTo>
                    <a:pt x="0" y="47722"/>
                  </a:moveTo>
                  <a:lnTo>
                    <a:pt x="0" y="0"/>
                  </a:lnTo>
                </a:path>
              </a:pathLst>
            </a:custGeom>
            <a:ln w="3877"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56" name="TextBox 155">
              <a:extLst>
                <a:ext uri="{FF2B5EF4-FFF2-40B4-BE49-F238E27FC236}">
                  <a16:creationId xmlns:a16="http://schemas.microsoft.com/office/drawing/2014/main" id="{1E033E4E-E9EB-4C28-52CC-D4C654432F39}"/>
                </a:ext>
              </a:extLst>
            </p:cNvPr>
            <p:cNvSpPr txBox="1"/>
            <p:nvPr/>
          </p:nvSpPr>
          <p:spPr>
            <a:xfrm>
              <a:off x="1868385" y="3017165"/>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a:t>
              </a:r>
            </a:p>
          </p:txBody>
        </p:sp>
        <p:sp>
          <p:nvSpPr>
            <p:cNvPr id="157" name="TextBox 156">
              <a:extLst>
                <a:ext uri="{FF2B5EF4-FFF2-40B4-BE49-F238E27FC236}">
                  <a16:creationId xmlns:a16="http://schemas.microsoft.com/office/drawing/2014/main" id="{AC7D85F8-C3EA-03F7-6BB9-07359A792A73}"/>
                </a:ext>
              </a:extLst>
            </p:cNvPr>
            <p:cNvSpPr txBox="1"/>
            <p:nvPr/>
          </p:nvSpPr>
          <p:spPr>
            <a:xfrm>
              <a:off x="1503320" y="3017165"/>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grpSp>
      <p:sp>
        <p:nvSpPr>
          <p:cNvPr id="8" name="TextBox 7">
            <a:extLst>
              <a:ext uri="{FF2B5EF4-FFF2-40B4-BE49-F238E27FC236}">
                <a16:creationId xmlns:a16="http://schemas.microsoft.com/office/drawing/2014/main" id="{CA7D7766-20ED-26B6-5166-8B56E29A95BC}"/>
              </a:ext>
            </a:extLst>
          </p:cNvPr>
          <p:cNvSpPr txBox="1"/>
          <p:nvPr/>
        </p:nvSpPr>
        <p:spPr>
          <a:xfrm>
            <a:off x="258705" y="3831653"/>
            <a:ext cx="620683"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No. at risk</a:t>
            </a:r>
          </a:p>
        </p:txBody>
      </p:sp>
      <p:sp>
        <p:nvSpPr>
          <p:cNvPr id="9" name="TextBox 8">
            <a:extLst>
              <a:ext uri="{FF2B5EF4-FFF2-40B4-BE49-F238E27FC236}">
                <a16:creationId xmlns:a16="http://schemas.microsoft.com/office/drawing/2014/main" id="{0959D51A-791C-ABA1-98EA-C082AB801328}"/>
              </a:ext>
            </a:extLst>
          </p:cNvPr>
          <p:cNvSpPr txBox="1"/>
          <p:nvPr/>
        </p:nvSpPr>
        <p:spPr>
          <a:xfrm>
            <a:off x="3556782" y="2259803"/>
            <a:ext cx="963725"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1" i="0" u="none" strike="noStrike" kern="0" cap="none" spc="0" normalizeH="0" baseline="0" noProof="0">
                <a:ln/>
                <a:solidFill>
                  <a:srgbClr val="AB9070"/>
                </a:solidFill>
                <a:effectLst/>
                <a:uLnTx/>
                <a:uFillTx/>
                <a:latin typeface="Arial"/>
                <a:cs typeface="Arial"/>
                <a:sym typeface="Arial"/>
                <a:rtl val="0"/>
              </a:rPr>
              <a:t>T</a:t>
            </a:r>
            <a:r>
              <a:rPr kumimoji="0" lang="en-AR" sz="700" b="1" i="0" u="none" strike="noStrike" kern="0" cap="none" spc="0" normalizeH="0" baseline="0" noProof="0">
                <a:ln/>
                <a:solidFill>
                  <a:srgbClr val="AB9070"/>
                </a:solidFill>
                <a:effectLst/>
                <a:uLnTx/>
                <a:uFillTx/>
                <a:latin typeface="Arial"/>
                <a:cs typeface="Arial"/>
                <a:sym typeface="Arial"/>
                <a:rtl val="0"/>
              </a:rPr>
              <a:t>icagrelor–aspirin</a:t>
            </a:r>
          </a:p>
        </p:txBody>
      </p:sp>
      <p:grpSp>
        <p:nvGrpSpPr>
          <p:cNvPr id="10" name="Group 9">
            <a:extLst>
              <a:ext uri="{FF2B5EF4-FFF2-40B4-BE49-F238E27FC236}">
                <a16:creationId xmlns:a16="http://schemas.microsoft.com/office/drawing/2014/main" id="{62B0D8E0-07B1-ADA1-DD84-3D8349D14D0E}"/>
              </a:ext>
            </a:extLst>
          </p:cNvPr>
          <p:cNvGrpSpPr/>
          <p:nvPr/>
        </p:nvGrpSpPr>
        <p:grpSpPr>
          <a:xfrm>
            <a:off x="250516" y="3981887"/>
            <a:ext cx="4193303" cy="378406"/>
            <a:chOff x="250516" y="3981887"/>
            <a:chExt cx="4193303" cy="378406"/>
          </a:xfrm>
        </p:grpSpPr>
        <p:grpSp>
          <p:nvGrpSpPr>
            <p:cNvPr id="542" name="Group 541">
              <a:extLst>
                <a:ext uri="{FF2B5EF4-FFF2-40B4-BE49-F238E27FC236}">
                  <a16:creationId xmlns:a16="http://schemas.microsoft.com/office/drawing/2014/main" id="{DE85E6DA-EA05-EF15-55B4-038554661AD3}"/>
                </a:ext>
              </a:extLst>
            </p:cNvPr>
            <p:cNvGrpSpPr/>
            <p:nvPr/>
          </p:nvGrpSpPr>
          <p:grpSpPr>
            <a:xfrm>
              <a:off x="250516" y="3981887"/>
              <a:ext cx="4193303" cy="207020"/>
              <a:chOff x="250516" y="3981887"/>
              <a:chExt cx="4193303" cy="207020"/>
            </a:xfrm>
          </p:grpSpPr>
          <p:sp>
            <p:nvSpPr>
              <p:cNvPr id="554" name="TextBox 553">
                <a:extLst>
                  <a:ext uri="{FF2B5EF4-FFF2-40B4-BE49-F238E27FC236}">
                    <a16:creationId xmlns:a16="http://schemas.microsoft.com/office/drawing/2014/main" id="{873DFF9C-602B-40FC-2293-3270509F6CB5}"/>
                  </a:ext>
                </a:extLst>
              </p:cNvPr>
              <p:cNvSpPr txBox="1"/>
              <p:nvPr/>
            </p:nvSpPr>
            <p:spPr>
              <a:xfrm>
                <a:off x="1058478"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5523</a:t>
                </a:r>
              </a:p>
            </p:txBody>
          </p:sp>
          <p:sp>
            <p:nvSpPr>
              <p:cNvPr id="555" name="TextBox 554">
                <a:extLst>
                  <a:ext uri="{FF2B5EF4-FFF2-40B4-BE49-F238E27FC236}">
                    <a16:creationId xmlns:a16="http://schemas.microsoft.com/office/drawing/2014/main" id="{3B24B8E6-D46D-A625-0066-08585466C1C6}"/>
                  </a:ext>
                </a:extLst>
              </p:cNvPr>
              <p:cNvSpPr txBox="1"/>
              <p:nvPr/>
            </p:nvSpPr>
            <p:spPr>
              <a:xfrm>
                <a:off x="1940974"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5257</a:t>
                </a:r>
              </a:p>
            </p:txBody>
          </p:sp>
          <p:sp>
            <p:nvSpPr>
              <p:cNvPr id="556" name="TextBox 555">
                <a:extLst>
                  <a:ext uri="{FF2B5EF4-FFF2-40B4-BE49-F238E27FC236}">
                    <a16:creationId xmlns:a16="http://schemas.microsoft.com/office/drawing/2014/main" id="{A7D91319-4EBF-486F-A6D4-0E493B24B82C}"/>
                  </a:ext>
                </a:extLst>
              </p:cNvPr>
              <p:cNvSpPr txBox="1"/>
              <p:nvPr/>
            </p:nvSpPr>
            <p:spPr>
              <a:xfrm>
                <a:off x="1499752"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5314</a:t>
                </a:r>
              </a:p>
            </p:txBody>
          </p:sp>
          <p:sp>
            <p:nvSpPr>
              <p:cNvPr id="557" name="TextBox 556">
                <a:extLst>
                  <a:ext uri="{FF2B5EF4-FFF2-40B4-BE49-F238E27FC236}">
                    <a16:creationId xmlns:a16="http://schemas.microsoft.com/office/drawing/2014/main" id="{BED4FF0C-27CA-BBEA-5F03-DAD1193B028F}"/>
                  </a:ext>
                </a:extLst>
              </p:cNvPr>
              <p:cNvSpPr txBox="1"/>
              <p:nvPr/>
            </p:nvSpPr>
            <p:spPr>
              <a:xfrm>
                <a:off x="3269656"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5215</a:t>
                </a:r>
              </a:p>
            </p:txBody>
          </p:sp>
          <p:sp>
            <p:nvSpPr>
              <p:cNvPr id="558" name="TextBox 557">
                <a:extLst>
                  <a:ext uri="{FF2B5EF4-FFF2-40B4-BE49-F238E27FC236}">
                    <a16:creationId xmlns:a16="http://schemas.microsoft.com/office/drawing/2014/main" id="{EDD0A576-E959-06A2-1719-1E8FC3CB3616}"/>
                  </a:ext>
                </a:extLst>
              </p:cNvPr>
              <p:cNvSpPr txBox="1"/>
              <p:nvPr/>
            </p:nvSpPr>
            <p:spPr>
              <a:xfrm>
                <a:off x="2824711"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5227</a:t>
                </a:r>
              </a:p>
            </p:txBody>
          </p:sp>
          <p:sp>
            <p:nvSpPr>
              <p:cNvPr id="559" name="TextBox 558">
                <a:extLst>
                  <a:ext uri="{FF2B5EF4-FFF2-40B4-BE49-F238E27FC236}">
                    <a16:creationId xmlns:a16="http://schemas.microsoft.com/office/drawing/2014/main" id="{4FABABEF-280D-0F20-5783-8EAE42D21A83}"/>
                  </a:ext>
                </a:extLst>
              </p:cNvPr>
              <p:cNvSpPr txBox="1"/>
              <p:nvPr/>
            </p:nvSpPr>
            <p:spPr>
              <a:xfrm>
                <a:off x="2383437"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5241</a:t>
                </a:r>
              </a:p>
            </p:txBody>
          </p:sp>
          <p:sp>
            <p:nvSpPr>
              <p:cNvPr id="560" name="TextBox 559">
                <a:extLst>
                  <a:ext uri="{FF2B5EF4-FFF2-40B4-BE49-F238E27FC236}">
                    <a16:creationId xmlns:a16="http://schemas.microsoft.com/office/drawing/2014/main" id="{93452DB8-C295-61E9-1421-BF62E0084B16}"/>
                  </a:ext>
                </a:extLst>
              </p:cNvPr>
              <p:cNvSpPr txBox="1"/>
              <p:nvPr/>
            </p:nvSpPr>
            <p:spPr>
              <a:xfrm>
                <a:off x="3709896"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5209</a:t>
                </a:r>
              </a:p>
            </p:txBody>
          </p:sp>
          <p:sp>
            <p:nvSpPr>
              <p:cNvPr id="128" name="TextBox 127">
                <a:extLst>
                  <a:ext uri="{FF2B5EF4-FFF2-40B4-BE49-F238E27FC236}">
                    <a16:creationId xmlns:a16="http://schemas.microsoft.com/office/drawing/2014/main" id="{4B91A949-392A-AE02-A2B5-3ED6E4CDE0DC}"/>
                  </a:ext>
                </a:extLst>
              </p:cNvPr>
              <p:cNvSpPr txBox="1"/>
              <p:nvPr/>
            </p:nvSpPr>
            <p:spPr>
              <a:xfrm>
                <a:off x="4060381" y="3988852"/>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1091</a:t>
                </a:r>
              </a:p>
            </p:txBody>
          </p:sp>
          <p:sp>
            <p:nvSpPr>
              <p:cNvPr id="129" name="TextBox 128">
                <a:extLst>
                  <a:ext uri="{FF2B5EF4-FFF2-40B4-BE49-F238E27FC236}">
                    <a16:creationId xmlns:a16="http://schemas.microsoft.com/office/drawing/2014/main" id="{02FA88DA-3B02-ED52-62D3-68075F699127}"/>
                  </a:ext>
                </a:extLst>
              </p:cNvPr>
              <p:cNvSpPr txBox="1"/>
              <p:nvPr/>
            </p:nvSpPr>
            <p:spPr>
              <a:xfrm>
                <a:off x="250516" y="3981887"/>
                <a:ext cx="963725"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1" i="0" u="none" strike="noStrike" kern="0" cap="none" spc="0" normalizeH="0" baseline="0" noProof="0">
                    <a:ln/>
                    <a:solidFill>
                      <a:srgbClr val="AB9070"/>
                    </a:solidFill>
                    <a:effectLst/>
                    <a:uLnTx/>
                    <a:uFillTx/>
                    <a:latin typeface="Arial"/>
                    <a:cs typeface="Arial"/>
                    <a:sym typeface="Arial"/>
                    <a:rtl val="0"/>
                  </a:rPr>
                  <a:t>T</a:t>
                </a:r>
                <a:r>
                  <a:rPr kumimoji="0" lang="en-AR" sz="700" b="1" i="0" u="none" strike="noStrike" kern="0" cap="none" spc="0" normalizeH="0" baseline="0" noProof="0">
                    <a:ln/>
                    <a:solidFill>
                      <a:srgbClr val="AB9070"/>
                    </a:solidFill>
                    <a:effectLst/>
                    <a:uLnTx/>
                    <a:uFillTx/>
                    <a:latin typeface="Arial"/>
                    <a:cs typeface="Arial"/>
                    <a:sym typeface="Arial"/>
                    <a:rtl val="0"/>
                  </a:rPr>
                  <a:t>icagrelor–aspirin</a:t>
                </a:r>
              </a:p>
            </p:txBody>
          </p:sp>
        </p:grpSp>
        <p:grpSp>
          <p:nvGrpSpPr>
            <p:cNvPr id="543" name="Group 542">
              <a:extLst>
                <a:ext uri="{FF2B5EF4-FFF2-40B4-BE49-F238E27FC236}">
                  <a16:creationId xmlns:a16="http://schemas.microsoft.com/office/drawing/2014/main" id="{1CEF6629-48E9-67BF-ADA8-E9C763F738B0}"/>
                </a:ext>
              </a:extLst>
            </p:cNvPr>
            <p:cNvGrpSpPr/>
            <p:nvPr/>
          </p:nvGrpSpPr>
          <p:grpSpPr>
            <a:xfrm>
              <a:off x="258705" y="4149043"/>
              <a:ext cx="4180403" cy="211250"/>
              <a:chOff x="258705" y="4149043"/>
              <a:chExt cx="4180403" cy="211250"/>
            </a:xfrm>
          </p:grpSpPr>
          <p:sp>
            <p:nvSpPr>
              <p:cNvPr id="544" name="TextBox 543">
                <a:extLst>
                  <a:ext uri="{FF2B5EF4-FFF2-40B4-BE49-F238E27FC236}">
                    <a16:creationId xmlns:a16="http://schemas.microsoft.com/office/drawing/2014/main" id="{72518C2E-4A0A-C839-95FC-1F0D1FC2FCF5}"/>
                  </a:ext>
                </a:extLst>
              </p:cNvPr>
              <p:cNvSpPr txBox="1"/>
              <p:nvPr/>
            </p:nvSpPr>
            <p:spPr>
              <a:xfrm>
                <a:off x="1058478"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5493</a:t>
                </a:r>
              </a:p>
            </p:txBody>
          </p:sp>
          <p:sp>
            <p:nvSpPr>
              <p:cNvPr id="545" name="TextBox 544">
                <a:extLst>
                  <a:ext uri="{FF2B5EF4-FFF2-40B4-BE49-F238E27FC236}">
                    <a16:creationId xmlns:a16="http://schemas.microsoft.com/office/drawing/2014/main" id="{C136229F-91A1-B3C2-C621-0691BA75EC16}"/>
                  </a:ext>
                </a:extLst>
              </p:cNvPr>
              <p:cNvSpPr txBox="1"/>
              <p:nvPr/>
            </p:nvSpPr>
            <p:spPr>
              <a:xfrm>
                <a:off x="1940974"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5181</a:t>
                </a:r>
              </a:p>
            </p:txBody>
          </p:sp>
          <p:sp>
            <p:nvSpPr>
              <p:cNvPr id="546" name="TextBox 545">
                <a:extLst>
                  <a:ext uri="{FF2B5EF4-FFF2-40B4-BE49-F238E27FC236}">
                    <a16:creationId xmlns:a16="http://schemas.microsoft.com/office/drawing/2014/main" id="{BA91B320-54C4-94FF-E9C8-EDC3E8E6A692}"/>
                  </a:ext>
                </a:extLst>
              </p:cNvPr>
              <p:cNvSpPr txBox="1"/>
              <p:nvPr/>
            </p:nvSpPr>
            <p:spPr>
              <a:xfrm>
                <a:off x="1499752"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5253</a:t>
                </a:r>
              </a:p>
            </p:txBody>
          </p:sp>
          <p:sp>
            <p:nvSpPr>
              <p:cNvPr id="547" name="TextBox 546">
                <a:extLst>
                  <a:ext uri="{FF2B5EF4-FFF2-40B4-BE49-F238E27FC236}">
                    <a16:creationId xmlns:a16="http://schemas.microsoft.com/office/drawing/2014/main" id="{C41DD9DA-0DC0-838D-0CA6-CADE45A5C36F}"/>
                  </a:ext>
                </a:extLst>
              </p:cNvPr>
              <p:cNvSpPr txBox="1"/>
              <p:nvPr/>
            </p:nvSpPr>
            <p:spPr>
              <a:xfrm>
                <a:off x="3269656"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5138</a:t>
                </a:r>
              </a:p>
            </p:txBody>
          </p:sp>
          <p:sp>
            <p:nvSpPr>
              <p:cNvPr id="548" name="TextBox 547">
                <a:extLst>
                  <a:ext uri="{FF2B5EF4-FFF2-40B4-BE49-F238E27FC236}">
                    <a16:creationId xmlns:a16="http://schemas.microsoft.com/office/drawing/2014/main" id="{A591745B-E19A-BE75-A40E-49F0ED9510F4}"/>
                  </a:ext>
                </a:extLst>
              </p:cNvPr>
              <p:cNvSpPr txBox="1"/>
              <p:nvPr/>
            </p:nvSpPr>
            <p:spPr>
              <a:xfrm>
                <a:off x="2824711"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5146</a:t>
                </a:r>
              </a:p>
            </p:txBody>
          </p:sp>
          <p:sp>
            <p:nvSpPr>
              <p:cNvPr id="549" name="TextBox 548">
                <a:extLst>
                  <a:ext uri="{FF2B5EF4-FFF2-40B4-BE49-F238E27FC236}">
                    <a16:creationId xmlns:a16="http://schemas.microsoft.com/office/drawing/2014/main" id="{51CD5332-39DA-1BB1-0575-09E632E76503}"/>
                  </a:ext>
                </a:extLst>
              </p:cNvPr>
              <p:cNvSpPr txBox="1"/>
              <p:nvPr/>
            </p:nvSpPr>
            <p:spPr>
              <a:xfrm>
                <a:off x="2383437"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5159</a:t>
                </a:r>
              </a:p>
            </p:txBody>
          </p:sp>
          <p:sp>
            <p:nvSpPr>
              <p:cNvPr id="550" name="TextBox 549">
                <a:extLst>
                  <a:ext uri="{FF2B5EF4-FFF2-40B4-BE49-F238E27FC236}">
                    <a16:creationId xmlns:a16="http://schemas.microsoft.com/office/drawing/2014/main" id="{49EF28AF-FF7B-C596-0572-D5DABEE7202A}"/>
                  </a:ext>
                </a:extLst>
              </p:cNvPr>
              <p:cNvSpPr txBox="1"/>
              <p:nvPr/>
            </p:nvSpPr>
            <p:spPr>
              <a:xfrm>
                <a:off x="3709896" y="4160238"/>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5126</a:t>
                </a:r>
              </a:p>
            </p:txBody>
          </p:sp>
          <p:sp>
            <p:nvSpPr>
              <p:cNvPr id="551" name="TextBox 550">
                <a:extLst>
                  <a:ext uri="{FF2B5EF4-FFF2-40B4-BE49-F238E27FC236}">
                    <a16:creationId xmlns:a16="http://schemas.microsoft.com/office/drawing/2014/main" id="{D27C36A9-0733-383D-F2C4-047E9369B4F2}"/>
                  </a:ext>
                </a:extLst>
              </p:cNvPr>
              <p:cNvSpPr txBox="1"/>
              <p:nvPr/>
            </p:nvSpPr>
            <p:spPr>
              <a:xfrm>
                <a:off x="4063432" y="416023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a:t>
                </a:r>
              </a:p>
            </p:txBody>
          </p:sp>
          <p:sp>
            <p:nvSpPr>
              <p:cNvPr id="552" name="TextBox 551">
                <a:extLst>
                  <a:ext uri="{FF2B5EF4-FFF2-40B4-BE49-F238E27FC236}">
                    <a16:creationId xmlns:a16="http://schemas.microsoft.com/office/drawing/2014/main" id="{E89FE795-373B-ECFB-D592-AD5A4DA45C78}"/>
                  </a:ext>
                </a:extLst>
              </p:cNvPr>
              <p:cNvSpPr txBox="1"/>
              <p:nvPr/>
            </p:nvSpPr>
            <p:spPr>
              <a:xfrm>
                <a:off x="4105362" y="4160238"/>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135</a:t>
                </a:r>
              </a:p>
            </p:txBody>
          </p:sp>
          <p:sp>
            <p:nvSpPr>
              <p:cNvPr id="553" name="TextBox 552">
                <a:extLst>
                  <a:ext uri="{FF2B5EF4-FFF2-40B4-BE49-F238E27FC236}">
                    <a16:creationId xmlns:a16="http://schemas.microsoft.com/office/drawing/2014/main" id="{45398238-2397-758D-A650-F0105A2A6E88}"/>
                  </a:ext>
                </a:extLst>
              </p:cNvPr>
              <p:cNvSpPr txBox="1"/>
              <p:nvPr/>
            </p:nvSpPr>
            <p:spPr>
              <a:xfrm>
                <a:off x="258705" y="4149043"/>
                <a:ext cx="4940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chemeClr val="accent2"/>
                    </a:solidFill>
                    <a:effectLst/>
                    <a:uLnTx/>
                    <a:uFillTx/>
                    <a:latin typeface="Arial"/>
                    <a:cs typeface="Arial"/>
                    <a:sym typeface="Arial"/>
                    <a:rtl val="0"/>
                  </a:rPr>
                  <a:t>Aspirin</a:t>
                </a:r>
              </a:p>
            </p:txBody>
          </p:sp>
        </p:grpSp>
      </p:grpSp>
      <p:sp>
        <p:nvSpPr>
          <p:cNvPr id="11" name="TextBox 10">
            <a:extLst>
              <a:ext uri="{FF2B5EF4-FFF2-40B4-BE49-F238E27FC236}">
                <a16:creationId xmlns:a16="http://schemas.microsoft.com/office/drawing/2014/main" id="{396F5753-401F-CCCD-1C04-A681DAFA9E45}"/>
              </a:ext>
            </a:extLst>
          </p:cNvPr>
          <p:cNvSpPr txBox="1"/>
          <p:nvPr/>
        </p:nvSpPr>
        <p:spPr>
          <a:xfrm>
            <a:off x="3781296" y="1959592"/>
            <a:ext cx="4940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chemeClr val="accent2"/>
                </a:solidFill>
                <a:effectLst/>
                <a:uLnTx/>
                <a:uFillTx/>
                <a:latin typeface="Arial"/>
                <a:cs typeface="Arial"/>
                <a:sym typeface="Arial"/>
                <a:rtl val="0"/>
              </a:rPr>
              <a:t>Aspirin</a:t>
            </a:r>
          </a:p>
        </p:txBody>
      </p:sp>
      <p:sp>
        <p:nvSpPr>
          <p:cNvPr id="12" name="TextBox 11">
            <a:extLst>
              <a:ext uri="{FF2B5EF4-FFF2-40B4-BE49-F238E27FC236}">
                <a16:creationId xmlns:a16="http://schemas.microsoft.com/office/drawing/2014/main" id="{427AF3B4-D608-0464-1E12-06DE3081C233}"/>
              </a:ext>
            </a:extLst>
          </p:cNvPr>
          <p:cNvSpPr txBox="1"/>
          <p:nvPr/>
        </p:nvSpPr>
        <p:spPr>
          <a:xfrm>
            <a:off x="1628283" y="1916513"/>
            <a:ext cx="1731564"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Pr>
              <a:t>Hazard ratio: 0.83 (95% CI: 0.71–0.96)</a:t>
            </a:r>
          </a:p>
        </p:txBody>
      </p:sp>
      <p:sp>
        <p:nvSpPr>
          <p:cNvPr id="13" name="TextBox 12">
            <a:extLst>
              <a:ext uri="{FF2B5EF4-FFF2-40B4-BE49-F238E27FC236}">
                <a16:creationId xmlns:a16="http://schemas.microsoft.com/office/drawing/2014/main" id="{F96ABBEE-DBB6-D618-C12D-39100A9EEBBB}"/>
              </a:ext>
            </a:extLst>
          </p:cNvPr>
          <p:cNvSpPr txBox="1"/>
          <p:nvPr/>
        </p:nvSpPr>
        <p:spPr>
          <a:xfrm>
            <a:off x="1630220" y="1992508"/>
            <a:ext cx="461986"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0" i="0" u="none" strike="noStrike" kern="0" cap="none" spc="0" normalizeH="0" baseline="0" noProof="0">
                <a:ln/>
                <a:solidFill>
                  <a:srgbClr val="000000"/>
                </a:solidFill>
                <a:effectLst/>
                <a:uLnTx/>
                <a:uFillTx/>
                <a:latin typeface="Arial"/>
                <a:cs typeface="Arial"/>
                <a:sym typeface="Arial"/>
              </a:rPr>
              <a:t>p</a:t>
            </a:r>
            <a:r>
              <a:rPr kumimoji="0" lang="en-AR" sz="700" b="0" i="0" u="none" strike="noStrike" kern="0" cap="none" spc="0" normalizeH="0" baseline="0" noProof="0">
                <a:ln/>
                <a:solidFill>
                  <a:srgbClr val="000000"/>
                </a:solidFill>
                <a:effectLst/>
                <a:uLnTx/>
                <a:uFillTx/>
                <a:latin typeface="Arial"/>
                <a:cs typeface="Arial"/>
                <a:sym typeface="Arial"/>
              </a:rPr>
              <a:t>=0.02</a:t>
            </a:r>
          </a:p>
        </p:txBody>
      </p:sp>
      <p:grpSp>
        <p:nvGrpSpPr>
          <p:cNvPr id="14" name="Group 13">
            <a:extLst>
              <a:ext uri="{FF2B5EF4-FFF2-40B4-BE49-F238E27FC236}">
                <a16:creationId xmlns:a16="http://schemas.microsoft.com/office/drawing/2014/main" id="{CB7F7AE3-C33F-CEB2-9BA5-420ED151DB0C}"/>
              </a:ext>
            </a:extLst>
          </p:cNvPr>
          <p:cNvGrpSpPr/>
          <p:nvPr/>
        </p:nvGrpSpPr>
        <p:grpSpPr>
          <a:xfrm>
            <a:off x="1245049" y="3533637"/>
            <a:ext cx="3001903" cy="96063"/>
            <a:chOff x="1245049" y="3533637"/>
            <a:chExt cx="3001903" cy="96063"/>
          </a:xfrm>
        </p:grpSpPr>
        <p:sp>
          <p:nvSpPr>
            <p:cNvPr id="117" name="Freeform 19">
              <a:extLst>
                <a:ext uri="{FF2B5EF4-FFF2-40B4-BE49-F238E27FC236}">
                  <a16:creationId xmlns:a16="http://schemas.microsoft.com/office/drawing/2014/main" id="{3436B2B7-5A84-251D-6C9C-68A51F526357}"/>
                </a:ext>
              </a:extLst>
            </p:cNvPr>
            <p:cNvSpPr/>
            <p:nvPr/>
          </p:nvSpPr>
          <p:spPr>
            <a:xfrm>
              <a:off x="1273795" y="3624541"/>
              <a:ext cx="47824" cy="5159"/>
            </a:xfrm>
            <a:custGeom>
              <a:avLst/>
              <a:gdLst>
                <a:gd name="csX0" fmla="*/ 0 w 47824"/>
                <a:gd name="csY0" fmla="*/ 0 h 5159"/>
                <a:gd name="csX1" fmla="*/ 47824 w 47824"/>
                <a:gd name="csY1" fmla="*/ 0 h 5159"/>
              </a:gdLst>
              <a:ahLst/>
              <a:cxnLst>
                <a:cxn ang="0">
                  <a:pos x="csX0" y="csY0"/>
                </a:cxn>
                <a:cxn ang="0">
                  <a:pos x="csX1" y="csY1"/>
                </a:cxn>
              </a:cxnLst>
              <a:rect l="l" t="t" r="r" b="b"/>
              <a:pathLst>
                <a:path w="47824" h="5159">
                  <a:moveTo>
                    <a:pt x="0" y="0"/>
                  </a:moveTo>
                  <a:lnTo>
                    <a:pt x="47824" y="0"/>
                  </a:lnTo>
                </a:path>
              </a:pathLst>
            </a:custGeom>
            <a:ln w="3877" cap="flat">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8" name="Freeform 113">
              <a:extLst>
                <a:ext uri="{FF2B5EF4-FFF2-40B4-BE49-F238E27FC236}">
                  <a16:creationId xmlns:a16="http://schemas.microsoft.com/office/drawing/2014/main" id="{F3D1C095-5233-4E4E-62D4-5B4852049882}"/>
                </a:ext>
              </a:extLst>
            </p:cNvPr>
            <p:cNvSpPr/>
            <p:nvPr/>
          </p:nvSpPr>
          <p:spPr>
            <a:xfrm>
              <a:off x="2037688" y="3533637"/>
              <a:ext cx="2209264" cy="10266"/>
            </a:xfrm>
            <a:custGeom>
              <a:avLst/>
              <a:gdLst>
                <a:gd name="csX0" fmla="*/ 2209265 w 2209264"/>
                <a:gd name="csY0" fmla="*/ 0 h 10266"/>
                <a:gd name="csX1" fmla="*/ 0 w 2209264"/>
                <a:gd name="csY1" fmla="*/ 10267 h 10266"/>
              </a:gdLst>
              <a:ahLst/>
              <a:cxnLst>
                <a:cxn ang="0">
                  <a:pos x="csX0" y="csY0"/>
                </a:cxn>
                <a:cxn ang="0">
                  <a:pos x="csX1" y="csY1"/>
                </a:cxn>
              </a:cxnLst>
              <a:rect l="l" t="t" r="r" b="b"/>
              <a:pathLst>
                <a:path w="2209264" h="10266">
                  <a:moveTo>
                    <a:pt x="2209265" y="0"/>
                  </a:moveTo>
                  <a:cubicBezTo>
                    <a:pt x="1472826" y="3405"/>
                    <a:pt x="736439" y="6862"/>
                    <a:pt x="0" y="10267"/>
                  </a:cubicBez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9" name="Freeform 114">
              <a:extLst>
                <a:ext uri="{FF2B5EF4-FFF2-40B4-BE49-F238E27FC236}">
                  <a16:creationId xmlns:a16="http://schemas.microsoft.com/office/drawing/2014/main" id="{EB570B7A-86C8-A92E-C81F-292B3F5CEDC1}"/>
                </a:ext>
              </a:extLst>
            </p:cNvPr>
            <p:cNvSpPr/>
            <p:nvPr/>
          </p:nvSpPr>
          <p:spPr>
            <a:xfrm>
              <a:off x="1419387" y="3589046"/>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0" name="Freeform 115">
              <a:extLst>
                <a:ext uri="{FF2B5EF4-FFF2-40B4-BE49-F238E27FC236}">
                  <a16:creationId xmlns:a16="http://schemas.microsoft.com/office/drawing/2014/main" id="{DDFBA718-162F-EEA9-32E6-4057E8CD32CB}"/>
                </a:ext>
              </a:extLst>
            </p:cNvPr>
            <p:cNvSpPr/>
            <p:nvPr/>
          </p:nvSpPr>
          <p:spPr>
            <a:xfrm>
              <a:off x="1419387" y="3589046"/>
              <a:ext cx="5170" cy="19811"/>
            </a:xfrm>
            <a:custGeom>
              <a:avLst/>
              <a:gdLst>
                <a:gd name="csX0" fmla="*/ 0 w 5170"/>
                <a:gd name="csY0" fmla="*/ 0 h 19811"/>
                <a:gd name="csX1" fmla="*/ 0 w 5170"/>
                <a:gd name="csY1" fmla="*/ 19811 h 19811"/>
              </a:gdLst>
              <a:ahLst/>
              <a:cxnLst>
                <a:cxn ang="0">
                  <a:pos x="csX0" y="csY0"/>
                </a:cxn>
                <a:cxn ang="0">
                  <a:pos x="csX1" y="csY1"/>
                </a:cxn>
              </a:cxnLst>
              <a:rect l="l" t="t" r="r" b="b"/>
              <a:pathLst>
                <a:path w="5170" h="19811">
                  <a:moveTo>
                    <a:pt x="0" y="0"/>
                  </a:moveTo>
                  <a:lnTo>
                    <a:pt x="0" y="19811"/>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1" name="Freeform 116">
              <a:extLst>
                <a:ext uri="{FF2B5EF4-FFF2-40B4-BE49-F238E27FC236}">
                  <a16:creationId xmlns:a16="http://schemas.microsoft.com/office/drawing/2014/main" id="{3F9DC5E4-9AE0-E401-B132-830F0ADB08A3}"/>
                </a:ext>
              </a:extLst>
            </p:cNvPr>
            <p:cNvSpPr/>
            <p:nvPr/>
          </p:nvSpPr>
          <p:spPr>
            <a:xfrm>
              <a:off x="1508935" y="3570061"/>
              <a:ext cx="5170" cy="18985"/>
            </a:xfrm>
            <a:custGeom>
              <a:avLst/>
              <a:gdLst>
                <a:gd name="csX0" fmla="*/ 0 w 5170"/>
                <a:gd name="csY0" fmla="*/ 0 h 18985"/>
                <a:gd name="csX1" fmla="*/ 0 w 5170"/>
                <a:gd name="csY1" fmla="*/ 18986 h 18985"/>
              </a:gdLst>
              <a:ahLst/>
              <a:cxnLst>
                <a:cxn ang="0">
                  <a:pos x="csX0" y="csY0"/>
                </a:cxn>
                <a:cxn ang="0">
                  <a:pos x="csX1" y="csY1"/>
                </a:cxn>
              </a:cxnLst>
              <a:rect l="l" t="t" r="r" b="b"/>
              <a:pathLst>
                <a:path w="5170" h="18985">
                  <a:moveTo>
                    <a:pt x="0" y="0"/>
                  </a:moveTo>
                  <a:lnTo>
                    <a:pt x="0" y="18986"/>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2" name="Freeform 117">
              <a:extLst>
                <a:ext uri="{FF2B5EF4-FFF2-40B4-BE49-F238E27FC236}">
                  <a16:creationId xmlns:a16="http://schemas.microsoft.com/office/drawing/2014/main" id="{13BE55A0-B331-EC47-5CB1-C459DCF98B0E}"/>
                </a:ext>
              </a:extLst>
            </p:cNvPr>
            <p:cNvSpPr/>
            <p:nvPr/>
          </p:nvSpPr>
          <p:spPr>
            <a:xfrm>
              <a:off x="1332063" y="3612366"/>
              <a:ext cx="5170" cy="12175"/>
            </a:xfrm>
            <a:custGeom>
              <a:avLst/>
              <a:gdLst>
                <a:gd name="csX0" fmla="*/ 0 w 5170"/>
                <a:gd name="csY0" fmla="*/ 0 h 12175"/>
                <a:gd name="csX1" fmla="*/ 0 w 5170"/>
                <a:gd name="csY1" fmla="*/ 12176 h 12175"/>
              </a:gdLst>
              <a:ahLst/>
              <a:cxnLst>
                <a:cxn ang="0">
                  <a:pos x="csX0" y="csY0"/>
                </a:cxn>
                <a:cxn ang="0">
                  <a:pos x="csX1" y="csY1"/>
                </a:cxn>
              </a:cxnLst>
              <a:rect l="l" t="t" r="r" b="b"/>
              <a:pathLst>
                <a:path w="5170" h="12175">
                  <a:moveTo>
                    <a:pt x="0" y="0"/>
                  </a:moveTo>
                  <a:lnTo>
                    <a:pt x="0" y="12176"/>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3" name="Freeform 118">
              <a:extLst>
                <a:ext uri="{FF2B5EF4-FFF2-40B4-BE49-F238E27FC236}">
                  <a16:creationId xmlns:a16="http://schemas.microsoft.com/office/drawing/2014/main" id="{4167C229-18FD-8AE6-857B-ED3B71E01299}"/>
                </a:ext>
              </a:extLst>
            </p:cNvPr>
            <p:cNvSpPr/>
            <p:nvPr/>
          </p:nvSpPr>
          <p:spPr>
            <a:xfrm>
              <a:off x="1245049" y="3624541"/>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4" name="Freeform 119">
              <a:extLst>
                <a:ext uri="{FF2B5EF4-FFF2-40B4-BE49-F238E27FC236}">
                  <a16:creationId xmlns:a16="http://schemas.microsoft.com/office/drawing/2014/main" id="{6D12D456-1EC1-51D9-196D-AE7F5C7E9CCB}"/>
                </a:ext>
              </a:extLst>
            </p:cNvPr>
            <p:cNvSpPr/>
            <p:nvPr/>
          </p:nvSpPr>
          <p:spPr>
            <a:xfrm>
              <a:off x="1332063" y="3612366"/>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5" name="Freeform 120">
              <a:extLst>
                <a:ext uri="{FF2B5EF4-FFF2-40B4-BE49-F238E27FC236}">
                  <a16:creationId xmlns:a16="http://schemas.microsoft.com/office/drawing/2014/main" id="{B85689C2-C25B-02B5-3870-41AB4AC0B53B}"/>
                </a:ext>
              </a:extLst>
            </p:cNvPr>
            <p:cNvSpPr/>
            <p:nvPr/>
          </p:nvSpPr>
          <p:spPr>
            <a:xfrm>
              <a:off x="1510486" y="3570061"/>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6" name="Freeform 121">
              <a:extLst>
                <a:ext uri="{FF2B5EF4-FFF2-40B4-BE49-F238E27FC236}">
                  <a16:creationId xmlns:a16="http://schemas.microsoft.com/office/drawing/2014/main" id="{BFC6E93A-428B-7C5C-16A2-A4C180788850}"/>
                </a:ext>
              </a:extLst>
            </p:cNvPr>
            <p:cNvSpPr/>
            <p:nvPr/>
          </p:nvSpPr>
          <p:spPr>
            <a:xfrm>
              <a:off x="1598947" y="3562683"/>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27" name="Freeform 122">
              <a:extLst>
                <a:ext uri="{FF2B5EF4-FFF2-40B4-BE49-F238E27FC236}">
                  <a16:creationId xmlns:a16="http://schemas.microsoft.com/office/drawing/2014/main" id="{44CF2CFC-0D64-1901-7AC9-1BE120F82B72}"/>
                </a:ext>
              </a:extLst>
            </p:cNvPr>
            <p:cNvSpPr/>
            <p:nvPr/>
          </p:nvSpPr>
          <p:spPr>
            <a:xfrm>
              <a:off x="1689012" y="3557782"/>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38" name="Freeform 123">
              <a:extLst>
                <a:ext uri="{FF2B5EF4-FFF2-40B4-BE49-F238E27FC236}">
                  <a16:creationId xmlns:a16="http://schemas.microsoft.com/office/drawing/2014/main" id="{42B5BDFF-5B9B-26F8-52FF-AC3B051C609F}"/>
                </a:ext>
              </a:extLst>
            </p:cNvPr>
            <p:cNvSpPr/>
            <p:nvPr/>
          </p:nvSpPr>
          <p:spPr>
            <a:xfrm>
              <a:off x="1776388" y="3554325"/>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40" name="Freeform 124">
              <a:extLst>
                <a:ext uri="{FF2B5EF4-FFF2-40B4-BE49-F238E27FC236}">
                  <a16:creationId xmlns:a16="http://schemas.microsoft.com/office/drawing/2014/main" id="{22B49AD8-42DD-F6B7-A7B2-C093496BE2D2}"/>
                </a:ext>
              </a:extLst>
            </p:cNvPr>
            <p:cNvSpPr/>
            <p:nvPr/>
          </p:nvSpPr>
          <p:spPr>
            <a:xfrm>
              <a:off x="1864694" y="3550817"/>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41" name="Freeform 125">
              <a:extLst>
                <a:ext uri="{FF2B5EF4-FFF2-40B4-BE49-F238E27FC236}">
                  <a16:creationId xmlns:a16="http://schemas.microsoft.com/office/drawing/2014/main" id="{D32A90A8-99EA-A361-96F5-DA619531EF78}"/>
                </a:ext>
              </a:extLst>
            </p:cNvPr>
            <p:cNvSpPr/>
            <p:nvPr/>
          </p:nvSpPr>
          <p:spPr>
            <a:xfrm>
              <a:off x="1952070" y="3543904"/>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grpSp>
      <p:grpSp>
        <p:nvGrpSpPr>
          <p:cNvPr id="15" name="Group 14">
            <a:extLst>
              <a:ext uri="{FF2B5EF4-FFF2-40B4-BE49-F238E27FC236}">
                <a16:creationId xmlns:a16="http://schemas.microsoft.com/office/drawing/2014/main" id="{E4AD4008-44C5-22F6-2C08-3E5DFEA77552}"/>
              </a:ext>
            </a:extLst>
          </p:cNvPr>
          <p:cNvGrpSpPr/>
          <p:nvPr/>
        </p:nvGrpSpPr>
        <p:grpSpPr>
          <a:xfrm>
            <a:off x="1685082" y="2271865"/>
            <a:ext cx="2418708" cy="670018"/>
            <a:chOff x="1685082" y="2271865"/>
            <a:chExt cx="2418708" cy="670018"/>
          </a:xfrm>
        </p:grpSpPr>
        <p:sp>
          <p:nvSpPr>
            <p:cNvPr id="76" name="Freeform 126">
              <a:extLst>
                <a:ext uri="{FF2B5EF4-FFF2-40B4-BE49-F238E27FC236}">
                  <a16:creationId xmlns:a16="http://schemas.microsoft.com/office/drawing/2014/main" id="{5F33277F-D070-40A5-5778-7C8C830F11FF}"/>
                </a:ext>
              </a:extLst>
            </p:cNvPr>
            <p:cNvSpPr/>
            <p:nvPr/>
          </p:nvSpPr>
          <p:spPr>
            <a:xfrm>
              <a:off x="3946876" y="2271865"/>
              <a:ext cx="156914" cy="5159"/>
            </a:xfrm>
            <a:custGeom>
              <a:avLst/>
              <a:gdLst>
                <a:gd name="csX0" fmla="*/ 0 w 156914"/>
                <a:gd name="csY0" fmla="*/ 0 h 5159"/>
                <a:gd name="csX1" fmla="*/ 156914 w 156914"/>
                <a:gd name="csY1" fmla="*/ 0 h 5159"/>
              </a:gdLst>
              <a:ahLst/>
              <a:cxnLst>
                <a:cxn ang="0">
                  <a:pos x="csX0" y="csY0"/>
                </a:cxn>
                <a:cxn ang="0">
                  <a:pos x="csX1" y="csY1"/>
                </a:cxn>
              </a:cxnLst>
              <a:rect l="l" t="t" r="r" b="b"/>
              <a:pathLst>
                <a:path w="156914" h="5159">
                  <a:moveTo>
                    <a:pt x="0" y="0"/>
                  </a:moveTo>
                  <a:lnTo>
                    <a:pt x="156914"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7" name="Freeform 127">
              <a:extLst>
                <a:ext uri="{FF2B5EF4-FFF2-40B4-BE49-F238E27FC236}">
                  <a16:creationId xmlns:a16="http://schemas.microsoft.com/office/drawing/2014/main" id="{C50111C2-059D-684A-0534-BFC330A83D24}"/>
                </a:ext>
              </a:extLst>
            </p:cNvPr>
            <p:cNvSpPr/>
            <p:nvPr/>
          </p:nvSpPr>
          <p:spPr>
            <a:xfrm>
              <a:off x="3871133" y="2276302"/>
              <a:ext cx="75743" cy="5159"/>
            </a:xfrm>
            <a:custGeom>
              <a:avLst/>
              <a:gdLst>
                <a:gd name="csX0" fmla="*/ 0 w 75743"/>
                <a:gd name="csY0" fmla="*/ 0 h 5159"/>
                <a:gd name="csX1" fmla="*/ 75743 w 75743"/>
                <a:gd name="csY1" fmla="*/ 0 h 5159"/>
              </a:gdLst>
              <a:ahLst/>
              <a:cxnLst>
                <a:cxn ang="0">
                  <a:pos x="csX0" y="csY0"/>
                </a:cxn>
                <a:cxn ang="0">
                  <a:pos x="csX1" y="csY1"/>
                </a:cxn>
              </a:cxnLst>
              <a:rect l="l" t="t" r="r" b="b"/>
              <a:pathLst>
                <a:path w="75743" h="5159">
                  <a:moveTo>
                    <a:pt x="0" y="0"/>
                  </a:moveTo>
                  <a:lnTo>
                    <a:pt x="75743"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8" name="Freeform 128">
              <a:extLst>
                <a:ext uri="{FF2B5EF4-FFF2-40B4-BE49-F238E27FC236}">
                  <a16:creationId xmlns:a16="http://schemas.microsoft.com/office/drawing/2014/main" id="{CB4A1D6B-D103-C5EA-1999-A452508D12E8}"/>
                </a:ext>
              </a:extLst>
            </p:cNvPr>
            <p:cNvSpPr/>
            <p:nvPr/>
          </p:nvSpPr>
          <p:spPr>
            <a:xfrm>
              <a:off x="3435443" y="2289871"/>
              <a:ext cx="146729" cy="5159"/>
            </a:xfrm>
            <a:custGeom>
              <a:avLst/>
              <a:gdLst>
                <a:gd name="csX0" fmla="*/ 0 w 146729"/>
                <a:gd name="csY0" fmla="*/ 0 h 5159"/>
                <a:gd name="csX1" fmla="*/ 146729 w 146729"/>
                <a:gd name="csY1" fmla="*/ 0 h 5159"/>
              </a:gdLst>
              <a:ahLst/>
              <a:cxnLst>
                <a:cxn ang="0">
                  <a:pos x="csX0" y="csY0"/>
                </a:cxn>
                <a:cxn ang="0">
                  <a:pos x="csX1" y="csY1"/>
                </a:cxn>
              </a:cxnLst>
              <a:rect l="l" t="t" r="r" b="b"/>
              <a:pathLst>
                <a:path w="146729" h="5159">
                  <a:moveTo>
                    <a:pt x="0" y="0"/>
                  </a:moveTo>
                  <a:lnTo>
                    <a:pt x="146729"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9" name="Freeform 129">
              <a:extLst>
                <a:ext uri="{FF2B5EF4-FFF2-40B4-BE49-F238E27FC236}">
                  <a16:creationId xmlns:a16="http://schemas.microsoft.com/office/drawing/2014/main" id="{07731252-D6C1-8270-D6C2-352B02A546BF}"/>
                </a:ext>
              </a:extLst>
            </p:cNvPr>
            <p:cNvSpPr/>
            <p:nvPr/>
          </p:nvSpPr>
          <p:spPr>
            <a:xfrm>
              <a:off x="3364146" y="2297867"/>
              <a:ext cx="71348" cy="5159"/>
            </a:xfrm>
            <a:custGeom>
              <a:avLst/>
              <a:gdLst>
                <a:gd name="csX0" fmla="*/ 0 w 71348"/>
                <a:gd name="csY0" fmla="*/ 0 h 5159"/>
                <a:gd name="csX1" fmla="*/ 71349 w 71348"/>
                <a:gd name="csY1" fmla="*/ 0 h 5159"/>
              </a:gdLst>
              <a:ahLst/>
              <a:cxnLst>
                <a:cxn ang="0">
                  <a:pos x="csX0" y="csY0"/>
                </a:cxn>
                <a:cxn ang="0">
                  <a:pos x="csX1" y="csY1"/>
                </a:cxn>
              </a:cxnLst>
              <a:rect l="l" t="t" r="r" b="b"/>
              <a:pathLst>
                <a:path w="71348" h="5159">
                  <a:moveTo>
                    <a:pt x="0" y="0"/>
                  </a:moveTo>
                  <a:lnTo>
                    <a:pt x="71349"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0" name="Freeform 130">
              <a:extLst>
                <a:ext uri="{FF2B5EF4-FFF2-40B4-BE49-F238E27FC236}">
                  <a16:creationId xmlns:a16="http://schemas.microsoft.com/office/drawing/2014/main" id="{6069BB52-21B7-B460-56D7-CD6669446D4D}"/>
                </a:ext>
              </a:extLst>
            </p:cNvPr>
            <p:cNvSpPr/>
            <p:nvPr/>
          </p:nvSpPr>
          <p:spPr>
            <a:xfrm>
              <a:off x="3291247" y="2304884"/>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1" name="Freeform 131">
              <a:extLst>
                <a:ext uri="{FF2B5EF4-FFF2-40B4-BE49-F238E27FC236}">
                  <a16:creationId xmlns:a16="http://schemas.microsoft.com/office/drawing/2014/main" id="{260D1A7C-FB9F-FE1E-FB63-27C3CA25782F}"/>
                </a:ext>
              </a:extLst>
            </p:cNvPr>
            <p:cNvSpPr/>
            <p:nvPr/>
          </p:nvSpPr>
          <p:spPr>
            <a:xfrm>
              <a:off x="3216279" y="2308443"/>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2" name="Freeform 132">
              <a:extLst>
                <a:ext uri="{FF2B5EF4-FFF2-40B4-BE49-F238E27FC236}">
                  <a16:creationId xmlns:a16="http://schemas.microsoft.com/office/drawing/2014/main" id="{9F0D5371-6755-1B35-6829-044AFFC1EE89}"/>
                </a:ext>
              </a:extLst>
            </p:cNvPr>
            <p:cNvSpPr/>
            <p:nvPr/>
          </p:nvSpPr>
          <p:spPr>
            <a:xfrm>
              <a:off x="3071877" y="2315666"/>
              <a:ext cx="143058" cy="5159"/>
            </a:xfrm>
            <a:custGeom>
              <a:avLst/>
              <a:gdLst>
                <a:gd name="csX0" fmla="*/ 0 w 143058"/>
                <a:gd name="csY0" fmla="*/ 0 h 5159"/>
                <a:gd name="csX1" fmla="*/ 143058 w 143058"/>
                <a:gd name="csY1" fmla="*/ 0 h 5159"/>
              </a:gdLst>
              <a:ahLst/>
              <a:cxnLst>
                <a:cxn ang="0">
                  <a:pos x="csX0" y="csY0"/>
                </a:cxn>
                <a:cxn ang="0">
                  <a:pos x="csX1" y="csY1"/>
                </a:cxn>
              </a:cxnLst>
              <a:rect l="l" t="t" r="r" b="b"/>
              <a:pathLst>
                <a:path w="143058" h="5159">
                  <a:moveTo>
                    <a:pt x="0" y="0"/>
                  </a:moveTo>
                  <a:lnTo>
                    <a:pt x="1430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3" name="Freeform 133">
              <a:extLst>
                <a:ext uri="{FF2B5EF4-FFF2-40B4-BE49-F238E27FC236}">
                  <a16:creationId xmlns:a16="http://schemas.microsoft.com/office/drawing/2014/main" id="{926069AB-2898-D019-912E-96C41E5050F3}"/>
                </a:ext>
              </a:extLst>
            </p:cNvPr>
            <p:cNvSpPr/>
            <p:nvPr/>
          </p:nvSpPr>
          <p:spPr>
            <a:xfrm>
              <a:off x="3000321" y="2324798"/>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4" name="Freeform 134">
              <a:extLst>
                <a:ext uri="{FF2B5EF4-FFF2-40B4-BE49-F238E27FC236}">
                  <a16:creationId xmlns:a16="http://schemas.microsoft.com/office/drawing/2014/main" id="{42FF0908-A7AD-A4D9-EA39-C2754D2BA7C0}"/>
                </a:ext>
              </a:extLst>
            </p:cNvPr>
            <p:cNvSpPr/>
            <p:nvPr/>
          </p:nvSpPr>
          <p:spPr>
            <a:xfrm>
              <a:off x="2926595" y="2330783"/>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5" name="Freeform 135">
              <a:extLst>
                <a:ext uri="{FF2B5EF4-FFF2-40B4-BE49-F238E27FC236}">
                  <a16:creationId xmlns:a16="http://schemas.microsoft.com/office/drawing/2014/main" id="{1A7AAACA-67DF-8312-5ADC-46102C7FA063}"/>
                </a:ext>
              </a:extLst>
            </p:cNvPr>
            <p:cNvSpPr/>
            <p:nvPr/>
          </p:nvSpPr>
          <p:spPr>
            <a:xfrm>
              <a:off x="2851886" y="2341565"/>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6" name="Freeform 136">
              <a:extLst>
                <a:ext uri="{FF2B5EF4-FFF2-40B4-BE49-F238E27FC236}">
                  <a16:creationId xmlns:a16="http://schemas.microsoft.com/office/drawing/2014/main" id="{15A27446-D5D5-C0D2-5315-D00FEDCB54DD}"/>
                </a:ext>
              </a:extLst>
            </p:cNvPr>
            <p:cNvSpPr/>
            <p:nvPr/>
          </p:nvSpPr>
          <p:spPr>
            <a:xfrm>
              <a:off x="2777125" y="2348840"/>
              <a:ext cx="74760" cy="5159"/>
            </a:xfrm>
            <a:custGeom>
              <a:avLst/>
              <a:gdLst>
                <a:gd name="csX0" fmla="*/ 0 w 74760"/>
                <a:gd name="csY0" fmla="*/ 0 h 5159"/>
                <a:gd name="csX1" fmla="*/ 74761 w 74760"/>
                <a:gd name="csY1" fmla="*/ 0 h 5159"/>
              </a:gdLst>
              <a:ahLst/>
              <a:cxnLst>
                <a:cxn ang="0">
                  <a:pos x="csX0" y="csY0"/>
                </a:cxn>
                <a:cxn ang="0">
                  <a:pos x="csX1" y="csY1"/>
                </a:cxn>
              </a:cxnLst>
              <a:rect l="l" t="t" r="r" b="b"/>
              <a:pathLst>
                <a:path w="74760" h="5159">
                  <a:moveTo>
                    <a:pt x="0" y="0"/>
                  </a:moveTo>
                  <a:lnTo>
                    <a:pt x="74761"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7" name="Freeform 137">
              <a:extLst>
                <a:ext uri="{FF2B5EF4-FFF2-40B4-BE49-F238E27FC236}">
                  <a16:creationId xmlns:a16="http://schemas.microsoft.com/office/drawing/2014/main" id="{22F43874-E11E-7BC6-3756-DFBC473EB927}"/>
                </a:ext>
              </a:extLst>
            </p:cNvPr>
            <p:cNvSpPr/>
            <p:nvPr/>
          </p:nvSpPr>
          <p:spPr>
            <a:xfrm>
              <a:off x="2705570" y="2354205"/>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8" name="Freeform 138">
              <a:extLst>
                <a:ext uri="{FF2B5EF4-FFF2-40B4-BE49-F238E27FC236}">
                  <a16:creationId xmlns:a16="http://schemas.microsoft.com/office/drawing/2014/main" id="{E47EFAA8-03AC-53A3-EE0B-4A69D367F787}"/>
                </a:ext>
              </a:extLst>
            </p:cNvPr>
            <p:cNvSpPr/>
            <p:nvPr/>
          </p:nvSpPr>
          <p:spPr>
            <a:xfrm>
              <a:off x="2634015" y="2359209"/>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89" name="Freeform 139">
              <a:extLst>
                <a:ext uri="{FF2B5EF4-FFF2-40B4-BE49-F238E27FC236}">
                  <a16:creationId xmlns:a16="http://schemas.microsoft.com/office/drawing/2014/main" id="{B87042E1-5584-8BE5-5A2D-5DB9BF53314B}"/>
                </a:ext>
              </a:extLst>
            </p:cNvPr>
            <p:cNvSpPr/>
            <p:nvPr/>
          </p:nvSpPr>
          <p:spPr>
            <a:xfrm>
              <a:off x="2562512" y="2365607"/>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0" name="Freeform 140">
              <a:extLst>
                <a:ext uri="{FF2B5EF4-FFF2-40B4-BE49-F238E27FC236}">
                  <a16:creationId xmlns:a16="http://schemas.microsoft.com/office/drawing/2014/main" id="{6877ABED-7759-631D-189F-376B42B6BEA4}"/>
                </a:ext>
              </a:extLst>
            </p:cNvPr>
            <p:cNvSpPr/>
            <p:nvPr/>
          </p:nvSpPr>
          <p:spPr>
            <a:xfrm>
              <a:off x="2491112" y="2378195"/>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1" name="Freeform 141">
              <a:extLst>
                <a:ext uri="{FF2B5EF4-FFF2-40B4-BE49-F238E27FC236}">
                  <a16:creationId xmlns:a16="http://schemas.microsoft.com/office/drawing/2014/main" id="{B0DC9338-C345-B8A3-0397-E618FEBC585C}"/>
                </a:ext>
              </a:extLst>
            </p:cNvPr>
            <p:cNvSpPr/>
            <p:nvPr/>
          </p:nvSpPr>
          <p:spPr>
            <a:xfrm>
              <a:off x="2417644" y="2384644"/>
              <a:ext cx="71555" cy="5159"/>
            </a:xfrm>
            <a:custGeom>
              <a:avLst/>
              <a:gdLst>
                <a:gd name="csX0" fmla="*/ 0 w 71555"/>
                <a:gd name="csY0" fmla="*/ 0 h 5159"/>
                <a:gd name="csX1" fmla="*/ 71555 w 71555"/>
                <a:gd name="csY1" fmla="*/ 0 h 5159"/>
              </a:gdLst>
              <a:ahLst/>
              <a:cxnLst>
                <a:cxn ang="0">
                  <a:pos x="csX0" y="csY0"/>
                </a:cxn>
                <a:cxn ang="0">
                  <a:pos x="csX1" y="csY1"/>
                </a:cxn>
              </a:cxnLst>
              <a:rect l="l" t="t" r="r" b="b"/>
              <a:pathLst>
                <a:path w="71555" h="5159">
                  <a:moveTo>
                    <a:pt x="0" y="0"/>
                  </a:moveTo>
                  <a:lnTo>
                    <a:pt x="71555"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2" name="Freeform 142">
              <a:extLst>
                <a:ext uri="{FF2B5EF4-FFF2-40B4-BE49-F238E27FC236}">
                  <a16:creationId xmlns:a16="http://schemas.microsoft.com/office/drawing/2014/main" id="{44895B99-7C9F-E31D-9E72-3539C29E080E}"/>
                </a:ext>
              </a:extLst>
            </p:cNvPr>
            <p:cNvSpPr/>
            <p:nvPr/>
          </p:nvSpPr>
          <p:spPr>
            <a:xfrm>
              <a:off x="2341332" y="2393363"/>
              <a:ext cx="76311" cy="5159"/>
            </a:xfrm>
            <a:custGeom>
              <a:avLst/>
              <a:gdLst>
                <a:gd name="csX0" fmla="*/ 0 w 76311"/>
                <a:gd name="csY0" fmla="*/ 0 h 5159"/>
                <a:gd name="csX1" fmla="*/ 76312 w 76311"/>
                <a:gd name="csY1" fmla="*/ 0 h 5159"/>
              </a:gdLst>
              <a:ahLst/>
              <a:cxnLst>
                <a:cxn ang="0">
                  <a:pos x="csX0" y="csY0"/>
                </a:cxn>
                <a:cxn ang="0">
                  <a:pos x="csX1" y="csY1"/>
                </a:cxn>
              </a:cxnLst>
              <a:rect l="l" t="t" r="r" b="b"/>
              <a:pathLst>
                <a:path w="76311" h="5159">
                  <a:moveTo>
                    <a:pt x="0" y="0"/>
                  </a:moveTo>
                  <a:lnTo>
                    <a:pt x="76312"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3" name="Freeform 143">
              <a:extLst>
                <a:ext uri="{FF2B5EF4-FFF2-40B4-BE49-F238E27FC236}">
                  <a16:creationId xmlns:a16="http://schemas.microsoft.com/office/drawing/2014/main" id="{0A8BECA8-8328-ABFE-31DD-6A74173701E2}"/>
                </a:ext>
              </a:extLst>
            </p:cNvPr>
            <p:cNvSpPr/>
            <p:nvPr/>
          </p:nvSpPr>
          <p:spPr>
            <a:xfrm>
              <a:off x="2268226" y="2399812"/>
              <a:ext cx="73157" cy="5159"/>
            </a:xfrm>
            <a:custGeom>
              <a:avLst/>
              <a:gdLst>
                <a:gd name="csX0" fmla="*/ 0 w 73157"/>
                <a:gd name="csY0" fmla="*/ 0 h 5159"/>
                <a:gd name="csX1" fmla="*/ 73158 w 73157"/>
                <a:gd name="csY1" fmla="*/ 0 h 5159"/>
              </a:gdLst>
              <a:ahLst/>
              <a:cxnLst>
                <a:cxn ang="0">
                  <a:pos x="csX0" y="csY0"/>
                </a:cxn>
                <a:cxn ang="0">
                  <a:pos x="csX1" y="csY1"/>
                </a:cxn>
              </a:cxnLst>
              <a:rect l="l" t="t" r="r" b="b"/>
              <a:pathLst>
                <a:path w="73157" h="5159">
                  <a:moveTo>
                    <a:pt x="0" y="0"/>
                  </a:moveTo>
                  <a:lnTo>
                    <a:pt x="731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4" name="Freeform 144">
              <a:extLst>
                <a:ext uri="{FF2B5EF4-FFF2-40B4-BE49-F238E27FC236}">
                  <a16:creationId xmlns:a16="http://schemas.microsoft.com/office/drawing/2014/main" id="{AD2F9E3E-A4AA-827F-B6D2-B077145D50BA}"/>
                </a:ext>
              </a:extLst>
            </p:cNvPr>
            <p:cNvSpPr/>
            <p:nvPr/>
          </p:nvSpPr>
          <p:spPr>
            <a:xfrm>
              <a:off x="2194758" y="2417095"/>
              <a:ext cx="73158" cy="5159"/>
            </a:xfrm>
            <a:custGeom>
              <a:avLst/>
              <a:gdLst>
                <a:gd name="csX0" fmla="*/ 0 w 73158"/>
                <a:gd name="csY0" fmla="*/ 0 h 5159"/>
                <a:gd name="csX1" fmla="*/ 73158 w 73158"/>
                <a:gd name="csY1" fmla="*/ 0 h 5159"/>
              </a:gdLst>
              <a:ahLst/>
              <a:cxnLst>
                <a:cxn ang="0">
                  <a:pos x="csX0" y="csY0"/>
                </a:cxn>
                <a:cxn ang="0">
                  <a:pos x="csX1" y="csY1"/>
                </a:cxn>
              </a:cxnLst>
              <a:rect l="l" t="t" r="r" b="b"/>
              <a:pathLst>
                <a:path w="73158" h="5159">
                  <a:moveTo>
                    <a:pt x="0" y="0"/>
                  </a:moveTo>
                  <a:lnTo>
                    <a:pt x="731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5" name="Freeform 145">
              <a:extLst>
                <a:ext uri="{FF2B5EF4-FFF2-40B4-BE49-F238E27FC236}">
                  <a16:creationId xmlns:a16="http://schemas.microsoft.com/office/drawing/2014/main" id="{462D0A41-F4C0-021F-B037-ACCD806BB041}"/>
                </a:ext>
              </a:extLst>
            </p:cNvPr>
            <p:cNvSpPr/>
            <p:nvPr/>
          </p:nvSpPr>
          <p:spPr>
            <a:xfrm>
              <a:off x="2121341" y="2447534"/>
              <a:ext cx="73157" cy="5159"/>
            </a:xfrm>
            <a:custGeom>
              <a:avLst/>
              <a:gdLst>
                <a:gd name="csX0" fmla="*/ 0 w 73157"/>
                <a:gd name="csY0" fmla="*/ 0 h 5159"/>
                <a:gd name="csX1" fmla="*/ 73158 w 73157"/>
                <a:gd name="csY1" fmla="*/ 0 h 5159"/>
              </a:gdLst>
              <a:ahLst/>
              <a:cxnLst>
                <a:cxn ang="0">
                  <a:pos x="csX0" y="csY0"/>
                </a:cxn>
                <a:cxn ang="0">
                  <a:pos x="csX1" y="csY1"/>
                </a:cxn>
              </a:cxnLst>
              <a:rect l="l" t="t" r="r" b="b"/>
              <a:pathLst>
                <a:path w="73157" h="5159">
                  <a:moveTo>
                    <a:pt x="0" y="0"/>
                  </a:moveTo>
                  <a:lnTo>
                    <a:pt x="731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6" name="Freeform 146">
              <a:extLst>
                <a:ext uri="{FF2B5EF4-FFF2-40B4-BE49-F238E27FC236}">
                  <a16:creationId xmlns:a16="http://schemas.microsoft.com/office/drawing/2014/main" id="{01D3E7B0-5D08-977A-5AFB-8E0C5A4C6786}"/>
                </a:ext>
              </a:extLst>
            </p:cNvPr>
            <p:cNvSpPr/>
            <p:nvPr/>
          </p:nvSpPr>
          <p:spPr>
            <a:xfrm>
              <a:off x="2047356" y="2468996"/>
              <a:ext cx="73157" cy="5159"/>
            </a:xfrm>
            <a:custGeom>
              <a:avLst/>
              <a:gdLst>
                <a:gd name="csX0" fmla="*/ 0 w 73157"/>
                <a:gd name="csY0" fmla="*/ 0 h 5159"/>
                <a:gd name="csX1" fmla="*/ 73158 w 73157"/>
                <a:gd name="csY1" fmla="*/ 0 h 5159"/>
              </a:gdLst>
              <a:ahLst/>
              <a:cxnLst>
                <a:cxn ang="0">
                  <a:pos x="csX0" y="csY0"/>
                </a:cxn>
                <a:cxn ang="0">
                  <a:pos x="csX1" y="csY1"/>
                </a:cxn>
              </a:cxnLst>
              <a:rect l="l" t="t" r="r" b="b"/>
              <a:pathLst>
                <a:path w="73157" h="5159">
                  <a:moveTo>
                    <a:pt x="0" y="0"/>
                  </a:moveTo>
                  <a:lnTo>
                    <a:pt x="731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7" name="Freeform 147">
              <a:extLst>
                <a:ext uri="{FF2B5EF4-FFF2-40B4-BE49-F238E27FC236}">
                  <a16:creationId xmlns:a16="http://schemas.microsoft.com/office/drawing/2014/main" id="{11833A78-DA21-99A3-6D06-26A1D9D2337B}"/>
                </a:ext>
              </a:extLst>
            </p:cNvPr>
            <p:cNvSpPr/>
            <p:nvPr/>
          </p:nvSpPr>
          <p:spPr>
            <a:xfrm>
              <a:off x="1974198" y="2493347"/>
              <a:ext cx="73157" cy="5159"/>
            </a:xfrm>
            <a:custGeom>
              <a:avLst/>
              <a:gdLst>
                <a:gd name="csX0" fmla="*/ 0 w 73157"/>
                <a:gd name="csY0" fmla="*/ 0 h 5159"/>
                <a:gd name="csX1" fmla="*/ 73158 w 73157"/>
                <a:gd name="csY1" fmla="*/ 0 h 5159"/>
              </a:gdLst>
              <a:ahLst/>
              <a:cxnLst>
                <a:cxn ang="0">
                  <a:pos x="csX0" y="csY0"/>
                </a:cxn>
                <a:cxn ang="0">
                  <a:pos x="csX1" y="csY1"/>
                </a:cxn>
              </a:cxnLst>
              <a:rect l="l" t="t" r="r" b="b"/>
              <a:pathLst>
                <a:path w="73157" h="5159">
                  <a:moveTo>
                    <a:pt x="0" y="0"/>
                  </a:moveTo>
                  <a:lnTo>
                    <a:pt x="73158"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8" name="Freeform 148">
              <a:extLst>
                <a:ext uri="{FF2B5EF4-FFF2-40B4-BE49-F238E27FC236}">
                  <a16:creationId xmlns:a16="http://schemas.microsoft.com/office/drawing/2014/main" id="{AEED29AB-F802-5551-50CF-743A2E667380}"/>
                </a:ext>
              </a:extLst>
            </p:cNvPr>
            <p:cNvSpPr/>
            <p:nvPr/>
          </p:nvSpPr>
          <p:spPr>
            <a:xfrm>
              <a:off x="1901609" y="2527294"/>
              <a:ext cx="72640" cy="5159"/>
            </a:xfrm>
            <a:custGeom>
              <a:avLst/>
              <a:gdLst>
                <a:gd name="csX0" fmla="*/ 0 w 72640"/>
                <a:gd name="csY0" fmla="*/ 0 h 5159"/>
                <a:gd name="csX1" fmla="*/ 72641 w 72640"/>
                <a:gd name="csY1" fmla="*/ 0 h 5159"/>
              </a:gdLst>
              <a:ahLst/>
              <a:cxnLst>
                <a:cxn ang="0">
                  <a:pos x="csX0" y="csY0"/>
                </a:cxn>
                <a:cxn ang="0">
                  <a:pos x="csX1" y="csY1"/>
                </a:cxn>
              </a:cxnLst>
              <a:rect l="l" t="t" r="r" b="b"/>
              <a:pathLst>
                <a:path w="72640" h="5159">
                  <a:moveTo>
                    <a:pt x="0" y="0"/>
                  </a:moveTo>
                  <a:lnTo>
                    <a:pt x="72641"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99" name="Freeform 149">
              <a:extLst>
                <a:ext uri="{FF2B5EF4-FFF2-40B4-BE49-F238E27FC236}">
                  <a16:creationId xmlns:a16="http://schemas.microsoft.com/office/drawing/2014/main" id="{F1043F32-7904-D08B-4C3C-25AA4D7CF74F}"/>
                </a:ext>
              </a:extLst>
            </p:cNvPr>
            <p:cNvSpPr/>
            <p:nvPr/>
          </p:nvSpPr>
          <p:spPr>
            <a:xfrm>
              <a:off x="1828968" y="2582033"/>
              <a:ext cx="72640" cy="5159"/>
            </a:xfrm>
            <a:custGeom>
              <a:avLst/>
              <a:gdLst>
                <a:gd name="csX0" fmla="*/ 0 w 72640"/>
                <a:gd name="csY0" fmla="*/ 0 h 5159"/>
                <a:gd name="csX1" fmla="*/ 72641 w 72640"/>
                <a:gd name="csY1" fmla="*/ 0 h 5159"/>
              </a:gdLst>
              <a:ahLst/>
              <a:cxnLst>
                <a:cxn ang="0">
                  <a:pos x="csX0" y="csY0"/>
                </a:cxn>
                <a:cxn ang="0">
                  <a:pos x="csX1" y="csY1"/>
                </a:cxn>
              </a:cxnLst>
              <a:rect l="l" t="t" r="r" b="b"/>
              <a:pathLst>
                <a:path w="72640" h="5159">
                  <a:moveTo>
                    <a:pt x="0" y="0"/>
                  </a:moveTo>
                  <a:lnTo>
                    <a:pt x="72641"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0" name="Freeform 150">
              <a:extLst>
                <a:ext uri="{FF2B5EF4-FFF2-40B4-BE49-F238E27FC236}">
                  <a16:creationId xmlns:a16="http://schemas.microsoft.com/office/drawing/2014/main" id="{D25683D9-893B-080B-5365-F017E898E040}"/>
                </a:ext>
              </a:extLst>
            </p:cNvPr>
            <p:cNvSpPr/>
            <p:nvPr/>
          </p:nvSpPr>
          <p:spPr>
            <a:xfrm>
              <a:off x="1757568" y="2716171"/>
              <a:ext cx="72640" cy="5159"/>
            </a:xfrm>
            <a:custGeom>
              <a:avLst/>
              <a:gdLst>
                <a:gd name="csX0" fmla="*/ 0 w 72640"/>
                <a:gd name="csY0" fmla="*/ 0 h 5159"/>
                <a:gd name="csX1" fmla="*/ 72641 w 72640"/>
                <a:gd name="csY1" fmla="*/ 0 h 5159"/>
              </a:gdLst>
              <a:ahLst/>
              <a:cxnLst>
                <a:cxn ang="0">
                  <a:pos x="csX0" y="csY0"/>
                </a:cxn>
                <a:cxn ang="0">
                  <a:pos x="csX1" y="csY1"/>
                </a:cxn>
              </a:cxnLst>
              <a:rect l="l" t="t" r="r" b="b"/>
              <a:pathLst>
                <a:path w="72640" h="5159">
                  <a:moveTo>
                    <a:pt x="0" y="0"/>
                  </a:moveTo>
                  <a:lnTo>
                    <a:pt x="72641"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1" name="Freeform 151">
              <a:extLst>
                <a:ext uri="{FF2B5EF4-FFF2-40B4-BE49-F238E27FC236}">
                  <a16:creationId xmlns:a16="http://schemas.microsoft.com/office/drawing/2014/main" id="{9327DCCB-DDAF-7736-1C33-4CEFD5F71156}"/>
                </a:ext>
              </a:extLst>
            </p:cNvPr>
            <p:cNvSpPr/>
            <p:nvPr/>
          </p:nvSpPr>
          <p:spPr>
            <a:xfrm>
              <a:off x="1685082" y="2936724"/>
              <a:ext cx="72640" cy="5159"/>
            </a:xfrm>
            <a:custGeom>
              <a:avLst/>
              <a:gdLst>
                <a:gd name="csX0" fmla="*/ 0 w 72640"/>
                <a:gd name="csY0" fmla="*/ 0 h 5159"/>
                <a:gd name="csX1" fmla="*/ 72641 w 72640"/>
                <a:gd name="csY1" fmla="*/ 0 h 5159"/>
              </a:gdLst>
              <a:ahLst/>
              <a:cxnLst>
                <a:cxn ang="0">
                  <a:pos x="csX0" y="csY0"/>
                </a:cxn>
                <a:cxn ang="0">
                  <a:pos x="csX1" y="csY1"/>
                </a:cxn>
              </a:cxnLst>
              <a:rect l="l" t="t" r="r" b="b"/>
              <a:pathLst>
                <a:path w="72640" h="5159">
                  <a:moveTo>
                    <a:pt x="0" y="0"/>
                  </a:moveTo>
                  <a:lnTo>
                    <a:pt x="72641"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2" name="Freeform 152">
              <a:extLst>
                <a:ext uri="{FF2B5EF4-FFF2-40B4-BE49-F238E27FC236}">
                  <a16:creationId xmlns:a16="http://schemas.microsoft.com/office/drawing/2014/main" id="{AA6C238E-E035-2773-E65D-99DD046C1466}"/>
                </a:ext>
              </a:extLst>
            </p:cNvPr>
            <p:cNvSpPr/>
            <p:nvPr/>
          </p:nvSpPr>
          <p:spPr>
            <a:xfrm>
              <a:off x="2926595" y="2332743"/>
              <a:ext cx="5170" cy="8873"/>
            </a:xfrm>
            <a:custGeom>
              <a:avLst/>
              <a:gdLst>
                <a:gd name="csX0" fmla="*/ 0 w 5170"/>
                <a:gd name="csY0" fmla="*/ 0 h 8873"/>
                <a:gd name="csX1" fmla="*/ 0 w 5170"/>
                <a:gd name="csY1" fmla="*/ 8874 h 8873"/>
              </a:gdLst>
              <a:ahLst/>
              <a:cxnLst>
                <a:cxn ang="0">
                  <a:pos x="csX0" y="csY0"/>
                </a:cxn>
                <a:cxn ang="0">
                  <a:pos x="csX1" y="csY1"/>
                </a:cxn>
              </a:cxnLst>
              <a:rect l="l" t="t" r="r" b="b"/>
              <a:pathLst>
                <a:path w="5170" h="8873">
                  <a:moveTo>
                    <a:pt x="0" y="0"/>
                  </a:moveTo>
                  <a:lnTo>
                    <a:pt x="0" y="8874"/>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3" name="Freeform 153">
              <a:extLst>
                <a:ext uri="{FF2B5EF4-FFF2-40B4-BE49-F238E27FC236}">
                  <a16:creationId xmlns:a16="http://schemas.microsoft.com/office/drawing/2014/main" id="{78ED0AFC-8951-05C5-318B-1E16164D03FC}"/>
                </a:ext>
              </a:extLst>
            </p:cNvPr>
            <p:cNvSpPr/>
            <p:nvPr/>
          </p:nvSpPr>
          <p:spPr>
            <a:xfrm>
              <a:off x="2851886" y="2342029"/>
              <a:ext cx="5170" cy="6810"/>
            </a:xfrm>
            <a:custGeom>
              <a:avLst/>
              <a:gdLst>
                <a:gd name="csX0" fmla="*/ 0 w 5170"/>
                <a:gd name="csY0" fmla="*/ 0 h 6810"/>
                <a:gd name="csX1" fmla="*/ 0 w 5170"/>
                <a:gd name="csY1" fmla="*/ 6810 h 6810"/>
              </a:gdLst>
              <a:ahLst/>
              <a:cxnLst>
                <a:cxn ang="0">
                  <a:pos x="csX0" y="csY0"/>
                </a:cxn>
                <a:cxn ang="0">
                  <a:pos x="csX1" y="csY1"/>
                </a:cxn>
              </a:cxnLst>
              <a:rect l="l" t="t" r="r" b="b"/>
              <a:pathLst>
                <a:path w="5170" h="6810">
                  <a:moveTo>
                    <a:pt x="0" y="0"/>
                  </a:moveTo>
                  <a:lnTo>
                    <a:pt x="0" y="681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4" name="Freeform 154">
              <a:extLst>
                <a:ext uri="{FF2B5EF4-FFF2-40B4-BE49-F238E27FC236}">
                  <a16:creationId xmlns:a16="http://schemas.microsoft.com/office/drawing/2014/main" id="{9F5FFBFA-9886-FBCC-6284-D647A9BF96DF}"/>
                </a:ext>
              </a:extLst>
            </p:cNvPr>
            <p:cNvSpPr/>
            <p:nvPr/>
          </p:nvSpPr>
          <p:spPr>
            <a:xfrm>
              <a:off x="2562512" y="2366690"/>
              <a:ext cx="5170" cy="11504"/>
            </a:xfrm>
            <a:custGeom>
              <a:avLst/>
              <a:gdLst>
                <a:gd name="csX0" fmla="*/ 0 w 5170"/>
                <a:gd name="csY0" fmla="*/ 0 h 11504"/>
                <a:gd name="csX1" fmla="*/ 0 w 5170"/>
                <a:gd name="csY1" fmla="*/ 11505 h 11504"/>
              </a:gdLst>
              <a:ahLst/>
              <a:cxnLst>
                <a:cxn ang="0">
                  <a:pos x="csX0" y="csY0"/>
                </a:cxn>
                <a:cxn ang="0">
                  <a:pos x="csX1" y="csY1"/>
                </a:cxn>
              </a:cxnLst>
              <a:rect l="l" t="t" r="r" b="b"/>
              <a:pathLst>
                <a:path w="5170" h="11504">
                  <a:moveTo>
                    <a:pt x="0" y="0"/>
                  </a:moveTo>
                  <a:lnTo>
                    <a:pt x="0" y="11505"/>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5" name="Freeform 155">
              <a:extLst>
                <a:ext uri="{FF2B5EF4-FFF2-40B4-BE49-F238E27FC236}">
                  <a16:creationId xmlns:a16="http://schemas.microsoft.com/office/drawing/2014/main" id="{0ABA54C6-7F88-5FC8-323F-E3E15F4BEF3E}"/>
                </a:ext>
              </a:extLst>
            </p:cNvPr>
            <p:cNvSpPr/>
            <p:nvPr/>
          </p:nvSpPr>
          <p:spPr>
            <a:xfrm>
              <a:off x="2491112" y="2378195"/>
              <a:ext cx="5170" cy="6448"/>
            </a:xfrm>
            <a:custGeom>
              <a:avLst/>
              <a:gdLst>
                <a:gd name="csX0" fmla="*/ 0 w 5170"/>
                <a:gd name="csY0" fmla="*/ 0 h 6448"/>
                <a:gd name="csX1" fmla="*/ 0 w 5170"/>
                <a:gd name="csY1" fmla="*/ 6449 h 6448"/>
              </a:gdLst>
              <a:ahLst/>
              <a:cxnLst>
                <a:cxn ang="0">
                  <a:pos x="csX0" y="csY0"/>
                </a:cxn>
                <a:cxn ang="0">
                  <a:pos x="csX1" y="csY1"/>
                </a:cxn>
              </a:cxnLst>
              <a:rect l="l" t="t" r="r" b="b"/>
              <a:pathLst>
                <a:path w="5170" h="6448">
                  <a:moveTo>
                    <a:pt x="0" y="0"/>
                  </a:moveTo>
                  <a:lnTo>
                    <a:pt x="0" y="6449"/>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6" name="Freeform 156">
              <a:extLst>
                <a:ext uri="{FF2B5EF4-FFF2-40B4-BE49-F238E27FC236}">
                  <a16:creationId xmlns:a16="http://schemas.microsoft.com/office/drawing/2014/main" id="{62583AA3-DD10-9C84-B6B5-5D0ECBD5C6E4}"/>
                </a:ext>
              </a:extLst>
            </p:cNvPr>
            <p:cNvSpPr/>
            <p:nvPr/>
          </p:nvSpPr>
          <p:spPr>
            <a:xfrm>
              <a:off x="2417644" y="2386862"/>
              <a:ext cx="5170" cy="6448"/>
            </a:xfrm>
            <a:custGeom>
              <a:avLst/>
              <a:gdLst>
                <a:gd name="csX0" fmla="*/ 0 w 5170"/>
                <a:gd name="csY0" fmla="*/ 0 h 6448"/>
                <a:gd name="csX1" fmla="*/ 0 w 5170"/>
                <a:gd name="csY1" fmla="*/ 6449 h 6448"/>
              </a:gdLst>
              <a:ahLst/>
              <a:cxnLst>
                <a:cxn ang="0">
                  <a:pos x="csX0" y="csY0"/>
                </a:cxn>
                <a:cxn ang="0">
                  <a:pos x="csX1" y="csY1"/>
                </a:cxn>
              </a:cxnLst>
              <a:rect l="l" t="t" r="r" b="b"/>
              <a:pathLst>
                <a:path w="5170" h="6448">
                  <a:moveTo>
                    <a:pt x="0" y="0"/>
                  </a:moveTo>
                  <a:lnTo>
                    <a:pt x="0" y="6449"/>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7" name="Freeform 157">
              <a:extLst>
                <a:ext uri="{FF2B5EF4-FFF2-40B4-BE49-F238E27FC236}">
                  <a16:creationId xmlns:a16="http://schemas.microsoft.com/office/drawing/2014/main" id="{B68DAB0A-66FE-2D24-E0B4-E6D7EA7C9C5C}"/>
                </a:ext>
              </a:extLst>
            </p:cNvPr>
            <p:cNvSpPr/>
            <p:nvPr/>
          </p:nvSpPr>
          <p:spPr>
            <a:xfrm>
              <a:off x="2341332" y="2393363"/>
              <a:ext cx="5170" cy="6448"/>
            </a:xfrm>
            <a:custGeom>
              <a:avLst/>
              <a:gdLst>
                <a:gd name="csX0" fmla="*/ 0 w 5170"/>
                <a:gd name="csY0" fmla="*/ 0 h 6448"/>
                <a:gd name="csX1" fmla="*/ 0 w 5170"/>
                <a:gd name="csY1" fmla="*/ 6449 h 6448"/>
              </a:gdLst>
              <a:ahLst/>
              <a:cxnLst>
                <a:cxn ang="0">
                  <a:pos x="csX0" y="csY0"/>
                </a:cxn>
                <a:cxn ang="0">
                  <a:pos x="csX1" y="csY1"/>
                </a:cxn>
              </a:cxnLst>
              <a:rect l="l" t="t" r="r" b="b"/>
              <a:pathLst>
                <a:path w="5170" h="6448">
                  <a:moveTo>
                    <a:pt x="0" y="0"/>
                  </a:moveTo>
                  <a:lnTo>
                    <a:pt x="0" y="6449"/>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8" name="Freeform 158">
              <a:extLst>
                <a:ext uri="{FF2B5EF4-FFF2-40B4-BE49-F238E27FC236}">
                  <a16:creationId xmlns:a16="http://schemas.microsoft.com/office/drawing/2014/main" id="{700F7F6C-754A-9133-167E-8580A85A3A1F}"/>
                </a:ext>
              </a:extLst>
            </p:cNvPr>
            <p:cNvSpPr/>
            <p:nvPr/>
          </p:nvSpPr>
          <p:spPr>
            <a:xfrm>
              <a:off x="2268226" y="2399812"/>
              <a:ext cx="5170" cy="17283"/>
            </a:xfrm>
            <a:custGeom>
              <a:avLst/>
              <a:gdLst>
                <a:gd name="csX0" fmla="*/ 0 w 5170"/>
                <a:gd name="csY0" fmla="*/ 0 h 17283"/>
                <a:gd name="csX1" fmla="*/ 0 w 5170"/>
                <a:gd name="csY1" fmla="*/ 17283 h 17283"/>
              </a:gdLst>
              <a:ahLst/>
              <a:cxnLst>
                <a:cxn ang="0">
                  <a:pos x="csX0" y="csY0"/>
                </a:cxn>
                <a:cxn ang="0">
                  <a:pos x="csX1" y="csY1"/>
                </a:cxn>
              </a:cxnLst>
              <a:rect l="l" t="t" r="r" b="b"/>
              <a:pathLst>
                <a:path w="5170" h="17283">
                  <a:moveTo>
                    <a:pt x="0" y="0"/>
                  </a:moveTo>
                  <a:lnTo>
                    <a:pt x="0" y="17283"/>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09" name="Freeform 159">
              <a:extLst>
                <a:ext uri="{FF2B5EF4-FFF2-40B4-BE49-F238E27FC236}">
                  <a16:creationId xmlns:a16="http://schemas.microsoft.com/office/drawing/2014/main" id="{EB457B0B-1F86-56F0-C8FF-B643A6DA0BE7}"/>
                </a:ext>
              </a:extLst>
            </p:cNvPr>
            <p:cNvSpPr/>
            <p:nvPr/>
          </p:nvSpPr>
          <p:spPr>
            <a:xfrm>
              <a:off x="2193982" y="2417095"/>
              <a:ext cx="5170" cy="30490"/>
            </a:xfrm>
            <a:custGeom>
              <a:avLst/>
              <a:gdLst>
                <a:gd name="csX0" fmla="*/ 0 w 5170"/>
                <a:gd name="csY0" fmla="*/ 0 h 30490"/>
                <a:gd name="csX1" fmla="*/ 0 w 5170"/>
                <a:gd name="csY1" fmla="*/ 30491 h 30490"/>
              </a:gdLst>
              <a:ahLst/>
              <a:cxnLst>
                <a:cxn ang="0">
                  <a:pos x="csX0" y="csY0"/>
                </a:cxn>
                <a:cxn ang="0">
                  <a:pos x="csX1" y="csY1"/>
                </a:cxn>
              </a:cxnLst>
              <a:rect l="l" t="t" r="r" b="b"/>
              <a:pathLst>
                <a:path w="5170" h="30490">
                  <a:moveTo>
                    <a:pt x="0" y="0"/>
                  </a:moveTo>
                  <a:lnTo>
                    <a:pt x="0" y="30491"/>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0" name="Freeform 160">
              <a:extLst>
                <a:ext uri="{FF2B5EF4-FFF2-40B4-BE49-F238E27FC236}">
                  <a16:creationId xmlns:a16="http://schemas.microsoft.com/office/drawing/2014/main" id="{F3D98511-9069-11FC-3612-0744CE4232E2}"/>
                </a:ext>
              </a:extLst>
            </p:cNvPr>
            <p:cNvSpPr/>
            <p:nvPr/>
          </p:nvSpPr>
          <p:spPr>
            <a:xfrm>
              <a:off x="2121341" y="2447534"/>
              <a:ext cx="5170" cy="21410"/>
            </a:xfrm>
            <a:custGeom>
              <a:avLst/>
              <a:gdLst>
                <a:gd name="csX0" fmla="*/ 0 w 5170"/>
                <a:gd name="csY0" fmla="*/ 0 h 21410"/>
                <a:gd name="csX1" fmla="*/ 0 w 5170"/>
                <a:gd name="csY1" fmla="*/ 21410 h 21410"/>
              </a:gdLst>
              <a:ahLst/>
              <a:cxnLst>
                <a:cxn ang="0">
                  <a:pos x="csX0" y="csY0"/>
                </a:cxn>
                <a:cxn ang="0">
                  <a:pos x="csX1" y="csY1"/>
                </a:cxn>
              </a:cxnLst>
              <a:rect l="l" t="t" r="r" b="b"/>
              <a:pathLst>
                <a:path w="5170" h="21410">
                  <a:moveTo>
                    <a:pt x="0" y="0"/>
                  </a:moveTo>
                  <a:lnTo>
                    <a:pt x="0" y="2141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1" name="Freeform 161">
              <a:extLst>
                <a:ext uri="{FF2B5EF4-FFF2-40B4-BE49-F238E27FC236}">
                  <a16:creationId xmlns:a16="http://schemas.microsoft.com/office/drawing/2014/main" id="{A90EEB69-7085-27C7-FB79-F51AD63B8C5F}"/>
                </a:ext>
              </a:extLst>
            </p:cNvPr>
            <p:cNvSpPr/>
            <p:nvPr/>
          </p:nvSpPr>
          <p:spPr>
            <a:xfrm>
              <a:off x="2047356" y="2468996"/>
              <a:ext cx="5170" cy="21410"/>
            </a:xfrm>
            <a:custGeom>
              <a:avLst/>
              <a:gdLst>
                <a:gd name="csX0" fmla="*/ 0 w 5170"/>
                <a:gd name="csY0" fmla="*/ 0 h 21410"/>
                <a:gd name="csX1" fmla="*/ 0 w 5170"/>
                <a:gd name="csY1" fmla="*/ 21410 h 21410"/>
              </a:gdLst>
              <a:ahLst/>
              <a:cxnLst>
                <a:cxn ang="0">
                  <a:pos x="csX0" y="csY0"/>
                </a:cxn>
                <a:cxn ang="0">
                  <a:pos x="csX1" y="csY1"/>
                </a:cxn>
              </a:cxnLst>
              <a:rect l="l" t="t" r="r" b="b"/>
              <a:pathLst>
                <a:path w="5170" h="21410">
                  <a:moveTo>
                    <a:pt x="0" y="0"/>
                  </a:moveTo>
                  <a:lnTo>
                    <a:pt x="0" y="2141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2" name="Freeform 162">
              <a:extLst>
                <a:ext uri="{FF2B5EF4-FFF2-40B4-BE49-F238E27FC236}">
                  <a16:creationId xmlns:a16="http://schemas.microsoft.com/office/drawing/2014/main" id="{E4A42AC9-8946-82D1-B6DB-C15B679BDFBD}"/>
                </a:ext>
              </a:extLst>
            </p:cNvPr>
            <p:cNvSpPr/>
            <p:nvPr/>
          </p:nvSpPr>
          <p:spPr>
            <a:xfrm>
              <a:off x="1974198" y="2496340"/>
              <a:ext cx="5170" cy="31006"/>
            </a:xfrm>
            <a:custGeom>
              <a:avLst/>
              <a:gdLst>
                <a:gd name="csX0" fmla="*/ 0 w 5170"/>
                <a:gd name="csY0" fmla="*/ 0 h 31006"/>
                <a:gd name="csX1" fmla="*/ 0 w 5170"/>
                <a:gd name="csY1" fmla="*/ 31006 h 31006"/>
              </a:gdLst>
              <a:ahLst/>
              <a:cxnLst>
                <a:cxn ang="0">
                  <a:pos x="csX0" y="csY0"/>
                </a:cxn>
                <a:cxn ang="0">
                  <a:pos x="csX1" y="csY1"/>
                </a:cxn>
              </a:cxnLst>
              <a:rect l="l" t="t" r="r" b="b"/>
              <a:pathLst>
                <a:path w="5170" h="31006">
                  <a:moveTo>
                    <a:pt x="0" y="0"/>
                  </a:moveTo>
                  <a:lnTo>
                    <a:pt x="0" y="31006"/>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3" name="Freeform 163">
              <a:extLst>
                <a:ext uri="{FF2B5EF4-FFF2-40B4-BE49-F238E27FC236}">
                  <a16:creationId xmlns:a16="http://schemas.microsoft.com/office/drawing/2014/main" id="{BE84AAC8-649E-8532-5397-09C1B1382197}"/>
                </a:ext>
              </a:extLst>
            </p:cNvPr>
            <p:cNvSpPr/>
            <p:nvPr/>
          </p:nvSpPr>
          <p:spPr>
            <a:xfrm>
              <a:off x="1901609" y="2527294"/>
              <a:ext cx="5170" cy="54686"/>
            </a:xfrm>
            <a:custGeom>
              <a:avLst/>
              <a:gdLst>
                <a:gd name="csX0" fmla="*/ 0 w 5170"/>
                <a:gd name="csY0" fmla="*/ 0 h 54686"/>
                <a:gd name="csX1" fmla="*/ 0 w 5170"/>
                <a:gd name="csY1" fmla="*/ 54687 h 54686"/>
              </a:gdLst>
              <a:ahLst/>
              <a:cxnLst>
                <a:cxn ang="0">
                  <a:pos x="csX0" y="csY0"/>
                </a:cxn>
                <a:cxn ang="0">
                  <a:pos x="csX1" y="csY1"/>
                </a:cxn>
              </a:cxnLst>
              <a:rect l="l" t="t" r="r" b="b"/>
              <a:pathLst>
                <a:path w="5170" h="54686">
                  <a:moveTo>
                    <a:pt x="0" y="0"/>
                  </a:moveTo>
                  <a:lnTo>
                    <a:pt x="0" y="54687"/>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4" name="Freeform 164">
              <a:extLst>
                <a:ext uri="{FF2B5EF4-FFF2-40B4-BE49-F238E27FC236}">
                  <a16:creationId xmlns:a16="http://schemas.microsoft.com/office/drawing/2014/main" id="{FD553BF5-ED16-30A0-1E32-9B995D2AA413}"/>
                </a:ext>
              </a:extLst>
            </p:cNvPr>
            <p:cNvSpPr/>
            <p:nvPr/>
          </p:nvSpPr>
          <p:spPr>
            <a:xfrm>
              <a:off x="1830209" y="2582033"/>
              <a:ext cx="5170" cy="134137"/>
            </a:xfrm>
            <a:custGeom>
              <a:avLst/>
              <a:gdLst>
                <a:gd name="csX0" fmla="*/ 0 w 5170"/>
                <a:gd name="csY0" fmla="*/ 0 h 134137"/>
                <a:gd name="csX1" fmla="*/ 0 w 5170"/>
                <a:gd name="csY1" fmla="*/ 134138 h 134137"/>
              </a:gdLst>
              <a:ahLst/>
              <a:cxnLst>
                <a:cxn ang="0">
                  <a:pos x="csX0" y="csY0"/>
                </a:cxn>
                <a:cxn ang="0">
                  <a:pos x="csX1" y="csY1"/>
                </a:cxn>
              </a:cxnLst>
              <a:rect l="l" t="t" r="r" b="b"/>
              <a:pathLst>
                <a:path w="5170" h="134137">
                  <a:moveTo>
                    <a:pt x="0" y="0"/>
                  </a:moveTo>
                  <a:lnTo>
                    <a:pt x="0" y="134138"/>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5" name="Freeform 165">
              <a:extLst>
                <a:ext uri="{FF2B5EF4-FFF2-40B4-BE49-F238E27FC236}">
                  <a16:creationId xmlns:a16="http://schemas.microsoft.com/office/drawing/2014/main" id="{08B243BB-03B5-38A1-25DC-0E07878F66E3}"/>
                </a:ext>
              </a:extLst>
            </p:cNvPr>
            <p:cNvSpPr/>
            <p:nvPr/>
          </p:nvSpPr>
          <p:spPr>
            <a:xfrm>
              <a:off x="1757723" y="2718699"/>
              <a:ext cx="5170" cy="218025"/>
            </a:xfrm>
            <a:custGeom>
              <a:avLst/>
              <a:gdLst>
                <a:gd name="csX0" fmla="*/ 0 w 5170"/>
                <a:gd name="csY0" fmla="*/ 0 h 218025"/>
                <a:gd name="csX1" fmla="*/ 0 w 5170"/>
                <a:gd name="csY1" fmla="*/ 218026 h 218025"/>
              </a:gdLst>
              <a:ahLst/>
              <a:cxnLst>
                <a:cxn ang="0">
                  <a:pos x="csX0" y="csY0"/>
                </a:cxn>
                <a:cxn ang="0">
                  <a:pos x="csX1" y="csY1"/>
                </a:cxn>
              </a:cxnLst>
              <a:rect l="l" t="t" r="r" b="b"/>
              <a:pathLst>
                <a:path w="5170" h="218025">
                  <a:moveTo>
                    <a:pt x="0" y="0"/>
                  </a:moveTo>
                  <a:lnTo>
                    <a:pt x="0" y="218026"/>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116" name="Freeform 166">
              <a:extLst>
                <a:ext uri="{FF2B5EF4-FFF2-40B4-BE49-F238E27FC236}">
                  <a16:creationId xmlns:a16="http://schemas.microsoft.com/office/drawing/2014/main" id="{AE52A96F-DFB9-A3F0-88C8-9141ACBE575E}"/>
                </a:ext>
              </a:extLst>
            </p:cNvPr>
            <p:cNvSpPr/>
            <p:nvPr/>
          </p:nvSpPr>
          <p:spPr>
            <a:xfrm>
              <a:off x="3582017" y="2283112"/>
              <a:ext cx="290667" cy="5159"/>
            </a:xfrm>
            <a:custGeom>
              <a:avLst/>
              <a:gdLst>
                <a:gd name="csX0" fmla="*/ 0 w 290667"/>
                <a:gd name="csY0" fmla="*/ 0 h 5159"/>
                <a:gd name="csX1" fmla="*/ 290667 w 290667"/>
                <a:gd name="csY1" fmla="*/ 0 h 5159"/>
              </a:gdLst>
              <a:ahLst/>
              <a:cxnLst>
                <a:cxn ang="0">
                  <a:pos x="csX0" y="csY0"/>
                </a:cxn>
                <a:cxn ang="0">
                  <a:pos x="csX1" y="csY1"/>
                </a:cxn>
              </a:cxnLst>
              <a:rect l="l" t="t" r="r" b="b"/>
              <a:pathLst>
                <a:path w="290667" h="5159">
                  <a:moveTo>
                    <a:pt x="0" y="0"/>
                  </a:moveTo>
                  <a:lnTo>
                    <a:pt x="290667" y="0"/>
                  </a:lnTo>
                </a:path>
              </a:pathLst>
            </a:custGeom>
            <a:noFill/>
            <a:ln w="10339"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grpSp>
      <p:grpSp>
        <p:nvGrpSpPr>
          <p:cNvPr id="16" name="Group 15">
            <a:extLst>
              <a:ext uri="{FF2B5EF4-FFF2-40B4-BE49-F238E27FC236}">
                <a16:creationId xmlns:a16="http://schemas.microsoft.com/office/drawing/2014/main" id="{322A82BA-EBF7-B2CC-8D36-FB8DCAC027F0}"/>
              </a:ext>
            </a:extLst>
          </p:cNvPr>
          <p:cNvGrpSpPr/>
          <p:nvPr/>
        </p:nvGrpSpPr>
        <p:grpSpPr>
          <a:xfrm>
            <a:off x="1613682" y="2115801"/>
            <a:ext cx="2483439" cy="899497"/>
            <a:chOff x="1613682" y="2115801"/>
            <a:chExt cx="2483439" cy="899497"/>
          </a:xfrm>
          <a:solidFill>
            <a:schemeClr val="accent3">
              <a:lumMod val="60000"/>
              <a:lumOff val="40000"/>
            </a:schemeClr>
          </a:solidFill>
        </p:grpSpPr>
        <p:sp>
          <p:nvSpPr>
            <p:cNvPr id="33" name="Freeform 170">
              <a:extLst>
                <a:ext uri="{FF2B5EF4-FFF2-40B4-BE49-F238E27FC236}">
                  <a16:creationId xmlns:a16="http://schemas.microsoft.com/office/drawing/2014/main" id="{1BD4F3F6-EFC6-F797-FA38-C1175758F679}"/>
                </a:ext>
              </a:extLst>
            </p:cNvPr>
            <p:cNvSpPr/>
            <p:nvPr/>
          </p:nvSpPr>
          <p:spPr>
            <a:xfrm>
              <a:off x="2049114" y="2315976"/>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4" name="Freeform 171">
              <a:extLst>
                <a:ext uri="{FF2B5EF4-FFF2-40B4-BE49-F238E27FC236}">
                  <a16:creationId xmlns:a16="http://schemas.microsoft.com/office/drawing/2014/main" id="{1D4E7E6D-3CEA-F6DC-52B8-B0DDD9B462D6}"/>
                </a:ext>
              </a:extLst>
            </p:cNvPr>
            <p:cNvSpPr/>
            <p:nvPr/>
          </p:nvSpPr>
          <p:spPr>
            <a:xfrm>
              <a:off x="1977766" y="2366123"/>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5" name="Freeform 172">
              <a:extLst>
                <a:ext uri="{FF2B5EF4-FFF2-40B4-BE49-F238E27FC236}">
                  <a16:creationId xmlns:a16="http://schemas.microsoft.com/office/drawing/2014/main" id="{A9A1F7A5-A050-C699-EBB0-5EA3830BCACA}"/>
                </a:ext>
              </a:extLst>
            </p:cNvPr>
            <p:cNvSpPr/>
            <p:nvPr/>
          </p:nvSpPr>
          <p:spPr>
            <a:xfrm>
              <a:off x="1904297" y="2434327"/>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6" name="Freeform 173">
              <a:extLst>
                <a:ext uri="{FF2B5EF4-FFF2-40B4-BE49-F238E27FC236}">
                  <a16:creationId xmlns:a16="http://schemas.microsoft.com/office/drawing/2014/main" id="{ADB8B8D6-229E-A2AA-F4C9-5F98F9D37B94}"/>
                </a:ext>
              </a:extLst>
            </p:cNvPr>
            <p:cNvSpPr/>
            <p:nvPr/>
          </p:nvSpPr>
          <p:spPr>
            <a:xfrm>
              <a:off x="1830209" y="2501653"/>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7" name="Freeform 174">
              <a:extLst>
                <a:ext uri="{FF2B5EF4-FFF2-40B4-BE49-F238E27FC236}">
                  <a16:creationId xmlns:a16="http://schemas.microsoft.com/office/drawing/2014/main" id="{A66F4116-39E6-005A-F8E3-8DEFEE5D3C68}"/>
                </a:ext>
              </a:extLst>
            </p:cNvPr>
            <p:cNvSpPr/>
            <p:nvPr/>
          </p:nvSpPr>
          <p:spPr>
            <a:xfrm>
              <a:off x="1756431" y="2619695"/>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8" name="Freeform 175">
              <a:extLst>
                <a:ext uri="{FF2B5EF4-FFF2-40B4-BE49-F238E27FC236}">
                  <a16:creationId xmlns:a16="http://schemas.microsoft.com/office/drawing/2014/main" id="{AE3E55FA-0268-0B5D-A9A2-2D6BA0DDE3A4}"/>
                </a:ext>
              </a:extLst>
            </p:cNvPr>
            <p:cNvSpPr/>
            <p:nvPr/>
          </p:nvSpPr>
          <p:spPr>
            <a:xfrm>
              <a:off x="1685082" y="2928212"/>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9" name="Freeform 176">
              <a:extLst>
                <a:ext uri="{FF2B5EF4-FFF2-40B4-BE49-F238E27FC236}">
                  <a16:creationId xmlns:a16="http://schemas.microsoft.com/office/drawing/2014/main" id="{2C8B9EC8-E93D-F6EE-32BC-21BA9A7E616D}"/>
                </a:ext>
              </a:extLst>
            </p:cNvPr>
            <p:cNvSpPr/>
            <p:nvPr/>
          </p:nvSpPr>
          <p:spPr>
            <a:xfrm>
              <a:off x="1756431" y="2619695"/>
              <a:ext cx="5170" cy="308516"/>
            </a:xfrm>
            <a:custGeom>
              <a:avLst/>
              <a:gdLst>
                <a:gd name="csX0" fmla="*/ 0 w 5170"/>
                <a:gd name="csY0" fmla="*/ 0 h 308516"/>
                <a:gd name="csX1" fmla="*/ 0 w 5170"/>
                <a:gd name="csY1" fmla="*/ 308517 h 308516"/>
              </a:gdLst>
              <a:ahLst/>
              <a:cxnLst>
                <a:cxn ang="0">
                  <a:pos x="csX0" y="csY0"/>
                </a:cxn>
                <a:cxn ang="0">
                  <a:pos x="csX1" y="csY1"/>
                </a:cxn>
              </a:cxnLst>
              <a:rect l="l" t="t" r="r" b="b"/>
              <a:pathLst>
                <a:path w="5170" h="308516">
                  <a:moveTo>
                    <a:pt x="0" y="0"/>
                  </a:moveTo>
                  <a:lnTo>
                    <a:pt x="0" y="308517"/>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0" name="Freeform 177">
              <a:extLst>
                <a:ext uri="{FF2B5EF4-FFF2-40B4-BE49-F238E27FC236}">
                  <a16:creationId xmlns:a16="http://schemas.microsoft.com/office/drawing/2014/main" id="{8CAD5E90-5278-4C4B-BD27-F5CBA37FFEA2}"/>
                </a:ext>
              </a:extLst>
            </p:cNvPr>
            <p:cNvSpPr/>
            <p:nvPr/>
          </p:nvSpPr>
          <p:spPr>
            <a:xfrm>
              <a:off x="1830209" y="2501653"/>
              <a:ext cx="5170" cy="118092"/>
            </a:xfrm>
            <a:custGeom>
              <a:avLst/>
              <a:gdLst>
                <a:gd name="csX0" fmla="*/ 0 w 5170"/>
                <a:gd name="csY0" fmla="*/ 0 h 118092"/>
                <a:gd name="csX1" fmla="*/ 0 w 5170"/>
                <a:gd name="csY1" fmla="*/ 118093 h 118092"/>
              </a:gdLst>
              <a:ahLst/>
              <a:cxnLst>
                <a:cxn ang="0">
                  <a:pos x="csX0" y="csY0"/>
                </a:cxn>
                <a:cxn ang="0">
                  <a:pos x="csX1" y="csY1"/>
                </a:cxn>
              </a:cxnLst>
              <a:rect l="l" t="t" r="r" b="b"/>
              <a:pathLst>
                <a:path w="5170" h="118092">
                  <a:moveTo>
                    <a:pt x="0" y="0"/>
                  </a:moveTo>
                  <a:cubicBezTo>
                    <a:pt x="0" y="39364"/>
                    <a:pt x="0" y="78729"/>
                    <a:pt x="0" y="118093"/>
                  </a:cubicBez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1" name="Freeform 178">
              <a:extLst>
                <a:ext uri="{FF2B5EF4-FFF2-40B4-BE49-F238E27FC236}">
                  <a16:creationId xmlns:a16="http://schemas.microsoft.com/office/drawing/2014/main" id="{90840B09-D4C6-87D9-AFB6-C7DC88679A1C}"/>
                </a:ext>
              </a:extLst>
            </p:cNvPr>
            <p:cNvSpPr/>
            <p:nvPr/>
          </p:nvSpPr>
          <p:spPr>
            <a:xfrm>
              <a:off x="1685082" y="2928212"/>
              <a:ext cx="5170" cy="81927"/>
            </a:xfrm>
            <a:custGeom>
              <a:avLst/>
              <a:gdLst>
                <a:gd name="csX0" fmla="*/ 0 w 5170"/>
                <a:gd name="csY0" fmla="*/ 0 h 81927"/>
                <a:gd name="csX1" fmla="*/ 0 w 5170"/>
                <a:gd name="csY1" fmla="*/ 81927 h 81927"/>
              </a:gdLst>
              <a:ahLst/>
              <a:cxnLst>
                <a:cxn ang="0">
                  <a:pos x="csX0" y="csY0"/>
                </a:cxn>
                <a:cxn ang="0">
                  <a:pos x="csX1" y="csY1"/>
                </a:cxn>
              </a:cxnLst>
              <a:rect l="l" t="t" r="r" b="b"/>
              <a:pathLst>
                <a:path w="5170" h="81927">
                  <a:moveTo>
                    <a:pt x="0" y="0"/>
                  </a:moveTo>
                  <a:cubicBezTo>
                    <a:pt x="0" y="27292"/>
                    <a:pt x="0" y="54584"/>
                    <a:pt x="0" y="81927"/>
                  </a:cubicBez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2" name="Freeform 179">
              <a:extLst>
                <a:ext uri="{FF2B5EF4-FFF2-40B4-BE49-F238E27FC236}">
                  <a16:creationId xmlns:a16="http://schemas.microsoft.com/office/drawing/2014/main" id="{E40E48B2-E844-5A26-22B3-13EEE307CB60}"/>
                </a:ext>
              </a:extLst>
            </p:cNvPr>
            <p:cNvSpPr/>
            <p:nvPr/>
          </p:nvSpPr>
          <p:spPr>
            <a:xfrm>
              <a:off x="1903987" y="2434327"/>
              <a:ext cx="5170" cy="67275"/>
            </a:xfrm>
            <a:custGeom>
              <a:avLst/>
              <a:gdLst>
                <a:gd name="csX0" fmla="*/ 0 w 5170"/>
                <a:gd name="csY0" fmla="*/ 0 h 67275"/>
                <a:gd name="csX1" fmla="*/ 0 w 5170"/>
                <a:gd name="csY1" fmla="*/ 67275 h 67275"/>
              </a:gdLst>
              <a:ahLst/>
              <a:cxnLst>
                <a:cxn ang="0">
                  <a:pos x="csX0" y="csY0"/>
                </a:cxn>
                <a:cxn ang="0">
                  <a:pos x="csX1" y="csY1"/>
                </a:cxn>
              </a:cxnLst>
              <a:rect l="l" t="t" r="r" b="b"/>
              <a:pathLst>
                <a:path w="5170" h="67275">
                  <a:moveTo>
                    <a:pt x="0" y="0"/>
                  </a:moveTo>
                  <a:cubicBezTo>
                    <a:pt x="0" y="22442"/>
                    <a:pt x="0" y="44885"/>
                    <a:pt x="0" y="67275"/>
                  </a:cubicBez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3" name="Freeform 180">
              <a:extLst>
                <a:ext uri="{FF2B5EF4-FFF2-40B4-BE49-F238E27FC236}">
                  <a16:creationId xmlns:a16="http://schemas.microsoft.com/office/drawing/2014/main" id="{366272B4-343A-CBDB-4395-80C876E329C1}"/>
                </a:ext>
              </a:extLst>
            </p:cNvPr>
            <p:cNvSpPr/>
            <p:nvPr/>
          </p:nvSpPr>
          <p:spPr>
            <a:xfrm>
              <a:off x="1977766" y="2367051"/>
              <a:ext cx="5170" cy="67275"/>
            </a:xfrm>
            <a:custGeom>
              <a:avLst/>
              <a:gdLst>
                <a:gd name="csX0" fmla="*/ 0 w 5170"/>
                <a:gd name="csY0" fmla="*/ 0 h 67275"/>
                <a:gd name="csX1" fmla="*/ 0 w 5170"/>
                <a:gd name="csY1" fmla="*/ 67275 h 67275"/>
              </a:gdLst>
              <a:ahLst/>
              <a:cxnLst>
                <a:cxn ang="0">
                  <a:pos x="csX0" y="csY0"/>
                </a:cxn>
                <a:cxn ang="0">
                  <a:pos x="csX1" y="csY1"/>
                </a:cxn>
              </a:cxnLst>
              <a:rect l="l" t="t" r="r" b="b"/>
              <a:pathLst>
                <a:path w="5170" h="67275">
                  <a:moveTo>
                    <a:pt x="0" y="0"/>
                  </a:moveTo>
                  <a:lnTo>
                    <a:pt x="0" y="67275"/>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4" name="Freeform 181">
              <a:extLst>
                <a:ext uri="{FF2B5EF4-FFF2-40B4-BE49-F238E27FC236}">
                  <a16:creationId xmlns:a16="http://schemas.microsoft.com/office/drawing/2014/main" id="{26EA67D5-C4ED-7BB3-E6A0-3E32D3416A61}"/>
                </a:ext>
              </a:extLst>
            </p:cNvPr>
            <p:cNvSpPr/>
            <p:nvPr/>
          </p:nvSpPr>
          <p:spPr>
            <a:xfrm>
              <a:off x="2195637" y="2286001"/>
              <a:ext cx="5170" cy="18211"/>
            </a:xfrm>
            <a:custGeom>
              <a:avLst/>
              <a:gdLst>
                <a:gd name="csX0" fmla="*/ 0 w 5170"/>
                <a:gd name="csY0" fmla="*/ 0 h 18211"/>
                <a:gd name="csX1" fmla="*/ 0 w 5170"/>
                <a:gd name="csY1" fmla="*/ 18212 h 18211"/>
              </a:gdLst>
              <a:ahLst/>
              <a:cxnLst>
                <a:cxn ang="0">
                  <a:pos x="csX0" y="csY0"/>
                </a:cxn>
                <a:cxn ang="0">
                  <a:pos x="csX1" y="csY1"/>
                </a:cxn>
              </a:cxnLst>
              <a:rect l="l" t="t" r="r" b="b"/>
              <a:pathLst>
                <a:path w="5170" h="18211">
                  <a:moveTo>
                    <a:pt x="0" y="0"/>
                  </a:moveTo>
                  <a:lnTo>
                    <a:pt x="0" y="18212"/>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5" name="Freeform 182">
              <a:extLst>
                <a:ext uri="{FF2B5EF4-FFF2-40B4-BE49-F238E27FC236}">
                  <a16:creationId xmlns:a16="http://schemas.microsoft.com/office/drawing/2014/main" id="{9C808C0B-F472-ADB4-7A0C-3750EBA9C9B6}"/>
                </a:ext>
              </a:extLst>
            </p:cNvPr>
            <p:cNvSpPr/>
            <p:nvPr/>
          </p:nvSpPr>
          <p:spPr>
            <a:xfrm>
              <a:off x="2269105" y="2275528"/>
              <a:ext cx="5170" cy="10473"/>
            </a:xfrm>
            <a:custGeom>
              <a:avLst/>
              <a:gdLst>
                <a:gd name="csX0" fmla="*/ 0 w 5170"/>
                <a:gd name="csY0" fmla="*/ 0 h 10473"/>
                <a:gd name="csX1" fmla="*/ 0 w 5170"/>
                <a:gd name="csY1" fmla="*/ 10473 h 10473"/>
              </a:gdLst>
              <a:ahLst/>
              <a:cxnLst>
                <a:cxn ang="0">
                  <a:pos x="csX0" y="csY0"/>
                </a:cxn>
                <a:cxn ang="0">
                  <a:pos x="csX1" y="csY1"/>
                </a:cxn>
              </a:cxnLst>
              <a:rect l="l" t="t" r="r" b="b"/>
              <a:pathLst>
                <a:path w="5170" h="10473">
                  <a:moveTo>
                    <a:pt x="0" y="0"/>
                  </a:moveTo>
                  <a:lnTo>
                    <a:pt x="0" y="10473"/>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6" name="Freeform 183">
              <a:extLst>
                <a:ext uri="{FF2B5EF4-FFF2-40B4-BE49-F238E27FC236}">
                  <a16:creationId xmlns:a16="http://schemas.microsoft.com/office/drawing/2014/main" id="{415DC073-C629-1729-3EEA-31974C2A3840}"/>
                </a:ext>
              </a:extLst>
            </p:cNvPr>
            <p:cNvSpPr/>
            <p:nvPr/>
          </p:nvSpPr>
          <p:spPr>
            <a:xfrm>
              <a:off x="2342159" y="2263043"/>
              <a:ext cx="5170" cy="10473"/>
            </a:xfrm>
            <a:custGeom>
              <a:avLst/>
              <a:gdLst>
                <a:gd name="csX0" fmla="*/ 0 w 5170"/>
                <a:gd name="csY0" fmla="*/ 0 h 10473"/>
                <a:gd name="csX1" fmla="*/ 0 w 5170"/>
                <a:gd name="csY1" fmla="*/ 10473 h 10473"/>
              </a:gdLst>
              <a:ahLst/>
              <a:cxnLst>
                <a:cxn ang="0">
                  <a:pos x="csX0" y="csY0"/>
                </a:cxn>
                <a:cxn ang="0">
                  <a:pos x="csX1" y="csY1"/>
                </a:cxn>
              </a:cxnLst>
              <a:rect l="l" t="t" r="r" b="b"/>
              <a:pathLst>
                <a:path w="5170" h="10473">
                  <a:moveTo>
                    <a:pt x="0" y="0"/>
                  </a:moveTo>
                  <a:lnTo>
                    <a:pt x="0" y="10473"/>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7" name="Freeform 184">
              <a:extLst>
                <a:ext uri="{FF2B5EF4-FFF2-40B4-BE49-F238E27FC236}">
                  <a16:creationId xmlns:a16="http://schemas.microsoft.com/office/drawing/2014/main" id="{699E75C9-FE9C-5858-6674-5748D747D591}"/>
                </a:ext>
              </a:extLst>
            </p:cNvPr>
            <p:cNvSpPr/>
            <p:nvPr/>
          </p:nvSpPr>
          <p:spPr>
            <a:xfrm>
              <a:off x="2415576" y="2251383"/>
              <a:ext cx="5170" cy="10473"/>
            </a:xfrm>
            <a:custGeom>
              <a:avLst/>
              <a:gdLst>
                <a:gd name="csX0" fmla="*/ 0 w 5170"/>
                <a:gd name="csY0" fmla="*/ 0 h 10473"/>
                <a:gd name="csX1" fmla="*/ 0 w 5170"/>
                <a:gd name="csY1" fmla="*/ 10473 h 10473"/>
              </a:gdLst>
              <a:ahLst/>
              <a:cxnLst>
                <a:cxn ang="0">
                  <a:pos x="csX0" y="csY0"/>
                </a:cxn>
                <a:cxn ang="0">
                  <a:pos x="csX1" y="csY1"/>
                </a:cxn>
              </a:cxnLst>
              <a:rect l="l" t="t" r="r" b="b"/>
              <a:pathLst>
                <a:path w="5170" h="10473">
                  <a:moveTo>
                    <a:pt x="0" y="0"/>
                  </a:moveTo>
                  <a:lnTo>
                    <a:pt x="0" y="10473"/>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8" name="Freeform 185">
              <a:extLst>
                <a:ext uri="{FF2B5EF4-FFF2-40B4-BE49-F238E27FC236}">
                  <a16:creationId xmlns:a16="http://schemas.microsoft.com/office/drawing/2014/main" id="{7BCDCE07-9E21-86CC-6FA0-3A50E5E3D9A7}"/>
                </a:ext>
              </a:extLst>
            </p:cNvPr>
            <p:cNvSpPr/>
            <p:nvPr/>
          </p:nvSpPr>
          <p:spPr>
            <a:xfrm>
              <a:off x="2049114" y="2315976"/>
              <a:ext cx="5170" cy="50198"/>
            </a:xfrm>
            <a:custGeom>
              <a:avLst/>
              <a:gdLst>
                <a:gd name="csX0" fmla="*/ 0 w 5170"/>
                <a:gd name="csY0" fmla="*/ 0 h 50198"/>
                <a:gd name="csX1" fmla="*/ 0 w 5170"/>
                <a:gd name="csY1" fmla="*/ 50199 h 50198"/>
              </a:gdLst>
              <a:ahLst/>
              <a:cxnLst>
                <a:cxn ang="0">
                  <a:pos x="csX0" y="csY0"/>
                </a:cxn>
                <a:cxn ang="0">
                  <a:pos x="csX1" y="csY1"/>
                </a:cxn>
              </a:cxnLst>
              <a:rect l="l" t="t" r="r" b="b"/>
              <a:pathLst>
                <a:path w="5170" h="50198">
                  <a:moveTo>
                    <a:pt x="0" y="0"/>
                  </a:moveTo>
                  <a:cubicBezTo>
                    <a:pt x="0" y="16716"/>
                    <a:pt x="0" y="33431"/>
                    <a:pt x="0" y="50199"/>
                  </a:cubicBez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49" name="Freeform 186">
              <a:extLst>
                <a:ext uri="{FF2B5EF4-FFF2-40B4-BE49-F238E27FC236}">
                  <a16:creationId xmlns:a16="http://schemas.microsoft.com/office/drawing/2014/main" id="{F67A47AC-5451-2093-A029-43D84E871EC7}"/>
                </a:ext>
              </a:extLst>
            </p:cNvPr>
            <p:cNvSpPr/>
            <p:nvPr/>
          </p:nvSpPr>
          <p:spPr>
            <a:xfrm>
              <a:off x="2122582" y="2305812"/>
              <a:ext cx="5170" cy="10111"/>
            </a:xfrm>
            <a:custGeom>
              <a:avLst/>
              <a:gdLst>
                <a:gd name="csX0" fmla="*/ 0 w 5170"/>
                <a:gd name="csY0" fmla="*/ 0 h 10111"/>
                <a:gd name="csX1" fmla="*/ 0 w 5170"/>
                <a:gd name="csY1" fmla="*/ 10112 h 10111"/>
              </a:gdLst>
              <a:ahLst/>
              <a:cxnLst>
                <a:cxn ang="0">
                  <a:pos x="csX0" y="csY0"/>
                </a:cxn>
                <a:cxn ang="0">
                  <a:pos x="csX1" y="csY1"/>
                </a:cxn>
              </a:cxnLst>
              <a:rect l="l" t="t" r="r" b="b"/>
              <a:pathLst>
                <a:path w="5170" h="10111">
                  <a:moveTo>
                    <a:pt x="0" y="0"/>
                  </a:moveTo>
                  <a:lnTo>
                    <a:pt x="0" y="10112"/>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0" name="Freeform 187">
              <a:extLst>
                <a:ext uri="{FF2B5EF4-FFF2-40B4-BE49-F238E27FC236}">
                  <a16:creationId xmlns:a16="http://schemas.microsoft.com/office/drawing/2014/main" id="{5950BA43-2ED3-52BB-6CB4-7A048AE8849A}"/>
                </a:ext>
              </a:extLst>
            </p:cNvPr>
            <p:cNvSpPr/>
            <p:nvPr/>
          </p:nvSpPr>
          <p:spPr>
            <a:xfrm>
              <a:off x="1613682" y="3010139"/>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1" name="Freeform 188">
              <a:extLst>
                <a:ext uri="{FF2B5EF4-FFF2-40B4-BE49-F238E27FC236}">
                  <a16:creationId xmlns:a16="http://schemas.microsoft.com/office/drawing/2014/main" id="{285D44EB-6D0C-AD93-DFF2-D66FAF69A577}"/>
                </a:ext>
              </a:extLst>
            </p:cNvPr>
            <p:cNvSpPr/>
            <p:nvPr/>
          </p:nvSpPr>
          <p:spPr>
            <a:xfrm>
              <a:off x="2122582" y="2304213"/>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2" name="Freeform 189">
              <a:extLst>
                <a:ext uri="{FF2B5EF4-FFF2-40B4-BE49-F238E27FC236}">
                  <a16:creationId xmlns:a16="http://schemas.microsoft.com/office/drawing/2014/main" id="{D020078F-C0C1-BEAA-DC32-B1698E40ECDC}"/>
                </a:ext>
              </a:extLst>
            </p:cNvPr>
            <p:cNvSpPr/>
            <p:nvPr/>
          </p:nvSpPr>
          <p:spPr>
            <a:xfrm>
              <a:off x="2195637" y="2286001"/>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3" name="Freeform 190">
              <a:extLst>
                <a:ext uri="{FF2B5EF4-FFF2-40B4-BE49-F238E27FC236}">
                  <a16:creationId xmlns:a16="http://schemas.microsoft.com/office/drawing/2014/main" id="{71441CEE-3999-2F91-C2AA-0B2BC83FE173}"/>
                </a:ext>
              </a:extLst>
            </p:cNvPr>
            <p:cNvSpPr/>
            <p:nvPr/>
          </p:nvSpPr>
          <p:spPr>
            <a:xfrm>
              <a:off x="2269105" y="2273568"/>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4" name="Freeform 191">
              <a:extLst>
                <a:ext uri="{FF2B5EF4-FFF2-40B4-BE49-F238E27FC236}">
                  <a16:creationId xmlns:a16="http://schemas.microsoft.com/office/drawing/2014/main" id="{5C18823E-51C2-8C9D-091E-761896067AF9}"/>
                </a:ext>
              </a:extLst>
            </p:cNvPr>
            <p:cNvSpPr/>
            <p:nvPr/>
          </p:nvSpPr>
          <p:spPr>
            <a:xfrm>
              <a:off x="2342159" y="2261856"/>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5" name="Freeform 192">
              <a:extLst>
                <a:ext uri="{FF2B5EF4-FFF2-40B4-BE49-F238E27FC236}">
                  <a16:creationId xmlns:a16="http://schemas.microsoft.com/office/drawing/2014/main" id="{9F38C5A5-DA03-B4A4-0047-AF3A3AC57466}"/>
                </a:ext>
              </a:extLst>
            </p:cNvPr>
            <p:cNvSpPr/>
            <p:nvPr/>
          </p:nvSpPr>
          <p:spPr>
            <a:xfrm>
              <a:off x="2415576" y="2250558"/>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6" name="Freeform 193">
              <a:extLst>
                <a:ext uri="{FF2B5EF4-FFF2-40B4-BE49-F238E27FC236}">
                  <a16:creationId xmlns:a16="http://schemas.microsoft.com/office/drawing/2014/main" id="{01214B88-C449-DA0E-BDE4-E178C0488CD3}"/>
                </a:ext>
              </a:extLst>
            </p:cNvPr>
            <p:cNvSpPr/>
            <p:nvPr/>
          </p:nvSpPr>
          <p:spPr>
            <a:xfrm>
              <a:off x="2486976" y="2243903"/>
              <a:ext cx="71348" cy="5159"/>
            </a:xfrm>
            <a:custGeom>
              <a:avLst/>
              <a:gdLst>
                <a:gd name="csX0" fmla="*/ 0 w 71348"/>
                <a:gd name="csY0" fmla="*/ 0 h 5159"/>
                <a:gd name="csX1" fmla="*/ 71348 w 71348"/>
                <a:gd name="csY1" fmla="*/ 0 h 5159"/>
              </a:gdLst>
              <a:ahLst/>
              <a:cxnLst>
                <a:cxn ang="0">
                  <a:pos x="csX0" y="csY0"/>
                </a:cxn>
                <a:cxn ang="0">
                  <a:pos x="csX1" y="csY1"/>
                </a:cxn>
              </a:cxnLst>
              <a:rect l="l" t="t" r="r" b="b"/>
              <a:pathLst>
                <a:path w="71348" h="5159">
                  <a:moveTo>
                    <a:pt x="0" y="0"/>
                  </a:moveTo>
                  <a:lnTo>
                    <a:pt x="7134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7" name="Freeform 194">
              <a:extLst>
                <a:ext uri="{FF2B5EF4-FFF2-40B4-BE49-F238E27FC236}">
                  <a16:creationId xmlns:a16="http://schemas.microsoft.com/office/drawing/2014/main" id="{AA8B5A6A-8049-80AA-5D25-D63C8B5A7146}"/>
                </a:ext>
              </a:extLst>
            </p:cNvPr>
            <p:cNvSpPr/>
            <p:nvPr/>
          </p:nvSpPr>
          <p:spPr>
            <a:xfrm>
              <a:off x="2558324" y="2233378"/>
              <a:ext cx="73519" cy="5159"/>
            </a:xfrm>
            <a:custGeom>
              <a:avLst/>
              <a:gdLst>
                <a:gd name="csX0" fmla="*/ 0 w 73519"/>
                <a:gd name="csY0" fmla="*/ 0 h 5159"/>
                <a:gd name="csX1" fmla="*/ 73520 w 73519"/>
                <a:gd name="csY1" fmla="*/ 0 h 5159"/>
              </a:gdLst>
              <a:ahLst/>
              <a:cxnLst>
                <a:cxn ang="0">
                  <a:pos x="csX0" y="csY0"/>
                </a:cxn>
                <a:cxn ang="0">
                  <a:pos x="csX1" y="csY1"/>
                </a:cxn>
              </a:cxnLst>
              <a:rect l="l" t="t" r="r" b="b"/>
              <a:pathLst>
                <a:path w="73519" h="5159">
                  <a:moveTo>
                    <a:pt x="0" y="0"/>
                  </a:moveTo>
                  <a:lnTo>
                    <a:pt x="73520"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8" name="Freeform 195">
              <a:extLst>
                <a:ext uri="{FF2B5EF4-FFF2-40B4-BE49-F238E27FC236}">
                  <a16:creationId xmlns:a16="http://schemas.microsoft.com/office/drawing/2014/main" id="{52CA6DC1-CCC4-1FB9-BBF7-BA10161FCF8F}"/>
                </a:ext>
              </a:extLst>
            </p:cNvPr>
            <p:cNvSpPr/>
            <p:nvPr/>
          </p:nvSpPr>
          <p:spPr>
            <a:xfrm>
              <a:off x="2629724" y="2221305"/>
              <a:ext cx="76932" cy="5159"/>
            </a:xfrm>
            <a:custGeom>
              <a:avLst/>
              <a:gdLst>
                <a:gd name="csX0" fmla="*/ 0 w 76932"/>
                <a:gd name="csY0" fmla="*/ 0 h 5159"/>
                <a:gd name="csX1" fmla="*/ 76932 w 76932"/>
                <a:gd name="csY1" fmla="*/ 0 h 5159"/>
              </a:gdLst>
              <a:ahLst/>
              <a:cxnLst>
                <a:cxn ang="0">
                  <a:pos x="csX0" y="csY0"/>
                </a:cxn>
                <a:cxn ang="0">
                  <a:pos x="csX1" y="csY1"/>
                </a:cxn>
              </a:cxnLst>
              <a:rect l="l" t="t" r="r" b="b"/>
              <a:pathLst>
                <a:path w="76932" h="5159">
                  <a:moveTo>
                    <a:pt x="0" y="0"/>
                  </a:moveTo>
                  <a:lnTo>
                    <a:pt x="76932"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59" name="Freeform 196">
              <a:extLst>
                <a:ext uri="{FF2B5EF4-FFF2-40B4-BE49-F238E27FC236}">
                  <a16:creationId xmlns:a16="http://schemas.microsoft.com/office/drawing/2014/main" id="{2D741DC3-BCEA-31C3-EB7E-C751567B5DC7}"/>
                </a:ext>
              </a:extLst>
            </p:cNvPr>
            <p:cNvSpPr/>
            <p:nvPr/>
          </p:nvSpPr>
          <p:spPr>
            <a:xfrm>
              <a:off x="2850749" y="2201494"/>
              <a:ext cx="76932" cy="5159"/>
            </a:xfrm>
            <a:custGeom>
              <a:avLst/>
              <a:gdLst>
                <a:gd name="csX0" fmla="*/ 0 w 76932"/>
                <a:gd name="csY0" fmla="*/ 0 h 5159"/>
                <a:gd name="csX1" fmla="*/ 76932 w 76932"/>
                <a:gd name="csY1" fmla="*/ 0 h 5159"/>
              </a:gdLst>
              <a:ahLst/>
              <a:cxnLst>
                <a:cxn ang="0">
                  <a:pos x="csX0" y="csY0"/>
                </a:cxn>
                <a:cxn ang="0">
                  <a:pos x="csX1" y="csY1"/>
                </a:cxn>
              </a:cxnLst>
              <a:rect l="l" t="t" r="r" b="b"/>
              <a:pathLst>
                <a:path w="76932" h="5159">
                  <a:moveTo>
                    <a:pt x="0" y="0"/>
                  </a:moveTo>
                  <a:lnTo>
                    <a:pt x="76932"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0" name="Freeform 197">
              <a:extLst>
                <a:ext uri="{FF2B5EF4-FFF2-40B4-BE49-F238E27FC236}">
                  <a16:creationId xmlns:a16="http://schemas.microsoft.com/office/drawing/2014/main" id="{574471F6-659E-A3B7-65E8-9930C063E4CB}"/>
                </a:ext>
              </a:extLst>
            </p:cNvPr>
            <p:cNvSpPr/>
            <p:nvPr/>
          </p:nvSpPr>
          <p:spPr>
            <a:xfrm>
              <a:off x="2924682" y="2199018"/>
              <a:ext cx="71451" cy="5159"/>
            </a:xfrm>
            <a:custGeom>
              <a:avLst/>
              <a:gdLst>
                <a:gd name="csX0" fmla="*/ 0 w 71451"/>
                <a:gd name="csY0" fmla="*/ 0 h 5159"/>
                <a:gd name="csX1" fmla="*/ 71452 w 71451"/>
                <a:gd name="csY1" fmla="*/ 0 h 5159"/>
              </a:gdLst>
              <a:ahLst/>
              <a:cxnLst>
                <a:cxn ang="0">
                  <a:pos x="csX0" y="csY0"/>
                </a:cxn>
                <a:cxn ang="0">
                  <a:pos x="csX1" y="csY1"/>
                </a:cxn>
              </a:cxnLst>
              <a:rect l="l" t="t" r="r" b="b"/>
              <a:pathLst>
                <a:path w="71451" h="5159">
                  <a:moveTo>
                    <a:pt x="0" y="0"/>
                  </a:moveTo>
                  <a:lnTo>
                    <a:pt x="71452"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1" name="Freeform 198">
              <a:extLst>
                <a:ext uri="{FF2B5EF4-FFF2-40B4-BE49-F238E27FC236}">
                  <a16:creationId xmlns:a16="http://schemas.microsoft.com/office/drawing/2014/main" id="{8F3D4164-36C0-81A6-E49F-970ECCFE5C4E}"/>
                </a:ext>
              </a:extLst>
            </p:cNvPr>
            <p:cNvSpPr/>
            <p:nvPr/>
          </p:nvSpPr>
          <p:spPr>
            <a:xfrm>
              <a:off x="3140381" y="2187771"/>
              <a:ext cx="150141" cy="5159"/>
            </a:xfrm>
            <a:custGeom>
              <a:avLst/>
              <a:gdLst>
                <a:gd name="csX0" fmla="*/ 0 w 150141"/>
                <a:gd name="csY0" fmla="*/ 0 h 5159"/>
                <a:gd name="csX1" fmla="*/ 150142 w 150141"/>
                <a:gd name="csY1" fmla="*/ 0 h 5159"/>
              </a:gdLst>
              <a:ahLst/>
              <a:cxnLst>
                <a:cxn ang="0">
                  <a:pos x="csX0" y="csY0"/>
                </a:cxn>
                <a:cxn ang="0">
                  <a:pos x="csX1" y="csY1"/>
                </a:cxn>
              </a:cxnLst>
              <a:rect l="l" t="t" r="r" b="b"/>
              <a:pathLst>
                <a:path w="150141" h="5159">
                  <a:moveTo>
                    <a:pt x="0" y="0"/>
                  </a:moveTo>
                  <a:lnTo>
                    <a:pt x="150142"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2" name="Freeform 199">
              <a:extLst>
                <a:ext uri="{FF2B5EF4-FFF2-40B4-BE49-F238E27FC236}">
                  <a16:creationId xmlns:a16="http://schemas.microsoft.com/office/drawing/2014/main" id="{CC0EE1C6-3D1F-DD29-BFEF-D45F39390606}"/>
                </a:ext>
              </a:extLst>
            </p:cNvPr>
            <p:cNvSpPr/>
            <p:nvPr/>
          </p:nvSpPr>
          <p:spPr>
            <a:xfrm>
              <a:off x="2996185" y="2194065"/>
              <a:ext cx="144196" cy="5159"/>
            </a:xfrm>
            <a:custGeom>
              <a:avLst/>
              <a:gdLst>
                <a:gd name="csX0" fmla="*/ 0 w 144196"/>
                <a:gd name="csY0" fmla="*/ 0 h 5159"/>
                <a:gd name="csX1" fmla="*/ 144196 w 144196"/>
                <a:gd name="csY1" fmla="*/ 0 h 5159"/>
              </a:gdLst>
              <a:ahLst/>
              <a:cxnLst>
                <a:cxn ang="0">
                  <a:pos x="csX0" y="csY0"/>
                </a:cxn>
                <a:cxn ang="0">
                  <a:pos x="csX1" y="csY1"/>
                </a:cxn>
              </a:cxnLst>
              <a:rect l="l" t="t" r="r" b="b"/>
              <a:pathLst>
                <a:path w="144196" h="5159">
                  <a:moveTo>
                    <a:pt x="0" y="0"/>
                  </a:moveTo>
                  <a:lnTo>
                    <a:pt x="144196"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3" name="Freeform 200">
              <a:extLst>
                <a:ext uri="{FF2B5EF4-FFF2-40B4-BE49-F238E27FC236}">
                  <a16:creationId xmlns:a16="http://schemas.microsoft.com/office/drawing/2014/main" id="{40928606-CB07-FB50-255D-4D7F5D87344E}"/>
                </a:ext>
              </a:extLst>
            </p:cNvPr>
            <p:cNvSpPr/>
            <p:nvPr/>
          </p:nvSpPr>
          <p:spPr>
            <a:xfrm>
              <a:off x="3290937" y="2181528"/>
              <a:ext cx="73209" cy="5159"/>
            </a:xfrm>
            <a:custGeom>
              <a:avLst/>
              <a:gdLst>
                <a:gd name="csX0" fmla="*/ 0 w 73209"/>
                <a:gd name="csY0" fmla="*/ 0 h 5159"/>
                <a:gd name="csX1" fmla="*/ 73209 w 73209"/>
                <a:gd name="csY1" fmla="*/ 0 h 5159"/>
              </a:gdLst>
              <a:ahLst/>
              <a:cxnLst>
                <a:cxn ang="0">
                  <a:pos x="csX0" y="csY0"/>
                </a:cxn>
                <a:cxn ang="0">
                  <a:pos x="csX1" y="csY1"/>
                </a:cxn>
              </a:cxnLst>
              <a:rect l="l" t="t" r="r" b="b"/>
              <a:pathLst>
                <a:path w="73209" h="5159">
                  <a:moveTo>
                    <a:pt x="0" y="0"/>
                  </a:moveTo>
                  <a:lnTo>
                    <a:pt x="73209"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4" name="Freeform 201">
              <a:extLst>
                <a:ext uri="{FF2B5EF4-FFF2-40B4-BE49-F238E27FC236}">
                  <a16:creationId xmlns:a16="http://schemas.microsoft.com/office/drawing/2014/main" id="{CE4827C6-9F39-83B6-4AAB-D3167560CE21}"/>
                </a:ext>
              </a:extLst>
            </p:cNvPr>
            <p:cNvSpPr/>
            <p:nvPr/>
          </p:nvSpPr>
          <p:spPr>
            <a:xfrm>
              <a:off x="3364146" y="2175544"/>
              <a:ext cx="72434" cy="5159"/>
            </a:xfrm>
            <a:custGeom>
              <a:avLst/>
              <a:gdLst>
                <a:gd name="csX0" fmla="*/ 0 w 72434"/>
                <a:gd name="csY0" fmla="*/ 0 h 5159"/>
                <a:gd name="csX1" fmla="*/ 72434 w 72434"/>
                <a:gd name="csY1" fmla="*/ 0 h 5159"/>
              </a:gdLst>
              <a:ahLst/>
              <a:cxnLst>
                <a:cxn ang="0">
                  <a:pos x="csX0" y="csY0"/>
                </a:cxn>
                <a:cxn ang="0">
                  <a:pos x="csX1" y="csY1"/>
                </a:cxn>
              </a:cxnLst>
              <a:rect l="l" t="t" r="r" b="b"/>
              <a:pathLst>
                <a:path w="72434" h="5159">
                  <a:moveTo>
                    <a:pt x="0" y="0"/>
                  </a:moveTo>
                  <a:lnTo>
                    <a:pt x="72434"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6" name="Freeform 202">
              <a:extLst>
                <a:ext uri="{FF2B5EF4-FFF2-40B4-BE49-F238E27FC236}">
                  <a16:creationId xmlns:a16="http://schemas.microsoft.com/office/drawing/2014/main" id="{557EA4C4-2075-573D-1D2D-73F6A96A28DE}"/>
                </a:ext>
              </a:extLst>
            </p:cNvPr>
            <p:cNvSpPr/>
            <p:nvPr/>
          </p:nvSpPr>
          <p:spPr>
            <a:xfrm>
              <a:off x="3437408" y="2169611"/>
              <a:ext cx="69383" cy="5159"/>
            </a:xfrm>
            <a:custGeom>
              <a:avLst/>
              <a:gdLst>
                <a:gd name="csX0" fmla="*/ 0 w 69383"/>
                <a:gd name="csY0" fmla="*/ 0 h 5159"/>
                <a:gd name="csX1" fmla="*/ 69384 w 69383"/>
                <a:gd name="csY1" fmla="*/ 0 h 5159"/>
              </a:gdLst>
              <a:ahLst/>
              <a:cxnLst>
                <a:cxn ang="0">
                  <a:pos x="csX0" y="csY0"/>
                </a:cxn>
                <a:cxn ang="0">
                  <a:pos x="csX1" y="csY1"/>
                </a:cxn>
              </a:cxnLst>
              <a:rect l="l" t="t" r="r" b="b"/>
              <a:pathLst>
                <a:path w="69383" h="5159">
                  <a:moveTo>
                    <a:pt x="0" y="0"/>
                  </a:moveTo>
                  <a:lnTo>
                    <a:pt x="69384"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7" name="Freeform 203">
              <a:extLst>
                <a:ext uri="{FF2B5EF4-FFF2-40B4-BE49-F238E27FC236}">
                  <a16:creationId xmlns:a16="http://schemas.microsoft.com/office/drawing/2014/main" id="{BD4A8B9A-71C8-D43F-89D2-B4C30E480979}"/>
                </a:ext>
              </a:extLst>
            </p:cNvPr>
            <p:cNvSpPr/>
            <p:nvPr/>
          </p:nvSpPr>
          <p:spPr>
            <a:xfrm>
              <a:off x="3506791" y="2163833"/>
              <a:ext cx="75019" cy="5159"/>
            </a:xfrm>
            <a:custGeom>
              <a:avLst/>
              <a:gdLst>
                <a:gd name="csX0" fmla="*/ 0 w 75019"/>
                <a:gd name="csY0" fmla="*/ 0 h 5159"/>
                <a:gd name="csX1" fmla="*/ 75019 w 75019"/>
                <a:gd name="csY1" fmla="*/ 0 h 5159"/>
              </a:gdLst>
              <a:ahLst/>
              <a:cxnLst>
                <a:cxn ang="0">
                  <a:pos x="csX0" y="csY0"/>
                </a:cxn>
                <a:cxn ang="0">
                  <a:pos x="csX1" y="csY1"/>
                </a:cxn>
              </a:cxnLst>
              <a:rect l="l" t="t" r="r" b="b"/>
              <a:pathLst>
                <a:path w="75019" h="5159">
                  <a:moveTo>
                    <a:pt x="0" y="0"/>
                  </a:moveTo>
                  <a:lnTo>
                    <a:pt x="75019"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8" name="Freeform 204">
              <a:extLst>
                <a:ext uri="{FF2B5EF4-FFF2-40B4-BE49-F238E27FC236}">
                  <a16:creationId xmlns:a16="http://schemas.microsoft.com/office/drawing/2014/main" id="{2758839F-1611-4659-BB7F-F3CE7DAF307F}"/>
                </a:ext>
              </a:extLst>
            </p:cNvPr>
            <p:cNvSpPr/>
            <p:nvPr/>
          </p:nvSpPr>
          <p:spPr>
            <a:xfrm>
              <a:off x="3582017" y="2158054"/>
              <a:ext cx="69849" cy="5159"/>
            </a:xfrm>
            <a:custGeom>
              <a:avLst/>
              <a:gdLst>
                <a:gd name="csX0" fmla="*/ 0 w 69849"/>
                <a:gd name="csY0" fmla="*/ 0 h 5159"/>
                <a:gd name="csX1" fmla="*/ 69849 w 69849"/>
                <a:gd name="csY1" fmla="*/ 0 h 5159"/>
              </a:gdLst>
              <a:ahLst/>
              <a:cxnLst>
                <a:cxn ang="0">
                  <a:pos x="csX0" y="csY0"/>
                </a:cxn>
                <a:cxn ang="0">
                  <a:pos x="csX1" y="csY1"/>
                </a:cxn>
              </a:cxnLst>
              <a:rect l="l" t="t" r="r" b="b"/>
              <a:pathLst>
                <a:path w="69849" h="5159">
                  <a:moveTo>
                    <a:pt x="0" y="0"/>
                  </a:moveTo>
                  <a:lnTo>
                    <a:pt x="69849"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9" name="Freeform 205">
              <a:extLst>
                <a:ext uri="{FF2B5EF4-FFF2-40B4-BE49-F238E27FC236}">
                  <a16:creationId xmlns:a16="http://schemas.microsoft.com/office/drawing/2014/main" id="{0FE22573-641E-EF2F-9156-A2DB80FD315B}"/>
                </a:ext>
              </a:extLst>
            </p:cNvPr>
            <p:cNvSpPr/>
            <p:nvPr/>
          </p:nvSpPr>
          <p:spPr>
            <a:xfrm>
              <a:off x="3651866" y="2151502"/>
              <a:ext cx="76466" cy="5159"/>
            </a:xfrm>
            <a:custGeom>
              <a:avLst/>
              <a:gdLst>
                <a:gd name="csX0" fmla="*/ 0 w 76466"/>
                <a:gd name="csY0" fmla="*/ 0 h 5159"/>
                <a:gd name="csX1" fmla="*/ 76467 w 76466"/>
                <a:gd name="csY1" fmla="*/ 0 h 5159"/>
              </a:gdLst>
              <a:ahLst/>
              <a:cxnLst>
                <a:cxn ang="0">
                  <a:pos x="csX0" y="csY0"/>
                </a:cxn>
                <a:cxn ang="0">
                  <a:pos x="csX1" y="csY1"/>
                </a:cxn>
              </a:cxnLst>
              <a:rect l="l" t="t" r="r" b="b"/>
              <a:pathLst>
                <a:path w="76466" h="5159">
                  <a:moveTo>
                    <a:pt x="0" y="0"/>
                  </a:moveTo>
                  <a:lnTo>
                    <a:pt x="76467"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0" name="Freeform 206">
              <a:extLst>
                <a:ext uri="{FF2B5EF4-FFF2-40B4-BE49-F238E27FC236}">
                  <a16:creationId xmlns:a16="http://schemas.microsoft.com/office/drawing/2014/main" id="{DAE8E8EF-FFA0-79C4-82DF-2BD0D1581A38}"/>
                </a:ext>
              </a:extLst>
            </p:cNvPr>
            <p:cNvSpPr/>
            <p:nvPr/>
          </p:nvSpPr>
          <p:spPr>
            <a:xfrm>
              <a:off x="3729625" y="2145002"/>
              <a:ext cx="72537" cy="5159"/>
            </a:xfrm>
            <a:custGeom>
              <a:avLst/>
              <a:gdLst>
                <a:gd name="csX0" fmla="*/ 0 w 72537"/>
                <a:gd name="csY0" fmla="*/ 0 h 5159"/>
                <a:gd name="csX1" fmla="*/ 72538 w 72537"/>
                <a:gd name="csY1" fmla="*/ 0 h 5159"/>
              </a:gdLst>
              <a:ahLst/>
              <a:cxnLst>
                <a:cxn ang="0">
                  <a:pos x="csX0" y="csY0"/>
                </a:cxn>
                <a:cxn ang="0">
                  <a:pos x="csX1" y="csY1"/>
                </a:cxn>
              </a:cxnLst>
              <a:rect l="l" t="t" r="r" b="b"/>
              <a:pathLst>
                <a:path w="72537" h="5159">
                  <a:moveTo>
                    <a:pt x="0" y="0"/>
                  </a:moveTo>
                  <a:lnTo>
                    <a:pt x="72538"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1" name="Freeform 207">
              <a:extLst>
                <a:ext uri="{FF2B5EF4-FFF2-40B4-BE49-F238E27FC236}">
                  <a16:creationId xmlns:a16="http://schemas.microsoft.com/office/drawing/2014/main" id="{153D83B9-4737-758C-EB98-F849C7412812}"/>
                </a:ext>
              </a:extLst>
            </p:cNvPr>
            <p:cNvSpPr/>
            <p:nvPr/>
          </p:nvSpPr>
          <p:spPr>
            <a:xfrm>
              <a:off x="3802163" y="2137263"/>
              <a:ext cx="68969" cy="5159"/>
            </a:xfrm>
            <a:custGeom>
              <a:avLst/>
              <a:gdLst>
                <a:gd name="csX0" fmla="*/ 0 w 68969"/>
                <a:gd name="csY0" fmla="*/ 0 h 5159"/>
                <a:gd name="csX1" fmla="*/ 68970 w 68969"/>
                <a:gd name="csY1" fmla="*/ 0 h 5159"/>
              </a:gdLst>
              <a:ahLst/>
              <a:cxnLst>
                <a:cxn ang="0">
                  <a:pos x="csX0" y="csY0"/>
                </a:cxn>
                <a:cxn ang="0">
                  <a:pos x="csX1" y="csY1"/>
                </a:cxn>
              </a:cxnLst>
              <a:rect l="l" t="t" r="r" b="b"/>
              <a:pathLst>
                <a:path w="68969" h="5159">
                  <a:moveTo>
                    <a:pt x="0" y="0"/>
                  </a:moveTo>
                  <a:lnTo>
                    <a:pt x="68970"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2" name="Freeform 208">
              <a:extLst>
                <a:ext uri="{FF2B5EF4-FFF2-40B4-BE49-F238E27FC236}">
                  <a16:creationId xmlns:a16="http://schemas.microsoft.com/office/drawing/2014/main" id="{07549E29-661B-8719-BEF7-A84009ACD151}"/>
                </a:ext>
              </a:extLst>
            </p:cNvPr>
            <p:cNvSpPr/>
            <p:nvPr/>
          </p:nvSpPr>
          <p:spPr>
            <a:xfrm>
              <a:off x="4091951" y="2115801"/>
              <a:ext cx="5170" cy="7377"/>
            </a:xfrm>
            <a:custGeom>
              <a:avLst/>
              <a:gdLst>
                <a:gd name="csX0" fmla="*/ 0 w 5170"/>
                <a:gd name="csY0" fmla="*/ 0 h 7377"/>
                <a:gd name="csX1" fmla="*/ 0 w 5170"/>
                <a:gd name="csY1" fmla="*/ 7378 h 7377"/>
              </a:gdLst>
              <a:ahLst/>
              <a:cxnLst>
                <a:cxn ang="0">
                  <a:pos x="csX0" y="csY0"/>
                </a:cxn>
                <a:cxn ang="0">
                  <a:pos x="csX1" y="csY1"/>
                </a:cxn>
              </a:cxnLst>
              <a:rect l="l" t="t" r="r" b="b"/>
              <a:pathLst>
                <a:path w="5170" h="7377">
                  <a:moveTo>
                    <a:pt x="0" y="0"/>
                  </a:moveTo>
                  <a:lnTo>
                    <a:pt x="0" y="7378"/>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3" name="Freeform 209">
              <a:extLst>
                <a:ext uri="{FF2B5EF4-FFF2-40B4-BE49-F238E27FC236}">
                  <a16:creationId xmlns:a16="http://schemas.microsoft.com/office/drawing/2014/main" id="{D804EF53-ACEB-C136-E90C-3FC6520374D0}"/>
                </a:ext>
              </a:extLst>
            </p:cNvPr>
            <p:cNvSpPr/>
            <p:nvPr/>
          </p:nvSpPr>
          <p:spPr>
            <a:xfrm>
              <a:off x="3871133" y="2132104"/>
              <a:ext cx="75743" cy="5159"/>
            </a:xfrm>
            <a:custGeom>
              <a:avLst/>
              <a:gdLst>
                <a:gd name="csX0" fmla="*/ 0 w 75743"/>
                <a:gd name="csY0" fmla="*/ 0 h 5159"/>
                <a:gd name="csX1" fmla="*/ 75743 w 75743"/>
                <a:gd name="csY1" fmla="*/ 0 h 5159"/>
              </a:gdLst>
              <a:ahLst/>
              <a:cxnLst>
                <a:cxn ang="0">
                  <a:pos x="csX0" y="csY0"/>
                </a:cxn>
                <a:cxn ang="0">
                  <a:pos x="csX1" y="csY1"/>
                </a:cxn>
              </a:cxnLst>
              <a:rect l="l" t="t" r="r" b="b"/>
              <a:pathLst>
                <a:path w="75743" h="5159">
                  <a:moveTo>
                    <a:pt x="0" y="0"/>
                  </a:moveTo>
                  <a:lnTo>
                    <a:pt x="75743"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4" name="Freeform 210">
              <a:extLst>
                <a:ext uri="{FF2B5EF4-FFF2-40B4-BE49-F238E27FC236}">
                  <a16:creationId xmlns:a16="http://schemas.microsoft.com/office/drawing/2014/main" id="{2522D105-B74A-6CE5-CFDF-260221B1AFB1}"/>
                </a:ext>
              </a:extLst>
            </p:cNvPr>
            <p:cNvSpPr/>
            <p:nvPr/>
          </p:nvSpPr>
          <p:spPr>
            <a:xfrm>
              <a:off x="3946876" y="2125500"/>
              <a:ext cx="145074" cy="5159"/>
            </a:xfrm>
            <a:custGeom>
              <a:avLst/>
              <a:gdLst>
                <a:gd name="csX0" fmla="*/ 0 w 145074"/>
                <a:gd name="csY0" fmla="*/ 0 h 5159"/>
                <a:gd name="csX1" fmla="*/ 145075 w 145074"/>
                <a:gd name="csY1" fmla="*/ 0 h 5159"/>
              </a:gdLst>
              <a:ahLst/>
              <a:cxnLst>
                <a:cxn ang="0">
                  <a:pos x="csX0" y="csY0"/>
                </a:cxn>
                <a:cxn ang="0">
                  <a:pos x="csX1" y="csY1"/>
                </a:cxn>
              </a:cxnLst>
              <a:rect l="l" t="t" r="r" b="b"/>
              <a:pathLst>
                <a:path w="145074" h="5159">
                  <a:moveTo>
                    <a:pt x="0" y="0"/>
                  </a:moveTo>
                  <a:lnTo>
                    <a:pt x="145075"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5" name="Freeform 211">
              <a:extLst>
                <a:ext uri="{FF2B5EF4-FFF2-40B4-BE49-F238E27FC236}">
                  <a16:creationId xmlns:a16="http://schemas.microsoft.com/office/drawing/2014/main" id="{27E4282A-E590-C796-5E3D-1CF07C20102E}"/>
                </a:ext>
              </a:extLst>
            </p:cNvPr>
            <p:cNvSpPr/>
            <p:nvPr/>
          </p:nvSpPr>
          <p:spPr>
            <a:xfrm>
              <a:off x="2706656" y="2208046"/>
              <a:ext cx="144144" cy="5159"/>
            </a:xfrm>
            <a:custGeom>
              <a:avLst/>
              <a:gdLst>
                <a:gd name="csX0" fmla="*/ 0 w 144144"/>
                <a:gd name="csY0" fmla="*/ 0 h 5159"/>
                <a:gd name="csX1" fmla="*/ 144144 w 144144"/>
                <a:gd name="csY1" fmla="*/ 0 h 5159"/>
              </a:gdLst>
              <a:ahLst/>
              <a:cxnLst>
                <a:cxn ang="0">
                  <a:pos x="csX0" y="csY0"/>
                </a:cxn>
                <a:cxn ang="0">
                  <a:pos x="csX1" y="csY1"/>
                </a:cxn>
              </a:cxnLst>
              <a:rect l="l" t="t" r="r" b="b"/>
              <a:pathLst>
                <a:path w="144144" h="5159">
                  <a:moveTo>
                    <a:pt x="0" y="0"/>
                  </a:moveTo>
                  <a:lnTo>
                    <a:pt x="144144" y="0"/>
                  </a:lnTo>
                </a:path>
              </a:pathLst>
            </a:custGeom>
            <a:grp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grpSp>
      <p:grpSp>
        <p:nvGrpSpPr>
          <p:cNvPr id="17" name="Group 16">
            <a:extLst>
              <a:ext uri="{FF2B5EF4-FFF2-40B4-BE49-F238E27FC236}">
                <a16:creationId xmlns:a16="http://schemas.microsoft.com/office/drawing/2014/main" id="{AC1A75AD-0C90-6071-CBE4-5281CCA5EEDC}"/>
              </a:ext>
            </a:extLst>
          </p:cNvPr>
          <p:cNvGrpSpPr/>
          <p:nvPr/>
        </p:nvGrpSpPr>
        <p:grpSpPr>
          <a:xfrm>
            <a:off x="1244739" y="3523370"/>
            <a:ext cx="3002213" cy="102564"/>
            <a:chOff x="1244739" y="3523370"/>
            <a:chExt cx="3002213" cy="102564"/>
          </a:xfrm>
        </p:grpSpPr>
        <p:grpSp>
          <p:nvGrpSpPr>
            <p:cNvPr id="18" name="Group 17">
              <a:extLst>
                <a:ext uri="{FF2B5EF4-FFF2-40B4-BE49-F238E27FC236}">
                  <a16:creationId xmlns:a16="http://schemas.microsoft.com/office/drawing/2014/main" id="{F4E78EA8-696C-30D4-5616-6ACCEB176D4A}"/>
                </a:ext>
              </a:extLst>
            </p:cNvPr>
            <p:cNvGrpSpPr/>
            <p:nvPr/>
          </p:nvGrpSpPr>
          <p:grpSpPr>
            <a:xfrm>
              <a:off x="1332063" y="3557782"/>
              <a:ext cx="179870" cy="62941"/>
              <a:chOff x="1332063" y="3557782"/>
              <a:chExt cx="179870" cy="62941"/>
            </a:xfrm>
          </p:grpSpPr>
          <p:sp>
            <p:nvSpPr>
              <p:cNvPr id="29" name="Freeform 363">
                <a:extLst>
                  <a:ext uri="{FF2B5EF4-FFF2-40B4-BE49-F238E27FC236}">
                    <a16:creationId xmlns:a16="http://schemas.microsoft.com/office/drawing/2014/main" id="{54FF79CC-DB75-FD65-5379-DF939F80127B}"/>
                  </a:ext>
                </a:extLst>
              </p:cNvPr>
              <p:cNvSpPr/>
              <p:nvPr/>
            </p:nvSpPr>
            <p:spPr>
              <a:xfrm>
                <a:off x="1506763" y="3557782"/>
                <a:ext cx="5170" cy="16715"/>
              </a:xfrm>
              <a:custGeom>
                <a:avLst/>
                <a:gdLst>
                  <a:gd name="csX0" fmla="*/ 0 w 5170"/>
                  <a:gd name="csY0" fmla="*/ 0 h 16715"/>
                  <a:gd name="csX1" fmla="*/ 0 w 5170"/>
                  <a:gd name="csY1" fmla="*/ 16716 h 16715"/>
                </a:gdLst>
                <a:ahLst/>
                <a:cxnLst>
                  <a:cxn ang="0">
                    <a:pos x="csX0" y="csY0"/>
                  </a:cxn>
                  <a:cxn ang="0">
                    <a:pos x="csX1" y="csY1"/>
                  </a:cxn>
                </a:cxnLst>
                <a:rect l="l" t="t" r="r" b="b"/>
                <a:pathLst>
                  <a:path w="5170" h="16715">
                    <a:moveTo>
                      <a:pt x="0" y="0"/>
                    </a:moveTo>
                    <a:lnTo>
                      <a:pt x="0" y="16716"/>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1" name="Freeform 364">
                <a:extLst>
                  <a:ext uri="{FF2B5EF4-FFF2-40B4-BE49-F238E27FC236}">
                    <a16:creationId xmlns:a16="http://schemas.microsoft.com/office/drawing/2014/main" id="{75812E6B-F5C9-4175-59C5-A27E230AAF3B}"/>
                  </a:ext>
                </a:extLst>
              </p:cNvPr>
              <p:cNvSpPr/>
              <p:nvPr/>
            </p:nvSpPr>
            <p:spPr>
              <a:xfrm>
                <a:off x="1419387" y="3574498"/>
                <a:ext cx="5170" cy="34308"/>
              </a:xfrm>
              <a:custGeom>
                <a:avLst/>
                <a:gdLst>
                  <a:gd name="csX0" fmla="*/ 0 w 5170"/>
                  <a:gd name="csY0" fmla="*/ 0 h 34308"/>
                  <a:gd name="csX1" fmla="*/ 0 w 5170"/>
                  <a:gd name="csY1" fmla="*/ 34308 h 34308"/>
                </a:gdLst>
                <a:ahLst/>
                <a:cxnLst>
                  <a:cxn ang="0">
                    <a:pos x="csX0" y="csY0"/>
                  </a:cxn>
                  <a:cxn ang="0">
                    <a:pos x="csX1" y="csY1"/>
                  </a:cxn>
                </a:cxnLst>
                <a:rect l="l" t="t" r="r" b="b"/>
                <a:pathLst>
                  <a:path w="5170" h="34308">
                    <a:moveTo>
                      <a:pt x="0" y="0"/>
                    </a:moveTo>
                    <a:lnTo>
                      <a:pt x="0" y="34308"/>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32" name="Freeform 365">
                <a:extLst>
                  <a:ext uri="{FF2B5EF4-FFF2-40B4-BE49-F238E27FC236}">
                    <a16:creationId xmlns:a16="http://schemas.microsoft.com/office/drawing/2014/main" id="{5853E920-B106-FF53-3B4E-FC2BE2778F1C}"/>
                  </a:ext>
                </a:extLst>
              </p:cNvPr>
              <p:cNvSpPr/>
              <p:nvPr/>
            </p:nvSpPr>
            <p:spPr>
              <a:xfrm>
                <a:off x="1332063" y="3608806"/>
                <a:ext cx="5170" cy="11917"/>
              </a:xfrm>
              <a:custGeom>
                <a:avLst/>
                <a:gdLst>
                  <a:gd name="csX0" fmla="*/ 0 w 5170"/>
                  <a:gd name="csY0" fmla="*/ 0 h 11917"/>
                  <a:gd name="csX1" fmla="*/ 0 w 5170"/>
                  <a:gd name="csY1" fmla="*/ 11918 h 11917"/>
                </a:gdLst>
                <a:ahLst/>
                <a:cxnLst>
                  <a:cxn ang="0">
                    <a:pos x="csX0" y="csY0"/>
                  </a:cxn>
                  <a:cxn ang="0">
                    <a:pos x="csX1" y="csY1"/>
                  </a:cxn>
                </a:cxnLst>
                <a:rect l="l" t="t" r="r" b="b"/>
                <a:pathLst>
                  <a:path w="5170" h="11917">
                    <a:moveTo>
                      <a:pt x="0" y="0"/>
                    </a:moveTo>
                    <a:lnTo>
                      <a:pt x="0" y="11918"/>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grpSp>
        <p:grpSp>
          <p:nvGrpSpPr>
            <p:cNvPr id="19" name="Group 18">
              <a:extLst>
                <a:ext uri="{FF2B5EF4-FFF2-40B4-BE49-F238E27FC236}">
                  <a16:creationId xmlns:a16="http://schemas.microsoft.com/office/drawing/2014/main" id="{8216BFAD-53E9-20B8-B38B-166CB0DC5586}"/>
                </a:ext>
              </a:extLst>
            </p:cNvPr>
            <p:cNvGrpSpPr/>
            <p:nvPr/>
          </p:nvGrpSpPr>
          <p:grpSpPr>
            <a:xfrm>
              <a:off x="1244739" y="3523370"/>
              <a:ext cx="3002213" cy="102564"/>
              <a:chOff x="1244739" y="3523370"/>
              <a:chExt cx="3002213" cy="102564"/>
            </a:xfrm>
          </p:grpSpPr>
          <p:sp>
            <p:nvSpPr>
              <p:cNvPr id="20" name="Freeform 367">
                <a:extLst>
                  <a:ext uri="{FF2B5EF4-FFF2-40B4-BE49-F238E27FC236}">
                    <a16:creationId xmlns:a16="http://schemas.microsoft.com/office/drawing/2014/main" id="{508946D7-EF45-9C3A-7B6B-706DB698352E}"/>
                  </a:ext>
                </a:extLst>
              </p:cNvPr>
              <p:cNvSpPr/>
              <p:nvPr/>
            </p:nvSpPr>
            <p:spPr>
              <a:xfrm>
                <a:off x="1956671" y="3523370"/>
                <a:ext cx="2290281" cy="10266"/>
              </a:xfrm>
              <a:custGeom>
                <a:avLst/>
                <a:gdLst>
                  <a:gd name="csX0" fmla="*/ 2290281 w 2290281"/>
                  <a:gd name="csY0" fmla="*/ 0 h 10266"/>
                  <a:gd name="csX1" fmla="*/ 0 w 2290281"/>
                  <a:gd name="csY1" fmla="*/ 10267 h 10266"/>
                </a:gdLst>
                <a:ahLst/>
                <a:cxnLst>
                  <a:cxn ang="0">
                    <a:pos x="csX0" y="csY0"/>
                  </a:cxn>
                  <a:cxn ang="0">
                    <a:pos x="csX1" y="csY1"/>
                  </a:cxn>
                </a:cxnLst>
                <a:rect l="l" t="t" r="r" b="b"/>
                <a:pathLst>
                  <a:path w="2290281" h="10266">
                    <a:moveTo>
                      <a:pt x="2290281" y="0"/>
                    </a:moveTo>
                    <a:cubicBezTo>
                      <a:pt x="1553842" y="3405"/>
                      <a:pt x="736439" y="6862"/>
                      <a:pt x="0" y="10267"/>
                    </a:cubicBez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2" name="Freeform 368">
                <a:extLst>
                  <a:ext uri="{FF2B5EF4-FFF2-40B4-BE49-F238E27FC236}">
                    <a16:creationId xmlns:a16="http://schemas.microsoft.com/office/drawing/2014/main" id="{D94A0B03-AE04-5895-37E9-A0594702AB58}"/>
                  </a:ext>
                </a:extLst>
              </p:cNvPr>
              <p:cNvSpPr/>
              <p:nvPr/>
            </p:nvSpPr>
            <p:spPr>
              <a:xfrm>
                <a:off x="1776388" y="3536991"/>
                <a:ext cx="175682" cy="5159"/>
              </a:xfrm>
              <a:custGeom>
                <a:avLst/>
                <a:gdLst>
                  <a:gd name="csX0" fmla="*/ 0 w 175682"/>
                  <a:gd name="csY0" fmla="*/ 0 h 5159"/>
                  <a:gd name="csX1" fmla="*/ 175682 w 175682"/>
                  <a:gd name="csY1" fmla="*/ 0 h 5159"/>
                </a:gdLst>
                <a:ahLst/>
                <a:cxnLst>
                  <a:cxn ang="0">
                    <a:pos x="csX0" y="csY0"/>
                  </a:cxn>
                  <a:cxn ang="0">
                    <a:pos x="csX1" y="csY1"/>
                  </a:cxn>
                </a:cxnLst>
                <a:rect l="l" t="t" r="r" b="b"/>
                <a:pathLst>
                  <a:path w="175682" h="5159">
                    <a:moveTo>
                      <a:pt x="0" y="0"/>
                    </a:moveTo>
                    <a:lnTo>
                      <a:pt x="175682"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 name="Freeform 369">
                <a:extLst>
                  <a:ext uri="{FF2B5EF4-FFF2-40B4-BE49-F238E27FC236}">
                    <a16:creationId xmlns:a16="http://schemas.microsoft.com/office/drawing/2014/main" id="{F2D18E93-E62E-F515-F1EF-025B5F309E0F}"/>
                  </a:ext>
                </a:extLst>
              </p:cNvPr>
              <p:cNvSpPr/>
              <p:nvPr/>
            </p:nvSpPr>
            <p:spPr>
              <a:xfrm>
                <a:off x="1686272" y="3542666"/>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 name="Freeform 370">
                <a:extLst>
                  <a:ext uri="{FF2B5EF4-FFF2-40B4-BE49-F238E27FC236}">
                    <a16:creationId xmlns:a16="http://schemas.microsoft.com/office/drawing/2014/main" id="{770797A4-9C5B-5CB0-7037-1E08BC094E9C}"/>
                  </a:ext>
                </a:extLst>
              </p:cNvPr>
              <p:cNvSpPr/>
              <p:nvPr/>
            </p:nvSpPr>
            <p:spPr>
              <a:xfrm>
                <a:off x="1598068" y="3550817"/>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 name="Freeform 371">
                <a:extLst>
                  <a:ext uri="{FF2B5EF4-FFF2-40B4-BE49-F238E27FC236}">
                    <a16:creationId xmlns:a16="http://schemas.microsoft.com/office/drawing/2014/main" id="{DD88D372-B928-C8B3-2012-6E529B3982B3}"/>
                  </a:ext>
                </a:extLst>
              </p:cNvPr>
              <p:cNvSpPr/>
              <p:nvPr/>
            </p:nvSpPr>
            <p:spPr>
              <a:xfrm>
                <a:off x="1508935" y="3557782"/>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6" name="Freeform 372">
                <a:extLst>
                  <a:ext uri="{FF2B5EF4-FFF2-40B4-BE49-F238E27FC236}">
                    <a16:creationId xmlns:a16="http://schemas.microsoft.com/office/drawing/2014/main" id="{0E61D497-5E29-87C5-3859-A1827F817B97}"/>
                  </a:ext>
                </a:extLst>
              </p:cNvPr>
              <p:cNvSpPr/>
              <p:nvPr/>
            </p:nvSpPr>
            <p:spPr>
              <a:xfrm>
                <a:off x="1419387" y="3574498"/>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 name="Freeform 373">
                <a:extLst>
                  <a:ext uri="{FF2B5EF4-FFF2-40B4-BE49-F238E27FC236}">
                    <a16:creationId xmlns:a16="http://schemas.microsoft.com/office/drawing/2014/main" id="{F942E651-B14C-A75C-CEAE-5D84B82160A6}"/>
                  </a:ext>
                </a:extLst>
              </p:cNvPr>
              <p:cNvSpPr/>
              <p:nvPr/>
            </p:nvSpPr>
            <p:spPr>
              <a:xfrm>
                <a:off x="1332063" y="3608806"/>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 name="Freeform 374">
                <a:extLst>
                  <a:ext uri="{FF2B5EF4-FFF2-40B4-BE49-F238E27FC236}">
                    <a16:creationId xmlns:a16="http://schemas.microsoft.com/office/drawing/2014/main" id="{999EF710-495A-2B70-34B9-5BFA19C849D9}"/>
                  </a:ext>
                </a:extLst>
              </p:cNvPr>
              <p:cNvSpPr/>
              <p:nvPr/>
            </p:nvSpPr>
            <p:spPr>
              <a:xfrm>
                <a:off x="1244739" y="3620775"/>
                <a:ext cx="87324" cy="5159"/>
              </a:xfrm>
              <a:custGeom>
                <a:avLst/>
                <a:gdLst>
                  <a:gd name="csX0" fmla="*/ 0 w 87324"/>
                  <a:gd name="csY0" fmla="*/ 0 h 5159"/>
                  <a:gd name="csX1" fmla="*/ 87324 w 87324"/>
                  <a:gd name="csY1" fmla="*/ 0 h 5159"/>
                </a:gdLst>
                <a:ahLst/>
                <a:cxnLst>
                  <a:cxn ang="0">
                    <a:pos x="csX0" y="csY0"/>
                  </a:cxn>
                  <a:cxn ang="0">
                    <a:pos x="csX1" y="csY1"/>
                  </a:cxn>
                </a:cxnLst>
                <a:rect l="l" t="t" r="r" b="b"/>
                <a:pathLst>
                  <a:path w="87324" h="5159">
                    <a:moveTo>
                      <a:pt x="0" y="0"/>
                    </a:moveTo>
                    <a:lnTo>
                      <a:pt x="87324" y="0"/>
                    </a:lnTo>
                  </a:path>
                </a:pathLst>
              </a:custGeom>
              <a:noFill/>
              <a:ln w="10339"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grpSp>
      </p:grpSp>
      <p:sp>
        <p:nvSpPr>
          <p:cNvPr id="212" name="TextBox 211">
            <a:extLst>
              <a:ext uri="{FF2B5EF4-FFF2-40B4-BE49-F238E27FC236}">
                <a16:creationId xmlns:a16="http://schemas.microsoft.com/office/drawing/2014/main" id="{19598705-4047-A12F-1B41-0E5832050C5B}"/>
              </a:ext>
            </a:extLst>
          </p:cNvPr>
          <p:cNvSpPr txBox="1"/>
          <p:nvPr/>
        </p:nvSpPr>
        <p:spPr>
          <a:xfrm>
            <a:off x="4573967" y="3858891"/>
            <a:ext cx="620683"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No. at risk</a:t>
            </a:r>
          </a:p>
        </p:txBody>
      </p:sp>
      <p:sp>
        <p:nvSpPr>
          <p:cNvPr id="221" name="TextBox 220">
            <a:extLst>
              <a:ext uri="{FF2B5EF4-FFF2-40B4-BE49-F238E27FC236}">
                <a16:creationId xmlns:a16="http://schemas.microsoft.com/office/drawing/2014/main" id="{6351DCD0-63F8-5DCC-0742-F90835D3BD96}"/>
              </a:ext>
            </a:extLst>
          </p:cNvPr>
          <p:cNvSpPr txBox="1"/>
          <p:nvPr/>
        </p:nvSpPr>
        <p:spPr>
          <a:xfrm>
            <a:off x="4571150" y="4002313"/>
            <a:ext cx="963725"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1" i="0" u="none" strike="noStrike" kern="0" cap="none" spc="0" normalizeH="0" baseline="0" noProof="0">
                <a:ln/>
                <a:solidFill>
                  <a:srgbClr val="AB9070"/>
                </a:solidFill>
                <a:effectLst/>
                <a:uLnTx/>
                <a:uFillTx/>
                <a:latin typeface="Arial"/>
                <a:cs typeface="Arial"/>
                <a:sym typeface="Arial"/>
                <a:rtl val="0"/>
              </a:rPr>
              <a:t>T</a:t>
            </a:r>
            <a:r>
              <a:rPr kumimoji="0" lang="en-AR" sz="700" b="1" i="0" u="none" strike="noStrike" kern="0" cap="none" spc="0" normalizeH="0" baseline="0" noProof="0">
                <a:ln/>
                <a:solidFill>
                  <a:srgbClr val="AB9070"/>
                </a:solidFill>
                <a:effectLst/>
                <a:uLnTx/>
                <a:uFillTx/>
                <a:latin typeface="Arial"/>
                <a:cs typeface="Arial"/>
                <a:sym typeface="Arial"/>
                <a:rtl val="0"/>
              </a:rPr>
              <a:t>icagrelor–aspirin</a:t>
            </a:r>
          </a:p>
        </p:txBody>
      </p:sp>
      <p:sp>
        <p:nvSpPr>
          <p:cNvPr id="222" name="TextBox 221">
            <a:extLst>
              <a:ext uri="{FF2B5EF4-FFF2-40B4-BE49-F238E27FC236}">
                <a16:creationId xmlns:a16="http://schemas.microsoft.com/office/drawing/2014/main" id="{9ABFB3F6-D454-5A4C-08E7-2E272C782326}"/>
              </a:ext>
            </a:extLst>
          </p:cNvPr>
          <p:cNvSpPr txBox="1"/>
          <p:nvPr/>
        </p:nvSpPr>
        <p:spPr>
          <a:xfrm>
            <a:off x="4573967" y="4161891"/>
            <a:ext cx="4940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chemeClr val="accent2"/>
                </a:solidFill>
                <a:effectLst/>
                <a:uLnTx/>
                <a:uFillTx/>
                <a:latin typeface="Arial"/>
                <a:cs typeface="Arial"/>
                <a:sym typeface="Arial"/>
                <a:rtl val="0"/>
              </a:rPr>
              <a:t>Aspirin</a:t>
            </a:r>
          </a:p>
        </p:txBody>
      </p:sp>
      <p:sp>
        <p:nvSpPr>
          <p:cNvPr id="224" name="TextBox 223">
            <a:extLst>
              <a:ext uri="{FF2B5EF4-FFF2-40B4-BE49-F238E27FC236}">
                <a16:creationId xmlns:a16="http://schemas.microsoft.com/office/drawing/2014/main" id="{3E9AC85C-A90C-D96A-8B0F-D805D798BFA6}"/>
              </a:ext>
            </a:extLst>
          </p:cNvPr>
          <p:cNvSpPr txBox="1"/>
          <p:nvPr/>
        </p:nvSpPr>
        <p:spPr>
          <a:xfrm rot="16200000">
            <a:off x="4624856" y="2601659"/>
            <a:ext cx="127470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Cumulative incidence (%)</a:t>
            </a:r>
          </a:p>
        </p:txBody>
      </p:sp>
      <p:sp>
        <p:nvSpPr>
          <p:cNvPr id="225" name="TextBox 224">
            <a:extLst>
              <a:ext uri="{FF2B5EF4-FFF2-40B4-BE49-F238E27FC236}">
                <a16:creationId xmlns:a16="http://schemas.microsoft.com/office/drawing/2014/main" id="{85DB6CF8-3993-7D65-EC35-187475298C59}"/>
              </a:ext>
            </a:extLst>
          </p:cNvPr>
          <p:cNvSpPr txBox="1"/>
          <p:nvPr/>
        </p:nvSpPr>
        <p:spPr>
          <a:xfrm>
            <a:off x="6422137" y="3744330"/>
            <a:ext cx="1292341"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rgbClr val="000000"/>
                </a:solidFill>
                <a:effectLst/>
                <a:uLnTx/>
                <a:uFillTx/>
                <a:latin typeface="Arial"/>
                <a:cs typeface="Arial"/>
                <a:sym typeface="Arial"/>
                <a:rtl val="0"/>
              </a:rPr>
              <a:t>Days since randomization</a:t>
            </a:r>
          </a:p>
        </p:txBody>
      </p:sp>
      <p:sp>
        <p:nvSpPr>
          <p:cNvPr id="226" name="Freeform 227">
            <a:extLst>
              <a:ext uri="{FF2B5EF4-FFF2-40B4-BE49-F238E27FC236}">
                <a16:creationId xmlns:a16="http://schemas.microsoft.com/office/drawing/2014/main" id="{E74FD4AB-4ACC-295A-49EA-627C25E11583}"/>
              </a:ext>
            </a:extLst>
          </p:cNvPr>
          <p:cNvSpPr/>
          <p:nvPr/>
        </p:nvSpPr>
        <p:spPr>
          <a:xfrm>
            <a:off x="5555126" y="1883805"/>
            <a:ext cx="4926" cy="1757077"/>
          </a:xfrm>
          <a:custGeom>
            <a:avLst/>
            <a:gdLst>
              <a:gd name="csX0" fmla="*/ 0 w 4926"/>
              <a:gd name="csY0" fmla="*/ 1757077 h 1757077"/>
              <a:gd name="csX1" fmla="*/ 0 w 4926"/>
              <a:gd name="csY1" fmla="*/ 0 h 1757077"/>
            </a:gdLst>
            <a:ahLst/>
            <a:cxnLst>
              <a:cxn ang="0">
                <a:pos x="csX0" y="csY0"/>
              </a:cxn>
              <a:cxn ang="0">
                <a:pos x="csX1" y="csY1"/>
              </a:cxn>
            </a:cxnLst>
            <a:rect l="l" t="t" r="r" b="b"/>
            <a:pathLst>
              <a:path w="4926" h="1757077">
                <a:moveTo>
                  <a:pt x="0" y="1757077"/>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27" name="Freeform 228">
            <a:extLst>
              <a:ext uri="{FF2B5EF4-FFF2-40B4-BE49-F238E27FC236}">
                <a16:creationId xmlns:a16="http://schemas.microsoft.com/office/drawing/2014/main" id="{9020231D-262B-81BB-8A1B-3B604F23B72D}"/>
              </a:ext>
            </a:extLst>
          </p:cNvPr>
          <p:cNvSpPr/>
          <p:nvPr/>
        </p:nvSpPr>
        <p:spPr>
          <a:xfrm>
            <a:off x="5940477" y="1880209"/>
            <a:ext cx="4926" cy="1117387"/>
          </a:xfrm>
          <a:custGeom>
            <a:avLst/>
            <a:gdLst>
              <a:gd name="csX0" fmla="*/ 0 w 4926"/>
              <a:gd name="csY0" fmla="*/ 1117388 h 1117387"/>
              <a:gd name="csX1" fmla="*/ 0 w 4926"/>
              <a:gd name="csY1" fmla="*/ 0 h 1117387"/>
            </a:gdLst>
            <a:ahLst/>
            <a:cxnLst>
              <a:cxn ang="0">
                <a:pos x="csX0" y="csY0"/>
              </a:cxn>
              <a:cxn ang="0">
                <a:pos x="csX1" y="csY1"/>
              </a:cxn>
            </a:cxnLst>
            <a:rect l="l" t="t" r="r" b="b"/>
            <a:pathLst>
              <a:path w="4926" h="1117387">
                <a:moveTo>
                  <a:pt x="0" y="111738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28" name="Freeform 229">
            <a:extLst>
              <a:ext uri="{FF2B5EF4-FFF2-40B4-BE49-F238E27FC236}">
                <a16:creationId xmlns:a16="http://schemas.microsoft.com/office/drawing/2014/main" id="{DBD54F51-F4E3-DA32-ACAB-B9E45F7103D3}"/>
              </a:ext>
            </a:extLst>
          </p:cNvPr>
          <p:cNvSpPr/>
          <p:nvPr/>
        </p:nvSpPr>
        <p:spPr>
          <a:xfrm>
            <a:off x="5509556" y="3640784"/>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29" name="Freeform 230">
            <a:extLst>
              <a:ext uri="{FF2B5EF4-FFF2-40B4-BE49-F238E27FC236}">
                <a16:creationId xmlns:a16="http://schemas.microsoft.com/office/drawing/2014/main" id="{05D64EA9-A3EF-15A3-7062-2B14004C26DE}"/>
              </a:ext>
            </a:extLst>
          </p:cNvPr>
          <p:cNvSpPr/>
          <p:nvPr/>
        </p:nvSpPr>
        <p:spPr>
          <a:xfrm>
            <a:off x="5555126" y="3640784"/>
            <a:ext cx="3149070" cy="4925"/>
          </a:xfrm>
          <a:custGeom>
            <a:avLst/>
            <a:gdLst>
              <a:gd name="csX0" fmla="*/ 3149071 w 3149070"/>
              <a:gd name="csY0" fmla="*/ 0 h 4925"/>
              <a:gd name="csX1" fmla="*/ 0 w 3149070"/>
              <a:gd name="csY1" fmla="*/ 0 h 4925"/>
            </a:gdLst>
            <a:ahLst/>
            <a:cxnLst>
              <a:cxn ang="0">
                <a:pos x="csX0" y="csY0"/>
              </a:cxn>
              <a:cxn ang="0">
                <a:pos x="csX1" y="csY1"/>
              </a:cxn>
            </a:cxnLst>
            <a:rect l="l" t="t" r="r" b="b"/>
            <a:pathLst>
              <a:path w="3149070" h="4925">
                <a:moveTo>
                  <a:pt x="3149071" y="0"/>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0" name="Freeform 231">
            <a:extLst>
              <a:ext uri="{FF2B5EF4-FFF2-40B4-BE49-F238E27FC236}">
                <a16:creationId xmlns:a16="http://schemas.microsoft.com/office/drawing/2014/main" id="{536D9943-07BF-50B6-5E24-0DEF095B5D93}"/>
              </a:ext>
            </a:extLst>
          </p:cNvPr>
          <p:cNvSpPr/>
          <p:nvPr/>
        </p:nvSpPr>
        <p:spPr>
          <a:xfrm>
            <a:off x="5940477" y="2997499"/>
            <a:ext cx="2601046" cy="4925"/>
          </a:xfrm>
          <a:custGeom>
            <a:avLst/>
            <a:gdLst>
              <a:gd name="csX0" fmla="*/ 2601047 w 2601046"/>
              <a:gd name="csY0" fmla="*/ 0 h 4925"/>
              <a:gd name="csX1" fmla="*/ 0 w 2601046"/>
              <a:gd name="csY1" fmla="*/ 0 h 4925"/>
            </a:gdLst>
            <a:ahLst/>
            <a:cxnLst>
              <a:cxn ang="0">
                <a:pos x="csX0" y="csY0"/>
              </a:cxn>
              <a:cxn ang="0">
                <a:pos x="csX1" y="csY1"/>
              </a:cxn>
            </a:cxnLst>
            <a:rect l="l" t="t" r="r" b="b"/>
            <a:pathLst>
              <a:path w="2601046" h="4925">
                <a:moveTo>
                  <a:pt x="2601047" y="0"/>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1" name="Freeform 232">
            <a:extLst>
              <a:ext uri="{FF2B5EF4-FFF2-40B4-BE49-F238E27FC236}">
                <a16:creationId xmlns:a16="http://schemas.microsoft.com/office/drawing/2014/main" id="{B2B0B08D-6172-81F8-9EE4-F954B71285B4}"/>
              </a:ext>
            </a:extLst>
          </p:cNvPr>
          <p:cNvSpPr/>
          <p:nvPr/>
        </p:nvSpPr>
        <p:spPr>
          <a:xfrm>
            <a:off x="5619663" y="3640784"/>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2" name="Freeform 233">
            <a:extLst>
              <a:ext uri="{FF2B5EF4-FFF2-40B4-BE49-F238E27FC236}">
                <a16:creationId xmlns:a16="http://schemas.microsoft.com/office/drawing/2014/main" id="{C4A280D5-10C5-6CB1-C580-12A5EDBE141F}"/>
              </a:ext>
            </a:extLst>
          </p:cNvPr>
          <p:cNvSpPr/>
          <p:nvPr/>
        </p:nvSpPr>
        <p:spPr>
          <a:xfrm>
            <a:off x="6481161" y="3640784"/>
            <a:ext cx="49" cy="45558"/>
          </a:xfrm>
          <a:custGeom>
            <a:avLst/>
            <a:gdLst>
              <a:gd name="csX0" fmla="*/ 0 w 49"/>
              <a:gd name="csY0" fmla="*/ 45558 h 45558"/>
              <a:gd name="csX1" fmla="*/ 49 w 49"/>
              <a:gd name="csY1" fmla="*/ 0 h 45558"/>
            </a:gdLst>
            <a:ahLst/>
            <a:cxnLst>
              <a:cxn ang="0">
                <a:pos x="csX0" y="csY0"/>
              </a:cxn>
              <a:cxn ang="0">
                <a:pos x="csX1" y="csY1"/>
              </a:cxn>
            </a:cxnLst>
            <a:rect l="l" t="t" r="r" b="b"/>
            <a:pathLst>
              <a:path w="49" h="45558">
                <a:moveTo>
                  <a:pt x="0" y="45558"/>
                </a:moveTo>
                <a:lnTo>
                  <a:pt x="49"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3" name="Freeform 234">
            <a:extLst>
              <a:ext uri="{FF2B5EF4-FFF2-40B4-BE49-F238E27FC236}">
                <a16:creationId xmlns:a16="http://schemas.microsoft.com/office/drawing/2014/main" id="{AB5DD60D-0062-E109-E6B8-8640AF318D86}"/>
              </a:ext>
            </a:extLst>
          </p:cNvPr>
          <p:cNvSpPr/>
          <p:nvPr/>
        </p:nvSpPr>
        <p:spPr>
          <a:xfrm>
            <a:off x="7868908"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4" name="TextBox 233">
            <a:extLst>
              <a:ext uri="{FF2B5EF4-FFF2-40B4-BE49-F238E27FC236}">
                <a16:creationId xmlns:a16="http://schemas.microsoft.com/office/drawing/2014/main" id="{469A72AB-BA4E-FB2A-8B7E-6AC23800DF4C}"/>
              </a:ext>
            </a:extLst>
          </p:cNvPr>
          <p:cNvSpPr txBox="1"/>
          <p:nvPr/>
        </p:nvSpPr>
        <p:spPr>
          <a:xfrm>
            <a:off x="5441763" y="3647352"/>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235" name="TextBox 234">
            <a:extLst>
              <a:ext uri="{FF2B5EF4-FFF2-40B4-BE49-F238E27FC236}">
                <a16:creationId xmlns:a16="http://schemas.microsoft.com/office/drawing/2014/main" id="{A9C41FEC-2169-4C73-A826-27E4A990E0B7}"/>
              </a:ext>
            </a:extLst>
          </p:cNvPr>
          <p:cNvSpPr txBox="1"/>
          <p:nvPr/>
        </p:nvSpPr>
        <p:spPr>
          <a:xfrm>
            <a:off x="6344939"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236" name="Freeform 237">
            <a:extLst>
              <a:ext uri="{FF2B5EF4-FFF2-40B4-BE49-F238E27FC236}">
                <a16:creationId xmlns:a16="http://schemas.microsoft.com/office/drawing/2014/main" id="{499F3197-B63E-CA84-C573-A6581B35E310}"/>
              </a:ext>
            </a:extLst>
          </p:cNvPr>
          <p:cNvSpPr/>
          <p:nvPr/>
        </p:nvSpPr>
        <p:spPr>
          <a:xfrm>
            <a:off x="6019301"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7" name="Freeform 238">
            <a:extLst>
              <a:ext uri="{FF2B5EF4-FFF2-40B4-BE49-F238E27FC236}">
                <a16:creationId xmlns:a16="http://schemas.microsoft.com/office/drawing/2014/main" id="{127C1597-9CD8-D455-AC07-B6B0354DDBBC}"/>
              </a:ext>
            </a:extLst>
          </p:cNvPr>
          <p:cNvSpPr/>
          <p:nvPr/>
        </p:nvSpPr>
        <p:spPr>
          <a:xfrm>
            <a:off x="5555126"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38" name="TextBox 237">
            <a:extLst>
              <a:ext uri="{FF2B5EF4-FFF2-40B4-BE49-F238E27FC236}">
                <a16:creationId xmlns:a16="http://schemas.microsoft.com/office/drawing/2014/main" id="{6030A991-E496-2CFC-6FD9-33B6D04DA8DE}"/>
              </a:ext>
            </a:extLst>
          </p:cNvPr>
          <p:cNvSpPr txBox="1"/>
          <p:nvPr/>
        </p:nvSpPr>
        <p:spPr>
          <a:xfrm>
            <a:off x="5905938" y="3647352"/>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a:t>
            </a:r>
          </a:p>
        </p:txBody>
      </p:sp>
      <p:sp>
        <p:nvSpPr>
          <p:cNvPr id="239" name="TextBox 238">
            <a:extLst>
              <a:ext uri="{FF2B5EF4-FFF2-40B4-BE49-F238E27FC236}">
                <a16:creationId xmlns:a16="http://schemas.microsoft.com/office/drawing/2014/main" id="{E25C30D4-41C5-04C9-07C7-3035E0FFA821}"/>
              </a:ext>
            </a:extLst>
          </p:cNvPr>
          <p:cNvSpPr txBox="1"/>
          <p:nvPr/>
        </p:nvSpPr>
        <p:spPr>
          <a:xfrm>
            <a:off x="5361362" y="353623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240" name="Freeform 241">
            <a:extLst>
              <a:ext uri="{FF2B5EF4-FFF2-40B4-BE49-F238E27FC236}">
                <a16:creationId xmlns:a16="http://schemas.microsoft.com/office/drawing/2014/main" id="{DCAAD26C-FF1E-1415-AA03-67593A77C0A3}"/>
              </a:ext>
            </a:extLst>
          </p:cNvPr>
          <p:cNvSpPr/>
          <p:nvPr/>
        </p:nvSpPr>
        <p:spPr>
          <a:xfrm>
            <a:off x="5894907" y="2997499"/>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1" name="TextBox 240">
            <a:extLst>
              <a:ext uri="{FF2B5EF4-FFF2-40B4-BE49-F238E27FC236}">
                <a16:creationId xmlns:a16="http://schemas.microsoft.com/office/drawing/2014/main" id="{97FD9B40-C10A-8151-8805-29751DA4EEC6}"/>
              </a:ext>
            </a:extLst>
          </p:cNvPr>
          <p:cNvSpPr txBox="1"/>
          <p:nvPr/>
        </p:nvSpPr>
        <p:spPr>
          <a:xfrm>
            <a:off x="5760606" y="289318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242" name="Freeform 243">
            <a:extLst>
              <a:ext uri="{FF2B5EF4-FFF2-40B4-BE49-F238E27FC236}">
                <a16:creationId xmlns:a16="http://schemas.microsoft.com/office/drawing/2014/main" id="{A48FB961-D990-43FD-1FB7-E33D2A027E24}"/>
              </a:ext>
            </a:extLst>
          </p:cNvPr>
          <p:cNvSpPr/>
          <p:nvPr/>
        </p:nvSpPr>
        <p:spPr>
          <a:xfrm>
            <a:off x="5894907" y="2718730"/>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3" name="TextBox 242">
            <a:extLst>
              <a:ext uri="{FF2B5EF4-FFF2-40B4-BE49-F238E27FC236}">
                <a16:creationId xmlns:a16="http://schemas.microsoft.com/office/drawing/2014/main" id="{EAD2991D-D6EB-F110-958E-3D3D85E244CC}"/>
              </a:ext>
            </a:extLst>
          </p:cNvPr>
          <p:cNvSpPr txBox="1"/>
          <p:nvPr/>
        </p:nvSpPr>
        <p:spPr>
          <a:xfrm>
            <a:off x="5760606" y="2614370"/>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a:t>
            </a:r>
          </a:p>
        </p:txBody>
      </p:sp>
      <p:sp>
        <p:nvSpPr>
          <p:cNvPr id="244" name="Freeform 245">
            <a:extLst>
              <a:ext uri="{FF2B5EF4-FFF2-40B4-BE49-F238E27FC236}">
                <a16:creationId xmlns:a16="http://schemas.microsoft.com/office/drawing/2014/main" id="{EF6CE6E7-CD5C-E62B-6F31-602DBF318DB8}"/>
              </a:ext>
            </a:extLst>
          </p:cNvPr>
          <p:cNvSpPr/>
          <p:nvPr/>
        </p:nvSpPr>
        <p:spPr>
          <a:xfrm>
            <a:off x="5894907" y="2438928"/>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5" name="TextBox 244">
            <a:extLst>
              <a:ext uri="{FF2B5EF4-FFF2-40B4-BE49-F238E27FC236}">
                <a16:creationId xmlns:a16="http://schemas.microsoft.com/office/drawing/2014/main" id="{11EE87E3-9202-4629-6DA4-4DFC0AE980CF}"/>
              </a:ext>
            </a:extLst>
          </p:cNvPr>
          <p:cNvSpPr txBox="1"/>
          <p:nvPr/>
        </p:nvSpPr>
        <p:spPr>
          <a:xfrm>
            <a:off x="5760606" y="2334568"/>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4</a:t>
            </a:r>
          </a:p>
        </p:txBody>
      </p:sp>
      <p:sp>
        <p:nvSpPr>
          <p:cNvPr id="246" name="Freeform 247">
            <a:extLst>
              <a:ext uri="{FF2B5EF4-FFF2-40B4-BE49-F238E27FC236}">
                <a16:creationId xmlns:a16="http://schemas.microsoft.com/office/drawing/2014/main" id="{033094D0-1FEE-CC40-6B4B-1F3D3D8B27AE}"/>
              </a:ext>
            </a:extLst>
          </p:cNvPr>
          <p:cNvSpPr/>
          <p:nvPr/>
        </p:nvSpPr>
        <p:spPr>
          <a:xfrm>
            <a:off x="5894907" y="2163656"/>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7" name="TextBox 246">
            <a:extLst>
              <a:ext uri="{FF2B5EF4-FFF2-40B4-BE49-F238E27FC236}">
                <a16:creationId xmlns:a16="http://schemas.microsoft.com/office/drawing/2014/main" id="{0CB14011-4464-5D09-62A8-105E76099F38}"/>
              </a:ext>
            </a:extLst>
          </p:cNvPr>
          <p:cNvSpPr txBox="1"/>
          <p:nvPr/>
        </p:nvSpPr>
        <p:spPr>
          <a:xfrm>
            <a:off x="5760606" y="2059296"/>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6</a:t>
            </a:r>
          </a:p>
        </p:txBody>
      </p:sp>
      <p:sp>
        <p:nvSpPr>
          <p:cNvPr id="248" name="Freeform 249">
            <a:extLst>
              <a:ext uri="{FF2B5EF4-FFF2-40B4-BE49-F238E27FC236}">
                <a16:creationId xmlns:a16="http://schemas.microsoft.com/office/drawing/2014/main" id="{1516D4CB-AFA7-BCF7-F497-246281AEED04}"/>
              </a:ext>
            </a:extLst>
          </p:cNvPr>
          <p:cNvSpPr/>
          <p:nvPr/>
        </p:nvSpPr>
        <p:spPr>
          <a:xfrm>
            <a:off x="5894907" y="1880111"/>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49" name="TextBox 248">
            <a:extLst>
              <a:ext uri="{FF2B5EF4-FFF2-40B4-BE49-F238E27FC236}">
                <a16:creationId xmlns:a16="http://schemas.microsoft.com/office/drawing/2014/main" id="{FF0002BE-CB77-E87C-1A64-A39C6081998C}"/>
              </a:ext>
            </a:extLst>
          </p:cNvPr>
          <p:cNvSpPr txBox="1"/>
          <p:nvPr/>
        </p:nvSpPr>
        <p:spPr>
          <a:xfrm>
            <a:off x="5760606" y="1775800"/>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8</a:t>
            </a:r>
          </a:p>
        </p:txBody>
      </p:sp>
      <p:sp>
        <p:nvSpPr>
          <p:cNvPr id="250" name="Freeform 251">
            <a:extLst>
              <a:ext uri="{FF2B5EF4-FFF2-40B4-BE49-F238E27FC236}">
                <a16:creationId xmlns:a16="http://schemas.microsoft.com/office/drawing/2014/main" id="{99757C1C-3EA0-D3A3-F1DD-FD5225A135E0}"/>
              </a:ext>
            </a:extLst>
          </p:cNvPr>
          <p:cNvSpPr/>
          <p:nvPr/>
        </p:nvSpPr>
        <p:spPr>
          <a:xfrm>
            <a:off x="5509556" y="3460569"/>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1" name="TextBox 250">
            <a:extLst>
              <a:ext uri="{FF2B5EF4-FFF2-40B4-BE49-F238E27FC236}">
                <a16:creationId xmlns:a16="http://schemas.microsoft.com/office/drawing/2014/main" id="{C91CABC4-B058-46B4-A502-4E852F7E9B72}"/>
              </a:ext>
            </a:extLst>
          </p:cNvPr>
          <p:cNvSpPr txBox="1"/>
          <p:nvPr/>
        </p:nvSpPr>
        <p:spPr>
          <a:xfrm>
            <a:off x="5315546" y="335597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252" name="Freeform 253">
            <a:extLst>
              <a:ext uri="{FF2B5EF4-FFF2-40B4-BE49-F238E27FC236}">
                <a16:creationId xmlns:a16="http://schemas.microsoft.com/office/drawing/2014/main" id="{C8CE7B49-3F72-467E-CB93-C04DEF5358CD}"/>
              </a:ext>
            </a:extLst>
          </p:cNvPr>
          <p:cNvSpPr/>
          <p:nvPr/>
        </p:nvSpPr>
        <p:spPr>
          <a:xfrm>
            <a:off x="5509556" y="3285034"/>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3" name="TextBox 252">
            <a:extLst>
              <a:ext uri="{FF2B5EF4-FFF2-40B4-BE49-F238E27FC236}">
                <a16:creationId xmlns:a16="http://schemas.microsoft.com/office/drawing/2014/main" id="{00DB7C3B-10D1-7479-12C3-8168DCEAFE6D}"/>
              </a:ext>
            </a:extLst>
          </p:cNvPr>
          <p:cNvSpPr txBox="1"/>
          <p:nvPr/>
        </p:nvSpPr>
        <p:spPr>
          <a:xfrm>
            <a:off x="5315546" y="31804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254" name="Freeform 255">
            <a:extLst>
              <a:ext uri="{FF2B5EF4-FFF2-40B4-BE49-F238E27FC236}">
                <a16:creationId xmlns:a16="http://schemas.microsoft.com/office/drawing/2014/main" id="{9153FE17-4F2D-5E26-8561-16A1A5716E61}"/>
              </a:ext>
            </a:extLst>
          </p:cNvPr>
          <p:cNvSpPr/>
          <p:nvPr/>
        </p:nvSpPr>
        <p:spPr>
          <a:xfrm>
            <a:off x="5509556" y="3111124"/>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5" name="TextBox 254">
            <a:extLst>
              <a:ext uri="{FF2B5EF4-FFF2-40B4-BE49-F238E27FC236}">
                <a16:creationId xmlns:a16="http://schemas.microsoft.com/office/drawing/2014/main" id="{3D5C9A8F-C301-3411-471B-87B7EBD9F617}"/>
              </a:ext>
            </a:extLst>
          </p:cNvPr>
          <p:cNvSpPr txBox="1"/>
          <p:nvPr/>
        </p:nvSpPr>
        <p:spPr>
          <a:xfrm>
            <a:off x="5315546" y="3006529"/>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680" name="Freeform 257">
            <a:extLst>
              <a:ext uri="{FF2B5EF4-FFF2-40B4-BE49-F238E27FC236}">
                <a16:creationId xmlns:a16="http://schemas.microsoft.com/office/drawing/2014/main" id="{E8E889DA-3F6D-5F58-9477-CCAF2B60FE2B}"/>
              </a:ext>
            </a:extLst>
          </p:cNvPr>
          <p:cNvSpPr/>
          <p:nvPr/>
        </p:nvSpPr>
        <p:spPr>
          <a:xfrm>
            <a:off x="5509556" y="2934850"/>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94" name="TextBox 693">
            <a:extLst>
              <a:ext uri="{FF2B5EF4-FFF2-40B4-BE49-F238E27FC236}">
                <a16:creationId xmlns:a16="http://schemas.microsoft.com/office/drawing/2014/main" id="{E0502CD1-1B8D-3C6F-0EF0-7078BA954D7C}"/>
              </a:ext>
            </a:extLst>
          </p:cNvPr>
          <p:cNvSpPr txBox="1"/>
          <p:nvPr/>
        </p:nvSpPr>
        <p:spPr>
          <a:xfrm>
            <a:off x="5315546" y="2830305"/>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40</a:t>
            </a:r>
          </a:p>
        </p:txBody>
      </p:sp>
      <p:sp>
        <p:nvSpPr>
          <p:cNvPr id="695" name="Freeform 259">
            <a:extLst>
              <a:ext uri="{FF2B5EF4-FFF2-40B4-BE49-F238E27FC236}">
                <a16:creationId xmlns:a16="http://schemas.microsoft.com/office/drawing/2014/main" id="{DE446769-3523-979E-E784-559715575384}"/>
              </a:ext>
            </a:extLst>
          </p:cNvPr>
          <p:cNvSpPr/>
          <p:nvPr/>
        </p:nvSpPr>
        <p:spPr>
          <a:xfrm>
            <a:off x="5509556" y="2759807"/>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96" name="TextBox 695">
            <a:extLst>
              <a:ext uri="{FF2B5EF4-FFF2-40B4-BE49-F238E27FC236}">
                <a16:creationId xmlns:a16="http://schemas.microsoft.com/office/drawing/2014/main" id="{7F67A594-08C5-E6DE-4B19-88EC9BCF3278}"/>
              </a:ext>
            </a:extLst>
          </p:cNvPr>
          <p:cNvSpPr txBox="1"/>
          <p:nvPr/>
        </p:nvSpPr>
        <p:spPr>
          <a:xfrm>
            <a:off x="5315546" y="2655213"/>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50</a:t>
            </a:r>
          </a:p>
        </p:txBody>
      </p:sp>
      <p:sp>
        <p:nvSpPr>
          <p:cNvPr id="697" name="Freeform 261">
            <a:extLst>
              <a:ext uri="{FF2B5EF4-FFF2-40B4-BE49-F238E27FC236}">
                <a16:creationId xmlns:a16="http://schemas.microsoft.com/office/drawing/2014/main" id="{91D0655D-5A2D-674E-CA11-35A1D7AD74EF}"/>
              </a:ext>
            </a:extLst>
          </p:cNvPr>
          <p:cNvSpPr/>
          <p:nvPr/>
        </p:nvSpPr>
        <p:spPr>
          <a:xfrm>
            <a:off x="5509556" y="2585306"/>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698" name="TextBox 697">
            <a:extLst>
              <a:ext uri="{FF2B5EF4-FFF2-40B4-BE49-F238E27FC236}">
                <a16:creationId xmlns:a16="http://schemas.microsoft.com/office/drawing/2014/main" id="{3D79E4B6-119E-2B27-B43C-19F54FC6C907}"/>
              </a:ext>
            </a:extLst>
          </p:cNvPr>
          <p:cNvSpPr txBox="1"/>
          <p:nvPr/>
        </p:nvSpPr>
        <p:spPr>
          <a:xfrm>
            <a:off x="5315546" y="2480761"/>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60</a:t>
            </a:r>
          </a:p>
        </p:txBody>
      </p:sp>
      <p:sp>
        <p:nvSpPr>
          <p:cNvPr id="699" name="Freeform 263">
            <a:extLst>
              <a:ext uri="{FF2B5EF4-FFF2-40B4-BE49-F238E27FC236}">
                <a16:creationId xmlns:a16="http://schemas.microsoft.com/office/drawing/2014/main" id="{5A31EEFE-0A52-A1EE-F660-8696CF5AC3F2}"/>
              </a:ext>
            </a:extLst>
          </p:cNvPr>
          <p:cNvSpPr/>
          <p:nvPr/>
        </p:nvSpPr>
        <p:spPr>
          <a:xfrm>
            <a:off x="5509556" y="2410263"/>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00" name="TextBox 699">
            <a:extLst>
              <a:ext uri="{FF2B5EF4-FFF2-40B4-BE49-F238E27FC236}">
                <a16:creationId xmlns:a16="http://schemas.microsoft.com/office/drawing/2014/main" id="{B1221FF8-0263-38E6-4F1F-40734E8CF84D}"/>
              </a:ext>
            </a:extLst>
          </p:cNvPr>
          <p:cNvSpPr txBox="1"/>
          <p:nvPr/>
        </p:nvSpPr>
        <p:spPr>
          <a:xfrm>
            <a:off x="5315546" y="2305669"/>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70</a:t>
            </a:r>
          </a:p>
        </p:txBody>
      </p:sp>
      <p:sp>
        <p:nvSpPr>
          <p:cNvPr id="701" name="Freeform 265">
            <a:extLst>
              <a:ext uri="{FF2B5EF4-FFF2-40B4-BE49-F238E27FC236}">
                <a16:creationId xmlns:a16="http://schemas.microsoft.com/office/drawing/2014/main" id="{F20D6F36-DFD8-A5DF-A6C8-E7B027B52146}"/>
              </a:ext>
            </a:extLst>
          </p:cNvPr>
          <p:cNvSpPr/>
          <p:nvPr/>
        </p:nvSpPr>
        <p:spPr>
          <a:xfrm>
            <a:off x="5509556" y="2236353"/>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02" name="TextBox 701">
            <a:extLst>
              <a:ext uri="{FF2B5EF4-FFF2-40B4-BE49-F238E27FC236}">
                <a16:creationId xmlns:a16="http://schemas.microsoft.com/office/drawing/2014/main" id="{D2D7149B-0D52-A632-7AA2-EC5C1980265C}"/>
              </a:ext>
            </a:extLst>
          </p:cNvPr>
          <p:cNvSpPr txBox="1"/>
          <p:nvPr/>
        </p:nvSpPr>
        <p:spPr>
          <a:xfrm>
            <a:off x="5315546" y="2131808"/>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80</a:t>
            </a:r>
          </a:p>
        </p:txBody>
      </p:sp>
      <p:sp>
        <p:nvSpPr>
          <p:cNvPr id="703" name="Freeform 267">
            <a:extLst>
              <a:ext uri="{FF2B5EF4-FFF2-40B4-BE49-F238E27FC236}">
                <a16:creationId xmlns:a16="http://schemas.microsoft.com/office/drawing/2014/main" id="{E0F5894E-B4AF-1274-9D30-39FE7FC210DF}"/>
              </a:ext>
            </a:extLst>
          </p:cNvPr>
          <p:cNvSpPr/>
          <p:nvPr/>
        </p:nvSpPr>
        <p:spPr>
          <a:xfrm>
            <a:off x="5509556" y="2060128"/>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04" name="TextBox 703">
            <a:extLst>
              <a:ext uri="{FF2B5EF4-FFF2-40B4-BE49-F238E27FC236}">
                <a16:creationId xmlns:a16="http://schemas.microsoft.com/office/drawing/2014/main" id="{1794ED1C-AEE1-2709-D42C-7211577630C0}"/>
              </a:ext>
            </a:extLst>
          </p:cNvPr>
          <p:cNvSpPr txBox="1"/>
          <p:nvPr/>
        </p:nvSpPr>
        <p:spPr>
          <a:xfrm>
            <a:off x="5315546" y="1955534"/>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90</a:t>
            </a:r>
          </a:p>
        </p:txBody>
      </p:sp>
      <p:sp>
        <p:nvSpPr>
          <p:cNvPr id="705" name="Freeform 269">
            <a:extLst>
              <a:ext uri="{FF2B5EF4-FFF2-40B4-BE49-F238E27FC236}">
                <a16:creationId xmlns:a16="http://schemas.microsoft.com/office/drawing/2014/main" id="{BBA6B125-BFC0-9C9B-C065-13205FAF289C}"/>
              </a:ext>
            </a:extLst>
          </p:cNvPr>
          <p:cNvSpPr/>
          <p:nvPr/>
        </p:nvSpPr>
        <p:spPr>
          <a:xfrm>
            <a:off x="5509556" y="1883755"/>
            <a:ext cx="45570" cy="4925"/>
          </a:xfrm>
          <a:custGeom>
            <a:avLst/>
            <a:gdLst>
              <a:gd name="csX0" fmla="*/ 0 w 45570"/>
              <a:gd name="csY0" fmla="*/ 0 h 4925"/>
              <a:gd name="csX1" fmla="*/ 45570 w 45570"/>
              <a:gd name="csY1" fmla="*/ 0 h 4925"/>
            </a:gdLst>
            <a:ahLst/>
            <a:cxnLst>
              <a:cxn ang="0">
                <a:pos x="csX0" y="csY0"/>
              </a:cxn>
              <a:cxn ang="0">
                <a:pos x="csX1" y="csY1"/>
              </a:cxn>
            </a:cxnLst>
            <a:rect l="l" t="t" r="r" b="b"/>
            <a:pathLst>
              <a:path w="45570" h="4925">
                <a:moveTo>
                  <a:pt x="0" y="0"/>
                </a:moveTo>
                <a:lnTo>
                  <a:pt x="4557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06" name="TextBox 705">
            <a:extLst>
              <a:ext uri="{FF2B5EF4-FFF2-40B4-BE49-F238E27FC236}">
                <a16:creationId xmlns:a16="http://schemas.microsoft.com/office/drawing/2014/main" id="{361F2236-D812-834F-9BAD-379219E8B6B7}"/>
              </a:ext>
            </a:extLst>
          </p:cNvPr>
          <p:cNvSpPr txBox="1"/>
          <p:nvPr/>
        </p:nvSpPr>
        <p:spPr>
          <a:xfrm>
            <a:off x="5269729" y="1779161"/>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100</a:t>
            </a:r>
          </a:p>
        </p:txBody>
      </p:sp>
      <p:sp>
        <p:nvSpPr>
          <p:cNvPr id="707" name="TextBox 706">
            <a:extLst>
              <a:ext uri="{FF2B5EF4-FFF2-40B4-BE49-F238E27FC236}">
                <a16:creationId xmlns:a16="http://schemas.microsoft.com/office/drawing/2014/main" id="{7166C804-29F8-B647-34FD-112339DFE6D8}"/>
              </a:ext>
            </a:extLst>
          </p:cNvPr>
          <p:cNvSpPr txBox="1"/>
          <p:nvPr/>
        </p:nvSpPr>
        <p:spPr>
          <a:xfrm>
            <a:off x="7732637"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25</a:t>
            </a:r>
          </a:p>
        </p:txBody>
      </p:sp>
      <p:sp>
        <p:nvSpPr>
          <p:cNvPr id="714" name="Freeform 272">
            <a:extLst>
              <a:ext uri="{FF2B5EF4-FFF2-40B4-BE49-F238E27FC236}">
                <a16:creationId xmlns:a16="http://schemas.microsoft.com/office/drawing/2014/main" id="{F91B42AF-75FE-DCA2-4F9C-CB806FADCF5B}"/>
              </a:ext>
            </a:extLst>
          </p:cNvPr>
          <p:cNvSpPr/>
          <p:nvPr/>
        </p:nvSpPr>
        <p:spPr>
          <a:xfrm>
            <a:off x="7406408"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15" name="TextBox 714">
            <a:extLst>
              <a:ext uri="{FF2B5EF4-FFF2-40B4-BE49-F238E27FC236}">
                <a16:creationId xmlns:a16="http://schemas.microsoft.com/office/drawing/2014/main" id="{6ED59F73-1088-37EF-BD1C-054B9FF82E2B}"/>
              </a:ext>
            </a:extLst>
          </p:cNvPr>
          <p:cNvSpPr txBox="1"/>
          <p:nvPr/>
        </p:nvSpPr>
        <p:spPr>
          <a:xfrm>
            <a:off x="7270136"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739" name="Freeform 274">
            <a:extLst>
              <a:ext uri="{FF2B5EF4-FFF2-40B4-BE49-F238E27FC236}">
                <a16:creationId xmlns:a16="http://schemas.microsoft.com/office/drawing/2014/main" id="{D5CC8842-0887-0054-DF7B-26E1C2B4A2AB}"/>
              </a:ext>
            </a:extLst>
          </p:cNvPr>
          <p:cNvSpPr/>
          <p:nvPr/>
        </p:nvSpPr>
        <p:spPr>
          <a:xfrm>
            <a:off x="6944055"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40" name="TextBox 739">
            <a:extLst>
              <a:ext uri="{FF2B5EF4-FFF2-40B4-BE49-F238E27FC236}">
                <a16:creationId xmlns:a16="http://schemas.microsoft.com/office/drawing/2014/main" id="{E7A79AEE-CA30-E6B6-D623-829EEEB9F222}"/>
              </a:ext>
            </a:extLst>
          </p:cNvPr>
          <p:cNvSpPr txBox="1"/>
          <p:nvPr/>
        </p:nvSpPr>
        <p:spPr>
          <a:xfrm>
            <a:off x="6807784"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15</a:t>
            </a:r>
          </a:p>
        </p:txBody>
      </p:sp>
      <p:sp>
        <p:nvSpPr>
          <p:cNvPr id="741" name="Freeform 276">
            <a:extLst>
              <a:ext uri="{FF2B5EF4-FFF2-40B4-BE49-F238E27FC236}">
                <a16:creationId xmlns:a16="http://schemas.microsoft.com/office/drawing/2014/main" id="{71548724-C060-8853-34F3-A64664682948}"/>
              </a:ext>
            </a:extLst>
          </p:cNvPr>
          <p:cNvSpPr/>
          <p:nvPr/>
        </p:nvSpPr>
        <p:spPr>
          <a:xfrm>
            <a:off x="8335546"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42" name="TextBox 741">
            <a:extLst>
              <a:ext uri="{FF2B5EF4-FFF2-40B4-BE49-F238E27FC236}">
                <a16:creationId xmlns:a16="http://schemas.microsoft.com/office/drawing/2014/main" id="{869ED90C-AE2F-D8CE-B47D-E9669EE32A03}"/>
              </a:ext>
            </a:extLst>
          </p:cNvPr>
          <p:cNvSpPr txBox="1"/>
          <p:nvPr/>
        </p:nvSpPr>
        <p:spPr>
          <a:xfrm>
            <a:off x="8199275"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743" name="Freeform 278">
            <a:extLst>
              <a:ext uri="{FF2B5EF4-FFF2-40B4-BE49-F238E27FC236}">
                <a16:creationId xmlns:a16="http://schemas.microsoft.com/office/drawing/2014/main" id="{352F373D-4FD0-ACE6-E074-F5CA5D9AE14F}"/>
              </a:ext>
            </a:extLst>
          </p:cNvPr>
          <p:cNvSpPr/>
          <p:nvPr/>
        </p:nvSpPr>
        <p:spPr>
          <a:xfrm>
            <a:off x="8704197" y="3640784"/>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44" name="TextBox 743">
            <a:extLst>
              <a:ext uri="{FF2B5EF4-FFF2-40B4-BE49-F238E27FC236}">
                <a16:creationId xmlns:a16="http://schemas.microsoft.com/office/drawing/2014/main" id="{650B166E-1115-A4A6-D54D-67CB18DCCF5C}"/>
              </a:ext>
            </a:extLst>
          </p:cNvPr>
          <p:cNvSpPr txBox="1"/>
          <p:nvPr/>
        </p:nvSpPr>
        <p:spPr>
          <a:xfrm>
            <a:off x="8567925" y="3647352"/>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34</a:t>
            </a:r>
          </a:p>
        </p:txBody>
      </p:sp>
      <p:sp>
        <p:nvSpPr>
          <p:cNvPr id="745" name="TextBox 744">
            <a:extLst>
              <a:ext uri="{FF2B5EF4-FFF2-40B4-BE49-F238E27FC236}">
                <a16:creationId xmlns:a16="http://schemas.microsoft.com/office/drawing/2014/main" id="{A1F0687F-92F1-8023-868A-F480D0465041}"/>
              </a:ext>
            </a:extLst>
          </p:cNvPr>
          <p:cNvSpPr txBox="1"/>
          <p:nvPr/>
        </p:nvSpPr>
        <p:spPr>
          <a:xfrm>
            <a:off x="5373038"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5523</a:t>
            </a:r>
          </a:p>
        </p:txBody>
      </p:sp>
      <p:sp>
        <p:nvSpPr>
          <p:cNvPr id="746" name="TextBox 745">
            <a:extLst>
              <a:ext uri="{FF2B5EF4-FFF2-40B4-BE49-F238E27FC236}">
                <a16:creationId xmlns:a16="http://schemas.microsoft.com/office/drawing/2014/main" id="{60FCFDF0-DB48-BE22-E81C-66544107DC68}"/>
              </a:ext>
            </a:extLst>
          </p:cNvPr>
          <p:cNvSpPr txBox="1"/>
          <p:nvPr/>
        </p:nvSpPr>
        <p:spPr>
          <a:xfrm>
            <a:off x="6299122"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5471</a:t>
            </a:r>
          </a:p>
        </p:txBody>
      </p:sp>
      <p:sp>
        <p:nvSpPr>
          <p:cNvPr id="747" name="TextBox 746">
            <a:extLst>
              <a:ext uri="{FF2B5EF4-FFF2-40B4-BE49-F238E27FC236}">
                <a16:creationId xmlns:a16="http://schemas.microsoft.com/office/drawing/2014/main" id="{36433356-C1D0-E807-6679-29DC87FB9A8C}"/>
              </a:ext>
            </a:extLst>
          </p:cNvPr>
          <p:cNvSpPr txBox="1"/>
          <p:nvPr/>
        </p:nvSpPr>
        <p:spPr>
          <a:xfrm>
            <a:off x="5837213"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5495</a:t>
            </a:r>
          </a:p>
        </p:txBody>
      </p:sp>
      <p:sp>
        <p:nvSpPr>
          <p:cNvPr id="748" name="TextBox 747">
            <a:extLst>
              <a:ext uri="{FF2B5EF4-FFF2-40B4-BE49-F238E27FC236}">
                <a16:creationId xmlns:a16="http://schemas.microsoft.com/office/drawing/2014/main" id="{070D544F-55D3-09CA-B942-A2B2CC59B6ED}"/>
              </a:ext>
            </a:extLst>
          </p:cNvPr>
          <p:cNvSpPr txBox="1"/>
          <p:nvPr/>
        </p:nvSpPr>
        <p:spPr>
          <a:xfrm>
            <a:off x="7686820"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5457</a:t>
            </a:r>
          </a:p>
        </p:txBody>
      </p:sp>
      <p:sp>
        <p:nvSpPr>
          <p:cNvPr id="749" name="TextBox 748">
            <a:extLst>
              <a:ext uri="{FF2B5EF4-FFF2-40B4-BE49-F238E27FC236}">
                <a16:creationId xmlns:a16="http://schemas.microsoft.com/office/drawing/2014/main" id="{B40E73D1-BB17-C4D0-C836-CF29F467EAC9}"/>
              </a:ext>
            </a:extLst>
          </p:cNvPr>
          <p:cNvSpPr txBox="1"/>
          <p:nvPr/>
        </p:nvSpPr>
        <p:spPr>
          <a:xfrm>
            <a:off x="7224320"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5463</a:t>
            </a:r>
          </a:p>
        </p:txBody>
      </p:sp>
      <p:sp>
        <p:nvSpPr>
          <p:cNvPr id="750" name="TextBox 749">
            <a:extLst>
              <a:ext uri="{FF2B5EF4-FFF2-40B4-BE49-F238E27FC236}">
                <a16:creationId xmlns:a16="http://schemas.microsoft.com/office/drawing/2014/main" id="{A9A2CC5E-2A39-10A5-176A-9BF01DDB3287}"/>
              </a:ext>
            </a:extLst>
          </p:cNvPr>
          <p:cNvSpPr txBox="1"/>
          <p:nvPr/>
        </p:nvSpPr>
        <p:spPr>
          <a:xfrm>
            <a:off x="6761967"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5467</a:t>
            </a:r>
          </a:p>
        </p:txBody>
      </p:sp>
      <p:sp>
        <p:nvSpPr>
          <p:cNvPr id="751" name="TextBox 750">
            <a:extLst>
              <a:ext uri="{FF2B5EF4-FFF2-40B4-BE49-F238E27FC236}">
                <a16:creationId xmlns:a16="http://schemas.microsoft.com/office/drawing/2014/main" id="{8AF760B1-23BA-08FD-F84D-FACDE5090A69}"/>
              </a:ext>
            </a:extLst>
          </p:cNvPr>
          <p:cNvSpPr txBox="1"/>
          <p:nvPr/>
        </p:nvSpPr>
        <p:spPr>
          <a:xfrm>
            <a:off x="8153459" y="4002313"/>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5456</a:t>
            </a:r>
          </a:p>
        </p:txBody>
      </p:sp>
      <p:sp>
        <p:nvSpPr>
          <p:cNvPr id="752" name="TextBox 751">
            <a:extLst>
              <a:ext uri="{FF2B5EF4-FFF2-40B4-BE49-F238E27FC236}">
                <a16:creationId xmlns:a16="http://schemas.microsoft.com/office/drawing/2014/main" id="{B61C520D-1BC1-6058-2594-C0D3E7BCC201}"/>
              </a:ext>
            </a:extLst>
          </p:cNvPr>
          <p:cNvSpPr txBox="1"/>
          <p:nvPr/>
        </p:nvSpPr>
        <p:spPr>
          <a:xfrm>
            <a:off x="8525065" y="4002313"/>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a:t>
            </a:r>
          </a:p>
        </p:txBody>
      </p:sp>
      <p:sp>
        <p:nvSpPr>
          <p:cNvPr id="753" name="TextBox 752">
            <a:extLst>
              <a:ext uri="{FF2B5EF4-FFF2-40B4-BE49-F238E27FC236}">
                <a16:creationId xmlns:a16="http://schemas.microsoft.com/office/drawing/2014/main" id="{1A8D5E5F-F9BB-F5AF-0771-61EB41CB06B5}"/>
              </a:ext>
            </a:extLst>
          </p:cNvPr>
          <p:cNvSpPr txBox="1"/>
          <p:nvPr/>
        </p:nvSpPr>
        <p:spPr>
          <a:xfrm>
            <a:off x="8565019" y="4002313"/>
            <a:ext cx="3337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146</a:t>
            </a:r>
          </a:p>
        </p:txBody>
      </p:sp>
      <p:sp>
        <p:nvSpPr>
          <p:cNvPr id="754" name="TextBox 753">
            <a:extLst>
              <a:ext uri="{FF2B5EF4-FFF2-40B4-BE49-F238E27FC236}">
                <a16:creationId xmlns:a16="http://schemas.microsoft.com/office/drawing/2014/main" id="{A888E128-D1B5-DD8A-DDAC-D7F3D3E5E0C5}"/>
              </a:ext>
            </a:extLst>
          </p:cNvPr>
          <p:cNvSpPr txBox="1"/>
          <p:nvPr/>
        </p:nvSpPr>
        <p:spPr>
          <a:xfrm>
            <a:off x="5373038"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5493</a:t>
            </a:r>
          </a:p>
        </p:txBody>
      </p:sp>
      <p:sp>
        <p:nvSpPr>
          <p:cNvPr id="755" name="TextBox 754">
            <a:extLst>
              <a:ext uri="{FF2B5EF4-FFF2-40B4-BE49-F238E27FC236}">
                <a16:creationId xmlns:a16="http://schemas.microsoft.com/office/drawing/2014/main" id="{43438615-5021-E092-452E-C4FBACF3A509}"/>
              </a:ext>
            </a:extLst>
          </p:cNvPr>
          <p:cNvSpPr txBox="1"/>
          <p:nvPr/>
        </p:nvSpPr>
        <p:spPr>
          <a:xfrm>
            <a:off x="6299122"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5464</a:t>
            </a:r>
          </a:p>
        </p:txBody>
      </p:sp>
      <p:sp>
        <p:nvSpPr>
          <p:cNvPr id="756" name="TextBox 755">
            <a:extLst>
              <a:ext uri="{FF2B5EF4-FFF2-40B4-BE49-F238E27FC236}">
                <a16:creationId xmlns:a16="http://schemas.microsoft.com/office/drawing/2014/main" id="{DD1D2058-2173-44E8-4E0D-A8A996DBFC18}"/>
              </a:ext>
            </a:extLst>
          </p:cNvPr>
          <p:cNvSpPr txBox="1"/>
          <p:nvPr/>
        </p:nvSpPr>
        <p:spPr>
          <a:xfrm>
            <a:off x="5837213"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5486</a:t>
            </a:r>
          </a:p>
        </p:txBody>
      </p:sp>
      <p:sp>
        <p:nvSpPr>
          <p:cNvPr id="757" name="TextBox 756">
            <a:extLst>
              <a:ext uri="{FF2B5EF4-FFF2-40B4-BE49-F238E27FC236}">
                <a16:creationId xmlns:a16="http://schemas.microsoft.com/office/drawing/2014/main" id="{6136DA16-36E6-3820-9006-8D0F8A675AF6}"/>
              </a:ext>
            </a:extLst>
          </p:cNvPr>
          <p:cNvSpPr txBox="1"/>
          <p:nvPr/>
        </p:nvSpPr>
        <p:spPr>
          <a:xfrm>
            <a:off x="7686820"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5451</a:t>
            </a:r>
          </a:p>
        </p:txBody>
      </p:sp>
      <p:sp>
        <p:nvSpPr>
          <p:cNvPr id="758" name="TextBox 757">
            <a:extLst>
              <a:ext uri="{FF2B5EF4-FFF2-40B4-BE49-F238E27FC236}">
                <a16:creationId xmlns:a16="http://schemas.microsoft.com/office/drawing/2014/main" id="{8002760A-0D59-B70B-AF7E-0D8107EFF8A0}"/>
              </a:ext>
            </a:extLst>
          </p:cNvPr>
          <p:cNvSpPr txBox="1"/>
          <p:nvPr/>
        </p:nvSpPr>
        <p:spPr>
          <a:xfrm>
            <a:off x="7224320"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5454</a:t>
            </a:r>
          </a:p>
        </p:txBody>
      </p:sp>
      <p:sp>
        <p:nvSpPr>
          <p:cNvPr id="759" name="TextBox 758">
            <a:extLst>
              <a:ext uri="{FF2B5EF4-FFF2-40B4-BE49-F238E27FC236}">
                <a16:creationId xmlns:a16="http://schemas.microsoft.com/office/drawing/2014/main" id="{79A36958-B891-C964-49AA-72DEC272960E}"/>
              </a:ext>
            </a:extLst>
          </p:cNvPr>
          <p:cNvSpPr txBox="1"/>
          <p:nvPr/>
        </p:nvSpPr>
        <p:spPr>
          <a:xfrm>
            <a:off x="6761967"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5459</a:t>
            </a:r>
          </a:p>
        </p:txBody>
      </p:sp>
      <p:sp>
        <p:nvSpPr>
          <p:cNvPr id="760" name="TextBox 759">
            <a:extLst>
              <a:ext uri="{FF2B5EF4-FFF2-40B4-BE49-F238E27FC236}">
                <a16:creationId xmlns:a16="http://schemas.microsoft.com/office/drawing/2014/main" id="{39F15C9B-18C3-16F6-CD63-D2BC2BA25A8B}"/>
              </a:ext>
            </a:extLst>
          </p:cNvPr>
          <p:cNvSpPr txBox="1"/>
          <p:nvPr/>
        </p:nvSpPr>
        <p:spPr>
          <a:xfrm>
            <a:off x="8153459"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5450</a:t>
            </a:r>
          </a:p>
        </p:txBody>
      </p:sp>
      <p:sp>
        <p:nvSpPr>
          <p:cNvPr id="761" name="TextBox 760">
            <a:extLst>
              <a:ext uri="{FF2B5EF4-FFF2-40B4-BE49-F238E27FC236}">
                <a16:creationId xmlns:a16="http://schemas.microsoft.com/office/drawing/2014/main" id="{84D26362-254D-AD3E-EF22-FF4EB6413952}"/>
              </a:ext>
            </a:extLst>
          </p:cNvPr>
          <p:cNvSpPr txBox="1"/>
          <p:nvPr/>
        </p:nvSpPr>
        <p:spPr>
          <a:xfrm>
            <a:off x="8522109" y="4161891"/>
            <a:ext cx="383438"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1216</a:t>
            </a:r>
          </a:p>
        </p:txBody>
      </p:sp>
      <p:sp>
        <p:nvSpPr>
          <p:cNvPr id="762" name="Freeform 297">
            <a:extLst>
              <a:ext uri="{FF2B5EF4-FFF2-40B4-BE49-F238E27FC236}">
                <a16:creationId xmlns:a16="http://schemas.microsoft.com/office/drawing/2014/main" id="{BD92ED3E-977C-A18E-2E5F-1E18C966E2E2}"/>
              </a:ext>
            </a:extLst>
          </p:cNvPr>
          <p:cNvSpPr/>
          <p:nvPr/>
        </p:nvSpPr>
        <p:spPr>
          <a:xfrm>
            <a:off x="8541523"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63" name="TextBox 762">
            <a:extLst>
              <a:ext uri="{FF2B5EF4-FFF2-40B4-BE49-F238E27FC236}">
                <a16:creationId xmlns:a16="http://schemas.microsoft.com/office/drawing/2014/main" id="{EDD54550-3AF4-E0BA-7137-F22697CC7838}"/>
              </a:ext>
            </a:extLst>
          </p:cNvPr>
          <p:cNvSpPr txBox="1"/>
          <p:nvPr/>
        </p:nvSpPr>
        <p:spPr>
          <a:xfrm>
            <a:off x="8419490"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34</a:t>
            </a:r>
          </a:p>
        </p:txBody>
      </p:sp>
      <p:sp>
        <p:nvSpPr>
          <p:cNvPr id="764" name="Freeform 299">
            <a:extLst>
              <a:ext uri="{FF2B5EF4-FFF2-40B4-BE49-F238E27FC236}">
                <a16:creationId xmlns:a16="http://schemas.microsoft.com/office/drawing/2014/main" id="{D783AA2A-264D-0270-311A-8FA7B2713F6A}"/>
              </a:ext>
            </a:extLst>
          </p:cNvPr>
          <p:cNvSpPr/>
          <p:nvPr/>
        </p:nvSpPr>
        <p:spPr>
          <a:xfrm>
            <a:off x="8232582"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65" name="TextBox 764">
            <a:extLst>
              <a:ext uri="{FF2B5EF4-FFF2-40B4-BE49-F238E27FC236}">
                <a16:creationId xmlns:a16="http://schemas.microsoft.com/office/drawing/2014/main" id="{E1114099-980F-B34B-4C40-06D085D1877A}"/>
              </a:ext>
            </a:extLst>
          </p:cNvPr>
          <p:cNvSpPr txBox="1"/>
          <p:nvPr/>
        </p:nvSpPr>
        <p:spPr>
          <a:xfrm>
            <a:off x="8110549"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30</a:t>
            </a:r>
          </a:p>
        </p:txBody>
      </p:sp>
      <p:sp>
        <p:nvSpPr>
          <p:cNvPr id="766" name="Freeform 301">
            <a:extLst>
              <a:ext uri="{FF2B5EF4-FFF2-40B4-BE49-F238E27FC236}">
                <a16:creationId xmlns:a16="http://schemas.microsoft.com/office/drawing/2014/main" id="{2542081E-8BE5-F338-C108-29F1FAB0278E}"/>
              </a:ext>
            </a:extLst>
          </p:cNvPr>
          <p:cNvSpPr/>
          <p:nvPr/>
        </p:nvSpPr>
        <p:spPr>
          <a:xfrm>
            <a:off x="7851222"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767" name="TextBox 766">
            <a:extLst>
              <a:ext uri="{FF2B5EF4-FFF2-40B4-BE49-F238E27FC236}">
                <a16:creationId xmlns:a16="http://schemas.microsoft.com/office/drawing/2014/main" id="{32785C2C-EE34-5A58-FF21-A2777A9DB851}"/>
              </a:ext>
            </a:extLst>
          </p:cNvPr>
          <p:cNvSpPr txBox="1"/>
          <p:nvPr/>
        </p:nvSpPr>
        <p:spPr>
          <a:xfrm>
            <a:off x="7729188"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25</a:t>
            </a:r>
          </a:p>
        </p:txBody>
      </p:sp>
      <p:sp>
        <p:nvSpPr>
          <p:cNvPr id="256" name="Freeform 303">
            <a:extLst>
              <a:ext uri="{FF2B5EF4-FFF2-40B4-BE49-F238E27FC236}">
                <a16:creationId xmlns:a16="http://schemas.microsoft.com/office/drawing/2014/main" id="{B154EEAC-57C8-2A6B-D1DE-AC6961DBEA21}"/>
              </a:ext>
            </a:extLst>
          </p:cNvPr>
          <p:cNvSpPr/>
          <p:nvPr/>
        </p:nvSpPr>
        <p:spPr>
          <a:xfrm>
            <a:off x="7469861"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7" name="TextBox 256">
            <a:extLst>
              <a:ext uri="{FF2B5EF4-FFF2-40B4-BE49-F238E27FC236}">
                <a16:creationId xmlns:a16="http://schemas.microsoft.com/office/drawing/2014/main" id="{6DCD61DC-AEF4-5654-F2E0-8BBF1D5D6D7F}"/>
              </a:ext>
            </a:extLst>
          </p:cNvPr>
          <p:cNvSpPr txBox="1"/>
          <p:nvPr/>
        </p:nvSpPr>
        <p:spPr>
          <a:xfrm>
            <a:off x="7347827"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20</a:t>
            </a:r>
          </a:p>
        </p:txBody>
      </p:sp>
      <p:sp>
        <p:nvSpPr>
          <p:cNvPr id="258" name="Freeform 305">
            <a:extLst>
              <a:ext uri="{FF2B5EF4-FFF2-40B4-BE49-F238E27FC236}">
                <a16:creationId xmlns:a16="http://schemas.microsoft.com/office/drawing/2014/main" id="{E54572EB-023A-1D8D-4AB5-BACF77F43565}"/>
              </a:ext>
            </a:extLst>
          </p:cNvPr>
          <p:cNvSpPr/>
          <p:nvPr/>
        </p:nvSpPr>
        <p:spPr>
          <a:xfrm>
            <a:off x="7088500"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59" name="TextBox 258">
            <a:extLst>
              <a:ext uri="{FF2B5EF4-FFF2-40B4-BE49-F238E27FC236}">
                <a16:creationId xmlns:a16="http://schemas.microsoft.com/office/drawing/2014/main" id="{E631404B-8A88-10E5-FBB0-AAB63144AD63}"/>
              </a:ext>
            </a:extLst>
          </p:cNvPr>
          <p:cNvSpPr txBox="1"/>
          <p:nvPr/>
        </p:nvSpPr>
        <p:spPr>
          <a:xfrm>
            <a:off x="6966467"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15</a:t>
            </a:r>
          </a:p>
        </p:txBody>
      </p:sp>
      <p:sp>
        <p:nvSpPr>
          <p:cNvPr id="260" name="Freeform 307">
            <a:extLst>
              <a:ext uri="{FF2B5EF4-FFF2-40B4-BE49-F238E27FC236}">
                <a16:creationId xmlns:a16="http://schemas.microsoft.com/office/drawing/2014/main" id="{8D2F0D49-2D54-1F11-9833-CC03340F7BD0}"/>
              </a:ext>
            </a:extLst>
          </p:cNvPr>
          <p:cNvSpPr/>
          <p:nvPr/>
        </p:nvSpPr>
        <p:spPr>
          <a:xfrm>
            <a:off x="6707140"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61" name="TextBox 260">
            <a:extLst>
              <a:ext uri="{FF2B5EF4-FFF2-40B4-BE49-F238E27FC236}">
                <a16:creationId xmlns:a16="http://schemas.microsoft.com/office/drawing/2014/main" id="{76342173-DEF6-C407-0D0A-624E33D13CFE}"/>
              </a:ext>
            </a:extLst>
          </p:cNvPr>
          <p:cNvSpPr txBox="1"/>
          <p:nvPr/>
        </p:nvSpPr>
        <p:spPr>
          <a:xfrm>
            <a:off x="6585106" y="2991840"/>
            <a:ext cx="284052"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10</a:t>
            </a:r>
          </a:p>
        </p:txBody>
      </p:sp>
      <p:sp>
        <p:nvSpPr>
          <p:cNvPr id="262" name="Freeform 309">
            <a:extLst>
              <a:ext uri="{FF2B5EF4-FFF2-40B4-BE49-F238E27FC236}">
                <a16:creationId xmlns:a16="http://schemas.microsoft.com/office/drawing/2014/main" id="{3982C41A-5167-A7BC-BA50-B9EA4F499779}"/>
              </a:ext>
            </a:extLst>
          </p:cNvPr>
          <p:cNvSpPr/>
          <p:nvPr/>
        </p:nvSpPr>
        <p:spPr>
          <a:xfrm>
            <a:off x="6325779"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63" name="TextBox 262">
            <a:extLst>
              <a:ext uri="{FF2B5EF4-FFF2-40B4-BE49-F238E27FC236}">
                <a16:creationId xmlns:a16="http://schemas.microsoft.com/office/drawing/2014/main" id="{28435648-4ED8-F0AE-4628-F6CF576044B2}"/>
              </a:ext>
            </a:extLst>
          </p:cNvPr>
          <p:cNvSpPr txBox="1"/>
          <p:nvPr/>
        </p:nvSpPr>
        <p:spPr>
          <a:xfrm>
            <a:off x="6219362" y="2991840"/>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5</a:t>
            </a:r>
          </a:p>
        </p:txBody>
      </p:sp>
      <p:sp>
        <p:nvSpPr>
          <p:cNvPr id="264" name="Freeform 311">
            <a:extLst>
              <a:ext uri="{FF2B5EF4-FFF2-40B4-BE49-F238E27FC236}">
                <a16:creationId xmlns:a16="http://schemas.microsoft.com/office/drawing/2014/main" id="{FA065148-3CD3-9365-EA6A-12D9D699D7BC}"/>
              </a:ext>
            </a:extLst>
          </p:cNvPr>
          <p:cNvSpPr/>
          <p:nvPr/>
        </p:nvSpPr>
        <p:spPr>
          <a:xfrm>
            <a:off x="5940477" y="2997499"/>
            <a:ext cx="4926" cy="45558"/>
          </a:xfrm>
          <a:custGeom>
            <a:avLst/>
            <a:gdLst>
              <a:gd name="csX0" fmla="*/ 0 w 4926"/>
              <a:gd name="csY0" fmla="*/ 45558 h 45558"/>
              <a:gd name="csX1" fmla="*/ 0 w 4926"/>
              <a:gd name="csY1" fmla="*/ 0 h 45558"/>
            </a:gdLst>
            <a:ahLst/>
            <a:cxnLst>
              <a:cxn ang="0">
                <a:pos x="csX0" y="csY0"/>
              </a:cxn>
              <a:cxn ang="0">
                <a:pos x="csX1" y="csY1"/>
              </a:cxn>
            </a:cxnLst>
            <a:rect l="l" t="t" r="r" b="b"/>
            <a:pathLst>
              <a:path w="4926" h="45558">
                <a:moveTo>
                  <a:pt x="0" y="45558"/>
                </a:moveTo>
                <a:lnTo>
                  <a:pt x="0" y="0"/>
                </a:lnTo>
              </a:path>
            </a:pathLst>
          </a:custGeom>
          <a:ln w="368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65" name="TextBox 264">
            <a:extLst>
              <a:ext uri="{FF2B5EF4-FFF2-40B4-BE49-F238E27FC236}">
                <a16:creationId xmlns:a16="http://schemas.microsoft.com/office/drawing/2014/main" id="{F6FC559D-0CBE-FFC4-7AFB-B1AFDABA6D28}"/>
              </a:ext>
            </a:extLst>
          </p:cNvPr>
          <p:cNvSpPr txBox="1"/>
          <p:nvPr/>
        </p:nvSpPr>
        <p:spPr>
          <a:xfrm>
            <a:off x="5834060" y="2991840"/>
            <a:ext cx="234360"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tl val="0"/>
              </a:rPr>
              <a:t>0</a:t>
            </a:r>
          </a:p>
        </p:txBody>
      </p:sp>
      <p:sp>
        <p:nvSpPr>
          <p:cNvPr id="266" name="TextBox 265">
            <a:extLst>
              <a:ext uri="{FF2B5EF4-FFF2-40B4-BE49-F238E27FC236}">
                <a16:creationId xmlns:a16="http://schemas.microsoft.com/office/drawing/2014/main" id="{764EAF23-7E46-A3BC-7D37-F31821BB7C24}"/>
              </a:ext>
            </a:extLst>
          </p:cNvPr>
          <p:cNvSpPr txBox="1"/>
          <p:nvPr/>
        </p:nvSpPr>
        <p:spPr>
          <a:xfrm>
            <a:off x="8067034" y="2756513"/>
            <a:ext cx="963725"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1" i="0" u="none" strike="noStrike" kern="0" cap="none" spc="0" normalizeH="0" baseline="0" noProof="0">
                <a:ln/>
                <a:solidFill>
                  <a:srgbClr val="AB9070"/>
                </a:solidFill>
                <a:effectLst/>
                <a:uLnTx/>
                <a:uFillTx/>
                <a:latin typeface="Arial"/>
                <a:cs typeface="Arial"/>
                <a:sym typeface="Arial"/>
                <a:rtl val="0"/>
              </a:rPr>
              <a:t>T</a:t>
            </a:r>
            <a:r>
              <a:rPr kumimoji="0" lang="en-AR" sz="700" b="1" i="0" u="none" strike="noStrike" kern="0" cap="none" spc="0" normalizeH="0" baseline="0" noProof="0">
                <a:ln/>
                <a:solidFill>
                  <a:srgbClr val="AB9070"/>
                </a:solidFill>
                <a:effectLst/>
                <a:uLnTx/>
                <a:uFillTx/>
                <a:latin typeface="Arial"/>
                <a:cs typeface="Arial"/>
                <a:sym typeface="Arial"/>
                <a:rtl val="0"/>
              </a:rPr>
              <a:t>icagrelor–aspirin</a:t>
            </a:r>
          </a:p>
        </p:txBody>
      </p:sp>
      <p:sp>
        <p:nvSpPr>
          <p:cNvPr id="267" name="TextBox 266">
            <a:extLst>
              <a:ext uri="{FF2B5EF4-FFF2-40B4-BE49-F238E27FC236}">
                <a16:creationId xmlns:a16="http://schemas.microsoft.com/office/drawing/2014/main" id="{C5C9F1F4-E280-E44A-D98A-578C2DE1AC0A}"/>
              </a:ext>
            </a:extLst>
          </p:cNvPr>
          <p:cNvSpPr txBox="1"/>
          <p:nvPr/>
        </p:nvSpPr>
        <p:spPr>
          <a:xfrm>
            <a:off x="7777517" y="2676281"/>
            <a:ext cx="494046" cy="200055"/>
          </a:xfrm>
          <a:prstGeom prst="rect">
            <a:avLst/>
          </a:prstGeom>
          <a:noFill/>
        </p:spPr>
        <p:txBody>
          <a:bodyPr wrap="non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1" i="0" u="none" strike="noStrike" kern="0" cap="none" spc="0" normalizeH="0" baseline="0" noProof="0">
                <a:ln/>
                <a:solidFill>
                  <a:schemeClr val="accent2"/>
                </a:solidFill>
                <a:effectLst/>
                <a:uLnTx/>
                <a:uFillTx/>
                <a:latin typeface="Arial"/>
                <a:cs typeface="Arial"/>
                <a:sym typeface="Arial"/>
                <a:rtl val="0"/>
              </a:rPr>
              <a:t>Aspirin</a:t>
            </a:r>
          </a:p>
        </p:txBody>
      </p:sp>
      <p:sp>
        <p:nvSpPr>
          <p:cNvPr id="268" name="TextBox 267">
            <a:extLst>
              <a:ext uri="{FF2B5EF4-FFF2-40B4-BE49-F238E27FC236}">
                <a16:creationId xmlns:a16="http://schemas.microsoft.com/office/drawing/2014/main" id="{2D80A041-6E17-77A6-FD0D-C4B52DAC65C9}"/>
              </a:ext>
            </a:extLst>
          </p:cNvPr>
          <p:cNvSpPr txBox="1"/>
          <p:nvPr/>
        </p:nvSpPr>
        <p:spPr>
          <a:xfrm>
            <a:off x="5953134" y="1867656"/>
            <a:ext cx="1731564"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AR" sz="700" b="0" i="0" u="none" strike="noStrike" kern="0" cap="none" spc="0" normalizeH="0" baseline="0" noProof="0">
                <a:ln/>
                <a:solidFill>
                  <a:srgbClr val="000000"/>
                </a:solidFill>
                <a:effectLst/>
                <a:uLnTx/>
                <a:uFillTx/>
                <a:latin typeface="Arial"/>
                <a:cs typeface="Arial"/>
                <a:sym typeface="Arial"/>
              </a:rPr>
              <a:t>Hazard ratio: 3.99 (95% CI: 1.74–9.14)</a:t>
            </a:r>
          </a:p>
        </p:txBody>
      </p:sp>
      <p:sp>
        <p:nvSpPr>
          <p:cNvPr id="269" name="TextBox 268">
            <a:extLst>
              <a:ext uri="{FF2B5EF4-FFF2-40B4-BE49-F238E27FC236}">
                <a16:creationId xmlns:a16="http://schemas.microsoft.com/office/drawing/2014/main" id="{E35B21F3-EDF0-479C-2E23-064CE38C820B}"/>
              </a:ext>
            </a:extLst>
          </p:cNvPr>
          <p:cNvSpPr txBox="1"/>
          <p:nvPr/>
        </p:nvSpPr>
        <p:spPr>
          <a:xfrm>
            <a:off x="5953525" y="1940254"/>
            <a:ext cx="511679" cy="200055"/>
          </a:xfrm>
          <a:prstGeom prst="rect">
            <a:avLst/>
          </a:prstGeom>
          <a:noFill/>
        </p:spPr>
        <p:txBody>
          <a:bodyPr wrap="none" lIns="91440" tIns="45720" rIns="91440" bIns="45720"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700" b="0" i="0" u="none" strike="noStrike" kern="0" cap="none" spc="0" normalizeH="0" baseline="0" noProof="0">
                <a:ln/>
                <a:solidFill>
                  <a:srgbClr val="000000"/>
                </a:solidFill>
                <a:effectLst/>
                <a:uLnTx/>
                <a:uFillTx/>
                <a:latin typeface="Arial"/>
                <a:cs typeface="Arial"/>
                <a:sym typeface="Arial"/>
              </a:rPr>
              <a:t>p</a:t>
            </a:r>
            <a:r>
              <a:rPr kumimoji="0" lang="en-AR" sz="700" b="0" i="0" u="none" strike="noStrike" kern="0" cap="none" spc="0" normalizeH="0" baseline="0" noProof="0">
                <a:ln/>
                <a:solidFill>
                  <a:srgbClr val="000000"/>
                </a:solidFill>
                <a:effectLst/>
                <a:uLnTx/>
                <a:uFillTx/>
                <a:latin typeface="Arial"/>
                <a:cs typeface="Arial"/>
                <a:sym typeface="Arial"/>
              </a:rPr>
              <a:t>=0.001</a:t>
            </a:r>
          </a:p>
        </p:txBody>
      </p:sp>
      <p:sp>
        <p:nvSpPr>
          <p:cNvPr id="270" name="Freeform 319">
            <a:extLst>
              <a:ext uri="{FF2B5EF4-FFF2-40B4-BE49-F238E27FC236}">
                <a16:creationId xmlns:a16="http://schemas.microsoft.com/office/drawing/2014/main" id="{13DABE53-1D88-82F2-78C1-A89B5267EF17}"/>
              </a:ext>
            </a:extLst>
          </p:cNvPr>
          <p:cNvSpPr/>
          <p:nvPr/>
        </p:nvSpPr>
        <p:spPr>
          <a:xfrm>
            <a:off x="7926006" y="2924359"/>
            <a:ext cx="615566" cy="4925"/>
          </a:xfrm>
          <a:custGeom>
            <a:avLst/>
            <a:gdLst>
              <a:gd name="csX0" fmla="*/ 0 w 615566"/>
              <a:gd name="csY0" fmla="*/ 0 h 4925"/>
              <a:gd name="csX1" fmla="*/ 615567 w 615566"/>
              <a:gd name="csY1" fmla="*/ 0 h 4925"/>
            </a:gdLst>
            <a:ahLst/>
            <a:cxnLst>
              <a:cxn ang="0">
                <a:pos x="csX0" y="csY0"/>
              </a:cxn>
              <a:cxn ang="0">
                <a:pos x="csX1" y="csY1"/>
              </a:cxn>
            </a:cxnLst>
            <a:rect l="l" t="t" r="r" b="b"/>
            <a:pathLst>
              <a:path w="615566" h="4925">
                <a:moveTo>
                  <a:pt x="0" y="0"/>
                </a:moveTo>
                <a:lnTo>
                  <a:pt x="615567"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1" name="Freeform 320">
            <a:extLst>
              <a:ext uri="{FF2B5EF4-FFF2-40B4-BE49-F238E27FC236}">
                <a16:creationId xmlns:a16="http://schemas.microsoft.com/office/drawing/2014/main" id="{28572DE0-08AA-27D8-5FB7-BA872A5209A8}"/>
              </a:ext>
            </a:extLst>
          </p:cNvPr>
          <p:cNvSpPr/>
          <p:nvPr/>
        </p:nvSpPr>
        <p:spPr>
          <a:xfrm>
            <a:off x="7621597" y="2931895"/>
            <a:ext cx="304408" cy="4925"/>
          </a:xfrm>
          <a:custGeom>
            <a:avLst/>
            <a:gdLst>
              <a:gd name="csX0" fmla="*/ 0 w 304408"/>
              <a:gd name="csY0" fmla="*/ 0 h 4925"/>
              <a:gd name="csX1" fmla="*/ 304409 w 304408"/>
              <a:gd name="csY1" fmla="*/ 0 h 4925"/>
            </a:gdLst>
            <a:ahLst/>
            <a:cxnLst>
              <a:cxn ang="0">
                <a:pos x="csX0" y="csY0"/>
              </a:cxn>
              <a:cxn ang="0">
                <a:pos x="csX1" y="csY1"/>
              </a:cxn>
            </a:cxnLst>
            <a:rect l="l" t="t" r="r" b="b"/>
            <a:pathLst>
              <a:path w="304408" h="4925">
                <a:moveTo>
                  <a:pt x="0" y="0"/>
                </a:moveTo>
                <a:lnTo>
                  <a:pt x="304409"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2" name="Freeform 321">
            <a:extLst>
              <a:ext uri="{FF2B5EF4-FFF2-40B4-BE49-F238E27FC236}">
                <a16:creationId xmlns:a16="http://schemas.microsoft.com/office/drawing/2014/main" id="{44459478-F119-A120-8C43-065C892DCE69}"/>
              </a:ext>
            </a:extLst>
          </p:cNvPr>
          <p:cNvSpPr/>
          <p:nvPr/>
        </p:nvSpPr>
        <p:spPr>
          <a:xfrm>
            <a:off x="7469368" y="2931895"/>
            <a:ext cx="152179" cy="4925"/>
          </a:xfrm>
          <a:custGeom>
            <a:avLst/>
            <a:gdLst>
              <a:gd name="csX0" fmla="*/ 0 w 152179"/>
              <a:gd name="csY0" fmla="*/ 0 h 4925"/>
              <a:gd name="csX1" fmla="*/ 152180 w 152179"/>
              <a:gd name="csY1" fmla="*/ 0 h 4925"/>
            </a:gdLst>
            <a:ahLst/>
            <a:cxnLst>
              <a:cxn ang="0">
                <a:pos x="csX0" y="csY0"/>
              </a:cxn>
              <a:cxn ang="0">
                <a:pos x="csX1" y="csY1"/>
              </a:cxn>
            </a:cxnLst>
            <a:rect l="l" t="t" r="r" b="b"/>
            <a:pathLst>
              <a:path w="152179" h="4925">
                <a:moveTo>
                  <a:pt x="0" y="0"/>
                </a:moveTo>
                <a:lnTo>
                  <a:pt x="152180"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3" name="Freeform 322">
            <a:extLst>
              <a:ext uri="{FF2B5EF4-FFF2-40B4-BE49-F238E27FC236}">
                <a16:creationId xmlns:a16="http://schemas.microsoft.com/office/drawing/2014/main" id="{D4DA7492-07F0-CA2B-D0D4-05B09CB643C9}"/>
              </a:ext>
            </a:extLst>
          </p:cNvPr>
          <p:cNvSpPr/>
          <p:nvPr/>
        </p:nvSpPr>
        <p:spPr>
          <a:xfrm>
            <a:off x="7393747" y="2937263"/>
            <a:ext cx="75621" cy="4925"/>
          </a:xfrm>
          <a:custGeom>
            <a:avLst/>
            <a:gdLst>
              <a:gd name="csX0" fmla="*/ 0 w 75621"/>
              <a:gd name="csY0" fmla="*/ 0 h 4925"/>
              <a:gd name="csX1" fmla="*/ 75622 w 75621"/>
              <a:gd name="csY1" fmla="*/ 0 h 4925"/>
            </a:gdLst>
            <a:ahLst/>
            <a:cxnLst>
              <a:cxn ang="0">
                <a:pos x="csX0" y="csY0"/>
              </a:cxn>
              <a:cxn ang="0">
                <a:pos x="csX1" y="csY1"/>
              </a:cxn>
            </a:cxnLst>
            <a:rect l="l" t="t" r="r" b="b"/>
            <a:pathLst>
              <a:path w="75621" h="4925">
                <a:moveTo>
                  <a:pt x="0" y="0"/>
                </a:moveTo>
                <a:lnTo>
                  <a:pt x="75622"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4" name="Freeform 323">
            <a:extLst>
              <a:ext uri="{FF2B5EF4-FFF2-40B4-BE49-F238E27FC236}">
                <a16:creationId xmlns:a16="http://schemas.microsoft.com/office/drawing/2014/main" id="{BDEDBF00-7ADE-BAD6-BF7C-CAFDEB0A6ACA}"/>
              </a:ext>
            </a:extLst>
          </p:cNvPr>
          <p:cNvSpPr/>
          <p:nvPr/>
        </p:nvSpPr>
        <p:spPr>
          <a:xfrm>
            <a:off x="7320046" y="2942632"/>
            <a:ext cx="75621" cy="4925"/>
          </a:xfrm>
          <a:custGeom>
            <a:avLst/>
            <a:gdLst>
              <a:gd name="csX0" fmla="*/ 0 w 75621"/>
              <a:gd name="csY0" fmla="*/ 0 h 4925"/>
              <a:gd name="csX1" fmla="*/ 75622 w 75621"/>
              <a:gd name="csY1" fmla="*/ 0 h 4925"/>
            </a:gdLst>
            <a:ahLst/>
            <a:cxnLst>
              <a:cxn ang="0">
                <a:pos x="csX0" y="csY0"/>
              </a:cxn>
              <a:cxn ang="0">
                <a:pos x="csX1" y="csY1"/>
              </a:cxn>
            </a:cxnLst>
            <a:rect l="l" t="t" r="r" b="b"/>
            <a:pathLst>
              <a:path w="75621" h="4925">
                <a:moveTo>
                  <a:pt x="0" y="0"/>
                </a:moveTo>
                <a:lnTo>
                  <a:pt x="75622"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5" name="Freeform 324">
            <a:extLst>
              <a:ext uri="{FF2B5EF4-FFF2-40B4-BE49-F238E27FC236}">
                <a16:creationId xmlns:a16="http://schemas.microsoft.com/office/drawing/2014/main" id="{A69B5CE3-9845-9F41-DF45-1F1808C20F19}"/>
              </a:ext>
            </a:extLst>
          </p:cNvPr>
          <p:cNvSpPr/>
          <p:nvPr/>
        </p:nvSpPr>
        <p:spPr>
          <a:xfrm>
            <a:off x="6857743" y="2948000"/>
            <a:ext cx="462253" cy="4925"/>
          </a:xfrm>
          <a:custGeom>
            <a:avLst/>
            <a:gdLst>
              <a:gd name="csX0" fmla="*/ 0 w 462253"/>
              <a:gd name="csY0" fmla="*/ 0 h 4925"/>
              <a:gd name="csX1" fmla="*/ 462254 w 462253"/>
              <a:gd name="csY1" fmla="*/ 0 h 4925"/>
            </a:gdLst>
            <a:ahLst/>
            <a:cxnLst>
              <a:cxn ang="0">
                <a:pos x="csX0" y="csY0"/>
              </a:cxn>
              <a:cxn ang="0">
                <a:pos x="csX1" y="csY1"/>
              </a:cxn>
            </a:cxnLst>
            <a:rect l="l" t="t" r="r" b="b"/>
            <a:pathLst>
              <a:path w="462253" h="4925">
                <a:moveTo>
                  <a:pt x="0" y="0"/>
                </a:moveTo>
                <a:lnTo>
                  <a:pt x="462254"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6" name="Freeform 325">
            <a:extLst>
              <a:ext uri="{FF2B5EF4-FFF2-40B4-BE49-F238E27FC236}">
                <a16:creationId xmlns:a16="http://schemas.microsoft.com/office/drawing/2014/main" id="{DE83EB13-995A-8982-F7E5-5CDF073C2208}"/>
              </a:ext>
            </a:extLst>
          </p:cNvPr>
          <p:cNvSpPr/>
          <p:nvPr/>
        </p:nvSpPr>
        <p:spPr>
          <a:xfrm>
            <a:off x="6552300" y="2953369"/>
            <a:ext cx="305492" cy="4925"/>
          </a:xfrm>
          <a:custGeom>
            <a:avLst/>
            <a:gdLst>
              <a:gd name="csX0" fmla="*/ 0 w 305492"/>
              <a:gd name="csY0" fmla="*/ 0 h 4925"/>
              <a:gd name="csX1" fmla="*/ 305492 w 305492"/>
              <a:gd name="csY1" fmla="*/ 0 h 4925"/>
            </a:gdLst>
            <a:ahLst/>
            <a:cxnLst>
              <a:cxn ang="0">
                <a:pos x="csX0" y="csY0"/>
              </a:cxn>
              <a:cxn ang="0">
                <a:pos x="csX1" y="csY1"/>
              </a:cxn>
            </a:cxnLst>
            <a:rect l="l" t="t" r="r" b="b"/>
            <a:pathLst>
              <a:path w="305492" h="4925">
                <a:moveTo>
                  <a:pt x="0" y="0"/>
                </a:moveTo>
                <a:lnTo>
                  <a:pt x="305492"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7" name="Freeform 326">
            <a:extLst>
              <a:ext uri="{FF2B5EF4-FFF2-40B4-BE49-F238E27FC236}">
                <a16:creationId xmlns:a16="http://schemas.microsoft.com/office/drawing/2014/main" id="{10CDBB80-4F0C-BA31-48D6-C1C200F01D00}"/>
              </a:ext>
            </a:extLst>
          </p:cNvPr>
          <p:cNvSpPr/>
          <p:nvPr/>
        </p:nvSpPr>
        <p:spPr>
          <a:xfrm>
            <a:off x="6321936" y="2958737"/>
            <a:ext cx="230363" cy="4925"/>
          </a:xfrm>
          <a:custGeom>
            <a:avLst/>
            <a:gdLst>
              <a:gd name="csX0" fmla="*/ 0 w 230363"/>
              <a:gd name="csY0" fmla="*/ 0 h 4925"/>
              <a:gd name="csX1" fmla="*/ 230363 w 230363"/>
              <a:gd name="csY1" fmla="*/ 0 h 4925"/>
            </a:gdLst>
            <a:ahLst/>
            <a:cxnLst>
              <a:cxn ang="0">
                <a:pos x="csX0" y="csY0"/>
              </a:cxn>
              <a:cxn ang="0">
                <a:pos x="csX1" y="csY1"/>
              </a:cxn>
            </a:cxnLst>
            <a:rect l="l" t="t" r="r" b="b"/>
            <a:pathLst>
              <a:path w="230363" h="4925">
                <a:moveTo>
                  <a:pt x="0" y="0"/>
                </a:moveTo>
                <a:lnTo>
                  <a:pt x="230363"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8" name="Freeform 327">
            <a:extLst>
              <a:ext uri="{FF2B5EF4-FFF2-40B4-BE49-F238E27FC236}">
                <a16:creationId xmlns:a16="http://schemas.microsoft.com/office/drawing/2014/main" id="{5DA64EE3-C5C6-13A6-0393-B439896FDA7D}"/>
              </a:ext>
            </a:extLst>
          </p:cNvPr>
          <p:cNvSpPr/>
          <p:nvPr/>
        </p:nvSpPr>
        <p:spPr>
          <a:xfrm>
            <a:off x="6246955" y="2964106"/>
            <a:ext cx="78824" cy="4925"/>
          </a:xfrm>
          <a:custGeom>
            <a:avLst/>
            <a:gdLst>
              <a:gd name="csX0" fmla="*/ 0 w 78824"/>
              <a:gd name="csY0" fmla="*/ 0 h 4925"/>
              <a:gd name="csX1" fmla="*/ 78824 w 78824"/>
              <a:gd name="csY1" fmla="*/ 0 h 4925"/>
            </a:gdLst>
            <a:ahLst/>
            <a:cxnLst>
              <a:cxn ang="0">
                <a:pos x="csX0" y="csY0"/>
              </a:cxn>
              <a:cxn ang="0">
                <a:pos x="csX1" y="csY1"/>
              </a:cxn>
            </a:cxnLst>
            <a:rect l="l" t="t" r="r" b="b"/>
            <a:pathLst>
              <a:path w="78824" h="4925">
                <a:moveTo>
                  <a:pt x="0" y="0"/>
                </a:moveTo>
                <a:lnTo>
                  <a:pt x="78824"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79" name="Freeform 328">
            <a:extLst>
              <a:ext uri="{FF2B5EF4-FFF2-40B4-BE49-F238E27FC236}">
                <a16:creationId xmlns:a16="http://schemas.microsoft.com/office/drawing/2014/main" id="{B4046096-2CE0-BC2F-4FB8-2FCFF2418C80}"/>
              </a:ext>
            </a:extLst>
          </p:cNvPr>
          <p:cNvSpPr/>
          <p:nvPr/>
        </p:nvSpPr>
        <p:spPr>
          <a:xfrm>
            <a:off x="6171432" y="2969474"/>
            <a:ext cx="78824" cy="4925"/>
          </a:xfrm>
          <a:custGeom>
            <a:avLst/>
            <a:gdLst>
              <a:gd name="csX0" fmla="*/ 0 w 78824"/>
              <a:gd name="csY0" fmla="*/ 0 h 4925"/>
              <a:gd name="csX1" fmla="*/ 78824 w 78824"/>
              <a:gd name="csY1" fmla="*/ 0 h 4925"/>
            </a:gdLst>
            <a:ahLst/>
            <a:cxnLst>
              <a:cxn ang="0">
                <a:pos x="csX0" y="csY0"/>
              </a:cxn>
              <a:cxn ang="0">
                <a:pos x="csX1" y="csY1"/>
              </a:cxn>
            </a:cxnLst>
            <a:rect l="l" t="t" r="r" b="b"/>
            <a:pathLst>
              <a:path w="78824" h="4925">
                <a:moveTo>
                  <a:pt x="0" y="0"/>
                </a:moveTo>
                <a:lnTo>
                  <a:pt x="78824"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0" name="Freeform 329">
            <a:extLst>
              <a:ext uri="{FF2B5EF4-FFF2-40B4-BE49-F238E27FC236}">
                <a16:creationId xmlns:a16="http://schemas.microsoft.com/office/drawing/2014/main" id="{36C90954-DECF-EF7D-6178-94AE832A7CB0}"/>
              </a:ext>
            </a:extLst>
          </p:cNvPr>
          <p:cNvSpPr/>
          <p:nvPr/>
        </p:nvSpPr>
        <p:spPr>
          <a:xfrm>
            <a:off x="6094923" y="2980605"/>
            <a:ext cx="76508" cy="4925"/>
          </a:xfrm>
          <a:custGeom>
            <a:avLst/>
            <a:gdLst>
              <a:gd name="csX0" fmla="*/ 0 w 76508"/>
              <a:gd name="csY0" fmla="*/ 0 h 4925"/>
              <a:gd name="csX1" fmla="*/ 76509 w 76508"/>
              <a:gd name="csY1" fmla="*/ 0 h 4925"/>
            </a:gdLst>
            <a:ahLst/>
            <a:cxnLst>
              <a:cxn ang="0">
                <a:pos x="csX0" y="csY0"/>
              </a:cxn>
              <a:cxn ang="0">
                <a:pos x="csX1" y="csY1"/>
              </a:cxn>
            </a:cxnLst>
            <a:rect l="l" t="t" r="r" b="b"/>
            <a:pathLst>
              <a:path w="76508" h="4925">
                <a:moveTo>
                  <a:pt x="0" y="0"/>
                </a:moveTo>
                <a:lnTo>
                  <a:pt x="76509"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1" name="Freeform 330">
            <a:extLst>
              <a:ext uri="{FF2B5EF4-FFF2-40B4-BE49-F238E27FC236}">
                <a16:creationId xmlns:a16="http://schemas.microsoft.com/office/drawing/2014/main" id="{5F58E718-09F3-8265-8893-DE6ACFF249DA}"/>
              </a:ext>
            </a:extLst>
          </p:cNvPr>
          <p:cNvSpPr/>
          <p:nvPr/>
        </p:nvSpPr>
        <p:spPr>
          <a:xfrm>
            <a:off x="6016099" y="2990653"/>
            <a:ext cx="78824" cy="4925"/>
          </a:xfrm>
          <a:custGeom>
            <a:avLst/>
            <a:gdLst>
              <a:gd name="csX0" fmla="*/ 0 w 78824"/>
              <a:gd name="csY0" fmla="*/ 0 h 4925"/>
              <a:gd name="csX1" fmla="*/ 78824 w 78824"/>
              <a:gd name="csY1" fmla="*/ 0 h 4925"/>
            </a:gdLst>
            <a:ahLst/>
            <a:cxnLst>
              <a:cxn ang="0">
                <a:pos x="csX0" y="csY0"/>
              </a:cxn>
              <a:cxn ang="0">
                <a:pos x="csX1" y="csY1"/>
              </a:cxn>
            </a:cxnLst>
            <a:rect l="l" t="t" r="r" b="b"/>
            <a:pathLst>
              <a:path w="78824" h="4925">
                <a:moveTo>
                  <a:pt x="0" y="0"/>
                </a:moveTo>
                <a:lnTo>
                  <a:pt x="78824"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2" name="Freeform 331">
            <a:extLst>
              <a:ext uri="{FF2B5EF4-FFF2-40B4-BE49-F238E27FC236}">
                <a16:creationId xmlns:a16="http://schemas.microsoft.com/office/drawing/2014/main" id="{CC20CE62-7A03-74A8-9CA0-72FBFE8276DF}"/>
              </a:ext>
            </a:extLst>
          </p:cNvPr>
          <p:cNvSpPr/>
          <p:nvPr/>
        </p:nvSpPr>
        <p:spPr>
          <a:xfrm>
            <a:off x="6094923" y="2981048"/>
            <a:ext cx="4926" cy="9111"/>
          </a:xfrm>
          <a:custGeom>
            <a:avLst/>
            <a:gdLst>
              <a:gd name="csX0" fmla="*/ 0 w 4926"/>
              <a:gd name="csY0" fmla="*/ 0 h 9111"/>
              <a:gd name="csX1" fmla="*/ 0 w 4926"/>
              <a:gd name="csY1" fmla="*/ 9112 h 9111"/>
            </a:gdLst>
            <a:ahLst/>
            <a:cxnLst>
              <a:cxn ang="0">
                <a:pos x="csX0" y="csY0"/>
              </a:cxn>
              <a:cxn ang="0">
                <a:pos x="csX1" y="csY1"/>
              </a:cxn>
            </a:cxnLst>
            <a:rect l="l" t="t" r="r" b="b"/>
            <a:pathLst>
              <a:path w="4926" h="9111">
                <a:moveTo>
                  <a:pt x="0" y="0"/>
                </a:moveTo>
                <a:lnTo>
                  <a:pt x="0" y="9112"/>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3" name="Freeform 332">
            <a:extLst>
              <a:ext uri="{FF2B5EF4-FFF2-40B4-BE49-F238E27FC236}">
                <a16:creationId xmlns:a16="http://schemas.microsoft.com/office/drawing/2014/main" id="{00F58B00-538D-DCB3-37ED-AD2BB19A2DE4}"/>
              </a:ext>
            </a:extLst>
          </p:cNvPr>
          <p:cNvSpPr/>
          <p:nvPr/>
        </p:nvSpPr>
        <p:spPr>
          <a:xfrm>
            <a:off x="6171432" y="2971050"/>
            <a:ext cx="4926" cy="9111"/>
          </a:xfrm>
          <a:custGeom>
            <a:avLst/>
            <a:gdLst>
              <a:gd name="csX0" fmla="*/ 0 w 4926"/>
              <a:gd name="csY0" fmla="*/ 0 h 9111"/>
              <a:gd name="csX1" fmla="*/ 0 w 4926"/>
              <a:gd name="csY1" fmla="*/ 9112 h 9111"/>
            </a:gdLst>
            <a:ahLst/>
            <a:cxnLst>
              <a:cxn ang="0">
                <a:pos x="csX0" y="csY0"/>
              </a:cxn>
              <a:cxn ang="0">
                <a:pos x="csX1" y="csY1"/>
              </a:cxn>
            </a:cxnLst>
            <a:rect l="l" t="t" r="r" b="b"/>
            <a:pathLst>
              <a:path w="4926" h="9111">
                <a:moveTo>
                  <a:pt x="0" y="0"/>
                </a:moveTo>
                <a:lnTo>
                  <a:pt x="0" y="9112"/>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4" name="Freeform 333">
            <a:extLst>
              <a:ext uri="{FF2B5EF4-FFF2-40B4-BE49-F238E27FC236}">
                <a16:creationId xmlns:a16="http://schemas.microsoft.com/office/drawing/2014/main" id="{56FC9421-EF20-327B-7208-93C50AA48BFD}"/>
              </a:ext>
            </a:extLst>
          </p:cNvPr>
          <p:cNvSpPr/>
          <p:nvPr/>
        </p:nvSpPr>
        <p:spPr>
          <a:xfrm>
            <a:off x="5940526" y="2996218"/>
            <a:ext cx="124985" cy="4925"/>
          </a:xfrm>
          <a:custGeom>
            <a:avLst/>
            <a:gdLst>
              <a:gd name="csX0" fmla="*/ 0 w 124985"/>
              <a:gd name="csY0" fmla="*/ 0 h 4925"/>
              <a:gd name="csX1" fmla="*/ 124985 w 124985"/>
              <a:gd name="csY1" fmla="*/ 0 h 4925"/>
            </a:gdLst>
            <a:ahLst/>
            <a:cxnLst>
              <a:cxn ang="0">
                <a:pos x="csX0" y="csY0"/>
              </a:cxn>
              <a:cxn ang="0">
                <a:pos x="csX1" y="csY1"/>
              </a:cxn>
            </a:cxnLst>
            <a:rect l="l" t="t" r="r" b="b"/>
            <a:pathLst>
              <a:path w="124985" h="4925">
                <a:moveTo>
                  <a:pt x="0" y="0"/>
                </a:moveTo>
                <a:lnTo>
                  <a:pt x="124985"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5" name="Freeform 334">
            <a:extLst>
              <a:ext uri="{FF2B5EF4-FFF2-40B4-BE49-F238E27FC236}">
                <a16:creationId xmlns:a16="http://schemas.microsoft.com/office/drawing/2014/main" id="{1B62B658-9739-D457-80A4-A54AEC3C788D}"/>
              </a:ext>
            </a:extLst>
          </p:cNvPr>
          <p:cNvSpPr/>
          <p:nvPr/>
        </p:nvSpPr>
        <p:spPr>
          <a:xfrm>
            <a:off x="5555175" y="3627698"/>
            <a:ext cx="3149021" cy="1815"/>
          </a:xfrm>
          <a:custGeom>
            <a:avLst/>
            <a:gdLst>
              <a:gd name="csX0" fmla="*/ 3149022 w 3149021"/>
              <a:gd name="csY0" fmla="*/ 871 h 1815"/>
              <a:gd name="csX1" fmla="*/ 0 w 3149021"/>
              <a:gd name="csY1" fmla="*/ 969 h 1815"/>
            </a:gdLst>
            <a:ahLst/>
            <a:cxnLst>
              <a:cxn ang="0">
                <a:pos x="csX0" y="csY0"/>
              </a:cxn>
              <a:cxn ang="0">
                <a:pos x="csX1" y="csY1"/>
              </a:cxn>
            </a:cxnLst>
            <a:rect l="l" t="t" r="r" b="b"/>
            <a:pathLst>
              <a:path w="3149021" h="1815">
                <a:moveTo>
                  <a:pt x="3149022" y="871"/>
                </a:moveTo>
                <a:cubicBezTo>
                  <a:pt x="2447291" y="4122"/>
                  <a:pt x="701682" y="-2330"/>
                  <a:pt x="0" y="969"/>
                </a:cubicBez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chemeClr val="accent1"/>
              </a:solidFill>
              <a:effectLst/>
              <a:uLnTx/>
              <a:uFillTx/>
            </a:endParaRPr>
          </a:p>
        </p:txBody>
      </p:sp>
      <p:sp>
        <p:nvSpPr>
          <p:cNvPr id="286" name="Freeform 335">
            <a:extLst>
              <a:ext uri="{FF2B5EF4-FFF2-40B4-BE49-F238E27FC236}">
                <a16:creationId xmlns:a16="http://schemas.microsoft.com/office/drawing/2014/main" id="{A487E18C-9925-62EF-E180-8D565D410F2D}"/>
              </a:ext>
            </a:extLst>
          </p:cNvPr>
          <p:cNvSpPr/>
          <p:nvPr/>
        </p:nvSpPr>
        <p:spPr>
          <a:xfrm>
            <a:off x="5555175" y="3639913"/>
            <a:ext cx="3149021" cy="1815"/>
          </a:xfrm>
          <a:custGeom>
            <a:avLst/>
            <a:gdLst>
              <a:gd name="csX0" fmla="*/ 3149022 w 3149021"/>
              <a:gd name="csY0" fmla="*/ 871 h 1815"/>
              <a:gd name="csX1" fmla="*/ 0 w 3149021"/>
              <a:gd name="csY1" fmla="*/ 969 h 1815"/>
            </a:gdLst>
            <a:ahLst/>
            <a:cxnLst>
              <a:cxn ang="0">
                <a:pos x="csX0" y="csY0"/>
              </a:cxn>
              <a:cxn ang="0">
                <a:pos x="csX1" y="csY1"/>
              </a:cxn>
            </a:cxnLst>
            <a:rect l="l" t="t" r="r" b="b"/>
            <a:pathLst>
              <a:path w="3149021" h="1815">
                <a:moveTo>
                  <a:pt x="3149022" y="871"/>
                </a:moveTo>
                <a:cubicBezTo>
                  <a:pt x="2447291" y="4122"/>
                  <a:pt x="701682" y="-2330"/>
                  <a:pt x="0" y="969"/>
                </a:cubicBezTo>
              </a:path>
            </a:pathLst>
          </a:custGeom>
          <a:noFill/>
          <a:ln w="9837"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7" name="Freeform 336">
            <a:extLst>
              <a:ext uri="{FF2B5EF4-FFF2-40B4-BE49-F238E27FC236}">
                <a16:creationId xmlns:a16="http://schemas.microsoft.com/office/drawing/2014/main" id="{11754741-2DF1-6342-BD23-AAC75BF00215}"/>
              </a:ext>
            </a:extLst>
          </p:cNvPr>
          <p:cNvSpPr/>
          <p:nvPr/>
        </p:nvSpPr>
        <p:spPr>
          <a:xfrm>
            <a:off x="7778851" y="2981590"/>
            <a:ext cx="762721" cy="4925"/>
          </a:xfrm>
          <a:custGeom>
            <a:avLst/>
            <a:gdLst>
              <a:gd name="csX0" fmla="*/ 0 w 762721"/>
              <a:gd name="csY0" fmla="*/ 0 h 4925"/>
              <a:gd name="csX1" fmla="*/ 762721 w 762721"/>
              <a:gd name="csY1" fmla="*/ 0 h 4925"/>
            </a:gdLst>
            <a:ahLst/>
            <a:cxnLst>
              <a:cxn ang="0">
                <a:pos x="csX0" y="csY0"/>
              </a:cxn>
              <a:cxn ang="0">
                <a:pos x="csX1" y="csY1"/>
              </a:cxn>
            </a:cxnLst>
            <a:rect l="l" t="t" r="r" b="b"/>
            <a:pathLst>
              <a:path w="762721" h="4925">
                <a:moveTo>
                  <a:pt x="0" y="0"/>
                </a:moveTo>
                <a:lnTo>
                  <a:pt x="762721" y="0"/>
                </a:lnTo>
              </a:path>
            </a:pathLst>
          </a:custGeom>
          <a:noFill/>
          <a:ln w="9837"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8" name="Freeform 337">
            <a:extLst>
              <a:ext uri="{FF2B5EF4-FFF2-40B4-BE49-F238E27FC236}">
                <a16:creationId xmlns:a16="http://schemas.microsoft.com/office/drawing/2014/main" id="{B375036D-7690-839B-2063-0201557080B3}"/>
              </a:ext>
            </a:extLst>
          </p:cNvPr>
          <p:cNvSpPr/>
          <p:nvPr/>
        </p:nvSpPr>
        <p:spPr>
          <a:xfrm>
            <a:off x="7016130" y="2985875"/>
            <a:ext cx="762721" cy="4925"/>
          </a:xfrm>
          <a:custGeom>
            <a:avLst/>
            <a:gdLst>
              <a:gd name="csX0" fmla="*/ 0 w 762721"/>
              <a:gd name="csY0" fmla="*/ 0 h 4925"/>
              <a:gd name="csX1" fmla="*/ 762721 w 762721"/>
              <a:gd name="csY1" fmla="*/ 0 h 4925"/>
            </a:gdLst>
            <a:ahLst/>
            <a:cxnLst>
              <a:cxn ang="0">
                <a:pos x="csX0" y="csY0"/>
              </a:cxn>
              <a:cxn ang="0">
                <a:pos x="csX1" y="csY1"/>
              </a:cxn>
            </a:cxnLst>
            <a:rect l="l" t="t" r="r" b="b"/>
            <a:pathLst>
              <a:path w="762721" h="4925">
                <a:moveTo>
                  <a:pt x="0" y="0"/>
                </a:moveTo>
                <a:lnTo>
                  <a:pt x="762721" y="0"/>
                </a:lnTo>
              </a:path>
            </a:pathLst>
          </a:custGeom>
          <a:noFill/>
          <a:ln w="9837"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89" name="Freeform 338">
            <a:extLst>
              <a:ext uri="{FF2B5EF4-FFF2-40B4-BE49-F238E27FC236}">
                <a16:creationId xmlns:a16="http://schemas.microsoft.com/office/drawing/2014/main" id="{D732499E-8F55-1377-9ECC-C7415350FF5C}"/>
              </a:ext>
            </a:extLst>
          </p:cNvPr>
          <p:cNvSpPr/>
          <p:nvPr/>
        </p:nvSpPr>
        <p:spPr>
          <a:xfrm>
            <a:off x="6783156" y="2991687"/>
            <a:ext cx="232974" cy="4925"/>
          </a:xfrm>
          <a:custGeom>
            <a:avLst/>
            <a:gdLst>
              <a:gd name="csX0" fmla="*/ 0 w 232974"/>
              <a:gd name="csY0" fmla="*/ 0 h 4925"/>
              <a:gd name="csX1" fmla="*/ 232974 w 232974"/>
              <a:gd name="csY1" fmla="*/ 0 h 4925"/>
            </a:gdLst>
            <a:ahLst/>
            <a:cxnLst>
              <a:cxn ang="0">
                <a:pos x="csX0" y="csY0"/>
              </a:cxn>
              <a:cxn ang="0">
                <a:pos x="csX1" y="csY1"/>
              </a:cxn>
            </a:cxnLst>
            <a:rect l="l" t="t" r="r" b="b"/>
            <a:pathLst>
              <a:path w="232974" h="4925">
                <a:moveTo>
                  <a:pt x="0" y="0"/>
                </a:moveTo>
                <a:lnTo>
                  <a:pt x="232974" y="0"/>
                </a:lnTo>
              </a:path>
            </a:pathLst>
          </a:custGeom>
          <a:noFill/>
          <a:ln w="9837"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90" name="Freeform 339">
            <a:extLst>
              <a:ext uri="{FF2B5EF4-FFF2-40B4-BE49-F238E27FC236}">
                <a16:creationId xmlns:a16="http://schemas.microsoft.com/office/drawing/2014/main" id="{29714098-1D3E-82FC-31B7-055068532332}"/>
              </a:ext>
            </a:extLst>
          </p:cNvPr>
          <p:cNvSpPr/>
          <p:nvPr/>
        </p:nvSpPr>
        <p:spPr>
          <a:xfrm>
            <a:off x="6072852" y="2997499"/>
            <a:ext cx="711830" cy="4925"/>
          </a:xfrm>
          <a:custGeom>
            <a:avLst/>
            <a:gdLst>
              <a:gd name="csX0" fmla="*/ 0 w 711830"/>
              <a:gd name="csY0" fmla="*/ 0 h 4925"/>
              <a:gd name="csX1" fmla="*/ 711831 w 711830"/>
              <a:gd name="csY1" fmla="*/ 0 h 4925"/>
            </a:gdLst>
            <a:ahLst/>
            <a:cxnLst>
              <a:cxn ang="0">
                <a:pos x="csX0" y="csY0"/>
              </a:cxn>
              <a:cxn ang="0">
                <a:pos x="csX1" y="csY1"/>
              </a:cxn>
            </a:cxnLst>
            <a:rect l="l" t="t" r="r" b="b"/>
            <a:pathLst>
              <a:path w="711830" h="4925">
                <a:moveTo>
                  <a:pt x="0" y="0"/>
                </a:moveTo>
                <a:lnTo>
                  <a:pt x="711831" y="0"/>
                </a:lnTo>
              </a:path>
            </a:pathLst>
          </a:custGeom>
          <a:noFill/>
          <a:ln w="9837" cap="rnd">
            <a:solidFill>
              <a:schemeClr val="accent2"/>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91" name="Freeform 340">
            <a:extLst>
              <a:ext uri="{FF2B5EF4-FFF2-40B4-BE49-F238E27FC236}">
                <a16:creationId xmlns:a16="http://schemas.microsoft.com/office/drawing/2014/main" id="{4068B9B3-E0AE-2A06-ABA5-5B368EA702AF}"/>
              </a:ext>
            </a:extLst>
          </p:cNvPr>
          <p:cNvSpPr/>
          <p:nvPr/>
        </p:nvSpPr>
        <p:spPr>
          <a:xfrm>
            <a:off x="8013700" y="2819400"/>
            <a:ext cx="127594" cy="162190"/>
          </a:xfrm>
          <a:custGeom>
            <a:avLst/>
            <a:gdLst>
              <a:gd name="csX0" fmla="*/ 156909 w 156909"/>
              <a:gd name="csY0" fmla="*/ 163813 h 163813"/>
              <a:gd name="csX1" fmla="*/ 0 w 156909"/>
              <a:gd name="csY1" fmla="*/ 0 h 163813"/>
            </a:gdLst>
            <a:ahLst/>
            <a:cxnLst>
              <a:cxn ang="0">
                <a:pos x="csX0" y="csY0"/>
              </a:cxn>
              <a:cxn ang="0">
                <a:pos x="csX1" y="csY1"/>
              </a:cxn>
            </a:cxnLst>
            <a:rect l="l" t="t" r="r" b="b"/>
            <a:pathLst>
              <a:path w="156909" h="163813">
                <a:moveTo>
                  <a:pt x="156909" y="163813"/>
                </a:moveTo>
                <a:lnTo>
                  <a:pt x="0" y="0"/>
                </a:lnTo>
              </a:path>
            </a:pathLst>
          </a:custGeom>
          <a:ln w="4919" cap="flat">
            <a:solidFill>
              <a:srgbClr val="0000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
        <p:nvSpPr>
          <p:cNvPr id="294" name="Freeform 323">
            <a:extLst>
              <a:ext uri="{FF2B5EF4-FFF2-40B4-BE49-F238E27FC236}">
                <a16:creationId xmlns:a16="http://schemas.microsoft.com/office/drawing/2014/main" id="{964F1BA5-C017-1312-4857-C1A22D95E40C}"/>
              </a:ext>
            </a:extLst>
          </p:cNvPr>
          <p:cNvSpPr/>
          <p:nvPr/>
        </p:nvSpPr>
        <p:spPr>
          <a:xfrm>
            <a:off x="7332707" y="2942681"/>
            <a:ext cx="75621" cy="4925"/>
          </a:xfrm>
          <a:custGeom>
            <a:avLst/>
            <a:gdLst>
              <a:gd name="csX0" fmla="*/ 0 w 75621"/>
              <a:gd name="csY0" fmla="*/ 0 h 4925"/>
              <a:gd name="csX1" fmla="*/ 75622 w 75621"/>
              <a:gd name="csY1" fmla="*/ 0 h 4925"/>
            </a:gdLst>
            <a:ahLst/>
            <a:cxnLst>
              <a:cxn ang="0">
                <a:pos x="csX0" y="csY0"/>
              </a:cxn>
              <a:cxn ang="0">
                <a:pos x="csX1" y="csY1"/>
              </a:cxn>
            </a:cxnLst>
            <a:rect l="l" t="t" r="r" b="b"/>
            <a:pathLst>
              <a:path w="75621" h="4925">
                <a:moveTo>
                  <a:pt x="0" y="0"/>
                </a:moveTo>
                <a:lnTo>
                  <a:pt x="75622" y="0"/>
                </a:lnTo>
              </a:path>
            </a:pathLst>
          </a:custGeom>
          <a:noFill/>
          <a:ln w="9837" cap="rnd">
            <a:solidFill>
              <a:srgbClr val="AB907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7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17209950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A1AFC-994B-AD9D-D8DF-7AD40E80B038}"/>
            </a:ext>
          </a:extLst>
        </p:cNvPr>
        <p:cNvGrpSpPr/>
        <p:nvPr/>
      </p:nvGrpSpPr>
      <p:grpSpPr>
        <a:xfrm>
          <a:off x="0" y="0"/>
          <a:ext cx="0" cy="0"/>
          <a:chOff x="0" y="0"/>
          <a:chExt cx="0" cy="0"/>
        </a:xfrm>
      </p:grpSpPr>
      <p:sp>
        <p:nvSpPr>
          <p:cNvPr id="21" name="Content Placeholder 5">
            <a:extLst>
              <a:ext uri="{FF2B5EF4-FFF2-40B4-BE49-F238E27FC236}">
                <a16:creationId xmlns:a16="http://schemas.microsoft.com/office/drawing/2014/main" id="{28AFAD5D-D659-8DDA-20E3-D2C99636DCE6}"/>
              </a:ext>
            </a:extLst>
          </p:cNvPr>
          <p:cNvSpPr txBox="1">
            <a:spLocks/>
          </p:cNvSpPr>
          <p:nvPr>
            <p:custDataLst>
              <p:tags r:id="rId1"/>
            </p:custDataLst>
          </p:nvPr>
        </p:nvSpPr>
        <p:spPr bwMode="gray">
          <a:xfrm>
            <a:off x="737462" y="1068976"/>
            <a:ext cx="8097791" cy="3715823"/>
          </a:xfrm>
          <a:prstGeom prst="rect">
            <a:avLst/>
          </a:prstGeom>
        </p:spPr>
        <p:txBody>
          <a:bodyPr vert="horz" lIns="0" tIns="0" rIns="0" bIns="0" rtlCol="0">
            <a:noAutofit/>
          </a:bodyPr>
          <a:lstStyle>
            <a:lvl1pPr marL="270000" indent="-270000" algn="l" defTabSz="914400" rtl="0" eaLnBrk="1" latinLnBrk="0" hangingPunct="1">
              <a:spcBef>
                <a:spcPts val="1200"/>
              </a:spcBef>
              <a:spcAft>
                <a:spcPts val="600"/>
              </a:spcAft>
              <a:buFontTx/>
              <a:buBlip>
                <a:blip r:embed="rId4"/>
              </a:buBlip>
              <a:defRPr sz="1800" kern="1200">
                <a:solidFill>
                  <a:schemeClr val="accent1"/>
                </a:solidFill>
                <a:latin typeface="+mn-lt"/>
                <a:ea typeface="+mn-ea"/>
                <a:cs typeface="+mn-cs"/>
              </a:defRPr>
            </a:lvl1pPr>
            <a:lvl2pPr marL="270000" indent="-270000" algn="l" defTabSz="914400" rtl="0" eaLnBrk="1" latinLnBrk="0" hangingPunct="1">
              <a:spcBef>
                <a:spcPts val="300"/>
              </a:spcBef>
              <a:spcAft>
                <a:spcPts val="600"/>
              </a:spcAft>
              <a:buFontTx/>
              <a:buBlip>
                <a:blip r:embed="rId4"/>
              </a:buBlip>
              <a:defRPr sz="1800" kern="1200">
                <a:solidFill>
                  <a:schemeClr val="accent1"/>
                </a:solidFill>
                <a:latin typeface="+mn-lt"/>
                <a:ea typeface="+mn-ea"/>
                <a:cs typeface="+mn-cs"/>
              </a:defRPr>
            </a:lvl2pPr>
            <a:lvl3pPr marL="540000" indent="-270000" algn="l" defTabSz="914400" rtl="0" eaLnBrk="1" latinLnBrk="0" hangingPunct="1">
              <a:spcBef>
                <a:spcPts val="300"/>
              </a:spcBef>
              <a:spcAft>
                <a:spcPts val="600"/>
              </a:spcAft>
              <a:buFontTx/>
              <a:buBlip>
                <a:blip r:embed="rId5"/>
              </a:buBlip>
              <a:defRPr sz="1800" kern="1200">
                <a:solidFill>
                  <a:schemeClr val="accent1"/>
                </a:solidFill>
                <a:latin typeface="+mn-lt"/>
                <a:ea typeface="+mn-ea"/>
                <a:cs typeface="+mn-cs"/>
              </a:defRPr>
            </a:lvl3pPr>
            <a:lvl4pPr marL="810000" indent="-270000" algn="l" defTabSz="914400" rtl="0" eaLnBrk="1" latinLnBrk="0" hangingPunct="1">
              <a:spcBef>
                <a:spcPts val="300"/>
              </a:spcBef>
              <a:spcAft>
                <a:spcPts val="600"/>
              </a:spcAft>
              <a:buFontTx/>
              <a:buBlip>
                <a:blip r:embed="rId6"/>
              </a:buBlip>
              <a:defRPr sz="1800" kern="1200">
                <a:solidFill>
                  <a:schemeClr val="accent1"/>
                </a:solidFill>
                <a:latin typeface="+mn-lt"/>
                <a:ea typeface="+mn-ea"/>
                <a:cs typeface="+mn-cs"/>
              </a:defRPr>
            </a:lvl4pPr>
            <a:lvl5pPr marL="1080000" indent="-270000" algn="l" defTabSz="914400" rtl="0" eaLnBrk="1" latinLnBrk="0" hangingPunct="1">
              <a:spcBef>
                <a:spcPts val="300"/>
              </a:spcBef>
              <a:spcAft>
                <a:spcPts val="600"/>
              </a:spcAft>
              <a:buFontTx/>
              <a:buBlip>
                <a:blip r:embed="rId7"/>
              </a:buBlip>
              <a:defRPr sz="1800" kern="1200">
                <a:solidFill>
                  <a:schemeClr val="accent1"/>
                </a:solidFill>
                <a:latin typeface="+mn-lt"/>
                <a:ea typeface="+mn-ea"/>
                <a:cs typeface="+mn-cs"/>
              </a:defRPr>
            </a:lvl5pPr>
            <a:lvl6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6pPr>
            <a:lvl7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7pPr>
            <a:lvl8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8pPr>
            <a:lvl9pPr marL="1080000" indent="-270000" algn="l" defTabSz="914400" rtl="0" eaLnBrk="1" latinLnBrk="0" hangingPunct="1">
              <a:spcBef>
                <a:spcPts val="300"/>
              </a:spcBef>
              <a:spcAft>
                <a:spcPts val="600"/>
              </a:spcAft>
              <a:buFontTx/>
              <a:buBlip>
                <a:blip r:embed="rId7"/>
              </a:buBlip>
              <a:defRPr sz="1800" kern="1200">
                <a:solidFill>
                  <a:schemeClr val="tx1"/>
                </a:solidFill>
                <a:latin typeface="+mn-lt"/>
                <a:ea typeface="+mn-ea"/>
                <a:cs typeface="+mn-cs"/>
              </a:defRPr>
            </a:lvl9pPr>
          </a:lstStyle>
          <a:p>
            <a:pPr marL="0" indent="0" defTabSz="685732" fontAlgn="auto">
              <a:spcBef>
                <a:spcPts val="900"/>
              </a:spcBef>
              <a:spcAft>
                <a:spcPts val="450"/>
              </a:spcAft>
              <a:buNone/>
              <a:defRPr/>
            </a:pPr>
            <a:endParaRPr lang="en-US" sz="1350">
              <a:solidFill>
                <a:srgbClr val="10384F"/>
              </a:solidFill>
              <a:latin typeface="Arial"/>
              <a:cs typeface="Arial"/>
            </a:endParaRPr>
          </a:p>
        </p:txBody>
      </p:sp>
      <p:sp>
        <p:nvSpPr>
          <p:cNvPr id="30" name="Title 29">
            <a:extLst>
              <a:ext uri="{FF2B5EF4-FFF2-40B4-BE49-F238E27FC236}">
                <a16:creationId xmlns:a16="http://schemas.microsoft.com/office/drawing/2014/main" id="{53462220-3309-67F6-77FF-17BBDBFB23BF}"/>
              </a:ext>
            </a:extLst>
          </p:cNvPr>
          <p:cNvSpPr>
            <a:spLocks noGrp="1"/>
          </p:cNvSpPr>
          <p:nvPr>
            <p:ph type="title"/>
          </p:nvPr>
        </p:nvSpPr>
        <p:spPr/>
        <p:txBody>
          <a:bodyPr/>
          <a:lstStyle/>
          <a:p>
            <a:r>
              <a:rPr lang="en-US"/>
              <a:t>COMPASS: Trial Design	</a:t>
            </a:r>
          </a:p>
        </p:txBody>
      </p:sp>
      <p:sp>
        <p:nvSpPr>
          <p:cNvPr id="5" name="Text Placeholder 4">
            <a:extLst>
              <a:ext uri="{FF2B5EF4-FFF2-40B4-BE49-F238E27FC236}">
                <a16:creationId xmlns:a16="http://schemas.microsoft.com/office/drawing/2014/main" id="{2308622E-BBBC-E18D-8CD8-A8C3966E3662}"/>
              </a:ext>
            </a:extLst>
          </p:cNvPr>
          <p:cNvSpPr>
            <a:spLocks noGrp="1"/>
          </p:cNvSpPr>
          <p:nvPr>
            <p:ph type="body" sz="quarter" idx="13"/>
          </p:nvPr>
        </p:nvSpPr>
        <p:spPr/>
        <p:txBody>
          <a:bodyPr/>
          <a:lstStyle/>
          <a:p>
            <a:r>
              <a:rPr lang="en-US"/>
              <a:t>Phase III International, multicenter, randomized, double-blind, placebo-controlled trial of rivaroxaban plus aspirin vs aspirin alone for the prevention of recurrent CV events in patients with stable atherosclerotic vascular disease</a:t>
            </a:r>
          </a:p>
        </p:txBody>
      </p:sp>
      <p:sp>
        <p:nvSpPr>
          <p:cNvPr id="6" name="Text Placeholder 5">
            <a:extLst>
              <a:ext uri="{FF2B5EF4-FFF2-40B4-BE49-F238E27FC236}">
                <a16:creationId xmlns:a16="http://schemas.microsoft.com/office/drawing/2014/main" id="{C7A19574-27CF-9573-04B8-2D5A24C31398}"/>
              </a:ext>
            </a:extLst>
          </p:cNvPr>
          <p:cNvSpPr>
            <a:spLocks noGrp="1"/>
          </p:cNvSpPr>
          <p:nvPr>
            <p:ph type="body" sz="quarter" idx="14"/>
          </p:nvPr>
        </p:nvSpPr>
        <p:spPr>
          <a:xfrm>
            <a:off x="359569" y="4289631"/>
            <a:ext cx="8424000" cy="437940"/>
          </a:xfrm>
        </p:spPr>
        <p:txBody>
          <a:bodyPr/>
          <a:lstStyle/>
          <a:p>
            <a:pPr defTabSz="685732" fontAlgn="auto">
              <a:spcAft>
                <a:spcPts val="0"/>
              </a:spcAft>
              <a:buClrTx/>
              <a:buSzTx/>
              <a:defRPr/>
            </a:pPr>
            <a:r>
              <a:rPr lang="en-US">
                <a:solidFill>
                  <a:schemeClr val="tx2"/>
                </a:solidFill>
                <a:cs typeface="Arial"/>
              </a:rPr>
              <a:t>*Risk factors included current smoking, diabetes mellitus, eGFR &lt;60 mL/min, heart failure, or non-lacunar ischemic stroke ≥1 month earlier. </a:t>
            </a:r>
            <a:r>
              <a:rPr lang="en-US" baseline="30000">
                <a:solidFill>
                  <a:schemeClr val="tx2"/>
                </a:solidFill>
                <a:cs typeface="Arial"/>
              </a:rPr>
              <a:t>†</a:t>
            </a:r>
            <a:r>
              <a:rPr lang="en-US">
                <a:solidFill>
                  <a:schemeClr val="tx2"/>
                </a:solidFill>
                <a:cs typeface="Arial"/>
              </a:rPr>
              <a:t>Patients who successfully completed the run-in phase or who were enrolled 4–14 days after CABG surgery were randomized. </a:t>
            </a:r>
            <a:r>
              <a:rPr lang="en-US" baseline="30000">
                <a:solidFill>
                  <a:schemeClr val="tx2"/>
                </a:solidFill>
                <a:cs typeface="Arial"/>
              </a:rPr>
              <a:t>‡</a:t>
            </a:r>
            <a:r>
              <a:rPr lang="en-US">
                <a:solidFill>
                  <a:schemeClr val="tx2"/>
                </a:solidFill>
                <a:ea typeface="Times New Roman" panose="02020603050405020304" pitchFamily="18" charset="0"/>
                <a:cs typeface="Times New Roman"/>
              </a:rPr>
              <a:t>Including fatal bleeding, symptomatic bleeding into a critical organ, bleeding into a surgical site requiring reoperation and bleeding that led to hospitalization.</a:t>
            </a:r>
            <a:endParaRPr lang="en-US">
              <a:solidFill>
                <a:schemeClr val="tx2"/>
              </a:solidFill>
              <a:cs typeface="Times New Roman"/>
            </a:endParaRPr>
          </a:p>
          <a:p>
            <a:pPr defTabSz="685732" fontAlgn="auto">
              <a:spcAft>
                <a:spcPts val="0"/>
              </a:spcAft>
              <a:buClrTx/>
              <a:buSzTx/>
              <a:defRPr/>
            </a:pPr>
            <a:r>
              <a:rPr lang="en-US">
                <a:solidFill>
                  <a:schemeClr val="tx2"/>
                </a:solidFill>
                <a:cs typeface="Arial"/>
              </a:rPr>
              <a:t>BID, twice daily; CABG, coronary artery bypass graft; CAD, coronary artery disease; CV, cardiovascular; eGFR, estimated glomerular filtration rate; ISTH, International Society of Thrombosis and Hemostasis; MI, myocardial infarction; OD, once daily; PAD, peripheral artery disease; R, randomization.</a:t>
            </a:r>
          </a:p>
          <a:p>
            <a:pPr defTabSz="685732" fontAlgn="auto">
              <a:spcAft>
                <a:spcPts val="0"/>
              </a:spcAft>
              <a:buClrTx/>
              <a:buSzTx/>
              <a:defRPr/>
            </a:pPr>
            <a:r>
              <a:rPr lang="en-US" err="1">
                <a:solidFill>
                  <a:schemeClr val="tx2"/>
                </a:solidFill>
                <a:cs typeface="Arial"/>
              </a:rPr>
              <a:t>Eikelboom</a:t>
            </a:r>
            <a:r>
              <a:rPr lang="en-US">
                <a:solidFill>
                  <a:schemeClr val="tx2"/>
                </a:solidFill>
                <a:cs typeface="Arial"/>
              </a:rPr>
              <a:t> JW, et al. N Engl J Med</a:t>
            </a:r>
            <a:r>
              <a:rPr lang="en-US" i="1">
                <a:solidFill>
                  <a:schemeClr val="tx2"/>
                </a:solidFill>
                <a:cs typeface="Arial"/>
              </a:rPr>
              <a:t>. </a:t>
            </a:r>
            <a:r>
              <a:rPr lang="en-US">
                <a:solidFill>
                  <a:schemeClr val="tx2"/>
                </a:solidFill>
                <a:cs typeface="Arial"/>
              </a:rPr>
              <a:t>2017;377:1319–1330.</a:t>
            </a:r>
          </a:p>
        </p:txBody>
      </p:sp>
      <p:sp>
        <p:nvSpPr>
          <p:cNvPr id="20" name="Subtitle 49">
            <a:extLst>
              <a:ext uri="{FF2B5EF4-FFF2-40B4-BE49-F238E27FC236}">
                <a16:creationId xmlns:a16="http://schemas.microsoft.com/office/drawing/2014/main" id="{339AD3CD-CAE8-E1C0-38CC-916DD283C430}"/>
              </a:ext>
            </a:extLst>
          </p:cNvPr>
          <p:cNvSpPr txBox="1">
            <a:spLocks/>
          </p:cNvSpPr>
          <p:nvPr/>
        </p:nvSpPr>
        <p:spPr>
          <a:xfrm>
            <a:off x="350595" y="976520"/>
            <a:ext cx="8418527" cy="388094"/>
          </a:xfrm>
          <a:prstGeom prst="rect">
            <a:avLst/>
          </a:prstGeom>
        </p:spPr>
        <p:txBody>
          <a:bodyPr vert="horz" lIns="0" tIns="0" rIns="0" bIns="0" rtlCol="0">
            <a:normAutofit/>
          </a:bodyPr>
          <a:lstStyle>
            <a:lvl1pPr marL="0" indent="0" algn="l" defTabSz="914218" rtl="0" eaLnBrk="1" latinLnBrk="0" hangingPunct="1">
              <a:lnSpc>
                <a:spcPct val="90000"/>
              </a:lnSpc>
              <a:spcBef>
                <a:spcPts val="1000"/>
              </a:spcBef>
              <a:buClr>
                <a:schemeClr val="accent3"/>
              </a:buClr>
              <a:buFont typeface="Arial" panose="020B0604020202020204" pitchFamily="34" charset="0"/>
              <a:buNone/>
              <a:defRPr sz="2000" kern="1200">
                <a:solidFill>
                  <a:schemeClr val="bg2"/>
                </a:solidFill>
                <a:latin typeface="Arial" panose="020B0604020202020204" pitchFamily="34" charset="0"/>
                <a:ea typeface="+mn-ea"/>
                <a:cs typeface="Arial" panose="020B0604020202020204" pitchFamily="34" charset="0"/>
              </a:defRPr>
            </a:lvl1pPr>
            <a:lvl2pPr marL="461871" indent="-231729"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077" indent="-222206"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218"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360" indent="-230142" algn="l" defTabSz="914218"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098"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2" indent="-228554" algn="l" defTabSz="91421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664" fontAlgn="auto">
              <a:spcBef>
                <a:spcPts val="750"/>
              </a:spcBef>
              <a:spcAft>
                <a:spcPts val="0"/>
              </a:spcAft>
              <a:buClr>
                <a:srgbClr val="ED653B"/>
              </a:buClr>
              <a:defRPr/>
            </a:pPr>
            <a:endParaRPr lang="en-US" sz="1500">
              <a:solidFill>
                <a:srgbClr val="464545"/>
              </a:solidFill>
            </a:endParaRPr>
          </a:p>
        </p:txBody>
      </p:sp>
      <p:sp>
        <p:nvSpPr>
          <p:cNvPr id="45" name="Rounded Rectangle 44">
            <a:extLst>
              <a:ext uri="{FF2B5EF4-FFF2-40B4-BE49-F238E27FC236}">
                <a16:creationId xmlns:a16="http://schemas.microsoft.com/office/drawing/2014/main" id="{ED52C730-0629-73C4-AFDE-5EE759DB5D7C}"/>
              </a:ext>
            </a:extLst>
          </p:cNvPr>
          <p:cNvSpPr/>
          <p:nvPr/>
        </p:nvSpPr>
        <p:spPr bwMode="gray">
          <a:xfrm>
            <a:off x="350595" y="1227753"/>
            <a:ext cx="2849805" cy="1943693"/>
          </a:xfrm>
          <a:prstGeom prst="roundRect">
            <a:avLst>
              <a:gd name="adj" fmla="val 6556"/>
            </a:avLst>
          </a:prstGeom>
          <a:solidFill>
            <a:schemeClr val="tx2"/>
          </a:solidFill>
          <a:ln>
            <a:noFill/>
          </a:ln>
          <a:effectLst/>
        </p:spPr>
        <p:txBody>
          <a:bodyPr lIns="274320" tIns="274320" rIns="274320" bIns="274320" rtlCol="0" anchor="ctr"/>
          <a:lstStyle/>
          <a:p>
            <a:pPr defTabSz="685732" fontAlgn="auto">
              <a:spcBef>
                <a:spcPts val="0"/>
              </a:spcBef>
              <a:spcAft>
                <a:spcPts val="600"/>
              </a:spcAft>
              <a:defRPr/>
            </a:pPr>
            <a:r>
              <a:rPr lang="en-US" sz="1000" b="1" kern="0">
                <a:solidFill>
                  <a:srgbClr val="FFFFFF"/>
                </a:solidFill>
                <a:latin typeface="Arial"/>
                <a:ea typeface="Calibri"/>
                <a:cs typeface="Arial"/>
              </a:rPr>
              <a:t>Key eligibility criteria</a:t>
            </a:r>
          </a:p>
          <a:p>
            <a:pPr marL="109728" indent="-109728" defTabSz="685732" fontAlgn="auto">
              <a:spcBef>
                <a:spcPts val="0"/>
              </a:spcBef>
              <a:spcAft>
                <a:spcPts val="600"/>
              </a:spcAft>
              <a:buFont typeface="Arial" panose="020B0604020202020204" pitchFamily="34" charset="0"/>
              <a:buChar char="•"/>
              <a:defRPr/>
            </a:pPr>
            <a:r>
              <a:rPr lang="en-US" sz="900" kern="0">
                <a:solidFill>
                  <a:srgbClr val="FFFFFF"/>
                </a:solidFill>
                <a:latin typeface="Arial"/>
                <a:ea typeface="Calibri"/>
                <a:cs typeface="Arial"/>
              </a:rPr>
              <a:t>CAD, PAD or both</a:t>
            </a:r>
          </a:p>
          <a:p>
            <a:pPr marL="109728" indent="-109728" defTabSz="685732" fontAlgn="auto">
              <a:spcBef>
                <a:spcPts val="0"/>
              </a:spcBef>
              <a:spcAft>
                <a:spcPts val="600"/>
              </a:spcAft>
              <a:buFont typeface="Arial" panose="020B0604020202020204" pitchFamily="34" charset="0"/>
              <a:buChar char="•"/>
              <a:defRPr/>
            </a:pPr>
            <a:r>
              <a:rPr lang="en-US" sz="900" kern="0">
                <a:solidFill>
                  <a:srgbClr val="FFFFFF"/>
                </a:solidFill>
                <a:latin typeface="Arial"/>
                <a:ea typeface="Calibri"/>
                <a:cs typeface="Arial"/>
              </a:rPr>
              <a:t>Patients with CAD aged &lt;65 years were required to have atherosclerosis involving ≥2 vascular beds or have ≥2 additional risk factors*</a:t>
            </a:r>
          </a:p>
        </p:txBody>
      </p:sp>
      <p:cxnSp>
        <p:nvCxnSpPr>
          <p:cNvPr id="48" name="Straight Arrow Connector 47">
            <a:extLst>
              <a:ext uri="{FF2B5EF4-FFF2-40B4-BE49-F238E27FC236}">
                <a16:creationId xmlns:a16="http://schemas.microsoft.com/office/drawing/2014/main" id="{DAF6F4FB-4BD3-E79F-A9FD-19AA65BCAB0F}"/>
              </a:ext>
            </a:extLst>
          </p:cNvPr>
          <p:cNvCxnSpPr>
            <a:cxnSpLocks/>
            <a:stCxn id="66" idx="3"/>
            <a:endCxn id="49" idx="2"/>
          </p:cNvCxnSpPr>
          <p:nvPr/>
        </p:nvCxnSpPr>
        <p:spPr bwMode="gray">
          <a:xfrm>
            <a:off x="4885884" y="2195721"/>
            <a:ext cx="772268" cy="3878"/>
          </a:xfrm>
          <a:prstGeom prst="straightConnector1">
            <a:avLst/>
          </a:prstGeom>
          <a:noFill/>
          <a:ln w="12700" cap="flat" cmpd="sng" algn="ctr">
            <a:solidFill>
              <a:schemeClr val="tx2"/>
            </a:solidFill>
            <a:prstDash val="solid"/>
            <a:miter lim="800000"/>
            <a:tailEnd type="triangle"/>
          </a:ln>
          <a:effectLst/>
        </p:spPr>
      </p:cxnSp>
      <p:sp>
        <p:nvSpPr>
          <p:cNvPr id="49" name="Oval 48">
            <a:extLst>
              <a:ext uri="{FF2B5EF4-FFF2-40B4-BE49-F238E27FC236}">
                <a16:creationId xmlns:a16="http://schemas.microsoft.com/office/drawing/2014/main" id="{947073ED-C4F6-718C-931C-993C25BDD38A}"/>
              </a:ext>
            </a:extLst>
          </p:cNvPr>
          <p:cNvSpPr/>
          <p:nvPr/>
        </p:nvSpPr>
        <p:spPr bwMode="gray">
          <a:xfrm>
            <a:off x="5658152" y="2007575"/>
            <a:ext cx="384048" cy="384048"/>
          </a:xfrm>
          <a:prstGeom prst="ellipse">
            <a:avLst/>
          </a:prstGeom>
          <a:solidFill>
            <a:schemeClr val="accent1"/>
          </a:solidFill>
          <a:ln>
            <a:noFill/>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a:t>
            </a:r>
          </a:p>
        </p:txBody>
      </p:sp>
      <p:cxnSp>
        <p:nvCxnSpPr>
          <p:cNvPr id="50" name="Connector: Elbow 24">
            <a:extLst>
              <a:ext uri="{FF2B5EF4-FFF2-40B4-BE49-F238E27FC236}">
                <a16:creationId xmlns:a16="http://schemas.microsoft.com/office/drawing/2014/main" id="{ABA02778-83A4-F905-5B8F-E0B8F2080D44}"/>
              </a:ext>
            </a:extLst>
          </p:cNvPr>
          <p:cNvCxnSpPr>
            <a:cxnSpLocks/>
            <a:stCxn id="49" idx="4"/>
            <a:endCxn id="56" idx="1"/>
          </p:cNvCxnSpPr>
          <p:nvPr/>
        </p:nvCxnSpPr>
        <p:spPr bwMode="gray">
          <a:xfrm rot="16200000" flipH="1">
            <a:off x="5884456" y="2357342"/>
            <a:ext cx="363853" cy="432413"/>
          </a:xfrm>
          <a:prstGeom prst="bentConnector2">
            <a:avLst/>
          </a:prstGeom>
          <a:noFill/>
          <a:ln w="12700" cap="flat" cmpd="sng" algn="ctr">
            <a:solidFill>
              <a:schemeClr val="tx2"/>
            </a:solidFill>
            <a:prstDash val="solid"/>
            <a:miter lim="800000"/>
            <a:tailEnd type="triangle"/>
          </a:ln>
          <a:effectLst/>
        </p:spPr>
      </p:cxnSp>
      <p:cxnSp>
        <p:nvCxnSpPr>
          <p:cNvPr id="51" name="Connector: Elbow 18">
            <a:extLst>
              <a:ext uri="{FF2B5EF4-FFF2-40B4-BE49-F238E27FC236}">
                <a16:creationId xmlns:a16="http://schemas.microsoft.com/office/drawing/2014/main" id="{89D42170-DC4E-57E7-3F95-B4718A1FD288}"/>
              </a:ext>
            </a:extLst>
          </p:cNvPr>
          <p:cNvCxnSpPr>
            <a:cxnSpLocks/>
            <a:stCxn id="49" idx="0"/>
            <a:endCxn id="53" idx="1"/>
          </p:cNvCxnSpPr>
          <p:nvPr/>
        </p:nvCxnSpPr>
        <p:spPr bwMode="gray">
          <a:xfrm rot="5400000" flipH="1" flipV="1">
            <a:off x="5840219" y="1565206"/>
            <a:ext cx="452327" cy="432413"/>
          </a:xfrm>
          <a:prstGeom prst="bentConnector2">
            <a:avLst/>
          </a:prstGeom>
          <a:noFill/>
          <a:ln w="12700" cap="flat" cmpd="sng" algn="ctr">
            <a:solidFill>
              <a:schemeClr val="tx2"/>
            </a:solidFill>
            <a:prstDash val="solid"/>
            <a:miter lim="800000"/>
            <a:tailEnd type="triangle"/>
          </a:ln>
          <a:effectLst/>
        </p:spPr>
      </p:cxnSp>
      <p:cxnSp>
        <p:nvCxnSpPr>
          <p:cNvPr id="52" name="Straight Connector 51">
            <a:extLst>
              <a:ext uri="{FF2B5EF4-FFF2-40B4-BE49-F238E27FC236}">
                <a16:creationId xmlns:a16="http://schemas.microsoft.com/office/drawing/2014/main" id="{B8BE1431-50C6-09B8-84F2-3B6AE5BDEA5B}"/>
              </a:ext>
            </a:extLst>
          </p:cNvPr>
          <p:cNvCxnSpPr>
            <a:cxnSpLocks/>
          </p:cNvCxnSpPr>
          <p:nvPr/>
        </p:nvCxnSpPr>
        <p:spPr bwMode="gray">
          <a:xfrm>
            <a:off x="6282589" y="3182278"/>
            <a:ext cx="2502636" cy="0"/>
          </a:xfrm>
          <a:prstGeom prst="line">
            <a:avLst/>
          </a:prstGeom>
          <a:noFill/>
          <a:ln w="6350" cap="flat" cmpd="sng" algn="ctr">
            <a:solidFill>
              <a:schemeClr val="tx2"/>
            </a:solidFill>
            <a:prstDash val="lgDash"/>
            <a:miter lim="800000"/>
          </a:ln>
          <a:effectLst/>
        </p:spPr>
      </p:cxnSp>
      <p:sp>
        <p:nvSpPr>
          <p:cNvPr id="53" name="Rectangle 52">
            <a:extLst>
              <a:ext uri="{FF2B5EF4-FFF2-40B4-BE49-F238E27FC236}">
                <a16:creationId xmlns:a16="http://schemas.microsoft.com/office/drawing/2014/main" id="{D123EFDF-E0AF-D440-37E5-5C5B677BD482}"/>
              </a:ext>
            </a:extLst>
          </p:cNvPr>
          <p:cNvSpPr/>
          <p:nvPr/>
        </p:nvSpPr>
        <p:spPr bwMode="gray">
          <a:xfrm>
            <a:off x="6282589" y="1227236"/>
            <a:ext cx="2502636" cy="656024"/>
          </a:xfrm>
          <a:prstGeom prst="rect">
            <a:avLst/>
          </a:prstGeom>
          <a:solidFill>
            <a:srgbClr val="426F8F"/>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Rivaroxaban plus aspirin (n=9,152):</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Rivaroxaban: 2.5 mg BID</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Arial" panose="020B0604020202020204" pitchFamily="34" charset="0"/>
              </a:rPr>
              <a:t>Aspirin: 100 mg OD</a:t>
            </a:r>
          </a:p>
        </p:txBody>
      </p:sp>
      <p:sp>
        <p:nvSpPr>
          <p:cNvPr id="54" name="TextBox 53">
            <a:extLst>
              <a:ext uri="{FF2B5EF4-FFF2-40B4-BE49-F238E27FC236}">
                <a16:creationId xmlns:a16="http://schemas.microsoft.com/office/drawing/2014/main" id="{0F2D23B6-54FC-5B5E-7B36-1F34103222CE}"/>
              </a:ext>
            </a:extLst>
          </p:cNvPr>
          <p:cNvSpPr txBox="1"/>
          <p:nvPr/>
        </p:nvSpPr>
        <p:spPr bwMode="gray">
          <a:xfrm>
            <a:off x="6497406" y="3113152"/>
            <a:ext cx="2073003" cy="123111"/>
          </a:xfrm>
          <a:prstGeom prst="rect">
            <a:avLst/>
          </a:prstGeom>
          <a:solidFill>
            <a:srgbClr val="FFFFFF"/>
          </a:solidFill>
        </p:spPr>
        <p:txBody>
          <a:bodyPr vert="horz" wrap="none" lIns="91440" tIns="0" rIns="9144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tx2"/>
                </a:solidFill>
                <a:effectLst/>
                <a:uLnTx/>
                <a:uFillTx/>
                <a:latin typeface="Arial" panose="020B0604020202020204" pitchFamily="34" charset="0"/>
                <a:ea typeface="Calibri" panose="020F0502020204030204" pitchFamily="34" charset="0"/>
                <a:cs typeface="Arial" panose="020B0604020202020204" pitchFamily="34" charset="0"/>
              </a:rPr>
              <a:t>Mean duration of follow-up: 23 months</a:t>
            </a:r>
          </a:p>
        </p:txBody>
      </p:sp>
      <p:sp>
        <p:nvSpPr>
          <p:cNvPr id="55" name="Rounded Rectangle 54">
            <a:extLst>
              <a:ext uri="{FF2B5EF4-FFF2-40B4-BE49-F238E27FC236}">
                <a16:creationId xmlns:a16="http://schemas.microsoft.com/office/drawing/2014/main" id="{E549CBC4-EF00-839E-7865-C68DE6ECBA4D}"/>
              </a:ext>
            </a:extLst>
          </p:cNvPr>
          <p:cNvSpPr/>
          <p:nvPr/>
        </p:nvSpPr>
        <p:spPr bwMode="gray">
          <a:xfrm>
            <a:off x="350595" y="3480819"/>
            <a:ext cx="8434630" cy="642963"/>
          </a:xfrm>
          <a:prstGeom prst="roundRect">
            <a:avLst>
              <a:gd name="adj" fmla="val 16235"/>
            </a:avLst>
          </a:prstGeom>
          <a:solidFill>
            <a:schemeClr val="tx2"/>
          </a:solidFill>
          <a:ln>
            <a:noFill/>
          </a:ln>
          <a:effectLst/>
        </p:spPr>
        <p:txBody>
          <a:bodyPr lIns="182880" tIns="274320" rIns="182880" bIns="274320" rtlCol="0" anchor="ctr"/>
          <a:lstStyle/>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US"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efficacy outcome: </a:t>
            </a:r>
            <a:r>
              <a:rPr kumimoji="0" lang="en-US"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Composite of CV death, stroke or MI</a:t>
            </a:r>
          </a:p>
          <a:p>
            <a:pPr marL="109728" marR="0" lvl="0" indent="-109728" algn="l" defTabSz="685732" rtl="0" eaLnBrk="1" fontAlgn="auto" latinLnBrk="0" hangingPunct="1">
              <a:lnSpc>
                <a:spcPct val="100000"/>
              </a:lnSpc>
              <a:spcBef>
                <a:spcPts val="450"/>
              </a:spcBef>
              <a:spcAft>
                <a:spcPts val="0"/>
              </a:spcAft>
              <a:buClrTx/>
              <a:buSzTx/>
              <a:buFont typeface="Arial" panose="020B0604020202020204" pitchFamily="34" charset="0"/>
              <a:buChar char="•"/>
              <a:tabLst/>
              <a:defRPr/>
            </a:pPr>
            <a:r>
              <a:rPr kumimoji="0" lang="en-GB" sz="9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Primary safety outcome: </a:t>
            </a:r>
            <a:r>
              <a:rPr kumimoji="0" lang="en-GB" sz="900" b="0"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Major bleeding according to modified ISTH criteria</a:t>
            </a:r>
            <a:r>
              <a:rPr kumimoji="0" lang="en-GB" sz="900" b="0" i="0" u="none" strike="noStrike" kern="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rPr>
              <a:t>‡</a:t>
            </a:r>
            <a:endParaRPr kumimoji="0" lang="en-US" sz="900" b="0" i="0" u="none" strike="noStrike" kern="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6" name="Rectangle 55">
            <a:extLst>
              <a:ext uri="{FF2B5EF4-FFF2-40B4-BE49-F238E27FC236}">
                <a16:creationId xmlns:a16="http://schemas.microsoft.com/office/drawing/2014/main" id="{F2ED857F-CBFA-B7E1-B861-D87E097DE0F6}"/>
              </a:ext>
            </a:extLst>
          </p:cNvPr>
          <p:cNvSpPr/>
          <p:nvPr/>
        </p:nvSpPr>
        <p:spPr bwMode="gray">
          <a:xfrm>
            <a:off x="6282589" y="2504102"/>
            <a:ext cx="2502636" cy="502747"/>
          </a:xfrm>
          <a:prstGeom prst="rect">
            <a:avLst/>
          </a:prstGeom>
          <a:solidFill>
            <a:schemeClr val="accent2"/>
          </a:solidFill>
          <a:ln>
            <a:solidFill>
              <a:schemeClr val="accent3">
                <a:lumMod val="60000"/>
                <a:lumOff val="40000"/>
              </a:schemeClr>
            </a:solid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plus placebo (n=9,126):</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Aspirin: 100 mg OD</a:t>
            </a:r>
          </a:p>
        </p:txBody>
      </p:sp>
      <p:sp>
        <p:nvSpPr>
          <p:cNvPr id="57" name="TextBox 56">
            <a:extLst>
              <a:ext uri="{FF2B5EF4-FFF2-40B4-BE49-F238E27FC236}">
                <a16:creationId xmlns:a16="http://schemas.microsoft.com/office/drawing/2014/main" id="{B5744D78-40C0-3CEA-F336-ABF84B9B4D5A}"/>
              </a:ext>
            </a:extLst>
          </p:cNvPr>
          <p:cNvSpPr txBox="1"/>
          <p:nvPr/>
        </p:nvSpPr>
        <p:spPr bwMode="gray">
          <a:xfrm>
            <a:off x="4950312" y="1555779"/>
            <a:ext cx="779670" cy="492443"/>
          </a:xfrm>
          <a:prstGeom prst="rect">
            <a:avLst/>
          </a:prstGeom>
          <a:noFill/>
        </p:spPr>
        <p:txBody>
          <a:bodyPr vert="horz" wrap="square" lIns="0" tIns="0" rIns="0" bIns="0" rtlCol="0" anchor="ctr">
            <a:spAutoFit/>
          </a:bodyPr>
          <a:lstStyle/>
          <a:p>
            <a:pPr marL="0" marR="0" lvl="0" indent="0" algn="ctr" defTabSz="685732"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000000"/>
                </a:solidFill>
                <a:effectLst/>
                <a:uLnTx/>
                <a:uFillTx/>
                <a:latin typeface="Arial"/>
                <a:ea typeface="Calibri"/>
                <a:cs typeface="Arial"/>
              </a:rPr>
              <a:t>N=27,395</a:t>
            </a:r>
            <a:r>
              <a:rPr kumimoji="0" lang="en-US" sz="800" b="1" i="0" u="none" strike="noStrike" kern="0" cap="none" spc="0" normalizeH="0" baseline="30000" noProof="0">
                <a:ln>
                  <a:noFill/>
                </a:ln>
                <a:solidFill>
                  <a:srgbClr val="000000"/>
                </a:solidFill>
                <a:effectLst/>
                <a:uLnTx/>
                <a:uFillTx/>
                <a:latin typeface="Arial"/>
                <a:ea typeface="Calibri"/>
                <a:cs typeface="Arial"/>
              </a:rPr>
              <a:t>†</a:t>
            </a:r>
            <a:r>
              <a:rPr kumimoji="0" lang="en-US" sz="800" b="1" i="0" u="none" strike="noStrike" kern="0" cap="none" spc="0" normalizeH="0" baseline="0" noProof="0">
                <a:ln>
                  <a:noFill/>
                </a:ln>
                <a:solidFill>
                  <a:srgbClr val="000000"/>
                </a:solidFill>
                <a:effectLst/>
                <a:uLnTx/>
                <a:uFillTx/>
                <a:latin typeface="Arial"/>
                <a:ea typeface="Calibri"/>
                <a:cs typeface="Arial"/>
              </a:rPr>
              <a:t> across 602 sites in 33 countries</a:t>
            </a:r>
          </a:p>
        </p:txBody>
      </p:sp>
      <p:sp>
        <p:nvSpPr>
          <p:cNvPr id="59" name="Rectangle 58">
            <a:extLst>
              <a:ext uri="{FF2B5EF4-FFF2-40B4-BE49-F238E27FC236}">
                <a16:creationId xmlns:a16="http://schemas.microsoft.com/office/drawing/2014/main" id="{AE4AD898-15A3-071C-CC1E-FF237B5CE2D3}"/>
              </a:ext>
            </a:extLst>
          </p:cNvPr>
          <p:cNvSpPr/>
          <p:nvPr/>
        </p:nvSpPr>
        <p:spPr bwMode="gray">
          <a:xfrm>
            <a:off x="6282589" y="1936702"/>
            <a:ext cx="2502636" cy="512822"/>
          </a:xfrm>
          <a:prstGeom prst="rect">
            <a:avLst/>
          </a:prstGeom>
          <a:solidFill>
            <a:srgbClr val="90B4CC"/>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Rivaroxaban plus placebo (n=9,117):</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chemeClr val="bg1"/>
                </a:solidFill>
                <a:effectLst/>
                <a:uLnTx/>
                <a:uFillTx/>
                <a:latin typeface="Arial" panose="020B0604020202020204" pitchFamily="34" charset="0"/>
                <a:ea typeface="Calibri" panose="020F0502020204030204" pitchFamily="34" charset="0"/>
                <a:cs typeface="Arial" panose="020B0604020202020204" pitchFamily="34" charset="0"/>
              </a:rPr>
              <a:t>Rivaroxaban: 5 mg BID</a:t>
            </a:r>
          </a:p>
        </p:txBody>
      </p:sp>
      <p:sp>
        <p:nvSpPr>
          <p:cNvPr id="66" name="Rectangle 65">
            <a:extLst>
              <a:ext uri="{FF2B5EF4-FFF2-40B4-BE49-F238E27FC236}">
                <a16:creationId xmlns:a16="http://schemas.microsoft.com/office/drawing/2014/main" id="{79B6B31A-2756-668B-8889-B8CF3F07A6D5}"/>
              </a:ext>
            </a:extLst>
          </p:cNvPr>
          <p:cNvSpPr/>
          <p:nvPr/>
        </p:nvSpPr>
        <p:spPr bwMode="gray">
          <a:xfrm>
            <a:off x="3440789" y="1770817"/>
            <a:ext cx="1445095" cy="849808"/>
          </a:xfrm>
          <a:prstGeom prst="rect">
            <a:avLst/>
          </a:prstGeom>
          <a:solidFill>
            <a:schemeClr val="bg2"/>
          </a:solidFill>
          <a:ln>
            <a:noFill/>
          </a:ln>
          <a:effectLst/>
        </p:spPr>
        <p:txBody>
          <a:bodyPr lIns="137160" tIns="137160" rIns="137160" bIns="137160" rtlCol="0" anchor="ctr"/>
          <a:lstStyle/>
          <a:p>
            <a:pPr marL="0" marR="0" lvl="0" indent="0" algn="l" defTabSz="685732" rtl="0" eaLnBrk="1" fontAlgn="auto" latinLnBrk="0" hangingPunct="1">
              <a:lnSpc>
                <a:spcPct val="100000"/>
              </a:lnSpc>
              <a:spcBef>
                <a:spcPts val="0"/>
              </a:spcBef>
              <a:spcAft>
                <a:spcPts val="300"/>
              </a:spcAft>
              <a:buClrTx/>
              <a:buSzTx/>
              <a:buFontTx/>
              <a:buNone/>
              <a:tabLst/>
              <a:defRPr/>
            </a:pPr>
            <a:r>
              <a:rPr kumimoji="0" lang="en-US" sz="1000" b="1" i="0" u="none" strike="noStrike" kern="0" cap="none" spc="0" normalizeH="0" baseline="0" noProof="0">
                <a:ln>
                  <a:noFill/>
                </a:ln>
                <a:solidFill>
                  <a:srgbClr val="3C3C3B"/>
                </a:solidFill>
                <a:effectLst/>
                <a:uLnTx/>
                <a:uFillTx/>
                <a:latin typeface="Arial" panose="020B0604020202020204" pitchFamily="34" charset="0"/>
                <a:ea typeface="Calibri" panose="020F0502020204030204" pitchFamily="34" charset="0"/>
                <a:cs typeface="Arial" panose="020B0604020202020204" pitchFamily="34" charset="0"/>
              </a:rPr>
              <a:t>Run-in phase:</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3C3C3B"/>
                </a:solidFill>
                <a:effectLst/>
                <a:uLnTx/>
                <a:uFillTx/>
                <a:latin typeface="Arial" panose="020B0604020202020204" pitchFamily="34" charset="0"/>
                <a:ea typeface="Calibri" panose="020F0502020204030204" pitchFamily="34" charset="0"/>
                <a:cs typeface="Arial" panose="020B0604020202020204" pitchFamily="34" charset="0"/>
              </a:rPr>
              <a:t>Aspirin: 100 mg OD</a:t>
            </a:r>
          </a:p>
          <a:p>
            <a:pPr marL="109728" marR="0" lvl="0" indent="-109728" algn="l" defTabSz="685732"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0" cap="none" spc="0" normalizeH="0" baseline="0" noProof="0">
                <a:ln>
                  <a:noFill/>
                </a:ln>
                <a:solidFill>
                  <a:srgbClr val="3C3C3B"/>
                </a:solidFill>
                <a:effectLst/>
                <a:uLnTx/>
                <a:uFillTx/>
                <a:latin typeface="Arial" panose="020B0604020202020204" pitchFamily="34" charset="0"/>
                <a:ea typeface="Calibri" panose="020F0502020204030204" pitchFamily="34" charset="0"/>
                <a:cs typeface="Arial" panose="020B0604020202020204" pitchFamily="34" charset="0"/>
              </a:rPr>
              <a:t>Placebo: BID</a:t>
            </a:r>
          </a:p>
        </p:txBody>
      </p:sp>
      <p:cxnSp>
        <p:nvCxnSpPr>
          <p:cNvPr id="71" name="Straight Arrow Connector 70">
            <a:extLst>
              <a:ext uri="{FF2B5EF4-FFF2-40B4-BE49-F238E27FC236}">
                <a16:creationId xmlns:a16="http://schemas.microsoft.com/office/drawing/2014/main" id="{7B77EA16-19FC-797A-F4C4-74D5EDC19AA6}"/>
              </a:ext>
            </a:extLst>
          </p:cNvPr>
          <p:cNvCxnSpPr>
            <a:cxnSpLocks/>
            <a:stCxn id="45" idx="3"/>
            <a:endCxn id="66" idx="1"/>
          </p:cNvCxnSpPr>
          <p:nvPr/>
        </p:nvCxnSpPr>
        <p:spPr bwMode="gray">
          <a:xfrm flipV="1">
            <a:off x="3200400" y="2195721"/>
            <a:ext cx="240389" cy="3879"/>
          </a:xfrm>
          <a:prstGeom prst="straightConnector1">
            <a:avLst/>
          </a:prstGeom>
          <a:noFill/>
          <a:ln w="12700" cap="flat" cmpd="sng" algn="ctr">
            <a:solidFill>
              <a:schemeClr val="tx2"/>
            </a:solidFill>
            <a:prstDash val="solid"/>
            <a:miter lim="800000"/>
            <a:tailEnd type="triangle"/>
          </a:ln>
          <a:effectLst/>
        </p:spPr>
      </p:cxnSp>
      <p:cxnSp>
        <p:nvCxnSpPr>
          <p:cNvPr id="76" name="Straight Arrow Connector 75">
            <a:extLst>
              <a:ext uri="{FF2B5EF4-FFF2-40B4-BE49-F238E27FC236}">
                <a16:creationId xmlns:a16="http://schemas.microsoft.com/office/drawing/2014/main" id="{45A7A09B-CB7F-FDDD-43DB-B840C10A4235}"/>
              </a:ext>
            </a:extLst>
          </p:cNvPr>
          <p:cNvCxnSpPr>
            <a:cxnSpLocks/>
            <a:stCxn id="49" idx="6"/>
            <a:endCxn id="59" idx="1"/>
          </p:cNvCxnSpPr>
          <p:nvPr/>
        </p:nvCxnSpPr>
        <p:spPr bwMode="gray">
          <a:xfrm flipV="1">
            <a:off x="6042200" y="2193113"/>
            <a:ext cx="240389" cy="6486"/>
          </a:xfrm>
          <a:prstGeom prst="straightConnector1">
            <a:avLst/>
          </a:prstGeom>
          <a:noFill/>
          <a:ln w="12700" cap="flat" cmpd="sng" algn="ctr">
            <a:solidFill>
              <a:schemeClr val="tx2"/>
            </a:solidFill>
            <a:prstDash val="solid"/>
            <a:miter lim="800000"/>
            <a:tailEnd type="triangle"/>
          </a:ln>
          <a:effectLst/>
        </p:spPr>
      </p:cxnSp>
    </p:spTree>
    <p:extLst>
      <p:ext uri="{BB962C8B-B14F-4D97-AF65-F5344CB8AC3E}">
        <p14:creationId xmlns:p14="http://schemas.microsoft.com/office/powerpoint/2010/main" val="39337396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16826-7B71-FFD6-F75C-46C50E8F00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58F3C3-AD0E-0921-19B4-0A0402541EBE}"/>
              </a:ext>
            </a:extLst>
          </p:cNvPr>
          <p:cNvSpPr>
            <a:spLocks noGrp="1"/>
          </p:cNvSpPr>
          <p:nvPr>
            <p:ph type="title"/>
          </p:nvPr>
        </p:nvSpPr>
        <p:spPr/>
        <p:txBody>
          <a:bodyPr/>
          <a:lstStyle/>
          <a:p>
            <a:r>
              <a:rPr lang="en-US"/>
              <a:t>COMPASS: Key Results </a:t>
            </a:r>
            <a:r>
              <a:rPr lang="en-US" b="0"/>
              <a:t>​</a:t>
            </a:r>
            <a:endParaRPr lang="en-US"/>
          </a:p>
        </p:txBody>
      </p:sp>
      <p:sp>
        <p:nvSpPr>
          <p:cNvPr id="195" name="Text Placeholder 194">
            <a:extLst>
              <a:ext uri="{FF2B5EF4-FFF2-40B4-BE49-F238E27FC236}">
                <a16:creationId xmlns:a16="http://schemas.microsoft.com/office/drawing/2014/main" id="{0F257ECF-4D1B-D6AF-DB30-90914C6E7316}"/>
              </a:ext>
            </a:extLst>
          </p:cNvPr>
          <p:cNvSpPr>
            <a:spLocks noGrp="1"/>
          </p:cNvSpPr>
          <p:nvPr>
            <p:ph type="body" sz="quarter" idx="13"/>
          </p:nvPr>
        </p:nvSpPr>
        <p:spPr/>
        <p:txBody>
          <a:bodyPr/>
          <a:lstStyle/>
          <a:p>
            <a:r>
              <a:rPr lang="en-US"/>
              <a:t>Compared with aspirin alone, rivaroxaban plus aspirin reduced the risk of stroke by 42%, and ischemic or </a:t>
            </a:r>
            <a:br>
              <a:rPr lang="en-US"/>
            </a:br>
            <a:r>
              <a:rPr lang="en-US"/>
              <a:t>uncertain stroke by 49%</a:t>
            </a:r>
            <a:r>
              <a:rPr lang="en-US" baseline="30000"/>
              <a:t>1,2​</a:t>
            </a:r>
          </a:p>
        </p:txBody>
      </p:sp>
      <p:sp>
        <p:nvSpPr>
          <p:cNvPr id="196" name="Text Placeholder 195">
            <a:extLst>
              <a:ext uri="{FF2B5EF4-FFF2-40B4-BE49-F238E27FC236}">
                <a16:creationId xmlns:a16="http://schemas.microsoft.com/office/drawing/2014/main" id="{8DFA4327-D108-6E5F-D002-2535AF91EF95}"/>
              </a:ext>
            </a:extLst>
          </p:cNvPr>
          <p:cNvSpPr>
            <a:spLocks noGrp="1"/>
          </p:cNvSpPr>
          <p:nvPr>
            <p:ph type="body" sz="quarter" idx="14"/>
          </p:nvPr>
        </p:nvSpPr>
        <p:spPr>
          <a:xfrm>
            <a:off x="359569" y="4464807"/>
            <a:ext cx="8424000" cy="262764"/>
          </a:xfrm>
        </p:spPr>
        <p:txBody>
          <a:bodyPr/>
          <a:lstStyle/>
          <a:p>
            <a:r>
              <a:rPr lang="en-GB">
                <a:solidFill>
                  <a:schemeClr val="tx2"/>
                </a:solidFill>
              </a:rPr>
              <a:t>*Composite of CV death, stroke or MI.</a:t>
            </a:r>
            <a:br>
              <a:rPr lang="en-GB">
                <a:solidFill>
                  <a:schemeClr val="tx2"/>
                </a:solidFill>
              </a:rPr>
            </a:br>
            <a:r>
              <a:rPr lang="en-GB">
                <a:solidFill>
                  <a:schemeClr val="tx2"/>
                </a:solidFill>
              </a:rPr>
              <a:t>ASA, acetylsalicylic acid; </a:t>
            </a:r>
            <a:r>
              <a:rPr lang="en-US">
                <a:solidFill>
                  <a:schemeClr val="tx2"/>
                </a:solidFill>
              </a:rPr>
              <a:t>CI, confidence interval; CV, cardiovascular; HR, hazard ratio; MI, myocardial infarction.</a:t>
            </a:r>
            <a:br>
              <a:rPr lang="en-US">
                <a:solidFill>
                  <a:schemeClr val="tx2"/>
                </a:solidFill>
              </a:rPr>
            </a:br>
            <a:r>
              <a:rPr lang="en-US" b="1">
                <a:solidFill>
                  <a:schemeClr val="tx2"/>
                </a:solidFill>
              </a:rPr>
              <a:t>1.</a:t>
            </a:r>
            <a:r>
              <a:rPr lang="en-US">
                <a:solidFill>
                  <a:schemeClr val="tx2"/>
                </a:solidFill>
              </a:rPr>
              <a:t> </a:t>
            </a:r>
            <a:r>
              <a:rPr lang="en-US" err="1">
                <a:solidFill>
                  <a:schemeClr val="tx2"/>
                </a:solidFill>
              </a:rPr>
              <a:t>Eikelboom</a:t>
            </a:r>
            <a:r>
              <a:rPr lang="en-US">
                <a:solidFill>
                  <a:schemeClr val="tx2"/>
                </a:solidFill>
              </a:rPr>
              <a:t> JW,. et al. N Engl J Med 2017;377:1319–1330; </a:t>
            </a:r>
            <a:r>
              <a:rPr lang="en-US" b="1">
                <a:solidFill>
                  <a:schemeClr val="tx2"/>
                </a:solidFill>
              </a:rPr>
              <a:t>2.</a:t>
            </a:r>
            <a:r>
              <a:rPr lang="en-US">
                <a:solidFill>
                  <a:schemeClr val="tx2"/>
                </a:solidFill>
              </a:rPr>
              <a:t> Sharma M, et al. Circulation. 2019;139:1134–1145.</a:t>
            </a:r>
          </a:p>
        </p:txBody>
      </p:sp>
      <p:sp>
        <p:nvSpPr>
          <p:cNvPr id="307" name="TextBox 6">
            <a:extLst>
              <a:ext uri="{FF2B5EF4-FFF2-40B4-BE49-F238E27FC236}">
                <a16:creationId xmlns:a16="http://schemas.microsoft.com/office/drawing/2014/main" id="{B33A4CE7-C843-17B4-6DDA-971DEF51BE58}"/>
              </a:ext>
            </a:extLst>
          </p:cNvPr>
          <p:cNvSpPr txBox="1"/>
          <p:nvPr/>
        </p:nvSpPr>
        <p:spPr>
          <a:xfrm>
            <a:off x="4709564" y="3785152"/>
            <a:ext cx="4075662" cy="843998"/>
          </a:xfrm>
          <a:prstGeom prst="rect">
            <a:avLst/>
          </a:prstGeom>
          <a:solidFill>
            <a:schemeClr val="accent3">
              <a:lumMod val="20000"/>
              <a:lumOff val="80000"/>
            </a:schemeClr>
          </a:solidFill>
        </p:spPr>
        <p:txBody>
          <a:bodyPr wrap="square" lIns="91440" tIns="45720" rIns="91440" bIns="45720" anchor="ctr">
            <a:no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endParaRPr lang="en-GB" sz="900" b="1" kern="0">
              <a:solidFill>
                <a:schemeClr val="tx2"/>
              </a:solidFill>
              <a:cs typeface="Arial"/>
            </a:endParaRPr>
          </a:p>
          <a:p>
            <a:pPr algn="ctr" fontAlgn="auto">
              <a:spcBef>
                <a:spcPts val="0"/>
              </a:spcBef>
              <a:spcAft>
                <a:spcPts val="0"/>
              </a:spcAft>
              <a:defRPr/>
            </a:pPr>
            <a:r>
              <a:rPr lang="en-GB" sz="900" b="1" kern="0">
                <a:solidFill>
                  <a:schemeClr val="tx2"/>
                </a:solidFill>
                <a:cs typeface="Arial"/>
              </a:rPr>
              <a:t>Rivaroxaban plus aspirin compared with aspirin alone:</a:t>
            </a:r>
            <a:r>
              <a:rPr lang="en-GB" sz="900" b="1" kern="0" baseline="30000">
                <a:solidFill>
                  <a:schemeClr val="tx2"/>
                </a:solidFill>
                <a:cs typeface="Arial"/>
              </a:rPr>
              <a:t>1,2</a:t>
            </a:r>
            <a:endParaRPr lang="en-GB" sz="900" b="1" kern="0">
              <a:solidFill>
                <a:schemeClr val="tx2"/>
              </a:solidFill>
              <a:cs typeface="Arial"/>
            </a:endParaRPr>
          </a:p>
          <a:p>
            <a:pPr algn="ctr" fontAlgn="auto">
              <a:spcBef>
                <a:spcPts val="0"/>
              </a:spcBef>
              <a:spcAft>
                <a:spcPts val="0"/>
              </a:spcAft>
              <a:defRPr/>
            </a:pPr>
            <a:r>
              <a:rPr lang="en-GB" sz="900" kern="0">
                <a:solidFill>
                  <a:schemeClr val="tx2"/>
                </a:solidFill>
                <a:cs typeface="Arial"/>
              </a:rPr>
              <a:t>Primary efficacy outcome*: HR: 0.76; 95% CI: 0.66–0.86; p&lt;0.001</a:t>
            </a:r>
          </a:p>
          <a:p>
            <a:pPr algn="ctr" fontAlgn="auto">
              <a:spcBef>
                <a:spcPts val="0"/>
              </a:spcBef>
              <a:spcAft>
                <a:spcPts val="0"/>
              </a:spcAft>
              <a:defRPr/>
            </a:pPr>
            <a:r>
              <a:rPr lang="en-GB" sz="900" kern="0">
                <a:solidFill>
                  <a:schemeClr val="tx2"/>
                </a:solidFill>
                <a:cs typeface="Arial"/>
              </a:rPr>
              <a:t>Stroke: HR: 0.58; 95% CI: 0.44–0.76; p&lt;0.0001</a:t>
            </a:r>
          </a:p>
          <a:p>
            <a:pPr algn="ctr" fontAlgn="auto">
              <a:spcBef>
                <a:spcPts val="0"/>
              </a:spcBef>
              <a:spcAft>
                <a:spcPts val="0"/>
              </a:spcAft>
              <a:defRPr/>
            </a:pPr>
            <a:r>
              <a:rPr lang="en-GB" sz="900" kern="0">
                <a:solidFill>
                  <a:schemeClr val="tx2"/>
                </a:solidFill>
                <a:cs typeface="Arial"/>
              </a:rPr>
              <a:t>Ischemic or uncertain stroke: HR: 0.51; 95% CI: 0.38–0.68; p&lt;0.0001</a:t>
            </a:r>
          </a:p>
          <a:p>
            <a:pPr algn="ctr" fontAlgn="auto">
              <a:spcBef>
                <a:spcPts val="0"/>
              </a:spcBef>
              <a:spcAft>
                <a:spcPts val="0"/>
              </a:spcAft>
              <a:defRPr/>
            </a:pPr>
            <a:r>
              <a:rPr lang="en-GB" sz="900" kern="0">
                <a:solidFill>
                  <a:schemeClr val="tx2"/>
                </a:solidFill>
                <a:cs typeface="Arial"/>
              </a:rPr>
              <a:t>Major bleeding: HR: 1.70; 95% CI: 1.40–2.05; p&lt;0.001</a:t>
            </a:r>
            <a:br>
              <a:rPr lang="en-GB" sz="900" kern="0">
                <a:solidFill>
                  <a:schemeClr val="tx2"/>
                </a:solidFill>
                <a:cs typeface="Arial"/>
              </a:rPr>
            </a:br>
            <a:endParaRPr lang="en-GB" sz="900" kern="0">
              <a:solidFill>
                <a:schemeClr val="tx2"/>
              </a:solidFill>
              <a:cs typeface="Arial"/>
            </a:endParaRPr>
          </a:p>
        </p:txBody>
      </p:sp>
      <p:grpSp>
        <p:nvGrpSpPr>
          <p:cNvPr id="308" name="Group 307">
            <a:extLst>
              <a:ext uri="{FF2B5EF4-FFF2-40B4-BE49-F238E27FC236}">
                <a16:creationId xmlns:a16="http://schemas.microsoft.com/office/drawing/2014/main" id="{98EBEA04-84E7-00B8-2AFC-1CE9727DF972}"/>
              </a:ext>
            </a:extLst>
          </p:cNvPr>
          <p:cNvGrpSpPr/>
          <p:nvPr/>
        </p:nvGrpSpPr>
        <p:grpSpPr>
          <a:xfrm>
            <a:off x="5792662" y="1623064"/>
            <a:ext cx="2672079" cy="856026"/>
            <a:chOff x="2218774" y="2546148"/>
            <a:chExt cx="3781894" cy="1115749"/>
          </a:xfrm>
        </p:grpSpPr>
        <p:grpSp>
          <p:nvGrpSpPr>
            <p:cNvPr id="309" name="Group 308">
              <a:extLst>
                <a:ext uri="{FF2B5EF4-FFF2-40B4-BE49-F238E27FC236}">
                  <a16:creationId xmlns:a16="http://schemas.microsoft.com/office/drawing/2014/main" id="{5B3B2D53-9EF1-5950-B0ED-CB3956C50522}"/>
                </a:ext>
              </a:extLst>
            </p:cNvPr>
            <p:cNvGrpSpPr/>
            <p:nvPr/>
          </p:nvGrpSpPr>
          <p:grpSpPr>
            <a:xfrm>
              <a:off x="4087895" y="3154218"/>
              <a:ext cx="1865255" cy="507679"/>
              <a:chOff x="3441292" y="3031913"/>
              <a:chExt cx="1281113" cy="507679"/>
            </a:xfrm>
          </p:grpSpPr>
          <p:cxnSp>
            <p:nvCxnSpPr>
              <p:cNvPr id="316" name="Straight Connector 315">
                <a:extLst>
                  <a:ext uri="{FF2B5EF4-FFF2-40B4-BE49-F238E27FC236}">
                    <a16:creationId xmlns:a16="http://schemas.microsoft.com/office/drawing/2014/main" id="{E9B5D2E3-E06A-CFF9-6F5E-C4ED6BF133E1}"/>
                  </a:ext>
                </a:extLst>
              </p:cNvPr>
              <p:cNvCxnSpPr>
                <a:cxnSpLocks/>
              </p:cNvCxnSpPr>
              <p:nvPr/>
            </p:nvCxnSpPr>
            <p:spPr>
              <a:xfrm flipV="1">
                <a:off x="3441292" y="3034405"/>
                <a:ext cx="0" cy="82927"/>
              </a:xfrm>
              <a:prstGeom prst="line">
                <a:avLst/>
              </a:prstGeom>
              <a:noFill/>
              <a:ln w="12700" cap="flat" cmpd="sng" algn="ctr">
                <a:solidFill>
                  <a:srgbClr val="000000"/>
                </a:solidFill>
                <a:prstDash val="solid"/>
              </a:ln>
              <a:effectLst/>
            </p:spPr>
          </p:cxnSp>
          <p:cxnSp>
            <p:nvCxnSpPr>
              <p:cNvPr id="317" name="Straight Connector 316">
                <a:extLst>
                  <a:ext uri="{FF2B5EF4-FFF2-40B4-BE49-F238E27FC236}">
                    <a16:creationId xmlns:a16="http://schemas.microsoft.com/office/drawing/2014/main" id="{815932CB-6DC9-605F-CC65-790B78EE6415}"/>
                  </a:ext>
                </a:extLst>
              </p:cNvPr>
              <p:cNvCxnSpPr>
                <a:cxnSpLocks/>
              </p:cNvCxnSpPr>
              <p:nvPr/>
            </p:nvCxnSpPr>
            <p:spPr>
              <a:xfrm flipV="1">
                <a:off x="4719150" y="3031913"/>
                <a:ext cx="2" cy="507679"/>
              </a:xfrm>
              <a:prstGeom prst="line">
                <a:avLst/>
              </a:prstGeom>
              <a:noFill/>
              <a:ln w="12700" cap="flat" cmpd="sng" algn="ctr">
                <a:solidFill>
                  <a:srgbClr val="000000"/>
                </a:solidFill>
                <a:prstDash val="solid"/>
              </a:ln>
              <a:effectLst/>
            </p:spPr>
          </p:cxnSp>
          <p:cxnSp>
            <p:nvCxnSpPr>
              <p:cNvPr id="318" name="Straight Connector 317">
                <a:extLst>
                  <a:ext uri="{FF2B5EF4-FFF2-40B4-BE49-F238E27FC236}">
                    <a16:creationId xmlns:a16="http://schemas.microsoft.com/office/drawing/2014/main" id="{1A0A9AC9-580B-BAB9-A411-0519F3A54B40}"/>
                  </a:ext>
                </a:extLst>
              </p:cNvPr>
              <p:cNvCxnSpPr>
                <a:cxnSpLocks/>
              </p:cNvCxnSpPr>
              <p:nvPr/>
            </p:nvCxnSpPr>
            <p:spPr>
              <a:xfrm>
                <a:off x="3441292" y="3039379"/>
                <a:ext cx="1281113" cy="0"/>
              </a:xfrm>
              <a:prstGeom prst="line">
                <a:avLst/>
              </a:prstGeom>
              <a:noFill/>
              <a:ln w="12700" cap="flat" cmpd="sng" algn="ctr">
                <a:solidFill>
                  <a:srgbClr val="000000"/>
                </a:solidFill>
                <a:prstDash val="solid"/>
              </a:ln>
              <a:effectLst/>
            </p:spPr>
          </p:cxnSp>
        </p:grpSp>
        <p:grpSp>
          <p:nvGrpSpPr>
            <p:cNvPr id="310" name="Group 309">
              <a:extLst>
                <a:ext uri="{FF2B5EF4-FFF2-40B4-BE49-F238E27FC236}">
                  <a16:creationId xmlns:a16="http://schemas.microsoft.com/office/drawing/2014/main" id="{09455428-B941-1241-79F1-D1331CE958D0}"/>
                </a:ext>
              </a:extLst>
            </p:cNvPr>
            <p:cNvGrpSpPr/>
            <p:nvPr/>
          </p:nvGrpSpPr>
          <p:grpSpPr>
            <a:xfrm>
              <a:off x="2218774" y="2785508"/>
              <a:ext cx="3734377" cy="876389"/>
              <a:chOff x="3412007" y="3031913"/>
              <a:chExt cx="1308806" cy="876389"/>
            </a:xfrm>
          </p:grpSpPr>
          <p:cxnSp>
            <p:nvCxnSpPr>
              <p:cNvPr id="313" name="Straight Connector 312">
                <a:extLst>
                  <a:ext uri="{FF2B5EF4-FFF2-40B4-BE49-F238E27FC236}">
                    <a16:creationId xmlns:a16="http://schemas.microsoft.com/office/drawing/2014/main" id="{B89B799D-B499-8545-5F18-DD90A0C666C0}"/>
                  </a:ext>
                </a:extLst>
              </p:cNvPr>
              <p:cNvCxnSpPr/>
              <p:nvPr/>
            </p:nvCxnSpPr>
            <p:spPr>
              <a:xfrm flipV="1">
                <a:off x="3413823" y="3034405"/>
                <a:ext cx="0" cy="224308"/>
              </a:xfrm>
              <a:prstGeom prst="line">
                <a:avLst/>
              </a:prstGeom>
              <a:noFill/>
              <a:ln w="12700" cap="flat" cmpd="sng" algn="ctr">
                <a:solidFill>
                  <a:srgbClr val="000000"/>
                </a:solidFill>
                <a:prstDash val="solid"/>
              </a:ln>
              <a:effectLst/>
            </p:spPr>
          </p:cxnSp>
          <p:cxnSp>
            <p:nvCxnSpPr>
              <p:cNvPr id="314" name="Straight Connector 313">
                <a:extLst>
                  <a:ext uri="{FF2B5EF4-FFF2-40B4-BE49-F238E27FC236}">
                    <a16:creationId xmlns:a16="http://schemas.microsoft.com/office/drawing/2014/main" id="{2527DBB0-9596-235B-9E6F-A4BEC1E38353}"/>
                  </a:ext>
                </a:extLst>
              </p:cNvPr>
              <p:cNvCxnSpPr>
                <a:cxnSpLocks/>
              </p:cNvCxnSpPr>
              <p:nvPr/>
            </p:nvCxnSpPr>
            <p:spPr>
              <a:xfrm flipV="1">
                <a:off x="4719152" y="3031913"/>
                <a:ext cx="0" cy="876389"/>
              </a:xfrm>
              <a:prstGeom prst="line">
                <a:avLst/>
              </a:prstGeom>
              <a:noFill/>
              <a:ln w="12700" cap="flat" cmpd="sng" algn="ctr">
                <a:solidFill>
                  <a:srgbClr val="000000"/>
                </a:solidFill>
                <a:prstDash val="solid"/>
              </a:ln>
              <a:effectLst/>
            </p:spPr>
          </p:cxnSp>
          <p:cxnSp>
            <p:nvCxnSpPr>
              <p:cNvPr id="315" name="Straight Connector 314">
                <a:extLst>
                  <a:ext uri="{FF2B5EF4-FFF2-40B4-BE49-F238E27FC236}">
                    <a16:creationId xmlns:a16="http://schemas.microsoft.com/office/drawing/2014/main" id="{BC49FBE3-9E04-A487-B12F-5798A78C806D}"/>
                  </a:ext>
                </a:extLst>
              </p:cNvPr>
              <p:cNvCxnSpPr>
                <a:cxnSpLocks/>
              </p:cNvCxnSpPr>
              <p:nvPr/>
            </p:nvCxnSpPr>
            <p:spPr>
              <a:xfrm>
                <a:off x="3412007" y="3038170"/>
                <a:ext cx="1308806" cy="1209"/>
              </a:xfrm>
              <a:prstGeom prst="line">
                <a:avLst/>
              </a:prstGeom>
              <a:noFill/>
              <a:ln w="12700" cap="flat" cmpd="sng" algn="ctr">
                <a:solidFill>
                  <a:srgbClr val="000000"/>
                </a:solidFill>
                <a:prstDash val="solid"/>
              </a:ln>
              <a:effectLst/>
            </p:spPr>
          </p:cxnSp>
        </p:grpSp>
        <p:sp>
          <p:nvSpPr>
            <p:cNvPr id="311" name="TextBox 310">
              <a:extLst>
                <a:ext uri="{FF2B5EF4-FFF2-40B4-BE49-F238E27FC236}">
                  <a16:creationId xmlns:a16="http://schemas.microsoft.com/office/drawing/2014/main" id="{7D8ECD62-B4CA-555B-6EB0-0450B1D3C42A}"/>
                </a:ext>
              </a:extLst>
            </p:cNvPr>
            <p:cNvSpPr txBox="1"/>
            <p:nvPr/>
          </p:nvSpPr>
          <p:spPr>
            <a:xfrm>
              <a:off x="3100037" y="2916783"/>
              <a:ext cx="2900631" cy="276999"/>
            </a:xfrm>
            <a:prstGeom prst="rect">
              <a:avLst/>
            </a:prstGeom>
            <a:noFill/>
          </p:spPr>
          <p:txBody>
            <a:bodyPr wrap="square" lIns="91440" tIns="45720" rIns="91440" bIns="45720" anchor="t">
              <a:spAutoFit/>
            </a:bodyPr>
            <a:lstStyle/>
            <a:p>
              <a:pPr marL="0" marR="0" lvl="0" indent="0" algn="r" defTabSz="6858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srgbClr val="000000"/>
                  </a:solidFill>
                  <a:effectLst/>
                  <a:uLnTx/>
                  <a:uFillTx/>
                  <a:latin typeface="Arial"/>
                  <a:cs typeface="Arial"/>
                </a:rPr>
                <a:t>(HR: 1.51; </a:t>
              </a:r>
              <a:r>
                <a:rPr kumimoji="0" lang="en-US" sz="750" b="0" i="0" u="none" strike="noStrike" kern="0" cap="none" spc="0" normalizeH="0" baseline="0" noProof="0">
                  <a:ln>
                    <a:noFill/>
                  </a:ln>
                  <a:solidFill>
                    <a:srgbClr val="000000"/>
                  </a:solidFill>
                  <a:effectLst/>
                  <a:uLnTx/>
                  <a:uFillTx/>
                  <a:latin typeface="Arial"/>
                </a:rPr>
                <a:t>95% CI: 1.25–1.84; p&lt;0.001)</a:t>
              </a:r>
              <a:endParaRPr kumimoji="0" lang="en-GB" sz="750" b="0" i="0" u="none" strike="noStrike" kern="0" cap="none" spc="0" normalizeH="0" baseline="0" noProof="0">
                <a:ln>
                  <a:noFill/>
                </a:ln>
                <a:solidFill>
                  <a:srgbClr val="000000"/>
                </a:solidFill>
                <a:effectLst/>
                <a:uLnTx/>
                <a:uFillTx/>
                <a:latin typeface="Arial"/>
              </a:endParaRPr>
            </a:p>
          </p:txBody>
        </p:sp>
        <p:sp>
          <p:nvSpPr>
            <p:cNvPr id="312" name="TextBox 311">
              <a:extLst>
                <a:ext uri="{FF2B5EF4-FFF2-40B4-BE49-F238E27FC236}">
                  <a16:creationId xmlns:a16="http://schemas.microsoft.com/office/drawing/2014/main" id="{2516A4F4-6D39-06CA-B617-BAA1905E2349}"/>
                </a:ext>
              </a:extLst>
            </p:cNvPr>
            <p:cNvSpPr txBox="1"/>
            <p:nvPr/>
          </p:nvSpPr>
          <p:spPr>
            <a:xfrm>
              <a:off x="3086462" y="2546148"/>
              <a:ext cx="2914206" cy="276999"/>
            </a:xfrm>
            <a:prstGeom prst="rect">
              <a:avLst/>
            </a:prstGeom>
            <a:noFill/>
          </p:spPr>
          <p:txBody>
            <a:bodyPr wrap="square" lIns="91440" tIns="45720" rIns="91440" bIns="45720" anchor="t">
              <a:spAutoFit/>
            </a:bodyPr>
            <a:lstStyle/>
            <a:p>
              <a:pPr marL="0" marR="0" lvl="0" indent="0" algn="r" defTabSz="685800" eaLnBrk="1" fontAlgn="auto" latinLnBrk="0" hangingPunct="1">
                <a:lnSpc>
                  <a:spcPct val="100000"/>
                </a:lnSpc>
                <a:spcBef>
                  <a:spcPts val="0"/>
                </a:spcBef>
                <a:spcAft>
                  <a:spcPts val="0"/>
                </a:spcAft>
                <a:buClrTx/>
                <a:buSzTx/>
                <a:buFontTx/>
                <a:buNone/>
                <a:tabLst/>
                <a:defRPr/>
              </a:pPr>
              <a:r>
                <a:rPr kumimoji="0" lang="en-US" sz="750" b="0" i="0" u="none" strike="noStrike" kern="0" cap="none" spc="0" normalizeH="0" baseline="0" noProof="0">
                  <a:ln>
                    <a:noFill/>
                  </a:ln>
                  <a:solidFill>
                    <a:srgbClr val="000000"/>
                  </a:solidFill>
                  <a:effectLst/>
                  <a:uLnTx/>
                  <a:uFillTx/>
                  <a:latin typeface="Arial"/>
                  <a:cs typeface="Arial"/>
                </a:rPr>
                <a:t>(HR: 1.70; 95% CI: 1.40–2.05; p&lt;0.001)</a:t>
              </a:r>
              <a:endParaRPr kumimoji="0" lang="en-GB" sz="750" b="0" i="0" u="none" strike="noStrike" kern="0" cap="none" spc="0" normalizeH="0" baseline="0" noProof="0">
                <a:ln>
                  <a:noFill/>
                </a:ln>
                <a:solidFill>
                  <a:srgbClr val="000000"/>
                </a:solidFill>
                <a:effectLst/>
                <a:uLnTx/>
                <a:uFillTx/>
                <a:latin typeface="Arial"/>
                <a:cs typeface="Arial"/>
              </a:endParaRPr>
            </a:p>
          </p:txBody>
        </p:sp>
      </p:grpSp>
      <p:graphicFrame>
        <p:nvGraphicFramePr>
          <p:cNvPr id="320" name="Content Placeholder 11">
            <a:extLst>
              <a:ext uri="{FF2B5EF4-FFF2-40B4-BE49-F238E27FC236}">
                <a16:creationId xmlns:a16="http://schemas.microsoft.com/office/drawing/2014/main" id="{7EDBE126-2535-FF8F-E5D1-BDB3078BB944}"/>
              </a:ext>
            </a:extLst>
          </p:cNvPr>
          <p:cNvGraphicFramePr>
            <a:graphicFrameLocks/>
          </p:cNvGraphicFramePr>
          <p:nvPr>
            <p:extLst>
              <p:ext uri="{D42A27DB-BD31-4B8C-83A1-F6EECF244321}">
                <p14:modId xmlns:p14="http://schemas.microsoft.com/office/powerpoint/2010/main" val="2829728072"/>
              </p:ext>
            </p:extLst>
          </p:nvPr>
        </p:nvGraphicFramePr>
        <p:xfrm>
          <a:off x="4709564" y="1762424"/>
          <a:ext cx="4074006" cy="1923555"/>
        </p:xfrm>
        <a:graphic>
          <a:graphicData uri="http://schemas.openxmlformats.org/drawingml/2006/chart">
            <c:chart xmlns:c="http://schemas.openxmlformats.org/drawingml/2006/chart" xmlns:r="http://schemas.openxmlformats.org/officeDocument/2006/relationships" r:id="rId3"/>
          </a:graphicData>
        </a:graphic>
      </p:graphicFrame>
      <p:sp>
        <p:nvSpPr>
          <p:cNvPr id="321" name="Content Placeholder 9">
            <a:extLst>
              <a:ext uri="{FF2B5EF4-FFF2-40B4-BE49-F238E27FC236}">
                <a16:creationId xmlns:a16="http://schemas.microsoft.com/office/drawing/2014/main" id="{83E3A50A-C6C5-5D55-9C7E-4503057438B2}"/>
              </a:ext>
            </a:extLst>
          </p:cNvPr>
          <p:cNvSpPr txBox="1">
            <a:spLocks/>
          </p:cNvSpPr>
          <p:nvPr/>
        </p:nvSpPr>
        <p:spPr>
          <a:xfrm>
            <a:off x="360362" y="1292562"/>
            <a:ext cx="4092391" cy="307777"/>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err="1">
                <a:ln>
                  <a:noFill/>
                </a:ln>
                <a:solidFill>
                  <a:schemeClr val="tx2"/>
                </a:solidFill>
                <a:effectLst/>
                <a:uLnTx/>
                <a:uFillTx/>
                <a:latin typeface="Arial"/>
                <a:ea typeface="+mn-ea"/>
                <a:cs typeface="+mn-cs"/>
              </a:rPr>
              <a:t>FXa</a:t>
            </a:r>
            <a:r>
              <a:rPr kumimoji="0" lang="en-GB" sz="1000" b="1" i="0" u="none" strike="noStrike" kern="0" cap="none" spc="0" normalizeH="0" baseline="0" noProof="0">
                <a:ln>
                  <a:noFill/>
                </a:ln>
                <a:solidFill>
                  <a:schemeClr val="tx2"/>
                </a:solidFill>
                <a:effectLst/>
                <a:uLnTx/>
                <a:uFillTx/>
                <a:latin typeface="Arial"/>
                <a:ea typeface="+mn-ea"/>
                <a:cs typeface="+mn-cs"/>
              </a:rPr>
              <a:t> inhibition plus antiplatelet therapy reduced the rate of ischemic/unknown stroke events</a:t>
            </a:r>
            <a:r>
              <a:rPr kumimoji="0" lang="en-GB" sz="1000" b="1" i="0" u="none" strike="noStrike" kern="0" cap="none" spc="0" normalizeH="0" baseline="30000" noProof="0">
                <a:ln>
                  <a:noFill/>
                </a:ln>
                <a:solidFill>
                  <a:schemeClr val="tx2"/>
                </a:solidFill>
                <a:effectLst/>
                <a:uLnTx/>
                <a:uFillTx/>
                <a:latin typeface="Arial"/>
                <a:ea typeface="+mn-ea"/>
                <a:cs typeface="+mn-cs"/>
              </a:rPr>
              <a:t>2 </a:t>
            </a:r>
          </a:p>
        </p:txBody>
      </p:sp>
      <p:sp>
        <p:nvSpPr>
          <p:cNvPr id="322" name="Content Placeholder 13">
            <a:extLst>
              <a:ext uri="{FF2B5EF4-FFF2-40B4-BE49-F238E27FC236}">
                <a16:creationId xmlns:a16="http://schemas.microsoft.com/office/drawing/2014/main" id="{0D06EF95-2D3B-6686-2ABD-F25BE087449F}"/>
              </a:ext>
            </a:extLst>
          </p:cNvPr>
          <p:cNvSpPr txBox="1">
            <a:spLocks/>
          </p:cNvSpPr>
          <p:nvPr/>
        </p:nvSpPr>
        <p:spPr>
          <a:xfrm>
            <a:off x="4691178" y="1292562"/>
            <a:ext cx="4092391" cy="153888"/>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000" b="1" i="0" u="none" strike="noStrike" kern="0" cap="none" spc="0" normalizeH="0" baseline="0" noProof="0">
                <a:ln>
                  <a:noFill/>
                </a:ln>
                <a:solidFill>
                  <a:schemeClr val="tx2"/>
                </a:solidFill>
                <a:effectLst/>
                <a:uLnTx/>
                <a:uFillTx/>
                <a:latin typeface="Arial"/>
                <a:ea typeface="+mn-ea"/>
                <a:cs typeface="+mn-cs"/>
              </a:rPr>
              <a:t>Event rates of Major bleeding event</a:t>
            </a:r>
            <a:r>
              <a:rPr kumimoji="0" lang="en-GB" sz="1000" b="1" i="0" u="none" strike="noStrike" kern="0" cap="none" spc="0" normalizeH="0" baseline="30000" noProof="0">
                <a:ln>
                  <a:noFill/>
                </a:ln>
                <a:solidFill>
                  <a:schemeClr val="tx2"/>
                </a:solidFill>
                <a:effectLst/>
                <a:uLnTx/>
                <a:uFillTx/>
                <a:latin typeface="Arial"/>
                <a:ea typeface="+mn-ea"/>
                <a:cs typeface="+mn-cs"/>
              </a:rPr>
              <a:t>1</a:t>
            </a:r>
          </a:p>
        </p:txBody>
      </p:sp>
      <p:graphicFrame>
        <p:nvGraphicFramePr>
          <p:cNvPr id="48" name="Table 47">
            <a:extLst>
              <a:ext uri="{FF2B5EF4-FFF2-40B4-BE49-F238E27FC236}">
                <a16:creationId xmlns:a16="http://schemas.microsoft.com/office/drawing/2014/main" id="{F13B2F2F-8A72-18F3-770B-830A955639B5}"/>
              </a:ext>
            </a:extLst>
          </p:cNvPr>
          <p:cNvGraphicFramePr>
            <a:graphicFrameLocks noGrp="1"/>
          </p:cNvGraphicFramePr>
          <p:nvPr>
            <p:extLst>
              <p:ext uri="{D42A27DB-BD31-4B8C-83A1-F6EECF244321}">
                <p14:modId xmlns:p14="http://schemas.microsoft.com/office/powerpoint/2010/main" val="2250275112"/>
              </p:ext>
            </p:extLst>
          </p:nvPr>
        </p:nvGraphicFramePr>
        <p:xfrm>
          <a:off x="233251" y="3877530"/>
          <a:ext cx="4271025" cy="540831"/>
        </p:xfrm>
        <a:graphic>
          <a:graphicData uri="http://schemas.openxmlformats.org/drawingml/2006/table">
            <a:tbl>
              <a:tblPr firstRow="1" bandRow="1"/>
              <a:tblGrid>
                <a:gridCol w="882968">
                  <a:extLst>
                    <a:ext uri="{9D8B030D-6E8A-4147-A177-3AD203B41FA5}">
                      <a16:colId xmlns:a16="http://schemas.microsoft.com/office/drawing/2014/main" val="1925212632"/>
                    </a:ext>
                  </a:extLst>
                </a:gridCol>
                <a:gridCol w="234819">
                  <a:extLst>
                    <a:ext uri="{9D8B030D-6E8A-4147-A177-3AD203B41FA5}">
                      <a16:colId xmlns:a16="http://schemas.microsoft.com/office/drawing/2014/main" val="3173103413"/>
                    </a:ext>
                  </a:extLst>
                </a:gridCol>
                <a:gridCol w="582930">
                  <a:extLst>
                    <a:ext uri="{9D8B030D-6E8A-4147-A177-3AD203B41FA5}">
                      <a16:colId xmlns:a16="http://schemas.microsoft.com/office/drawing/2014/main" val="931197705"/>
                    </a:ext>
                  </a:extLst>
                </a:gridCol>
                <a:gridCol w="540068">
                  <a:extLst>
                    <a:ext uri="{9D8B030D-6E8A-4147-A177-3AD203B41FA5}">
                      <a16:colId xmlns:a16="http://schemas.microsoft.com/office/drawing/2014/main" val="339997068"/>
                    </a:ext>
                  </a:extLst>
                </a:gridCol>
                <a:gridCol w="490052">
                  <a:extLst>
                    <a:ext uri="{9D8B030D-6E8A-4147-A177-3AD203B41FA5}">
                      <a16:colId xmlns:a16="http://schemas.microsoft.com/office/drawing/2014/main" val="2069907251"/>
                    </a:ext>
                  </a:extLst>
                </a:gridCol>
                <a:gridCol w="582638">
                  <a:extLst>
                    <a:ext uri="{9D8B030D-6E8A-4147-A177-3AD203B41FA5}">
                      <a16:colId xmlns:a16="http://schemas.microsoft.com/office/drawing/2014/main" val="3393284308"/>
                    </a:ext>
                  </a:extLst>
                </a:gridCol>
                <a:gridCol w="478775">
                  <a:extLst>
                    <a:ext uri="{9D8B030D-6E8A-4147-A177-3AD203B41FA5}">
                      <a16:colId xmlns:a16="http://schemas.microsoft.com/office/drawing/2014/main" val="3082420247"/>
                    </a:ext>
                  </a:extLst>
                </a:gridCol>
                <a:gridCol w="478775">
                  <a:extLst>
                    <a:ext uri="{9D8B030D-6E8A-4147-A177-3AD203B41FA5}">
                      <a16:colId xmlns:a16="http://schemas.microsoft.com/office/drawing/2014/main" val="2278629420"/>
                    </a:ext>
                  </a:extLst>
                </a:gridCol>
              </a:tblGrid>
              <a:tr h="167771">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r>
                        <a:rPr lang="en-US" sz="700" noProof="0">
                          <a:solidFill>
                            <a:schemeClr val="tx1"/>
                          </a:solidFill>
                          <a:latin typeface="Arial" panose="020B0604020202020204" pitchFamily="34" charset="0"/>
                          <a:cs typeface="Arial" panose="020B0604020202020204" pitchFamily="34" charset="0"/>
                        </a:rPr>
                        <a:t>No. at risk</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endParaRPr lang="en-US" sz="800" noProof="0">
                        <a:solidFill>
                          <a:schemeClr val="tx1"/>
                        </a:solidFill>
                        <a:latin typeface="Arial" panose="020B0604020202020204" pitchFamily="34" charset="0"/>
                        <a:cs typeface="Arial" panose="020B0604020202020204" pitchFamily="34" charset="0"/>
                      </a:endParaRPr>
                    </a:p>
                  </a:txBody>
                  <a:tcPr marL="0" marR="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22820335"/>
                  </a:ext>
                </a:extLst>
              </a:tr>
              <a:tr h="118151">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r>
                        <a:rPr lang="en-US" sz="700" b="1" spc="-30" baseline="0" noProof="0">
                          <a:solidFill>
                            <a:srgbClr val="426F8F"/>
                          </a:solidFill>
                          <a:latin typeface="Arial" panose="020B0604020202020204" pitchFamily="34" charset="0"/>
                          <a:cs typeface="Arial" panose="020B0604020202020204" pitchFamily="34" charset="0"/>
                        </a:rPr>
                        <a:t>Rivaroxaban + aspirin</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l"/>
                      <a:r>
                        <a:rPr lang="en-US" sz="800" noProof="0">
                          <a:solidFill>
                            <a:schemeClr val="tx1"/>
                          </a:solidFill>
                          <a:latin typeface="Arial" panose="020B0604020202020204" pitchFamily="34" charset="0"/>
                          <a:cs typeface="Arial" panose="020B0604020202020204" pitchFamily="34" charset="0"/>
                        </a:rPr>
                        <a:t>9152</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9069</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7973</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6374</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3975</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2259</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673</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58398913"/>
                  </a:ext>
                </a:extLst>
              </a:tr>
              <a:tr h="125570">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r>
                        <a:rPr lang="en-US" sz="700" b="1" spc="-30" baseline="0" noProof="0">
                          <a:solidFill>
                            <a:srgbClr val="90B4CC"/>
                          </a:solidFill>
                          <a:latin typeface="Arial" panose="020B0604020202020204" pitchFamily="34" charset="0"/>
                          <a:cs typeface="Arial" panose="020B0604020202020204" pitchFamily="34" charset="0"/>
                        </a:rPr>
                        <a:t>Rivaroxaban alone</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l"/>
                      <a:r>
                        <a:rPr lang="en-US" sz="800" noProof="0">
                          <a:solidFill>
                            <a:schemeClr val="tx1"/>
                          </a:solidFill>
                          <a:latin typeface="Arial" panose="020B0604020202020204" pitchFamily="34" charset="0"/>
                          <a:cs typeface="Arial" panose="020B0604020202020204" pitchFamily="34" charset="0"/>
                        </a:rPr>
                        <a:t>9117</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9016</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7898</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6291</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3943</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2228</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691</a:t>
                      </a:r>
                    </a:p>
                  </a:txBody>
                  <a:tcPr marL="0" marR="0" marT="0"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09922086"/>
                  </a:ext>
                </a:extLst>
              </a:tr>
              <a:tr h="125570">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r>
                        <a:rPr lang="en-US" sz="700" b="1" spc="-30" baseline="0" noProof="0">
                          <a:solidFill>
                            <a:schemeClr val="accent2"/>
                          </a:solidFill>
                          <a:latin typeface="Arial" panose="020B0604020202020204" pitchFamily="34" charset="0"/>
                          <a:cs typeface="Arial" panose="020B0604020202020204" pitchFamily="34" charset="0"/>
                        </a:rPr>
                        <a:t>Aspirin alone</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l"/>
                      <a:r>
                        <a:rPr lang="en-US" sz="800" noProof="0">
                          <a:solidFill>
                            <a:schemeClr val="tx1"/>
                          </a:solidFill>
                          <a:latin typeface="Arial" panose="020B0604020202020204" pitchFamily="34" charset="0"/>
                          <a:cs typeface="Arial" panose="020B0604020202020204" pitchFamily="34" charset="0"/>
                        </a:rPr>
                        <a:t>9126</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9022</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7874</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6251</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3951</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2231</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ctr"/>
                      <a:r>
                        <a:rPr lang="en-US" sz="800" noProof="0">
                          <a:solidFill>
                            <a:schemeClr val="tx1"/>
                          </a:solidFill>
                          <a:latin typeface="Arial" panose="020B0604020202020204" pitchFamily="34" charset="0"/>
                          <a:cs typeface="Arial" panose="020B0604020202020204" pitchFamily="34" charset="0"/>
                        </a:rPr>
                        <a:t>693</a:t>
                      </a: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97243516"/>
                  </a:ext>
                </a:extLst>
              </a:tr>
            </a:tbl>
          </a:graphicData>
        </a:graphic>
      </p:graphicFrame>
      <p:grpSp>
        <p:nvGrpSpPr>
          <p:cNvPr id="49" name="Group 48">
            <a:extLst>
              <a:ext uri="{FF2B5EF4-FFF2-40B4-BE49-F238E27FC236}">
                <a16:creationId xmlns:a16="http://schemas.microsoft.com/office/drawing/2014/main" id="{9307F753-238E-0580-8B9E-24CF5E96994B}"/>
              </a:ext>
            </a:extLst>
          </p:cNvPr>
          <p:cNvGrpSpPr/>
          <p:nvPr/>
        </p:nvGrpSpPr>
        <p:grpSpPr>
          <a:xfrm>
            <a:off x="244008" y="1685150"/>
            <a:ext cx="4327992" cy="2338637"/>
            <a:chOff x="596449" y="2487266"/>
            <a:chExt cx="5070879" cy="2916194"/>
          </a:xfrm>
        </p:grpSpPr>
        <p:sp>
          <p:nvSpPr>
            <p:cNvPr id="50" name="Freeform: Shape 49">
              <a:extLst>
                <a:ext uri="{FF2B5EF4-FFF2-40B4-BE49-F238E27FC236}">
                  <a16:creationId xmlns:a16="http://schemas.microsoft.com/office/drawing/2014/main" id="{45B39860-8554-3362-1ACB-D062A85F2F25}"/>
                </a:ext>
              </a:extLst>
            </p:cNvPr>
            <p:cNvSpPr/>
            <p:nvPr/>
          </p:nvSpPr>
          <p:spPr>
            <a:xfrm>
              <a:off x="1661370" y="3199759"/>
              <a:ext cx="3662469" cy="1661718"/>
            </a:xfrm>
            <a:custGeom>
              <a:avLst/>
              <a:gdLst>
                <a:gd name="connsiteX0" fmla="*/ 11590878 w 12063191"/>
                <a:gd name="connsiteY0" fmla="*/ 1788 h 6486308"/>
                <a:gd name="connsiteX1" fmla="*/ 11555568 w 12063191"/>
                <a:gd name="connsiteY1" fmla="*/ 38512 h 6486308"/>
                <a:gd name="connsiteX2" fmla="*/ 11553346 w 12063191"/>
                <a:gd name="connsiteY2" fmla="*/ 145948 h 6486308"/>
                <a:gd name="connsiteX3" fmla="*/ 11550209 w 12063191"/>
                <a:gd name="connsiteY3" fmla="*/ 249056 h 6486308"/>
                <a:gd name="connsiteX4" fmla="*/ 11475602 w 12063191"/>
                <a:gd name="connsiteY4" fmla="*/ 260584 h 6486308"/>
                <a:gd name="connsiteX5" fmla="*/ 11402410 w 12063191"/>
                <a:gd name="connsiteY5" fmla="*/ 269020 h 6486308"/>
                <a:gd name="connsiteX6" fmla="*/ 11393523 w 12063191"/>
                <a:gd name="connsiteY6" fmla="*/ 374464 h 6486308"/>
                <a:gd name="connsiteX7" fmla="*/ 11393392 w 12063191"/>
                <a:gd name="connsiteY7" fmla="*/ 465356 h 6486308"/>
                <a:gd name="connsiteX8" fmla="*/ 11387597 w 12063191"/>
                <a:gd name="connsiteY8" fmla="*/ 471148 h 6486308"/>
                <a:gd name="connsiteX9" fmla="*/ 11370171 w 12063191"/>
                <a:gd name="connsiteY9" fmla="*/ 478835 h 6486308"/>
                <a:gd name="connsiteX10" fmla="*/ 11046388 w 12063191"/>
                <a:gd name="connsiteY10" fmla="*/ 480580 h 6486308"/>
                <a:gd name="connsiteX11" fmla="*/ 10734235 w 12063191"/>
                <a:gd name="connsiteY11" fmla="*/ 480425 h 6486308"/>
                <a:gd name="connsiteX12" fmla="*/ 10724455 w 12063191"/>
                <a:gd name="connsiteY12" fmla="*/ 486157 h 6486308"/>
                <a:gd name="connsiteX13" fmla="*/ 10694481 w 12063191"/>
                <a:gd name="connsiteY13" fmla="*/ 515562 h 6486308"/>
                <a:gd name="connsiteX14" fmla="*/ 10689929 w 12063191"/>
                <a:gd name="connsiteY14" fmla="*/ 576554 h 6486308"/>
                <a:gd name="connsiteX15" fmla="*/ 10685877 w 12063191"/>
                <a:gd name="connsiteY15" fmla="*/ 635610 h 6486308"/>
                <a:gd name="connsiteX16" fmla="*/ 10554525 w 12063191"/>
                <a:gd name="connsiteY16" fmla="*/ 649528 h 6486308"/>
                <a:gd name="connsiteX17" fmla="*/ 10423325 w 12063191"/>
                <a:gd name="connsiteY17" fmla="*/ 662517 h 6486308"/>
                <a:gd name="connsiteX18" fmla="*/ 10418860 w 12063191"/>
                <a:gd name="connsiteY18" fmla="*/ 717434 h 6486308"/>
                <a:gd name="connsiteX19" fmla="*/ 10398993 w 12063191"/>
                <a:gd name="connsiteY19" fmla="*/ 782500 h 6486308"/>
                <a:gd name="connsiteX20" fmla="*/ 10124788 w 12063191"/>
                <a:gd name="connsiteY20" fmla="*/ 783829 h 6486308"/>
                <a:gd name="connsiteX21" fmla="*/ 9851236 w 12063191"/>
                <a:gd name="connsiteY21" fmla="*/ 786582 h 6486308"/>
                <a:gd name="connsiteX22" fmla="*/ 9825836 w 12063191"/>
                <a:gd name="connsiteY22" fmla="*/ 813990 h 6486308"/>
                <a:gd name="connsiteX23" fmla="*/ 9822831 w 12063191"/>
                <a:gd name="connsiteY23" fmla="*/ 854779 h 6486308"/>
                <a:gd name="connsiteX24" fmla="*/ 9822831 w 12063191"/>
                <a:gd name="connsiteY24" fmla="*/ 890122 h 6486308"/>
                <a:gd name="connsiteX25" fmla="*/ 9816100 w 12063191"/>
                <a:gd name="connsiteY25" fmla="*/ 896862 h 6486308"/>
                <a:gd name="connsiteX26" fmla="*/ 9801941 w 12063191"/>
                <a:gd name="connsiteY26" fmla="*/ 905246 h 6486308"/>
                <a:gd name="connsiteX27" fmla="*/ 9749857 w 12063191"/>
                <a:gd name="connsiteY27" fmla="*/ 905176 h 6486308"/>
                <a:gd name="connsiteX28" fmla="*/ 9682591 w 12063191"/>
                <a:gd name="connsiteY28" fmla="*/ 913219 h 6486308"/>
                <a:gd name="connsiteX29" fmla="*/ 9672658 w 12063191"/>
                <a:gd name="connsiteY29" fmla="*/ 956868 h 6486308"/>
                <a:gd name="connsiteX30" fmla="*/ 9652987 w 12063191"/>
                <a:gd name="connsiteY30" fmla="*/ 1022803 h 6486308"/>
                <a:gd name="connsiteX31" fmla="*/ 9642139 w 12063191"/>
                <a:gd name="connsiteY31" fmla="*/ 1039083 h 6486308"/>
                <a:gd name="connsiteX32" fmla="*/ 9640310 w 12063191"/>
                <a:gd name="connsiteY32" fmla="*/ 1069941 h 6486308"/>
                <a:gd name="connsiteX33" fmla="*/ 9622318 w 12063191"/>
                <a:gd name="connsiteY33" fmla="*/ 1120273 h 6486308"/>
                <a:gd name="connsiteX34" fmla="*/ 9606110 w 12063191"/>
                <a:gd name="connsiteY34" fmla="*/ 1167965 h 6486308"/>
                <a:gd name="connsiteX35" fmla="*/ 9585765 w 12063191"/>
                <a:gd name="connsiteY35" fmla="*/ 1214531 h 6486308"/>
                <a:gd name="connsiteX36" fmla="*/ 9561433 w 12063191"/>
                <a:gd name="connsiteY36" fmla="*/ 1232872 h 6486308"/>
                <a:gd name="connsiteX37" fmla="*/ 9548364 w 12063191"/>
                <a:gd name="connsiteY37" fmla="*/ 1244733 h 6486308"/>
                <a:gd name="connsiteX38" fmla="*/ 9548189 w 12063191"/>
                <a:gd name="connsiteY38" fmla="*/ 1276665 h 6486308"/>
                <a:gd name="connsiteX39" fmla="*/ 9466263 w 12063191"/>
                <a:gd name="connsiteY39" fmla="*/ 1323893 h 6486308"/>
                <a:gd name="connsiteX40" fmla="*/ 9397407 w 12063191"/>
                <a:gd name="connsiteY40" fmla="*/ 1325080 h 6486308"/>
                <a:gd name="connsiteX41" fmla="*/ 9360114 w 12063191"/>
                <a:gd name="connsiteY41" fmla="*/ 1354211 h 6486308"/>
                <a:gd name="connsiteX42" fmla="*/ 9355627 w 12063191"/>
                <a:gd name="connsiteY42" fmla="*/ 1385796 h 6486308"/>
                <a:gd name="connsiteX43" fmla="*/ 9317463 w 12063191"/>
                <a:gd name="connsiteY43" fmla="*/ 1427082 h 6486308"/>
                <a:gd name="connsiteX44" fmla="*/ 9279364 w 12063191"/>
                <a:gd name="connsiteY44" fmla="*/ 1438392 h 6486308"/>
                <a:gd name="connsiteX45" fmla="*/ 9263855 w 12063191"/>
                <a:gd name="connsiteY45" fmla="*/ 1496890 h 6486308"/>
                <a:gd name="connsiteX46" fmla="*/ 9254684 w 12063191"/>
                <a:gd name="connsiteY46" fmla="*/ 1572824 h 6486308"/>
                <a:gd name="connsiteX47" fmla="*/ 9234034 w 12063191"/>
                <a:gd name="connsiteY47" fmla="*/ 1622431 h 6486308"/>
                <a:gd name="connsiteX48" fmla="*/ 9057699 w 12063191"/>
                <a:gd name="connsiteY48" fmla="*/ 1624408 h 6486308"/>
                <a:gd name="connsiteX49" fmla="*/ 8877989 w 12063191"/>
                <a:gd name="connsiteY49" fmla="*/ 1628212 h 6486308"/>
                <a:gd name="connsiteX50" fmla="*/ 8861826 w 12063191"/>
                <a:gd name="connsiteY50" fmla="*/ 1640175 h 6486308"/>
                <a:gd name="connsiteX51" fmla="*/ 8852851 w 12063191"/>
                <a:gd name="connsiteY51" fmla="*/ 1721371 h 6486308"/>
                <a:gd name="connsiteX52" fmla="*/ 8853483 w 12063191"/>
                <a:gd name="connsiteY52" fmla="*/ 1771590 h 6486308"/>
                <a:gd name="connsiteX53" fmla="*/ 8848037 w 12063191"/>
                <a:gd name="connsiteY53" fmla="*/ 1779633 h 6486308"/>
                <a:gd name="connsiteX54" fmla="*/ 8768529 w 12063191"/>
                <a:gd name="connsiteY54" fmla="*/ 1793053 h 6486308"/>
                <a:gd name="connsiteX55" fmla="*/ 8690000 w 12063191"/>
                <a:gd name="connsiteY55" fmla="*/ 1790990 h 6486308"/>
                <a:gd name="connsiteX56" fmla="*/ 8646957 w 12063191"/>
                <a:gd name="connsiteY56" fmla="*/ 1806147 h 6486308"/>
                <a:gd name="connsiteX57" fmla="*/ 8631360 w 12063191"/>
                <a:gd name="connsiteY57" fmla="*/ 1827366 h 6486308"/>
                <a:gd name="connsiteX58" fmla="*/ 8628028 w 12063191"/>
                <a:gd name="connsiteY58" fmla="*/ 1844797 h 6486308"/>
                <a:gd name="connsiteX59" fmla="*/ 8611233 w 12063191"/>
                <a:gd name="connsiteY59" fmla="*/ 1872657 h 6486308"/>
                <a:gd name="connsiteX60" fmla="*/ 8595244 w 12063191"/>
                <a:gd name="connsiteY60" fmla="*/ 1887544 h 6486308"/>
                <a:gd name="connsiteX61" fmla="*/ 8582283 w 12063191"/>
                <a:gd name="connsiteY61" fmla="*/ 1903979 h 6486308"/>
                <a:gd name="connsiteX62" fmla="*/ 8574659 w 12063191"/>
                <a:gd name="connsiteY62" fmla="*/ 1912509 h 6486308"/>
                <a:gd name="connsiteX63" fmla="*/ 8574659 w 12063191"/>
                <a:gd name="connsiteY63" fmla="*/ 1965164 h 6486308"/>
                <a:gd name="connsiteX64" fmla="*/ 8574659 w 12063191"/>
                <a:gd name="connsiteY64" fmla="*/ 2017816 h 6486308"/>
                <a:gd name="connsiteX65" fmla="*/ 8568625 w 12063191"/>
                <a:gd name="connsiteY65" fmla="*/ 2025738 h 6486308"/>
                <a:gd name="connsiteX66" fmla="*/ 8517152 w 12063191"/>
                <a:gd name="connsiteY66" fmla="*/ 2035771 h 6486308"/>
                <a:gd name="connsiteX67" fmla="*/ 8453806 w 12063191"/>
                <a:gd name="connsiteY67" fmla="*/ 2042849 h 6486308"/>
                <a:gd name="connsiteX68" fmla="*/ 8440693 w 12063191"/>
                <a:gd name="connsiteY68" fmla="*/ 2088153 h 6486308"/>
                <a:gd name="connsiteX69" fmla="*/ 8434114 w 12063191"/>
                <a:gd name="connsiteY69" fmla="*/ 2118558 h 6486308"/>
                <a:gd name="connsiteX70" fmla="*/ 8425379 w 12063191"/>
                <a:gd name="connsiteY70" fmla="*/ 2147551 h 6486308"/>
                <a:gd name="connsiteX71" fmla="*/ 8377326 w 12063191"/>
                <a:gd name="connsiteY71" fmla="*/ 2181337 h 6486308"/>
                <a:gd name="connsiteX72" fmla="*/ 8319819 w 12063191"/>
                <a:gd name="connsiteY72" fmla="*/ 2229739 h 6486308"/>
                <a:gd name="connsiteX73" fmla="*/ 8308840 w 12063191"/>
                <a:gd name="connsiteY73" fmla="*/ 2263677 h 6486308"/>
                <a:gd name="connsiteX74" fmla="*/ 8299888 w 12063191"/>
                <a:gd name="connsiteY74" fmla="*/ 2292256 h 6486308"/>
                <a:gd name="connsiteX75" fmla="*/ 8287231 w 12063191"/>
                <a:gd name="connsiteY75" fmla="*/ 2319812 h 6486308"/>
                <a:gd name="connsiteX76" fmla="*/ 8193586 w 12063191"/>
                <a:gd name="connsiteY76" fmla="*/ 2323363 h 6486308"/>
                <a:gd name="connsiteX77" fmla="*/ 8084039 w 12063191"/>
                <a:gd name="connsiteY77" fmla="*/ 2331706 h 6486308"/>
                <a:gd name="connsiteX78" fmla="*/ 8068071 w 12063191"/>
                <a:gd name="connsiteY78" fmla="*/ 2351398 h 6486308"/>
                <a:gd name="connsiteX79" fmla="*/ 8057354 w 12063191"/>
                <a:gd name="connsiteY79" fmla="*/ 2367648 h 6486308"/>
                <a:gd name="connsiteX80" fmla="*/ 8057790 w 12063191"/>
                <a:gd name="connsiteY80" fmla="*/ 2399516 h 6486308"/>
                <a:gd name="connsiteX81" fmla="*/ 8044829 w 12063191"/>
                <a:gd name="connsiteY81" fmla="*/ 2449334 h 6486308"/>
                <a:gd name="connsiteX82" fmla="*/ 7975341 w 12063191"/>
                <a:gd name="connsiteY82" fmla="*/ 2452580 h 6486308"/>
                <a:gd name="connsiteX83" fmla="*/ 7906114 w 12063191"/>
                <a:gd name="connsiteY83" fmla="*/ 2456937 h 6486308"/>
                <a:gd name="connsiteX84" fmla="*/ 7877862 w 12063191"/>
                <a:gd name="connsiteY84" fmla="*/ 2512179 h 6486308"/>
                <a:gd name="connsiteX85" fmla="*/ 7867580 w 12063191"/>
                <a:gd name="connsiteY85" fmla="*/ 2529605 h 6486308"/>
                <a:gd name="connsiteX86" fmla="*/ 7860958 w 12063191"/>
                <a:gd name="connsiteY86" fmla="*/ 2535944 h 6486308"/>
                <a:gd name="connsiteX87" fmla="*/ 7828980 w 12063191"/>
                <a:gd name="connsiteY87" fmla="*/ 2535944 h 6486308"/>
                <a:gd name="connsiteX88" fmla="*/ 7780121 w 12063191"/>
                <a:gd name="connsiteY88" fmla="*/ 2534092 h 6486308"/>
                <a:gd name="connsiteX89" fmla="*/ 7747446 w 12063191"/>
                <a:gd name="connsiteY89" fmla="*/ 2536990 h 6486308"/>
                <a:gd name="connsiteX90" fmla="*/ 7714532 w 12063191"/>
                <a:gd name="connsiteY90" fmla="*/ 2601206 h 6486308"/>
                <a:gd name="connsiteX91" fmla="*/ 7666304 w 12063191"/>
                <a:gd name="connsiteY91" fmla="*/ 2657450 h 6486308"/>
                <a:gd name="connsiteX92" fmla="*/ 7630100 w 12063191"/>
                <a:gd name="connsiteY92" fmla="*/ 2661328 h 6486308"/>
                <a:gd name="connsiteX93" fmla="*/ 7605399 w 12063191"/>
                <a:gd name="connsiteY93" fmla="*/ 2689275 h 6486308"/>
                <a:gd name="connsiteX94" fmla="*/ 7593396 w 12063191"/>
                <a:gd name="connsiteY94" fmla="*/ 2705852 h 6486308"/>
                <a:gd name="connsiteX95" fmla="*/ 7586513 w 12063191"/>
                <a:gd name="connsiteY95" fmla="*/ 2712387 h 6486308"/>
                <a:gd name="connsiteX96" fmla="*/ 7552335 w 12063191"/>
                <a:gd name="connsiteY96" fmla="*/ 2712692 h 6486308"/>
                <a:gd name="connsiteX97" fmla="*/ 7504891 w 12063191"/>
                <a:gd name="connsiteY97" fmla="*/ 2711058 h 6486308"/>
                <a:gd name="connsiteX98" fmla="*/ 7474482 w 12063191"/>
                <a:gd name="connsiteY98" fmla="*/ 2713520 h 6486308"/>
                <a:gd name="connsiteX99" fmla="*/ 7440696 w 12063191"/>
                <a:gd name="connsiteY99" fmla="*/ 2741620 h 6486308"/>
                <a:gd name="connsiteX100" fmla="*/ 7424229 w 12063191"/>
                <a:gd name="connsiteY100" fmla="*/ 2762466 h 6486308"/>
                <a:gd name="connsiteX101" fmla="*/ 7385716 w 12063191"/>
                <a:gd name="connsiteY101" fmla="*/ 2764884 h 6486308"/>
                <a:gd name="connsiteX102" fmla="*/ 7354675 w 12063191"/>
                <a:gd name="connsiteY102" fmla="*/ 2765516 h 6486308"/>
                <a:gd name="connsiteX103" fmla="*/ 7322458 w 12063191"/>
                <a:gd name="connsiteY103" fmla="*/ 2799280 h 6486308"/>
                <a:gd name="connsiteX104" fmla="*/ 7289500 w 12063191"/>
                <a:gd name="connsiteY104" fmla="*/ 2830277 h 6486308"/>
                <a:gd name="connsiteX105" fmla="*/ 7249158 w 12063191"/>
                <a:gd name="connsiteY105" fmla="*/ 2831105 h 6486308"/>
                <a:gd name="connsiteX106" fmla="*/ 7171501 w 12063191"/>
                <a:gd name="connsiteY106" fmla="*/ 2850710 h 6486308"/>
                <a:gd name="connsiteX107" fmla="*/ 7137933 w 12063191"/>
                <a:gd name="connsiteY107" fmla="*/ 2873582 h 6486308"/>
                <a:gd name="connsiteX108" fmla="*/ 7097417 w 12063191"/>
                <a:gd name="connsiteY108" fmla="*/ 2906366 h 6486308"/>
                <a:gd name="connsiteX109" fmla="*/ 7076396 w 12063191"/>
                <a:gd name="connsiteY109" fmla="*/ 2935424 h 6486308"/>
                <a:gd name="connsiteX110" fmla="*/ 7036860 w 12063191"/>
                <a:gd name="connsiteY110" fmla="*/ 2938321 h 6486308"/>
                <a:gd name="connsiteX111" fmla="*/ 6976085 w 12063191"/>
                <a:gd name="connsiteY111" fmla="*/ 2955116 h 6486308"/>
                <a:gd name="connsiteX112" fmla="*/ 6941646 w 12063191"/>
                <a:gd name="connsiteY112" fmla="*/ 2976681 h 6486308"/>
                <a:gd name="connsiteX113" fmla="*/ 6898929 w 12063191"/>
                <a:gd name="connsiteY113" fmla="*/ 3001274 h 6486308"/>
                <a:gd name="connsiteX114" fmla="*/ 6849416 w 12063191"/>
                <a:gd name="connsiteY114" fmla="*/ 3026107 h 6486308"/>
                <a:gd name="connsiteX115" fmla="*/ 6817090 w 12063191"/>
                <a:gd name="connsiteY115" fmla="*/ 3028699 h 6486308"/>
                <a:gd name="connsiteX116" fmla="*/ 6810403 w 12063191"/>
                <a:gd name="connsiteY116" fmla="*/ 3036215 h 6486308"/>
                <a:gd name="connsiteX117" fmla="*/ 6784350 w 12063191"/>
                <a:gd name="connsiteY117" fmla="*/ 3071198 h 6486308"/>
                <a:gd name="connsiteX118" fmla="*/ 6769995 w 12063191"/>
                <a:gd name="connsiteY118" fmla="*/ 3151861 h 6486308"/>
                <a:gd name="connsiteX119" fmla="*/ 6706759 w 12063191"/>
                <a:gd name="connsiteY119" fmla="*/ 3178611 h 6486308"/>
                <a:gd name="connsiteX120" fmla="*/ 6640887 w 12063191"/>
                <a:gd name="connsiteY120" fmla="*/ 3186518 h 6486308"/>
                <a:gd name="connsiteX121" fmla="*/ 6621652 w 12063191"/>
                <a:gd name="connsiteY121" fmla="*/ 3215424 h 6486308"/>
                <a:gd name="connsiteX122" fmla="*/ 6608735 w 12063191"/>
                <a:gd name="connsiteY122" fmla="*/ 3239386 h 6486308"/>
                <a:gd name="connsiteX123" fmla="*/ 6593247 w 12063191"/>
                <a:gd name="connsiteY123" fmla="*/ 3282560 h 6486308"/>
                <a:gd name="connsiteX124" fmla="*/ 6581941 w 12063191"/>
                <a:gd name="connsiteY124" fmla="*/ 3325668 h 6486308"/>
                <a:gd name="connsiteX125" fmla="*/ 6514131 w 12063191"/>
                <a:gd name="connsiteY125" fmla="*/ 3329938 h 6486308"/>
                <a:gd name="connsiteX126" fmla="*/ 6443837 w 12063191"/>
                <a:gd name="connsiteY126" fmla="*/ 3334512 h 6486308"/>
                <a:gd name="connsiteX127" fmla="*/ 6421117 w 12063191"/>
                <a:gd name="connsiteY127" fmla="*/ 3365161 h 6486308"/>
                <a:gd name="connsiteX128" fmla="*/ 6417022 w 12063191"/>
                <a:gd name="connsiteY128" fmla="*/ 3398555 h 6486308"/>
                <a:gd name="connsiteX129" fmla="*/ 6341456 w 12063191"/>
                <a:gd name="connsiteY129" fmla="*/ 3462815 h 6486308"/>
                <a:gd name="connsiteX130" fmla="*/ 6323703 w 12063191"/>
                <a:gd name="connsiteY130" fmla="*/ 3467346 h 6486308"/>
                <a:gd name="connsiteX131" fmla="*/ 6301310 w 12063191"/>
                <a:gd name="connsiteY131" fmla="*/ 3485687 h 6486308"/>
                <a:gd name="connsiteX132" fmla="*/ 6272251 w 12063191"/>
                <a:gd name="connsiteY132" fmla="*/ 3507470 h 6486308"/>
                <a:gd name="connsiteX133" fmla="*/ 6251492 w 12063191"/>
                <a:gd name="connsiteY133" fmla="*/ 3527424 h 6486308"/>
                <a:gd name="connsiteX134" fmla="*/ 6222673 w 12063191"/>
                <a:gd name="connsiteY134" fmla="*/ 3557920 h 6486308"/>
                <a:gd name="connsiteX135" fmla="*/ 6194834 w 12063191"/>
                <a:gd name="connsiteY135" fmla="*/ 3586303 h 6486308"/>
                <a:gd name="connsiteX136" fmla="*/ 6164773 w 12063191"/>
                <a:gd name="connsiteY136" fmla="*/ 3599025 h 6486308"/>
                <a:gd name="connsiteX137" fmla="*/ 6120314 w 12063191"/>
                <a:gd name="connsiteY137" fmla="*/ 3606126 h 6486308"/>
                <a:gd name="connsiteX138" fmla="*/ 6107658 w 12063191"/>
                <a:gd name="connsiteY138" fmla="*/ 3621200 h 6486308"/>
                <a:gd name="connsiteX139" fmla="*/ 6076160 w 12063191"/>
                <a:gd name="connsiteY139" fmla="*/ 3641458 h 6486308"/>
                <a:gd name="connsiteX140" fmla="*/ 6037604 w 12063191"/>
                <a:gd name="connsiteY140" fmla="*/ 3672325 h 6486308"/>
                <a:gd name="connsiteX141" fmla="*/ 5989006 w 12063191"/>
                <a:gd name="connsiteY141" fmla="*/ 3691581 h 6486308"/>
                <a:gd name="connsiteX142" fmla="*/ 5917012 w 12063191"/>
                <a:gd name="connsiteY142" fmla="*/ 3690862 h 6486308"/>
                <a:gd name="connsiteX143" fmla="*/ 5830468 w 12063191"/>
                <a:gd name="connsiteY143" fmla="*/ 3709160 h 6486308"/>
                <a:gd name="connsiteX144" fmla="*/ 5816265 w 12063191"/>
                <a:gd name="connsiteY144" fmla="*/ 3720029 h 6486308"/>
                <a:gd name="connsiteX145" fmla="*/ 5692755 w 12063191"/>
                <a:gd name="connsiteY145" fmla="*/ 3719877 h 6486308"/>
                <a:gd name="connsiteX146" fmla="*/ 5566413 w 12063191"/>
                <a:gd name="connsiteY146" fmla="*/ 3721990 h 6486308"/>
                <a:gd name="connsiteX147" fmla="*/ 5530754 w 12063191"/>
                <a:gd name="connsiteY147" fmla="*/ 3751528 h 6486308"/>
                <a:gd name="connsiteX148" fmla="*/ 5481416 w 12063191"/>
                <a:gd name="connsiteY148" fmla="*/ 3809972 h 6486308"/>
                <a:gd name="connsiteX149" fmla="*/ 5468150 w 12063191"/>
                <a:gd name="connsiteY149" fmla="*/ 3811344 h 6486308"/>
                <a:gd name="connsiteX150" fmla="*/ 5451028 w 12063191"/>
                <a:gd name="connsiteY150" fmla="*/ 3814438 h 6486308"/>
                <a:gd name="connsiteX151" fmla="*/ 5436804 w 12063191"/>
                <a:gd name="connsiteY151" fmla="*/ 3850619 h 6486308"/>
                <a:gd name="connsiteX152" fmla="*/ 5430748 w 12063191"/>
                <a:gd name="connsiteY152" fmla="*/ 3876541 h 6486308"/>
                <a:gd name="connsiteX153" fmla="*/ 5393172 w 12063191"/>
                <a:gd name="connsiteY153" fmla="*/ 3883708 h 6486308"/>
                <a:gd name="connsiteX154" fmla="*/ 5354028 w 12063191"/>
                <a:gd name="connsiteY154" fmla="*/ 3888173 h 6486308"/>
                <a:gd name="connsiteX155" fmla="*/ 5315450 w 12063191"/>
                <a:gd name="connsiteY155" fmla="*/ 3923745 h 6486308"/>
                <a:gd name="connsiteX156" fmla="*/ 5274542 w 12063191"/>
                <a:gd name="connsiteY156" fmla="*/ 3963804 h 6486308"/>
                <a:gd name="connsiteX157" fmla="*/ 5252061 w 12063191"/>
                <a:gd name="connsiteY157" fmla="*/ 3966092 h 6486308"/>
                <a:gd name="connsiteX158" fmla="*/ 5230692 w 12063191"/>
                <a:gd name="connsiteY158" fmla="*/ 3968814 h 6486308"/>
                <a:gd name="connsiteX159" fmla="*/ 5180068 w 12063191"/>
                <a:gd name="connsiteY159" fmla="*/ 4016105 h 6486308"/>
                <a:gd name="connsiteX160" fmla="*/ 5161248 w 12063191"/>
                <a:gd name="connsiteY160" fmla="*/ 4044336 h 6486308"/>
                <a:gd name="connsiteX161" fmla="*/ 5110167 w 12063191"/>
                <a:gd name="connsiteY161" fmla="*/ 4087075 h 6486308"/>
                <a:gd name="connsiteX162" fmla="*/ 5075226 w 12063191"/>
                <a:gd name="connsiteY162" fmla="*/ 4101430 h 6486308"/>
                <a:gd name="connsiteX163" fmla="*/ 5042552 w 12063191"/>
                <a:gd name="connsiteY163" fmla="*/ 4110601 h 6486308"/>
                <a:gd name="connsiteX164" fmla="*/ 4995217 w 12063191"/>
                <a:gd name="connsiteY164" fmla="*/ 4135128 h 6486308"/>
                <a:gd name="connsiteX165" fmla="*/ 4948078 w 12063191"/>
                <a:gd name="connsiteY165" fmla="*/ 4154014 h 6486308"/>
                <a:gd name="connsiteX166" fmla="*/ 4923725 w 12063191"/>
                <a:gd name="connsiteY166" fmla="*/ 4158284 h 6486308"/>
                <a:gd name="connsiteX167" fmla="*/ 4914314 w 12063191"/>
                <a:gd name="connsiteY167" fmla="*/ 4169088 h 6486308"/>
                <a:gd name="connsiteX168" fmla="*/ 4887587 w 12063191"/>
                <a:gd name="connsiteY168" fmla="*/ 4184075 h 6486308"/>
                <a:gd name="connsiteX169" fmla="*/ 4853148 w 12063191"/>
                <a:gd name="connsiteY169" fmla="*/ 4204312 h 6486308"/>
                <a:gd name="connsiteX170" fmla="*/ 4843912 w 12063191"/>
                <a:gd name="connsiteY170" fmla="*/ 4214332 h 6486308"/>
                <a:gd name="connsiteX171" fmla="*/ 4835612 w 12063191"/>
                <a:gd name="connsiteY171" fmla="*/ 4225920 h 6486308"/>
                <a:gd name="connsiteX172" fmla="*/ 4780283 w 12063191"/>
                <a:gd name="connsiteY172" fmla="*/ 4270227 h 6486308"/>
                <a:gd name="connsiteX173" fmla="*/ 4757411 w 12063191"/>
                <a:gd name="connsiteY173" fmla="*/ 4285933 h 6486308"/>
                <a:gd name="connsiteX174" fmla="*/ 4731489 w 12063191"/>
                <a:gd name="connsiteY174" fmla="*/ 4302532 h 6486308"/>
                <a:gd name="connsiteX175" fmla="*/ 4710011 w 12063191"/>
                <a:gd name="connsiteY175" fmla="*/ 4320350 h 6486308"/>
                <a:gd name="connsiteX176" fmla="*/ 4699751 w 12063191"/>
                <a:gd name="connsiteY176" fmla="*/ 4332549 h 6486308"/>
                <a:gd name="connsiteX177" fmla="*/ 4591620 w 12063191"/>
                <a:gd name="connsiteY177" fmla="*/ 4336317 h 6486308"/>
                <a:gd name="connsiteX178" fmla="*/ 4467434 w 12063191"/>
                <a:gd name="connsiteY178" fmla="*/ 4352066 h 6486308"/>
                <a:gd name="connsiteX179" fmla="*/ 4450008 w 12063191"/>
                <a:gd name="connsiteY179" fmla="*/ 4365528 h 6486308"/>
                <a:gd name="connsiteX180" fmla="*/ 4430425 w 12063191"/>
                <a:gd name="connsiteY180" fmla="*/ 4383826 h 6486308"/>
                <a:gd name="connsiteX181" fmla="*/ 4416113 w 12063191"/>
                <a:gd name="connsiteY181" fmla="*/ 4400033 h 6486308"/>
                <a:gd name="connsiteX182" fmla="*/ 4394984 w 12063191"/>
                <a:gd name="connsiteY182" fmla="*/ 4417742 h 6486308"/>
                <a:gd name="connsiteX183" fmla="*/ 4374834 w 12063191"/>
                <a:gd name="connsiteY183" fmla="*/ 4444862 h 6486308"/>
                <a:gd name="connsiteX184" fmla="*/ 4324973 w 12063191"/>
                <a:gd name="connsiteY184" fmla="*/ 4474836 h 6486308"/>
                <a:gd name="connsiteX185" fmla="*/ 4275089 w 12063191"/>
                <a:gd name="connsiteY185" fmla="*/ 4479105 h 6486308"/>
                <a:gd name="connsiteX186" fmla="*/ 4247381 w 12063191"/>
                <a:gd name="connsiteY186" fmla="*/ 4500889 h 6486308"/>
                <a:gd name="connsiteX187" fmla="*/ 4232569 w 12063191"/>
                <a:gd name="connsiteY187" fmla="*/ 4515788 h 6486308"/>
                <a:gd name="connsiteX188" fmla="*/ 4218214 w 12063191"/>
                <a:gd name="connsiteY188" fmla="*/ 4530296 h 6486308"/>
                <a:gd name="connsiteX189" fmla="*/ 4109124 w 12063191"/>
                <a:gd name="connsiteY189" fmla="*/ 4545740 h 6486308"/>
                <a:gd name="connsiteX190" fmla="*/ 4007332 w 12063191"/>
                <a:gd name="connsiteY190" fmla="*/ 4549748 h 6486308"/>
                <a:gd name="connsiteX191" fmla="*/ 3987139 w 12063191"/>
                <a:gd name="connsiteY191" fmla="*/ 4563537 h 6486308"/>
                <a:gd name="connsiteX192" fmla="*/ 3963678 w 12063191"/>
                <a:gd name="connsiteY192" fmla="*/ 4581442 h 6486308"/>
                <a:gd name="connsiteX193" fmla="*/ 3938519 w 12063191"/>
                <a:gd name="connsiteY193" fmla="*/ 4604315 h 6486308"/>
                <a:gd name="connsiteX194" fmla="*/ 3917193 w 12063191"/>
                <a:gd name="connsiteY194" fmla="*/ 4648905 h 6486308"/>
                <a:gd name="connsiteX195" fmla="*/ 3902446 w 12063191"/>
                <a:gd name="connsiteY195" fmla="*/ 4673084 h 6486308"/>
                <a:gd name="connsiteX196" fmla="*/ 3884170 w 12063191"/>
                <a:gd name="connsiteY196" fmla="*/ 4691992 h 6486308"/>
                <a:gd name="connsiteX197" fmla="*/ 3859119 w 12063191"/>
                <a:gd name="connsiteY197" fmla="*/ 4706761 h 6486308"/>
                <a:gd name="connsiteX198" fmla="*/ 3817231 w 12063191"/>
                <a:gd name="connsiteY198" fmla="*/ 4712010 h 6486308"/>
                <a:gd name="connsiteX199" fmla="*/ 3785144 w 12063191"/>
                <a:gd name="connsiteY199" fmla="*/ 4710420 h 6486308"/>
                <a:gd name="connsiteX200" fmla="*/ 3732276 w 12063191"/>
                <a:gd name="connsiteY200" fmla="*/ 4734621 h 6486308"/>
                <a:gd name="connsiteX201" fmla="*/ 3700691 w 12063191"/>
                <a:gd name="connsiteY201" fmla="*/ 4741570 h 6486308"/>
                <a:gd name="connsiteX202" fmla="*/ 3642770 w 12063191"/>
                <a:gd name="connsiteY202" fmla="*/ 4774157 h 6486308"/>
                <a:gd name="connsiteX203" fmla="*/ 3597395 w 12063191"/>
                <a:gd name="connsiteY203" fmla="*/ 4812103 h 6486308"/>
                <a:gd name="connsiteX204" fmla="*/ 3556639 w 12063191"/>
                <a:gd name="connsiteY204" fmla="*/ 4836893 h 6486308"/>
                <a:gd name="connsiteX205" fmla="*/ 3538080 w 12063191"/>
                <a:gd name="connsiteY205" fmla="*/ 4853383 h 6486308"/>
                <a:gd name="connsiteX206" fmla="*/ 3516667 w 12063191"/>
                <a:gd name="connsiteY206" fmla="*/ 4887016 h 6486308"/>
                <a:gd name="connsiteX207" fmla="*/ 3500112 w 12063191"/>
                <a:gd name="connsiteY207" fmla="*/ 4907905 h 6486308"/>
                <a:gd name="connsiteX208" fmla="*/ 3476630 w 12063191"/>
                <a:gd name="connsiteY208" fmla="*/ 4931192 h 6486308"/>
                <a:gd name="connsiteX209" fmla="*/ 3457003 w 12063191"/>
                <a:gd name="connsiteY209" fmla="*/ 4974954 h 6486308"/>
                <a:gd name="connsiteX210" fmla="*/ 3455980 w 12063191"/>
                <a:gd name="connsiteY210" fmla="*/ 4996062 h 6486308"/>
                <a:gd name="connsiteX211" fmla="*/ 3435199 w 12063191"/>
                <a:gd name="connsiteY211" fmla="*/ 4998654 h 6486308"/>
                <a:gd name="connsiteX212" fmla="*/ 3420691 w 12063191"/>
                <a:gd name="connsiteY212" fmla="*/ 4999525 h 6486308"/>
                <a:gd name="connsiteX213" fmla="*/ 3389454 w 12063191"/>
                <a:gd name="connsiteY213" fmla="*/ 5002880 h 6486308"/>
                <a:gd name="connsiteX214" fmla="*/ 3368063 w 12063191"/>
                <a:gd name="connsiteY214" fmla="*/ 5002880 h 6486308"/>
                <a:gd name="connsiteX215" fmla="*/ 3364338 w 12063191"/>
                <a:gd name="connsiteY215" fmla="*/ 5011158 h 6486308"/>
                <a:gd name="connsiteX216" fmla="*/ 3334386 w 12063191"/>
                <a:gd name="connsiteY216" fmla="*/ 5028911 h 6486308"/>
                <a:gd name="connsiteX217" fmla="*/ 3304239 w 12063191"/>
                <a:gd name="connsiteY217" fmla="*/ 5046490 h 6486308"/>
                <a:gd name="connsiteX218" fmla="*/ 3284634 w 12063191"/>
                <a:gd name="connsiteY218" fmla="*/ 5062064 h 6486308"/>
                <a:gd name="connsiteX219" fmla="*/ 3225819 w 12063191"/>
                <a:gd name="connsiteY219" fmla="*/ 5064744 h 6486308"/>
                <a:gd name="connsiteX220" fmla="*/ 3155634 w 12063191"/>
                <a:gd name="connsiteY220" fmla="*/ 5079295 h 6486308"/>
                <a:gd name="connsiteX221" fmla="*/ 3143087 w 12063191"/>
                <a:gd name="connsiteY221" fmla="*/ 5090491 h 6486308"/>
                <a:gd name="connsiteX222" fmla="*/ 3121108 w 12063191"/>
                <a:gd name="connsiteY222" fmla="*/ 5112187 h 6486308"/>
                <a:gd name="connsiteX223" fmla="*/ 3101133 w 12063191"/>
                <a:gd name="connsiteY223" fmla="*/ 5132511 h 6486308"/>
                <a:gd name="connsiteX224" fmla="*/ 3071508 w 12063191"/>
                <a:gd name="connsiteY224" fmla="*/ 5148979 h 6486308"/>
                <a:gd name="connsiteX225" fmla="*/ 2999232 w 12063191"/>
                <a:gd name="connsiteY225" fmla="*/ 5143098 h 6486308"/>
                <a:gd name="connsiteX226" fmla="*/ 2982001 w 12063191"/>
                <a:gd name="connsiteY226" fmla="*/ 5136977 h 6486308"/>
                <a:gd name="connsiteX227" fmla="*/ 2975858 w 12063191"/>
                <a:gd name="connsiteY227" fmla="*/ 5142858 h 6486308"/>
                <a:gd name="connsiteX228" fmla="*/ 2956907 w 12063191"/>
                <a:gd name="connsiteY228" fmla="*/ 5153140 h 6486308"/>
                <a:gd name="connsiteX229" fmla="*/ 2918504 w 12063191"/>
                <a:gd name="connsiteY229" fmla="*/ 5184703 h 6486308"/>
                <a:gd name="connsiteX230" fmla="*/ 2881298 w 12063191"/>
                <a:gd name="connsiteY230" fmla="*/ 5211061 h 6486308"/>
                <a:gd name="connsiteX231" fmla="*/ 2860408 w 12063191"/>
                <a:gd name="connsiteY231" fmla="*/ 5211998 h 6486308"/>
                <a:gd name="connsiteX232" fmla="*/ 2840585 w 12063191"/>
                <a:gd name="connsiteY232" fmla="*/ 5216376 h 6486308"/>
                <a:gd name="connsiteX233" fmla="*/ 2827777 w 12063191"/>
                <a:gd name="connsiteY233" fmla="*/ 5228335 h 6486308"/>
                <a:gd name="connsiteX234" fmla="*/ 2818889 w 12063191"/>
                <a:gd name="connsiteY234" fmla="*/ 5252296 h 6486308"/>
                <a:gd name="connsiteX235" fmla="*/ 2806647 w 12063191"/>
                <a:gd name="connsiteY235" fmla="*/ 5282967 h 6486308"/>
                <a:gd name="connsiteX236" fmla="*/ 2766261 w 12063191"/>
                <a:gd name="connsiteY236" fmla="*/ 5318735 h 6486308"/>
                <a:gd name="connsiteX237" fmla="*/ 2759661 w 12063191"/>
                <a:gd name="connsiteY237" fmla="*/ 5321959 h 6486308"/>
                <a:gd name="connsiteX238" fmla="*/ 2743476 w 12063191"/>
                <a:gd name="connsiteY238" fmla="*/ 5325357 h 6486308"/>
                <a:gd name="connsiteX239" fmla="*/ 2728381 w 12063191"/>
                <a:gd name="connsiteY239" fmla="*/ 5326141 h 6486308"/>
                <a:gd name="connsiteX240" fmla="*/ 2615304 w 12063191"/>
                <a:gd name="connsiteY240" fmla="*/ 5324311 h 6486308"/>
                <a:gd name="connsiteX241" fmla="*/ 2606112 w 12063191"/>
                <a:gd name="connsiteY241" fmla="*/ 5325248 h 6486308"/>
                <a:gd name="connsiteX242" fmla="*/ 2549454 w 12063191"/>
                <a:gd name="connsiteY242" fmla="*/ 5332611 h 6486308"/>
                <a:gd name="connsiteX243" fmla="*/ 2498809 w 12063191"/>
                <a:gd name="connsiteY243" fmla="*/ 5334724 h 6486308"/>
                <a:gd name="connsiteX244" fmla="*/ 2459621 w 12063191"/>
                <a:gd name="connsiteY244" fmla="*/ 5353784 h 6486308"/>
                <a:gd name="connsiteX245" fmla="*/ 2404597 w 12063191"/>
                <a:gd name="connsiteY245" fmla="*/ 5363565 h 6486308"/>
                <a:gd name="connsiteX246" fmla="*/ 2359963 w 12063191"/>
                <a:gd name="connsiteY246" fmla="*/ 5366440 h 6486308"/>
                <a:gd name="connsiteX247" fmla="*/ 2336524 w 12063191"/>
                <a:gd name="connsiteY247" fmla="*/ 5379509 h 6486308"/>
                <a:gd name="connsiteX248" fmla="*/ 2324130 w 12063191"/>
                <a:gd name="connsiteY248" fmla="*/ 5390554 h 6486308"/>
                <a:gd name="connsiteX249" fmla="*/ 2255862 w 12063191"/>
                <a:gd name="connsiteY249" fmla="*/ 5392797 h 6486308"/>
                <a:gd name="connsiteX250" fmla="*/ 2179033 w 12063191"/>
                <a:gd name="connsiteY250" fmla="*/ 5397198 h 6486308"/>
                <a:gd name="connsiteX251" fmla="*/ 2145203 w 12063191"/>
                <a:gd name="connsiteY251" fmla="*/ 5439239 h 6486308"/>
                <a:gd name="connsiteX252" fmla="*/ 2127537 w 12063191"/>
                <a:gd name="connsiteY252" fmla="*/ 5465880 h 6486308"/>
                <a:gd name="connsiteX253" fmla="*/ 2091950 w 12063191"/>
                <a:gd name="connsiteY253" fmla="*/ 5484265 h 6486308"/>
                <a:gd name="connsiteX254" fmla="*/ 2070315 w 12063191"/>
                <a:gd name="connsiteY254" fmla="*/ 5501538 h 6486308"/>
                <a:gd name="connsiteX255" fmla="*/ 2057829 w 12063191"/>
                <a:gd name="connsiteY255" fmla="*/ 5517876 h 6486308"/>
                <a:gd name="connsiteX256" fmla="*/ 2014100 w 12063191"/>
                <a:gd name="connsiteY256" fmla="*/ 5543101 h 6486308"/>
                <a:gd name="connsiteX257" fmla="*/ 1993412 w 12063191"/>
                <a:gd name="connsiteY257" fmla="*/ 5536130 h 6486308"/>
                <a:gd name="connsiteX258" fmla="*/ 1967469 w 12063191"/>
                <a:gd name="connsiteY258" fmla="*/ 5529051 h 6486308"/>
                <a:gd name="connsiteX259" fmla="*/ 1939506 w 12063191"/>
                <a:gd name="connsiteY259" fmla="*/ 5545279 h 6486308"/>
                <a:gd name="connsiteX260" fmla="*/ 1916747 w 12063191"/>
                <a:gd name="connsiteY260" fmla="*/ 5572704 h 6486308"/>
                <a:gd name="connsiteX261" fmla="*/ 1904019 w 12063191"/>
                <a:gd name="connsiteY261" fmla="*/ 5589237 h 6486308"/>
                <a:gd name="connsiteX262" fmla="*/ 1896057 w 12063191"/>
                <a:gd name="connsiteY262" fmla="*/ 5599432 h 6486308"/>
                <a:gd name="connsiteX263" fmla="*/ 1889688 w 12063191"/>
                <a:gd name="connsiteY263" fmla="*/ 5607383 h 6486308"/>
                <a:gd name="connsiteX264" fmla="*/ 1877328 w 12063191"/>
                <a:gd name="connsiteY264" fmla="*/ 5620605 h 6486308"/>
                <a:gd name="connsiteX265" fmla="*/ 1863598 w 12063191"/>
                <a:gd name="connsiteY265" fmla="*/ 5633893 h 6486308"/>
                <a:gd name="connsiteX266" fmla="*/ 1810582 w 12063191"/>
                <a:gd name="connsiteY266" fmla="*/ 5633522 h 6486308"/>
                <a:gd name="connsiteX267" fmla="*/ 1786621 w 12063191"/>
                <a:gd name="connsiteY267" fmla="*/ 5632564 h 6486308"/>
                <a:gd name="connsiteX268" fmla="*/ 1679313 w 12063191"/>
                <a:gd name="connsiteY268" fmla="*/ 5635897 h 6486308"/>
                <a:gd name="connsiteX269" fmla="*/ 1560911 w 12063191"/>
                <a:gd name="connsiteY269" fmla="*/ 5651842 h 6486308"/>
                <a:gd name="connsiteX270" fmla="*/ 1545153 w 12063191"/>
                <a:gd name="connsiteY270" fmla="*/ 5675128 h 6486308"/>
                <a:gd name="connsiteX271" fmla="*/ 1505791 w 12063191"/>
                <a:gd name="connsiteY271" fmla="*/ 5727408 h 6486308"/>
                <a:gd name="connsiteX272" fmla="*/ 1456563 w 12063191"/>
                <a:gd name="connsiteY272" fmla="*/ 5727909 h 6486308"/>
                <a:gd name="connsiteX273" fmla="*/ 1430949 w 12063191"/>
                <a:gd name="connsiteY273" fmla="*/ 5729324 h 6486308"/>
                <a:gd name="connsiteX274" fmla="*/ 1395242 w 12063191"/>
                <a:gd name="connsiteY274" fmla="*/ 5774481 h 6486308"/>
                <a:gd name="connsiteX275" fmla="*/ 1380651 w 12063191"/>
                <a:gd name="connsiteY275" fmla="*/ 5801012 h 6486308"/>
                <a:gd name="connsiteX276" fmla="*/ 1374256 w 12063191"/>
                <a:gd name="connsiteY276" fmla="*/ 5810031 h 6486308"/>
                <a:gd name="connsiteX277" fmla="*/ 1354037 w 12063191"/>
                <a:gd name="connsiteY277" fmla="*/ 5843751 h 6486308"/>
                <a:gd name="connsiteX278" fmla="*/ 1304659 w 12063191"/>
                <a:gd name="connsiteY278" fmla="*/ 5847955 h 6486308"/>
                <a:gd name="connsiteX279" fmla="*/ 1273662 w 12063191"/>
                <a:gd name="connsiteY279" fmla="*/ 5850003 h 6486308"/>
                <a:gd name="connsiteX280" fmla="*/ 1247295 w 12063191"/>
                <a:gd name="connsiteY280" fmla="*/ 5856886 h 6486308"/>
                <a:gd name="connsiteX281" fmla="*/ 1225508 w 12063191"/>
                <a:gd name="connsiteY281" fmla="*/ 5865403 h 6486308"/>
                <a:gd name="connsiteX282" fmla="*/ 1179441 w 12063191"/>
                <a:gd name="connsiteY282" fmla="*/ 5876404 h 6486308"/>
                <a:gd name="connsiteX283" fmla="*/ 1150681 w 12063191"/>
                <a:gd name="connsiteY283" fmla="*/ 5887578 h 6486308"/>
                <a:gd name="connsiteX284" fmla="*/ 1148404 w 12063191"/>
                <a:gd name="connsiteY284" fmla="*/ 5898231 h 6486308"/>
                <a:gd name="connsiteX285" fmla="*/ 1145712 w 12063191"/>
                <a:gd name="connsiteY285" fmla="*/ 5925851 h 6486308"/>
                <a:gd name="connsiteX286" fmla="*/ 1122949 w 12063191"/>
                <a:gd name="connsiteY286" fmla="*/ 5979503 h 6486308"/>
                <a:gd name="connsiteX287" fmla="*/ 1093254 w 12063191"/>
                <a:gd name="connsiteY287" fmla="*/ 6005883 h 6486308"/>
                <a:gd name="connsiteX288" fmla="*/ 951372 w 12063191"/>
                <a:gd name="connsiteY288" fmla="*/ 6008976 h 6486308"/>
                <a:gd name="connsiteX289" fmla="*/ 821468 w 12063191"/>
                <a:gd name="connsiteY289" fmla="*/ 6008475 h 6486308"/>
                <a:gd name="connsiteX290" fmla="*/ 808693 w 12063191"/>
                <a:gd name="connsiteY290" fmla="*/ 6014857 h 6486308"/>
                <a:gd name="connsiteX291" fmla="*/ 784598 w 12063191"/>
                <a:gd name="connsiteY291" fmla="*/ 6036488 h 6486308"/>
                <a:gd name="connsiteX292" fmla="*/ 749702 w 12063191"/>
                <a:gd name="connsiteY292" fmla="*/ 6063717 h 6486308"/>
                <a:gd name="connsiteX293" fmla="*/ 697891 w 12063191"/>
                <a:gd name="connsiteY293" fmla="*/ 6087722 h 6486308"/>
                <a:gd name="connsiteX294" fmla="*/ 651190 w 12063191"/>
                <a:gd name="connsiteY294" fmla="*/ 6125799 h 6486308"/>
                <a:gd name="connsiteX295" fmla="*/ 634720 w 12063191"/>
                <a:gd name="connsiteY295" fmla="*/ 6144423 h 6486308"/>
                <a:gd name="connsiteX296" fmla="*/ 620068 w 12063191"/>
                <a:gd name="connsiteY296" fmla="*/ 6166990 h 6486308"/>
                <a:gd name="connsiteX297" fmla="*/ 610606 w 12063191"/>
                <a:gd name="connsiteY297" fmla="*/ 6185397 h 6486308"/>
                <a:gd name="connsiteX298" fmla="*/ 572810 w 12063191"/>
                <a:gd name="connsiteY298" fmla="*/ 6221535 h 6486308"/>
                <a:gd name="connsiteX299" fmla="*/ 541052 w 12063191"/>
                <a:gd name="connsiteY299" fmla="*/ 6235803 h 6486308"/>
                <a:gd name="connsiteX300" fmla="*/ 526893 w 12063191"/>
                <a:gd name="connsiteY300" fmla="*/ 6248829 h 6486308"/>
                <a:gd name="connsiteX301" fmla="*/ 509036 w 12063191"/>
                <a:gd name="connsiteY301" fmla="*/ 6264840 h 6486308"/>
                <a:gd name="connsiteX302" fmla="*/ 481576 w 12063191"/>
                <a:gd name="connsiteY302" fmla="*/ 6274316 h 6486308"/>
                <a:gd name="connsiteX303" fmla="*/ 468286 w 12063191"/>
                <a:gd name="connsiteY303" fmla="*/ 6273183 h 6486308"/>
                <a:gd name="connsiteX304" fmla="*/ 435243 w 12063191"/>
                <a:gd name="connsiteY304" fmla="*/ 6278542 h 6486308"/>
                <a:gd name="connsiteX305" fmla="*/ 392352 w 12063191"/>
                <a:gd name="connsiteY305" fmla="*/ 6278563 h 6486308"/>
                <a:gd name="connsiteX306" fmla="*/ 353718 w 12063191"/>
                <a:gd name="connsiteY306" fmla="*/ 6290261 h 6486308"/>
                <a:gd name="connsiteX307" fmla="*/ 343841 w 12063191"/>
                <a:gd name="connsiteY307" fmla="*/ 6303374 h 6486308"/>
                <a:gd name="connsiteX308" fmla="*/ 313378 w 12063191"/>
                <a:gd name="connsiteY308" fmla="*/ 6309234 h 6486308"/>
                <a:gd name="connsiteX309" fmla="*/ 269953 w 12063191"/>
                <a:gd name="connsiteY309" fmla="*/ 6339948 h 6486308"/>
                <a:gd name="connsiteX310" fmla="*/ 203780 w 12063191"/>
                <a:gd name="connsiteY310" fmla="*/ 6369944 h 6486308"/>
                <a:gd name="connsiteX311" fmla="*/ 108795 w 12063191"/>
                <a:gd name="connsiteY311" fmla="*/ 6389527 h 6486308"/>
                <a:gd name="connsiteX312" fmla="*/ 42261 w 12063191"/>
                <a:gd name="connsiteY312" fmla="*/ 6402313 h 6486308"/>
                <a:gd name="connsiteX313" fmla="*/ 3289 w 12063191"/>
                <a:gd name="connsiteY313" fmla="*/ 6405646 h 6486308"/>
                <a:gd name="connsiteX314" fmla="*/ 270 w 12063191"/>
                <a:gd name="connsiteY314" fmla="*/ 6418411 h 6486308"/>
                <a:gd name="connsiteX315" fmla="*/ 21691 w 12063191"/>
                <a:gd name="connsiteY315" fmla="*/ 6468338 h 6486308"/>
                <a:gd name="connsiteX316" fmla="*/ 37090 w 12063191"/>
                <a:gd name="connsiteY316" fmla="*/ 6486309 h 6486308"/>
                <a:gd name="connsiteX317" fmla="*/ 50547 w 12063191"/>
                <a:gd name="connsiteY317" fmla="*/ 6486156 h 6486308"/>
                <a:gd name="connsiteX318" fmla="*/ 95991 w 12063191"/>
                <a:gd name="connsiteY318" fmla="*/ 6484392 h 6486308"/>
                <a:gd name="connsiteX319" fmla="*/ 127977 w 12063191"/>
                <a:gd name="connsiteY319" fmla="*/ 6482758 h 6486308"/>
                <a:gd name="connsiteX320" fmla="*/ 144219 w 12063191"/>
                <a:gd name="connsiteY320" fmla="*/ 6472738 h 6486308"/>
                <a:gd name="connsiteX321" fmla="*/ 176491 w 12063191"/>
                <a:gd name="connsiteY321" fmla="*/ 6455594 h 6486308"/>
                <a:gd name="connsiteX322" fmla="*/ 223019 w 12063191"/>
                <a:gd name="connsiteY322" fmla="*/ 6446773 h 6486308"/>
                <a:gd name="connsiteX323" fmla="*/ 267049 w 12063191"/>
                <a:gd name="connsiteY323" fmla="*/ 6447208 h 6486308"/>
                <a:gd name="connsiteX324" fmla="*/ 299724 w 12063191"/>
                <a:gd name="connsiteY324" fmla="*/ 6442743 h 6486308"/>
                <a:gd name="connsiteX325" fmla="*/ 332893 w 12063191"/>
                <a:gd name="connsiteY325" fmla="*/ 6429106 h 6486308"/>
                <a:gd name="connsiteX326" fmla="*/ 349383 w 12063191"/>
                <a:gd name="connsiteY326" fmla="*/ 6411920 h 6486308"/>
                <a:gd name="connsiteX327" fmla="*/ 389257 w 12063191"/>
                <a:gd name="connsiteY327" fmla="*/ 6380857 h 6486308"/>
                <a:gd name="connsiteX328" fmla="*/ 423585 w 12063191"/>
                <a:gd name="connsiteY328" fmla="*/ 6368658 h 6486308"/>
                <a:gd name="connsiteX329" fmla="*/ 440850 w 12063191"/>
                <a:gd name="connsiteY329" fmla="*/ 6359444 h 6486308"/>
                <a:gd name="connsiteX330" fmla="*/ 471347 w 12063191"/>
                <a:gd name="connsiteY330" fmla="*/ 6360642 h 6486308"/>
                <a:gd name="connsiteX331" fmla="*/ 561154 w 12063191"/>
                <a:gd name="connsiteY331" fmla="*/ 6351667 h 6486308"/>
                <a:gd name="connsiteX332" fmla="*/ 574609 w 12063191"/>
                <a:gd name="connsiteY332" fmla="*/ 6333893 h 6486308"/>
                <a:gd name="connsiteX333" fmla="*/ 586801 w 12063191"/>
                <a:gd name="connsiteY333" fmla="*/ 6317294 h 6486308"/>
                <a:gd name="connsiteX334" fmla="*/ 629888 w 12063191"/>
                <a:gd name="connsiteY334" fmla="*/ 6303309 h 6486308"/>
                <a:gd name="connsiteX335" fmla="*/ 657592 w 12063191"/>
                <a:gd name="connsiteY335" fmla="*/ 6295707 h 6486308"/>
                <a:gd name="connsiteX336" fmla="*/ 669294 w 12063191"/>
                <a:gd name="connsiteY336" fmla="*/ 6282267 h 6486308"/>
                <a:gd name="connsiteX337" fmla="*/ 693273 w 12063191"/>
                <a:gd name="connsiteY337" fmla="*/ 6239833 h 6486308"/>
                <a:gd name="connsiteX338" fmla="*/ 714646 w 12063191"/>
                <a:gd name="connsiteY338" fmla="*/ 6204218 h 6486308"/>
                <a:gd name="connsiteX339" fmla="*/ 786265 w 12063191"/>
                <a:gd name="connsiteY339" fmla="*/ 6156251 h 6486308"/>
                <a:gd name="connsiteX340" fmla="*/ 849399 w 12063191"/>
                <a:gd name="connsiteY340" fmla="*/ 6112228 h 6486308"/>
                <a:gd name="connsiteX341" fmla="*/ 871443 w 12063191"/>
                <a:gd name="connsiteY341" fmla="*/ 6086589 h 6486308"/>
                <a:gd name="connsiteX342" fmla="*/ 895019 w 12063191"/>
                <a:gd name="connsiteY342" fmla="*/ 6080424 h 6486308"/>
                <a:gd name="connsiteX343" fmla="*/ 1032261 w 12063191"/>
                <a:gd name="connsiteY343" fmla="*/ 6081209 h 6486308"/>
                <a:gd name="connsiteX344" fmla="*/ 1164049 w 12063191"/>
                <a:gd name="connsiteY344" fmla="*/ 6078442 h 6486308"/>
                <a:gd name="connsiteX345" fmla="*/ 1185930 w 12063191"/>
                <a:gd name="connsiteY345" fmla="*/ 6053914 h 6486308"/>
                <a:gd name="connsiteX346" fmla="*/ 1194861 w 12063191"/>
                <a:gd name="connsiteY346" fmla="*/ 6038143 h 6486308"/>
                <a:gd name="connsiteX347" fmla="*/ 1217605 w 12063191"/>
                <a:gd name="connsiteY347" fmla="*/ 5983969 h 6486308"/>
                <a:gd name="connsiteX348" fmla="*/ 1221877 w 12063191"/>
                <a:gd name="connsiteY348" fmla="*/ 5963928 h 6486308"/>
                <a:gd name="connsiteX349" fmla="*/ 1269948 w 12063191"/>
                <a:gd name="connsiteY349" fmla="*/ 5948375 h 6486308"/>
                <a:gd name="connsiteX350" fmla="*/ 1303409 w 12063191"/>
                <a:gd name="connsiteY350" fmla="*/ 5940577 h 6486308"/>
                <a:gd name="connsiteX351" fmla="*/ 1375345 w 12063191"/>
                <a:gd name="connsiteY351" fmla="*/ 5918750 h 6486308"/>
                <a:gd name="connsiteX352" fmla="*/ 1414132 w 12063191"/>
                <a:gd name="connsiteY352" fmla="*/ 5915810 h 6486308"/>
                <a:gd name="connsiteX353" fmla="*/ 1447711 w 12063191"/>
                <a:gd name="connsiteY353" fmla="*/ 5884159 h 6486308"/>
                <a:gd name="connsiteX354" fmla="*/ 1456110 w 12063191"/>
                <a:gd name="connsiteY354" fmla="*/ 5862811 h 6486308"/>
                <a:gd name="connsiteX355" fmla="*/ 1467893 w 12063191"/>
                <a:gd name="connsiteY355" fmla="*/ 5837957 h 6486308"/>
                <a:gd name="connsiteX356" fmla="*/ 1479762 w 12063191"/>
                <a:gd name="connsiteY356" fmla="*/ 5817894 h 6486308"/>
                <a:gd name="connsiteX357" fmla="*/ 1490752 w 12063191"/>
                <a:gd name="connsiteY357" fmla="*/ 5802320 h 6486308"/>
                <a:gd name="connsiteX358" fmla="*/ 1552877 w 12063191"/>
                <a:gd name="connsiteY358" fmla="*/ 5798116 h 6486308"/>
                <a:gd name="connsiteX359" fmla="*/ 1590266 w 12063191"/>
                <a:gd name="connsiteY359" fmla="*/ 5794325 h 6486308"/>
                <a:gd name="connsiteX360" fmla="*/ 1608588 w 12063191"/>
                <a:gd name="connsiteY360" fmla="*/ 5762914 h 6486308"/>
                <a:gd name="connsiteX361" fmla="*/ 1614635 w 12063191"/>
                <a:gd name="connsiteY361" fmla="*/ 5738495 h 6486308"/>
                <a:gd name="connsiteX362" fmla="*/ 1643347 w 12063191"/>
                <a:gd name="connsiteY362" fmla="*/ 5712987 h 6486308"/>
                <a:gd name="connsiteX363" fmla="*/ 1783778 w 12063191"/>
                <a:gd name="connsiteY363" fmla="*/ 5711049 h 6486308"/>
                <a:gd name="connsiteX364" fmla="*/ 1928015 w 12063191"/>
                <a:gd name="connsiteY364" fmla="*/ 5706997 h 6486308"/>
                <a:gd name="connsiteX365" fmla="*/ 1944771 w 12063191"/>
                <a:gd name="connsiteY365" fmla="*/ 5691879 h 6486308"/>
                <a:gd name="connsiteX366" fmla="*/ 1961080 w 12063191"/>
                <a:gd name="connsiteY366" fmla="*/ 5674431 h 6486308"/>
                <a:gd name="connsiteX367" fmla="*/ 1975199 w 12063191"/>
                <a:gd name="connsiteY367" fmla="*/ 5659074 h 6486308"/>
                <a:gd name="connsiteX368" fmla="*/ 2008857 w 12063191"/>
                <a:gd name="connsiteY368" fmla="*/ 5620061 h 6486308"/>
                <a:gd name="connsiteX369" fmla="*/ 2046996 w 12063191"/>
                <a:gd name="connsiteY369" fmla="*/ 5618318 h 6486308"/>
                <a:gd name="connsiteX370" fmla="*/ 2091484 w 12063191"/>
                <a:gd name="connsiteY370" fmla="*/ 5615050 h 6486308"/>
                <a:gd name="connsiteX371" fmla="*/ 2113267 w 12063191"/>
                <a:gd name="connsiteY371" fmla="*/ 5599192 h 6486308"/>
                <a:gd name="connsiteX372" fmla="*/ 2146140 w 12063191"/>
                <a:gd name="connsiteY372" fmla="*/ 5567345 h 6486308"/>
                <a:gd name="connsiteX373" fmla="*/ 2190708 w 12063191"/>
                <a:gd name="connsiteY373" fmla="*/ 5550638 h 6486308"/>
                <a:gd name="connsiteX374" fmla="*/ 2202145 w 12063191"/>
                <a:gd name="connsiteY374" fmla="*/ 5543427 h 6486308"/>
                <a:gd name="connsiteX375" fmla="*/ 2206784 w 12063191"/>
                <a:gd name="connsiteY375" fmla="*/ 5533298 h 6486308"/>
                <a:gd name="connsiteX376" fmla="*/ 2220747 w 12063191"/>
                <a:gd name="connsiteY376" fmla="*/ 5495069 h 6486308"/>
                <a:gd name="connsiteX377" fmla="*/ 2243859 w 12063191"/>
                <a:gd name="connsiteY377" fmla="*/ 5469038 h 6486308"/>
                <a:gd name="connsiteX378" fmla="*/ 2264335 w 12063191"/>
                <a:gd name="connsiteY378" fmla="*/ 5472262 h 6486308"/>
                <a:gd name="connsiteX379" fmla="*/ 2278973 w 12063191"/>
                <a:gd name="connsiteY379" fmla="*/ 5471717 h 6486308"/>
                <a:gd name="connsiteX380" fmla="*/ 2335980 w 12063191"/>
                <a:gd name="connsiteY380" fmla="*/ 5467644 h 6486308"/>
                <a:gd name="connsiteX381" fmla="*/ 2406775 w 12063191"/>
                <a:gd name="connsiteY381" fmla="*/ 5464290 h 6486308"/>
                <a:gd name="connsiteX382" fmla="*/ 2422154 w 12063191"/>
                <a:gd name="connsiteY382" fmla="*/ 5439914 h 6486308"/>
                <a:gd name="connsiteX383" fmla="*/ 2456680 w 12063191"/>
                <a:gd name="connsiteY383" fmla="*/ 5440241 h 6486308"/>
                <a:gd name="connsiteX384" fmla="*/ 2470403 w 12063191"/>
                <a:gd name="connsiteY384" fmla="*/ 5441569 h 6486308"/>
                <a:gd name="connsiteX385" fmla="*/ 2541264 w 12063191"/>
                <a:gd name="connsiteY385" fmla="*/ 5434294 h 6486308"/>
                <a:gd name="connsiteX386" fmla="*/ 2546426 w 12063191"/>
                <a:gd name="connsiteY386" fmla="*/ 5424361 h 6486308"/>
                <a:gd name="connsiteX387" fmla="*/ 2608138 w 12063191"/>
                <a:gd name="connsiteY387" fmla="*/ 5402251 h 6486308"/>
                <a:gd name="connsiteX388" fmla="*/ 2661637 w 12063191"/>
                <a:gd name="connsiteY388" fmla="*/ 5414232 h 6486308"/>
                <a:gd name="connsiteX389" fmla="*/ 2671461 w 12063191"/>
                <a:gd name="connsiteY389" fmla="*/ 5414559 h 6486308"/>
                <a:gd name="connsiteX390" fmla="*/ 2763626 w 12063191"/>
                <a:gd name="connsiteY390" fmla="*/ 5406194 h 6486308"/>
                <a:gd name="connsiteX391" fmla="*/ 2858927 w 12063191"/>
                <a:gd name="connsiteY391" fmla="*/ 5386001 h 6486308"/>
                <a:gd name="connsiteX392" fmla="*/ 2869818 w 12063191"/>
                <a:gd name="connsiteY392" fmla="*/ 5370883 h 6486308"/>
                <a:gd name="connsiteX393" fmla="*/ 2885938 w 12063191"/>
                <a:gd name="connsiteY393" fmla="*/ 5334767 h 6486308"/>
                <a:gd name="connsiteX394" fmla="*/ 2902275 w 12063191"/>
                <a:gd name="connsiteY394" fmla="*/ 5303356 h 6486308"/>
                <a:gd name="connsiteX395" fmla="*/ 2946364 w 12063191"/>
                <a:gd name="connsiteY395" fmla="*/ 5284405 h 6486308"/>
                <a:gd name="connsiteX396" fmla="*/ 2979344 w 12063191"/>
                <a:gd name="connsiteY396" fmla="*/ 5278502 h 6486308"/>
                <a:gd name="connsiteX397" fmla="*/ 3003305 w 12063191"/>
                <a:gd name="connsiteY397" fmla="*/ 5253451 h 6486308"/>
                <a:gd name="connsiteX398" fmla="*/ 3027593 w 12063191"/>
                <a:gd name="connsiteY398" fmla="*/ 5230796 h 6486308"/>
                <a:gd name="connsiteX399" fmla="*/ 3080962 w 12063191"/>
                <a:gd name="connsiteY399" fmla="*/ 5229010 h 6486308"/>
                <a:gd name="connsiteX400" fmla="*/ 3132152 w 12063191"/>
                <a:gd name="connsiteY400" fmla="*/ 5230100 h 6486308"/>
                <a:gd name="connsiteX401" fmla="*/ 3182667 w 12063191"/>
                <a:gd name="connsiteY401" fmla="*/ 5189801 h 6486308"/>
                <a:gd name="connsiteX402" fmla="*/ 3214688 w 12063191"/>
                <a:gd name="connsiteY402" fmla="*/ 5155863 h 6486308"/>
                <a:gd name="connsiteX403" fmla="*/ 3301733 w 12063191"/>
                <a:gd name="connsiteY403" fmla="*/ 5140157 h 6486308"/>
                <a:gd name="connsiteX404" fmla="*/ 3357019 w 12063191"/>
                <a:gd name="connsiteY404" fmla="*/ 5134406 h 6486308"/>
                <a:gd name="connsiteX405" fmla="*/ 3376362 w 12063191"/>
                <a:gd name="connsiteY405" fmla="*/ 5121598 h 6486308"/>
                <a:gd name="connsiteX406" fmla="*/ 3403461 w 12063191"/>
                <a:gd name="connsiteY406" fmla="*/ 5107395 h 6486308"/>
                <a:gd name="connsiteX407" fmla="*/ 3434371 w 12063191"/>
                <a:gd name="connsiteY407" fmla="*/ 5091428 h 6486308"/>
                <a:gd name="connsiteX408" fmla="*/ 3450991 w 12063191"/>
                <a:gd name="connsiteY408" fmla="*/ 5080210 h 6486308"/>
                <a:gd name="connsiteX409" fmla="*/ 3479440 w 12063191"/>
                <a:gd name="connsiteY409" fmla="*/ 5080210 h 6486308"/>
                <a:gd name="connsiteX410" fmla="*/ 3532221 w 12063191"/>
                <a:gd name="connsiteY410" fmla="*/ 5061171 h 6486308"/>
                <a:gd name="connsiteX411" fmla="*/ 3545639 w 12063191"/>
                <a:gd name="connsiteY411" fmla="*/ 5048298 h 6486308"/>
                <a:gd name="connsiteX412" fmla="*/ 3541239 w 12063191"/>
                <a:gd name="connsiteY412" fmla="*/ 5038365 h 6486308"/>
                <a:gd name="connsiteX413" fmla="*/ 3538080 w 12063191"/>
                <a:gd name="connsiteY413" fmla="*/ 5020851 h 6486308"/>
                <a:gd name="connsiteX414" fmla="*/ 3565331 w 12063191"/>
                <a:gd name="connsiteY414" fmla="*/ 4980770 h 6486308"/>
                <a:gd name="connsiteX415" fmla="*/ 3593518 w 12063191"/>
                <a:gd name="connsiteY415" fmla="*/ 4947398 h 6486308"/>
                <a:gd name="connsiteX416" fmla="*/ 3626193 w 12063191"/>
                <a:gd name="connsiteY416" fmla="*/ 4905313 h 6486308"/>
                <a:gd name="connsiteX417" fmla="*/ 3654031 w 12063191"/>
                <a:gd name="connsiteY417" fmla="*/ 4880829 h 6486308"/>
                <a:gd name="connsiteX418" fmla="*/ 3674224 w 12063191"/>
                <a:gd name="connsiteY418" fmla="*/ 4881287 h 6486308"/>
                <a:gd name="connsiteX419" fmla="*/ 3697511 w 12063191"/>
                <a:gd name="connsiteY419" fmla="*/ 4879631 h 6486308"/>
                <a:gd name="connsiteX420" fmla="*/ 3732276 w 12063191"/>
                <a:gd name="connsiteY420" fmla="*/ 4836849 h 6486308"/>
                <a:gd name="connsiteX421" fmla="*/ 3744693 w 12063191"/>
                <a:gd name="connsiteY421" fmla="*/ 4825761 h 6486308"/>
                <a:gd name="connsiteX422" fmla="*/ 3765757 w 12063191"/>
                <a:gd name="connsiteY422" fmla="*/ 4824368 h 6486308"/>
                <a:gd name="connsiteX423" fmla="*/ 3790350 w 12063191"/>
                <a:gd name="connsiteY423" fmla="*/ 4821492 h 6486308"/>
                <a:gd name="connsiteX424" fmla="*/ 3814377 w 12063191"/>
                <a:gd name="connsiteY424" fmla="*/ 4804850 h 6486308"/>
                <a:gd name="connsiteX425" fmla="*/ 3885630 w 12063191"/>
                <a:gd name="connsiteY425" fmla="*/ 4787380 h 6486308"/>
                <a:gd name="connsiteX426" fmla="*/ 3946165 w 12063191"/>
                <a:gd name="connsiteY426" fmla="*/ 4774027 h 6486308"/>
                <a:gd name="connsiteX427" fmla="*/ 3964266 w 12063191"/>
                <a:gd name="connsiteY427" fmla="*/ 4757929 h 6486308"/>
                <a:gd name="connsiteX428" fmla="*/ 3989361 w 12063191"/>
                <a:gd name="connsiteY428" fmla="*/ 4723446 h 6486308"/>
                <a:gd name="connsiteX429" fmla="*/ 3999664 w 12063191"/>
                <a:gd name="connsiteY429" fmla="*/ 4689094 h 6486308"/>
                <a:gd name="connsiteX430" fmla="*/ 4022863 w 12063191"/>
                <a:gd name="connsiteY430" fmla="*/ 4657966 h 6486308"/>
                <a:gd name="connsiteX431" fmla="*/ 4076449 w 12063191"/>
                <a:gd name="connsiteY431" fmla="*/ 4632567 h 6486308"/>
                <a:gd name="connsiteX432" fmla="*/ 4128881 w 12063191"/>
                <a:gd name="connsiteY432" fmla="*/ 4637076 h 6486308"/>
                <a:gd name="connsiteX433" fmla="*/ 4156110 w 12063191"/>
                <a:gd name="connsiteY433" fmla="*/ 4633482 h 6486308"/>
                <a:gd name="connsiteX434" fmla="*/ 4190636 w 12063191"/>
                <a:gd name="connsiteY434" fmla="*/ 4628036 h 6486308"/>
                <a:gd name="connsiteX435" fmla="*/ 4250257 w 12063191"/>
                <a:gd name="connsiteY435" fmla="*/ 4625183 h 6486308"/>
                <a:gd name="connsiteX436" fmla="*/ 4297417 w 12063191"/>
                <a:gd name="connsiteY436" fmla="*/ 4595645 h 6486308"/>
                <a:gd name="connsiteX437" fmla="*/ 4323404 w 12063191"/>
                <a:gd name="connsiteY437" fmla="*/ 4576694 h 6486308"/>
                <a:gd name="connsiteX438" fmla="*/ 4333860 w 12063191"/>
                <a:gd name="connsiteY438" fmla="*/ 4566826 h 6486308"/>
                <a:gd name="connsiteX439" fmla="*/ 4351548 w 12063191"/>
                <a:gd name="connsiteY439" fmla="*/ 4547417 h 6486308"/>
                <a:gd name="connsiteX440" fmla="*/ 4395637 w 12063191"/>
                <a:gd name="connsiteY440" fmla="*/ 4551687 h 6486308"/>
                <a:gd name="connsiteX441" fmla="*/ 4401889 w 12063191"/>
                <a:gd name="connsiteY441" fmla="*/ 4556305 h 6486308"/>
                <a:gd name="connsiteX442" fmla="*/ 4423193 w 12063191"/>
                <a:gd name="connsiteY442" fmla="*/ 4549443 h 6486308"/>
                <a:gd name="connsiteX443" fmla="*/ 4460595 w 12063191"/>
                <a:gd name="connsiteY443" fmla="*/ 4516942 h 6486308"/>
                <a:gd name="connsiteX444" fmla="*/ 4467631 w 12063191"/>
                <a:gd name="connsiteY444" fmla="*/ 4495334 h 6486308"/>
                <a:gd name="connsiteX445" fmla="*/ 4473207 w 12063191"/>
                <a:gd name="connsiteY445" fmla="*/ 4478931 h 6486308"/>
                <a:gd name="connsiteX446" fmla="*/ 4483249 w 12063191"/>
                <a:gd name="connsiteY446" fmla="*/ 4466079 h 6486308"/>
                <a:gd name="connsiteX447" fmla="*/ 4511022 w 12063191"/>
                <a:gd name="connsiteY447" fmla="*/ 4447280 h 6486308"/>
                <a:gd name="connsiteX448" fmla="*/ 4550232 w 12063191"/>
                <a:gd name="connsiteY448" fmla="*/ 4424299 h 6486308"/>
                <a:gd name="connsiteX449" fmla="*/ 4568748 w 12063191"/>
                <a:gd name="connsiteY449" fmla="*/ 4416043 h 6486308"/>
                <a:gd name="connsiteX450" fmla="*/ 4615581 w 12063191"/>
                <a:gd name="connsiteY450" fmla="*/ 4416632 h 6486308"/>
                <a:gd name="connsiteX451" fmla="*/ 4669451 w 12063191"/>
                <a:gd name="connsiteY451" fmla="*/ 4421337 h 6486308"/>
                <a:gd name="connsiteX452" fmla="*/ 4683610 w 12063191"/>
                <a:gd name="connsiteY452" fmla="*/ 4422535 h 6486308"/>
                <a:gd name="connsiteX453" fmla="*/ 4719051 w 12063191"/>
                <a:gd name="connsiteY453" fmla="*/ 4418069 h 6486308"/>
                <a:gd name="connsiteX454" fmla="*/ 4754274 w 12063191"/>
                <a:gd name="connsiteY454" fmla="*/ 4413647 h 6486308"/>
                <a:gd name="connsiteX455" fmla="*/ 4774293 w 12063191"/>
                <a:gd name="connsiteY455" fmla="*/ 4394783 h 6486308"/>
                <a:gd name="connsiteX456" fmla="*/ 4815093 w 12063191"/>
                <a:gd name="connsiteY456" fmla="*/ 4367053 h 6486308"/>
                <a:gd name="connsiteX457" fmla="*/ 4841494 w 12063191"/>
                <a:gd name="connsiteY457" fmla="*/ 4351957 h 6486308"/>
                <a:gd name="connsiteX458" fmla="*/ 4865259 w 12063191"/>
                <a:gd name="connsiteY458" fmla="*/ 4335402 h 6486308"/>
                <a:gd name="connsiteX459" fmla="*/ 4891268 w 12063191"/>
                <a:gd name="connsiteY459" fmla="*/ 4312094 h 6486308"/>
                <a:gd name="connsiteX460" fmla="*/ 4917277 w 12063191"/>
                <a:gd name="connsiteY460" fmla="*/ 4288089 h 6486308"/>
                <a:gd name="connsiteX461" fmla="*/ 4924901 w 12063191"/>
                <a:gd name="connsiteY461" fmla="*/ 4282949 h 6486308"/>
                <a:gd name="connsiteX462" fmla="*/ 4956487 w 12063191"/>
                <a:gd name="connsiteY462" fmla="*/ 4256743 h 6486308"/>
                <a:gd name="connsiteX463" fmla="*/ 4983694 w 12063191"/>
                <a:gd name="connsiteY463" fmla="*/ 4242018 h 6486308"/>
                <a:gd name="connsiteX464" fmla="*/ 5018547 w 12063191"/>
                <a:gd name="connsiteY464" fmla="*/ 4233806 h 6486308"/>
                <a:gd name="connsiteX465" fmla="*/ 5076926 w 12063191"/>
                <a:gd name="connsiteY465" fmla="*/ 4208559 h 6486308"/>
                <a:gd name="connsiteX466" fmla="*/ 5089364 w 12063191"/>
                <a:gd name="connsiteY466" fmla="*/ 4194662 h 6486308"/>
                <a:gd name="connsiteX467" fmla="*/ 5109513 w 12063191"/>
                <a:gd name="connsiteY467" fmla="*/ 4191416 h 6486308"/>
                <a:gd name="connsiteX468" fmla="*/ 5163208 w 12063191"/>
                <a:gd name="connsiteY468" fmla="*/ 4169001 h 6486308"/>
                <a:gd name="connsiteX469" fmla="*/ 5190786 w 12063191"/>
                <a:gd name="connsiteY469" fmla="*/ 4154559 h 6486308"/>
                <a:gd name="connsiteX470" fmla="*/ 5212068 w 12063191"/>
                <a:gd name="connsiteY470" fmla="*/ 4147588 h 6486308"/>
                <a:gd name="connsiteX471" fmla="*/ 5225464 w 12063191"/>
                <a:gd name="connsiteY471" fmla="*/ 4126481 h 6486308"/>
                <a:gd name="connsiteX472" fmla="*/ 5257900 w 12063191"/>
                <a:gd name="connsiteY472" fmla="*/ 4086269 h 6486308"/>
                <a:gd name="connsiteX473" fmla="*/ 5289093 w 12063191"/>
                <a:gd name="connsiteY473" fmla="*/ 4052004 h 6486308"/>
                <a:gd name="connsiteX474" fmla="*/ 5318957 w 12063191"/>
                <a:gd name="connsiteY474" fmla="*/ 4035688 h 6486308"/>
                <a:gd name="connsiteX475" fmla="*/ 5362393 w 12063191"/>
                <a:gd name="connsiteY475" fmla="*/ 4027629 h 6486308"/>
                <a:gd name="connsiteX476" fmla="*/ 5381257 w 12063191"/>
                <a:gd name="connsiteY476" fmla="*/ 4001946 h 6486308"/>
                <a:gd name="connsiteX477" fmla="*/ 5446606 w 12063191"/>
                <a:gd name="connsiteY477" fmla="*/ 3966004 h 6486308"/>
                <a:gd name="connsiteX478" fmla="*/ 5500541 w 12063191"/>
                <a:gd name="connsiteY478" fmla="*/ 3946617 h 6486308"/>
                <a:gd name="connsiteX479" fmla="*/ 5521540 w 12063191"/>
                <a:gd name="connsiteY479" fmla="*/ 3910588 h 6486308"/>
                <a:gd name="connsiteX480" fmla="*/ 5541145 w 12063191"/>
                <a:gd name="connsiteY480" fmla="*/ 3885211 h 6486308"/>
                <a:gd name="connsiteX481" fmla="*/ 5592466 w 12063191"/>
                <a:gd name="connsiteY481" fmla="*/ 3841035 h 6486308"/>
                <a:gd name="connsiteX482" fmla="*/ 5629258 w 12063191"/>
                <a:gd name="connsiteY482" fmla="*/ 3796902 h 6486308"/>
                <a:gd name="connsiteX483" fmla="*/ 5838702 w 12063191"/>
                <a:gd name="connsiteY483" fmla="*/ 3796096 h 6486308"/>
                <a:gd name="connsiteX484" fmla="*/ 5891047 w 12063191"/>
                <a:gd name="connsiteY484" fmla="*/ 3794310 h 6486308"/>
                <a:gd name="connsiteX485" fmla="*/ 5920737 w 12063191"/>
                <a:gd name="connsiteY485" fmla="*/ 3776840 h 6486308"/>
                <a:gd name="connsiteX486" fmla="*/ 5990226 w 12063191"/>
                <a:gd name="connsiteY486" fmla="*/ 3765839 h 6486308"/>
                <a:gd name="connsiteX487" fmla="*/ 6067991 w 12063191"/>
                <a:gd name="connsiteY487" fmla="*/ 3767321 h 6486308"/>
                <a:gd name="connsiteX488" fmla="*/ 6111470 w 12063191"/>
                <a:gd name="connsiteY488" fmla="*/ 3747041 h 6486308"/>
                <a:gd name="connsiteX489" fmla="*/ 6135061 w 12063191"/>
                <a:gd name="connsiteY489" fmla="*/ 3727349 h 6486308"/>
                <a:gd name="connsiteX490" fmla="*/ 6169064 w 12063191"/>
                <a:gd name="connsiteY490" fmla="*/ 3699466 h 6486308"/>
                <a:gd name="connsiteX491" fmla="*/ 6198711 w 12063191"/>
                <a:gd name="connsiteY491" fmla="*/ 3677117 h 6486308"/>
                <a:gd name="connsiteX492" fmla="*/ 6225919 w 12063191"/>
                <a:gd name="connsiteY492" fmla="*/ 3674960 h 6486308"/>
                <a:gd name="connsiteX493" fmla="*/ 6265063 w 12063191"/>
                <a:gd name="connsiteY493" fmla="*/ 3657948 h 6486308"/>
                <a:gd name="connsiteX494" fmla="*/ 6303096 w 12063191"/>
                <a:gd name="connsiteY494" fmla="*/ 3619021 h 6486308"/>
                <a:gd name="connsiteX495" fmla="*/ 6350496 w 12063191"/>
                <a:gd name="connsiteY495" fmla="*/ 3582796 h 6486308"/>
                <a:gd name="connsiteX496" fmla="*/ 6377464 w 12063191"/>
                <a:gd name="connsiteY496" fmla="*/ 3561383 h 6486308"/>
                <a:gd name="connsiteX497" fmla="*/ 6433381 w 12063191"/>
                <a:gd name="connsiteY497" fmla="*/ 3540167 h 6486308"/>
                <a:gd name="connsiteX498" fmla="*/ 6465336 w 12063191"/>
                <a:gd name="connsiteY498" fmla="*/ 3538271 h 6486308"/>
                <a:gd name="connsiteX499" fmla="*/ 6481107 w 12063191"/>
                <a:gd name="connsiteY499" fmla="*/ 3521302 h 6486308"/>
                <a:gd name="connsiteX500" fmla="*/ 6502847 w 12063191"/>
                <a:gd name="connsiteY500" fmla="*/ 3451313 h 6486308"/>
                <a:gd name="connsiteX501" fmla="*/ 6518770 w 12063191"/>
                <a:gd name="connsiteY501" fmla="*/ 3403456 h 6486308"/>
                <a:gd name="connsiteX502" fmla="*/ 6574971 w 12063191"/>
                <a:gd name="connsiteY502" fmla="*/ 3401278 h 6486308"/>
                <a:gd name="connsiteX503" fmla="*/ 6652976 w 12063191"/>
                <a:gd name="connsiteY503" fmla="*/ 3390691 h 6486308"/>
                <a:gd name="connsiteX504" fmla="*/ 6665349 w 12063191"/>
                <a:gd name="connsiteY504" fmla="*/ 3343792 h 6486308"/>
                <a:gd name="connsiteX505" fmla="*/ 6665371 w 12063191"/>
                <a:gd name="connsiteY505" fmla="*/ 3319525 h 6486308"/>
                <a:gd name="connsiteX506" fmla="*/ 6673038 w 12063191"/>
                <a:gd name="connsiteY506" fmla="*/ 3308939 h 6486308"/>
                <a:gd name="connsiteX507" fmla="*/ 6686653 w 12063191"/>
                <a:gd name="connsiteY507" fmla="*/ 3288855 h 6486308"/>
                <a:gd name="connsiteX508" fmla="*/ 6713925 w 12063191"/>
                <a:gd name="connsiteY508" fmla="*/ 3256420 h 6486308"/>
                <a:gd name="connsiteX509" fmla="*/ 6775375 w 12063191"/>
                <a:gd name="connsiteY509" fmla="*/ 3252608 h 6486308"/>
                <a:gd name="connsiteX510" fmla="*/ 6840528 w 12063191"/>
                <a:gd name="connsiteY510" fmla="*/ 3247162 h 6486308"/>
                <a:gd name="connsiteX511" fmla="*/ 6857825 w 12063191"/>
                <a:gd name="connsiteY511" fmla="*/ 3214487 h 6486308"/>
                <a:gd name="connsiteX512" fmla="*/ 6872811 w 12063191"/>
                <a:gd name="connsiteY512" fmla="*/ 3119056 h 6486308"/>
                <a:gd name="connsiteX513" fmla="*/ 6921322 w 12063191"/>
                <a:gd name="connsiteY513" fmla="*/ 3102304 h 6486308"/>
                <a:gd name="connsiteX514" fmla="*/ 6962623 w 12063191"/>
                <a:gd name="connsiteY514" fmla="*/ 3096815 h 6486308"/>
                <a:gd name="connsiteX515" fmla="*/ 6983382 w 12063191"/>
                <a:gd name="connsiteY515" fmla="*/ 3078495 h 6486308"/>
                <a:gd name="connsiteX516" fmla="*/ 7007431 w 12063191"/>
                <a:gd name="connsiteY516" fmla="*/ 3060960 h 6486308"/>
                <a:gd name="connsiteX517" fmla="*/ 7042000 w 12063191"/>
                <a:gd name="connsiteY517" fmla="*/ 3036628 h 6486308"/>
                <a:gd name="connsiteX518" fmla="*/ 7091230 w 12063191"/>
                <a:gd name="connsiteY518" fmla="*/ 3014039 h 6486308"/>
                <a:gd name="connsiteX519" fmla="*/ 7126606 w 12063191"/>
                <a:gd name="connsiteY519" fmla="*/ 3009792 h 6486308"/>
                <a:gd name="connsiteX520" fmla="*/ 7164204 w 12063191"/>
                <a:gd name="connsiteY520" fmla="*/ 2979796 h 6486308"/>
                <a:gd name="connsiteX521" fmla="*/ 7199667 w 12063191"/>
                <a:gd name="connsiteY521" fmla="*/ 2960148 h 6486308"/>
                <a:gd name="connsiteX522" fmla="*/ 7220252 w 12063191"/>
                <a:gd name="connsiteY522" fmla="*/ 2958405 h 6486308"/>
                <a:gd name="connsiteX523" fmla="*/ 7242754 w 12063191"/>
                <a:gd name="connsiteY523" fmla="*/ 2936099 h 6486308"/>
                <a:gd name="connsiteX524" fmla="*/ 7261727 w 12063191"/>
                <a:gd name="connsiteY524" fmla="*/ 2910417 h 6486308"/>
                <a:gd name="connsiteX525" fmla="*/ 7314507 w 12063191"/>
                <a:gd name="connsiteY525" fmla="*/ 2906235 h 6486308"/>
                <a:gd name="connsiteX526" fmla="*/ 7382536 w 12063191"/>
                <a:gd name="connsiteY526" fmla="*/ 2888612 h 6486308"/>
                <a:gd name="connsiteX527" fmla="*/ 7446295 w 12063191"/>
                <a:gd name="connsiteY527" fmla="*/ 2848815 h 6486308"/>
                <a:gd name="connsiteX528" fmla="*/ 7510533 w 12063191"/>
                <a:gd name="connsiteY528" fmla="*/ 2818057 h 6486308"/>
                <a:gd name="connsiteX529" fmla="*/ 7569086 w 12063191"/>
                <a:gd name="connsiteY529" fmla="*/ 2783051 h 6486308"/>
                <a:gd name="connsiteX530" fmla="*/ 7620560 w 12063191"/>
                <a:gd name="connsiteY530" fmla="*/ 2784642 h 6486308"/>
                <a:gd name="connsiteX531" fmla="*/ 7687869 w 12063191"/>
                <a:gd name="connsiteY531" fmla="*/ 2751597 h 6486308"/>
                <a:gd name="connsiteX532" fmla="*/ 7722069 w 12063191"/>
                <a:gd name="connsiteY532" fmla="*/ 2728398 h 6486308"/>
                <a:gd name="connsiteX533" fmla="*/ 7770776 w 12063191"/>
                <a:gd name="connsiteY533" fmla="*/ 2718791 h 6486308"/>
                <a:gd name="connsiteX534" fmla="*/ 7791317 w 12063191"/>
                <a:gd name="connsiteY534" fmla="*/ 2679712 h 6486308"/>
                <a:gd name="connsiteX535" fmla="*/ 7793713 w 12063191"/>
                <a:gd name="connsiteY535" fmla="*/ 2646341 h 6486308"/>
                <a:gd name="connsiteX536" fmla="*/ 7795979 w 12063191"/>
                <a:gd name="connsiteY536" fmla="*/ 2617500 h 6486308"/>
                <a:gd name="connsiteX537" fmla="*/ 7805237 w 12063191"/>
                <a:gd name="connsiteY537" fmla="*/ 2609506 h 6486308"/>
                <a:gd name="connsiteX538" fmla="*/ 7868016 w 12063191"/>
                <a:gd name="connsiteY538" fmla="*/ 2605432 h 6486308"/>
                <a:gd name="connsiteX539" fmla="*/ 7949789 w 12063191"/>
                <a:gd name="connsiteY539" fmla="*/ 2595499 h 6486308"/>
                <a:gd name="connsiteX540" fmla="*/ 7955257 w 12063191"/>
                <a:gd name="connsiteY540" fmla="*/ 2571908 h 6486308"/>
                <a:gd name="connsiteX541" fmla="*/ 7969590 w 12063191"/>
                <a:gd name="connsiteY541" fmla="*/ 2534833 h 6486308"/>
                <a:gd name="connsiteX542" fmla="*/ 8040973 w 12063191"/>
                <a:gd name="connsiteY542" fmla="*/ 2530847 h 6486308"/>
                <a:gd name="connsiteX543" fmla="*/ 8131003 w 12063191"/>
                <a:gd name="connsiteY543" fmla="*/ 2520652 h 6486308"/>
                <a:gd name="connsiteX544" fmla="*/ 8144443 w 12063191"/>
                <a:gd name="connsiteY544" fmla="*/ 2456545 h 6486308"/>
                <a:gd name="connsiteX545" fmla="*/ 8157077 w 12063191"/>
                <a:gd name="connsiteY545" fmla="*/ 2397186 h 6486308"/>
                <a:gd name="connsiteX546" fmla="*/ 8256648 w 12063191"/>
                <a:gd name="connsiteY546" fmla="*/ 2394485 h 6486308"/>
                <a:gd name="connsiteX547" fmla="*/ 8350315 w 12063191"/>
                <a:gd name="connsiteY547" fmla="*/ 2394245 h 6486308"/>
                <a:gd name="connsiteX548" fmla="*/ 8361098 w 12063191"/>
                <a:gd name="connsiteY548" fmla="*/ 2388843 h 6486308"/>
                <a:gd name="connsiteX549" fmla="*/ 8375954 w 12063191"/>
                <a:gd name="connsiteY549" fmla="*/ 2377799 h 6486308"/>
                <a:gd name="connsiteX550" fmla="*/ 8396473 w 12063191"/>
                <a:gd name="connsiteY550" fmla="*/ 2300207 h 6486308"/>
                <a:gd name="connsiteX551" fmla="*/ 8451585 w 12063191"/>
                <a:gd name="connsiteY551" fmla="*/ 2258144 h 6486308"/>
                <a:gd name="connsiteX552" fmla="*/ 8484259 w 12063191"/>
                <a:gd name="connsiteY552" fmla="*/ 2248864 h 6486308"/>
                <a:gd name="connsiteX553" fmla="*/ 8509135 w 12063191"/>
                <a:gd name="connsiteY553" fmla="*/ 2206475 h 6486308"/>
                <a:gd name="connsiteX554" fmla="*/ 8525321 w 12063191"/>
                <a:gd name="connsiteY554" fmla="*/ 2137400 h 6486308"/>
                <a:gd name="connsiteX555" fmla="*/ 8576946 w 12063191"/>
                <a:gd name="connsiteY555" fmla="*/ 2111158 h 6486308"/>
                <a:gd name="connsiteX556" fmla="*/ 8636763 w 12063191"/>
                <a:gd name="connsiteY556" fmla="*/ 2096311 h 6486308"/>
                <a:gd name="connsiteX557" fmla="*/ 8659635 w 12063191"/>
                <a:gd name="connsiteY557" fmla="*/ 2020774 h 6486308"/>
                <a:gd name="connsiteX558" fmla="*/ 8681353 w 12063191"/>
                <a:gd name="connsiteY558" fmla="*/ 1946742 h 6486308"/>
                <a:gd name="connsiteX559" fmla="*/ 8700870 w 12063191"/>
                <a:gd name="connsiteY559" fmla="*/ 1904667 h 6486308"/>
                <a:gd name="connsiteX560" fmla="*/ 8699433 w 12063191"/>
                <a:gd name="connsiteY560" fmla="*/ 1887672 h 6486308"/>
                <a:gd name="connsiteX561" fmla="*/ 8708146 w 12063191"/>
                <a:gd name="connsiteY561" fmla="*/ 1879393 h 6486308"/>
                <a:gd name="connsiteX562" fmla="*/ 8748728 w 12063191"/>
                <a:gd name="connsiteY562" fmla="*/ 1867272 h 6486308"/>
                <a:gd name="connsiteX563" fmla="*/ 8824097 w 12063191"/>
                <a:gd name="connsiteY563" fmla="*/ 1869022 h 6486308"/>
                <a:gd name="connsiteX564" fmla="*/ 8888336 w 12063191"/>
                <a:gd name="connsiteY564" fmla="*/ 1869381 h 6486308"/>
                <a:gd name="connsiteX565" fmla="*/ 8900338 w 12063191"/>
                <a:gd name="connsiteY565" fmla="*/ 1863484 h 6486308"/>
                <a:gd name="connsiteX566" fmla="*/ 8928351 w 12063191"/>
                <a:gd name="connsiteY566" fmla="*/ 1835837 h 6486308"/>
                <a:gd name="connsiteX567" fmla="*/ 8930813 w 12063191"/>
                <a:gd name="connsiteY567" fmla="*/ 1780434 h 6486308"/>
                <a:gd name="connsiteX568" fmla="*/ 8935278 w 12063191"/>
                <a:gd name="connsiteY568" fmla="*/ 1723214 h 6486308"/>
                <a:gd name="connsiteX569" fmla="*/ 9121066 w 12063191"/>
                <a:gd name="connsiteY569" fmla="*/ 1706398 h 6486308"/>
                <a:gd name="connsiteX570" fmla="*/ 9290648 w 12063191"/>
                <a:gd name="connsiteY570" fmla="*/ 1706690 h 6486308"/>
                <a:gd name="connsiteX571" fmla="*/ 9303848 w 12063191"/>
                <a:gd name="connsiteY571" fmla="*/ 1699815 h 6486308"/>
                <a:gd name="connsiteX572" fmla="*/ 9326307 w 12063191"/>
                <a:gd name="connsiteY572" fmla="*/ 1641748 h 6486308"/>
                <a:gd name="connsiteX573" fmla="*/ 9333386 w 12063191"/>
                <a:gd name="connsiteY573" fmla="*/ 1581426 h 6486308"/>
                <a:gd name="connsiteX574" fmla="*/ 9340335 w 12063191"/>
                <a:gd name="connsiteY574" fmla="*/ 1542654 h 6486308"/>
                <a:gd name="connsiteX575" fmla="*/ 9357369 w 12063191"/>
                <a:gd name="connsiteY575" fmla="*/ 1512637 h 6486308"/>
                <a:gd name="connsiteX576" fmla="*/ 9383901 w 12063191"/>
                <a:gd name="connsiteY576" fmla="*/ 1508398 h 6486308"/>
                <a:gd name="connsiteX577" fmla="*/ 9419582 w 12063191"/>
                <a:gd name="connsiteY577" fmla="*/ 1497890 h 6486308"/>
                <a:gd name="connsiteX578" fmla="*/ 9430756 w 12063191"/>
                <a:gd name="connsiteY578" fmla="*/ 1448519 h 6486308"/>
                <a:gd name="connsiteX579" fmla="*/ 9460687 w 12063191"/>
                <a:gd name="connsiteY579" fmla="*/ 1404414 h 6486308"/>
                <a:gd name="connsiteX580" fmla="*/ 9484648 w 12063191"/>
                <a:gd name="connsiteY580" fmla="*/ 1404327 h 6486308"/>
                <a:gd name="connsiteX581" fmla="*/ 9544834 w 12063191"/>
                <a:gd name="connsiteY581" fmla="*/ 1406649 h 6486308"/>
                <a:gd name="connsiteX582" fmla="*/ 9614933 w 12063191"/>
                <a:gd name="connsiteY582" fmla="*/ 1393329 h 6486308"/>
                <a:gd name="connsiteX583" fmla="*/ 9628481 w 12063191"/>
                <a:gd name="connsiteY583" fmla="*/ 1345058 h 6486308"/>
                <a:gd name="connsiteX584" fmla="*/ 9660939 w 12063191"/>
                <a:gd name="connsiteY584" fmla="*/ 1296416 h 6486308"/>
                <a:gd name="connsiteX585" fmla="*/ 9691718 w 12063191"/>
                <a:gd name="connsiteY585" fmla="*/ 1244206 h 6486308"/>
                <a:gd name="connsiteX586" fmla="*/ 9708839 w 12063191"/>
                <a:gd name="connsiteY586" fmla="*/ 1184943 h 6486308"/>
                <a:gd name="connsiteX587" fmla="*/ 9722563 w 12063191"/>
                <a:gd name="connsiteY587" fmla="*/ 1127860 h 6486308"/>
                <a:gd name="connsiteX588" fmla="*/ 9734914 w 12063191"/>
                <a:gd name="connsiteY588" fmla="*/ 1069789 h 6486308"/>
                <a:gd name="connsiteX589" fmla="*/ 9748768 w 12063191"/>
                <a:gd name="connsiteY589" fmla="*/ 1022994 h 6486308"/>
                <a:gd name="connsiteX590" fmla="*/ 9761402 w 12063191"/>
                <a:gd name="connsiteY590" fmla="*/ 985893 h 6486308"/>
                <a:gd name="connsiteX591" fmla="*/ 9814117 w 12063191"/>
                <a:gd name="connsiteY591" fmla="*/ 982959 h 6486308"/>
                <a:gd name="connsiteX592" fmla="*/ 9859862 w 12063191"/>
                <a:gd name="connsiteY592" fmla="*/ 984373 h 6486308"/>
                <a:gd name="connsiteX593" fmla="*/ 9868575 w 12063191"/>
                <a:gd name="connsiteY593" fmla="*/ 977590 h 6486308"/>
                <a:gd name="connsiteX594" fmla="*/ 9887918 w 12063191"/>
                <a:gd name="connsiteY594" fmla="*/ 962788 h 6486308"/>
                <a:gd name="connsiteX595" fmla="*/ 9904517 w 12063191"/>
                <a:gd name="connsiteY595" fmla="*/ 916316 h 6486308"/>
                <a:gd name="connsiteX596" fmla="*/ 9915627 w 12063191"/>
                <a:gd name="connsiteY596" fmla="*/ 867147 h 6486308"/>
                <a:gd name="connsiteX597" fmla="*/ 9921965 w 12063191"/>
                <a:gd name="connsiteY597" fmla="*/ 861070 h 6486308"/>
                <a:gd name="connsiteX598" fmla="*/ 10180639 w 12063191"/>
                <a:gd name="connsiteY598" fmla="*/ 860662 h 6486308"/>
                <a:gd name="connsiteX599" fmla="*/ 10478240 w 12063191"/>
                <a:gd name="connsiteY599" fmla="*/ 845288 h 6486308"/>
                <a:gd name="connsiteX600" fmla="*/ 10491572 w 12063191"/>
                <a:gd name="connsiteY600" fmla="*/ 785785 h 6486308"/>
                <a:gd name="connsiteX601" fmla="*/ 10495536 w 12063191"/>
                <a:gd name="connsiteY601" fmla="*/ 735943 h 6486308"/>
                <a:gd name="connsiteX602" fmla="*/ 10629982 w 12063191"/>
                <a:gd name="connsiteY602" fmla="*/ 721440 h 6486308"/>
                <a:gd name="connsiteX603" fmla="*/ 10761094 w 12063191"/>
                <a:gd name="connsiteY603" fmla="*/ 703360 h 6486308"/>
                <a:gd name="connsiteX604" fmla="*/ 10764950 w 12063191"/>
                <a:gd name="connsiteY604" fmla="*/ 618299 h 6486308"/>
                <a:gd name="connsiteX605" fmla="*/ 10763860 w 12063191"/>
                <a:gd name="connsiteY605" fmla="*/ 578356 h 6486308"/>
                <a:gd name="connsiteX606" fmla="*/ 10769938 w 12063191"/>
                <a:gd name="connsiteY606" fmla="*/ 573136 h 6486308"/>
                <a:gd name="connsiteX607" fmla="*/ 11116877 w 12063191"/>
                <a:gd name="connsiteY607" fmla="*/ 561565 h 6486308"/>
                <a:gd name="connsiteX608" fmla="*/ 11455191 w 12063191"/>
                <a:gd name="connsiteY608" fmla="*/ 548626 h 6486308"/>
                <a:gd name="connsiteX609" fmla="*/ 11465451 w 12063191"/>
                <a:gd name="connsiteY609" fmla="*/ 444322 h 6486308"/>
                <a:gd name="connsiteX610" fmla="*/ 11483443 w 12063191"/>
                <a:gd name="connsiteY610" fmla="*/ 336805 h 6486308"/>
                <a:gd name="connsiteX611" fmla="*/ 11490697 w 12063191"/>
                <a:gd name="connsiteY611" fmla="*/ 331494 h 6486308"/>
                <a:gd name="connsiteX612" fmla="*/ 11548945 w 12063191"/>
                <a:gd name="connsiteY612" fmla="*/ 331494 h 6486308"/>
                <a:gd name="connsiteX613" fmla="*/ 11607193 w 12063191"/>
                <a:gd name="connsiteY613" fmla="*/ 331494 h 6486308"/>
                <a:gd name="connsiteX614" fmla="*/ 11617932 w 12063191"/>
                <a:gd name="connsiteY614" fmla="*/ 324872 h 6486308"/>
                <a:gd name="connsiteX615" fmla="*/ 11635642 w 12063191"/>
                <a:gd name="connsiteY615" fmla="*/ 202473 h 6486308"/>
                <a:gd name="connsiteX616" fmla="*/ 11647731 w 12063191"/>
                <a:gd name="connsiteY616" fmla="*/ 83777 h 6486308"/>
                <a:gd name="connsiteX617" fmla="*/ 11834500 w 12063191"/>
                <a:gd name="connsiteY617" fmla="*/ 79900 h 6486308"/>
                <a:gd name="connsiteX618" fmla="*/ 12024013 w 12063191"/>
                <a:gd name="connsiteY618" fmla="*/ 74687 h 6486308"/>
                <a:gd name="connsiteX619" fmla="*/ 12060651 w 12063191"/>
                <a:gd name="connsiteY619" fmla="*/ 46121 h 6486308"/>
                <a:gd name="connsiteX620" fmla="*/ 12046449 w 12063191"/>
                <a:gd name="connsiteY620" fmla="*/ 4504 h 6486308"/>
                <a:gd name="connsiteX621" fmla="*/ 11818162 w 12063191"/>
                <a:gd name="connsiteY621" fmla="*/ 41 h 6486308"/>
                <a:gd name="connsiteX622" fmla="*/ 11590878 w 12063191"/>
                <a:gd name="connsiteY622" fmla="*/ 1788 h 648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Lst>
              <a:rect l="l" t="t" r="r" b="b"/>
              <a:pathLst>
                <a:path w="12063191" h="6486308">
                  <a:moveTo>
                    <a:pt x="11590878" y="1788"/>
                  </a:moveTo>
                  <a:cubicBezTo>
                    <a:pt x="11579594" y="5042"/>
                    <a:pt x="11558791" y="26677"/>
                    <a:pt x="11555568" y="38512"/>
                  </a:cubicBezTo>
                  <a:cubicBezTo>
                    <a:pt x="11553606" y="45696"/>
                    <a:pt x="11553018" y="74402"/>
                    <a:pt x="11553346" y="145948"/>
                  </a:cubicBezTo>
                  <a:cubicBezTo>
                    <a:pt x="11553759" y="233403"/>
                    <a:pt x="11553410" y="244153"/>
                    <a:pt x="11550209" y="249056"/>
                  </a:cubicBezTo>
                  <a:cubicBezTo>
                    <a:pt x="11543238" y="259686"/>
                    <a:pt x="11536529" y="260723"/>
                    <a:pt x="11475602" y="260584"/>
                  </a:cubicBezTo>
                  <a:cubicBezTo>
                    <a:pt x="11418486" y="260453"/>
                    <a:pt x="11410949" y="261320"/>
                    <a:pt x="11402410" y="269020"/>
                  </a:cubicBezTo>
                  <a:cubicBezTo>
                    <a:pt x="11394067" y="276516"/>
                    <a:pt x="11393654" y="281428"/>
                    <a:pt x="11393523" y="374464"/>
                  </a:cubicBezTo>
                  <a:lnTo>
                    <a:pt x="11393392" y="465356"/>
                  </a:lnTo>
                  <a:lnTo>
                    <a:pt x="11387597" y="471148"/>
                  </a:lnTo>
                  <a:cubicBezTo>
                    <a:pt x="11383633" y="475126"/>
                    <a:pt x="11378165" y="477533"/>
                    <a:pt x="11370171" y="478835"/>
                  </a:cubicBezTo>
                  <a:cubicBezTo>
                    <a:pt x="11363767" y="479879"/>
                    <a:pt x="11218059" y="480663"/>
                    <a:pt x="11046388" y="480580"/>
                  </a:cubicBezTo>
                  <a:lnTo>
                    <a:pt x="10734235" y="480425"/>
                  </a:lnTo>
                  <a:lnTo>
                    <a:pt x="10724455" y="486157"/>
                  </a:lnTo>
                  <a:cubicBezTo>
                    <a:pt x="10709272" y="495051"/>
                    <a:pt x="10699274" y="504855"/>
                    <a:pt x="10694481" y="515562"/>
                  </a:cubicBezTo>
                  <a:cubicBezTo>
                    <a:pt x="10690473" y="524462"/>
                    <a:pt x="10690059" y="530076"/>
                    <a:pt x="10689929" y="576554"/>
                  </a:cubicBezTo>
                  <a:cubicBezTo>
                    <a:pt x="10689819" y="621279"/>
                    <a:pt x="10689297" y="628738"/>
                    <a:pt x="10685877" y="635610"/>
                  </a:cubicBezTo>
                  <a:cubicBezTo>
                    <a:pt x="10678754" y="649911"/>
                    <a:pt x="10682369" y="649528"/>
                    <a:pt x="10554525" y="649528"/>
                  </a:cubicBezTo>
                  <a:cubicBezTo>
                    <a:pt x="10428183" y="649528"/>
                    <a:pt x="10432518" y="649098"/>
                    <a:pt x="10423325" y="662517"/>
                  </a:cubicBezTo>
                  <a:cubicBezTo>
                    <a:pt x="10418359" y="669749"/>
                    <a:pt x="10418272" y="670808"/>
                    <a:pt x="10418860" y="717434"/>
                  </a:cubicBezTo>
                  <a:cubicBezTo>
                    <a:pt x="10419557" y="774428"/>
                    <a:pt x="10418249" y="778725"/>
                    <a:pt x="10398993" y="782500"/>
                  </a:cubicBezTo>
                  <a:cubicBezTo>
                    <a:pt x="10394811" y="783324"/>
                    <a:pt x="10271410" y="783921"/>
                    <a:pt x="10124788" y="783829"/>
                  </a:cubicBezTo>
                  <a:cubicBezTo>
                    <a:pt x="9906500" y="783692"/>
                    <a:pt x="9856964" y="784191"/>
                    <a:pt x="9851236" y="786582"/>
                  </a:cubicBezTo>
                  <a:cubicBezTo>
                    <a:pt x="9844462" y="789416"/>
                    <a:pt x="9831980" y="802874"/>
                    <a:pt x="9825836" y="813990"/>
                  </a:cubicBezTo>
                  <a:cubicBezTo>
                    <a:pt x="9823637" y="817996"/>
                    <a:pt x="9822831" y="828781"/>
                    <a:pt x="9822831" y="854779"/>
                  </a:cubicBezTo>
                  <a:lnTo>
                    <a:pt x="9822831" y="890122"/>
                  </a:lnTo>
                  <a:lnTo>
                    <a:pt x="9816100" y="896862"/>
                  </a:lnTo>
                  <a:cubicBezTo>
                    <a:pt x="9812396" y="900567"/>
                    <a:pt x="9806036" y="904342"/>
                    <a:pt x="9801941" y="905246"/>
                  </a:cubicBezTo>
                  <a:cubicBezTo>
                    <a:pt x="9797867" y="906152"/>
                    <a:pt x="9774407" y="906119"/>
                    <a:pt x="9749857" y="905176"/>
                  </a:cubicBezTo>
                  <a:cubicBezTo>
                    <a:pt x="9701455" y="903318"/>
                    <a:pt x="9693177" y="904307"/>
                    <a:pt x="9682591" y="913219"/>
                  </a:cubicBezTo>
                  <a:cubicBezTo>
                    <a:pt x="9674597" y="919939"/>
                    <a:pt x="9673616" y="924276"/>
                    <a:pt x="9672658" y="956868"/>
                  </a:cubicBezTo>
                  <a:cubicBezTo>
                    <a:pt x="9671700" y="990126"/>
                    <a:pt x="9666755" y="1006668"/>
                    <a:pt x="9652987" y="1022803"/>
                  </a:cubicBezTo>
                  <a:cubicBezTo>
                    <a:pt x="9647564" y="1029161"/>
                    <a:pt x="9642684" y="1036489"/>
                    <a:pt x="9642139" y="1039083"/>
                  </a:cubicBezTo>
                  <a:cubicBezTo>
                    <a:pt x="9641617" y="1041678"/>
                    <a:pt x="9640790" y="1055565"/>
                    <a:pt x="9640310" y="1069941"/>
                  </a:cubicBezTo>
                  <a:cubicBezTo>
                    <a:pt x="9639287" y="1099858"/>
                    <a:pt x="9635627" y="1110120"/>
                    <a:pt x="9622318" y="1120273"/>
                  </a:cubicBezTo>
                  <a:cubicBezTo>
                    <a:pt x="9609857" y="1129771"/>
                    <a:pt x="9607658" y="1136267"/>
                    <a:pt x="9606110" y="1167965"/>
                  </a:cubicBezTo>
                  <a:cubicBezTo>
                    <a:pt x="9604520" y="1200925"/>
                    <a:pt x="9602886" y="1204676"/>
                    <a:pt x="9585765" y="1214531"/>
                  </a:cubicBezTo>
                  <a:cubicBezTo>
                    <a:pt x="9579579" y="1218095"/>
                    <a:pt x="9568621" y="1226348"/>
                    <a:pt x="9561433" y="1232872"/>
                  </a:cubicBezTo>
                  <a:lnTo>
                    <a:pt x="9548364" y="1244733"/>
                  </a:lnTo>
                  <a:lnTo>
                    <a:pt x="9548189" y="1276665"/>
                  </a:lnTo>
                  <a:cubicBezTo>
                    <a:pt x="9547927" y="1327045"/>
                    <a:pt x="9548887" y="1326496"/>
                    <a:pt x="9466263" y="1323893"/>
                  </a:cubicBezTo>
                  <a:cubicBezTo>
                    <a:pt x="9420148" y="1322438"/>
                    <a:pt x="9406686" y="1322671"/>
                    <a:pt x="9397407" y="1325080"/>
                  </a:cubicBezTo>
                  <a:cubicBezTo>
                    <a:pt x="9376277" y="1330559"/>
                    <a:pt x="9367869" y="1337124"/>
                    <a:pt x="9360114" y="1354211"/>
                  </a:cubicBezTo>
                  <a:cubicBezTo>
                    <a:pt x="9356629" y="1361944"/>
                    <a:pt x="9355670" y="1368612"/>
                    <a:pt x="9355627" y="1385796"/>
                  </a:cubicBezTo>
                  <a:cubicBezTo>
                    <a:pt x="9355539" y="1419212"/>
                    <a:pt x="9351052" y="1424063"/>
                    <a:pt x="9317463" y="1427082"/>
                  </a:cubicBezTo>
                  <a:cubicBezTo>
                    <a:pt x="9296638" y="1428955"/>
                    <a:pt x="9287272" y="1431737"/>
                    <a:pt x="9279364" y="1438392"/>
                  </a:cubicBezTo>
                  <a:cubicBezTo>
                    <a:pt x="9266599" y="1449133"/>
                    <a:pt x="9265314" y="1454006"/>
                    <a:pt x="9263855" y="1496890"/>
                  </a:cubicBezTo>
                  <a:cubicBezTo>
                    <a:pt x="9262722" y="1530421"/>
                    <a:pt x="9261392" y="1541419"/>
                    <a:pt x="9254684" y="1572824"/>
                  </a:cubicBezTo>
                  <a:cubicBezTo>
                    <a:pt x="9246406" y="1611720"/>
                    <a:pt x="9243444" y="1618791"/>
                    <a:pt x="9234034" y="1622431"/>
                  </a:cubicBezTo>
                  <a:cubicBezTo>
                    <a:pt x="9230112" y="1623944"/>
                    <a:pt x="9171429" y="1624602"/>
                    <a:pt x="9057699" y="1624408"/>
                  </a:cubicBezTo>
                  <a:cubicBezTo>
                    <a:pt x="8895241" y="1624130"/>
                    <a:pt x="8886810" y="1624308"/>
                    <a:pt x="8877989" y="1628212"/>
                  </a:cubicBezTo>
                  <a:cubicBezTo>
                    <a:pt x="8872892" y="1630464"/>
                    <a:pt x="8865616" y="1635849"/>
                    <a:pt x="8861826" y="1640175"/>
                  </a:cubicBezTo>
                  <a:cubicBezTo>
                    <a:pt x="8852873" y="1650376"/>
                    <a:pt x="8852045" y="1657745"/>
                    <a:pt x="8852851" y="1721371"/>
                  </a:cubicBezTo>
                  <a:lnTo>
                    <a:pt x="8853483" y="1771590"/>
                  </a:lnTo>
                  <a:lnTo>
                    <a:pt x="8848037" y="1779633"/>
                  </a:lnTo>
                  <a:cubicBezTo>
                    <a:pt x="8838932" y="1793088"/>
                    <a:pt x="8836557" y="1793489"/>
                    <a:pt x="8768529" y="1793053"/>
                  </a:cubicBezTo>
                  <a:cubicBezTo>
                    <a:pt x="8734983" y="1792838"/>
                    <a:pt x="8699650" y="1791910"/>
                    <a:pt x="8690000" y="1790990"/>
                  </a:cubicBezTo>
                  <a:cubicBezTo>
                    <a:pt x="8669764" y="1789060"/>
                    <a:pt x="8666562" y="1790191"/>
                    <a:pt x="8646957" y="1806147"/>
                  </a:cubicBezTo>
                  <a:cubicBezTo>
                    <a:pt x="8636893" y="1814359"/>
                    <a:pt x="8634105" y="1818154"/>
                    <a:pt x="8631360" y="1827366"/>
                  </a:cubicBezTo>
                  <a:cubicBezTo>
                    <a:pt x="8629531" y="1833537"/>
                    <a:pt x="8628028" y="1841381"/>
                    <a:pt x="8628028" y="1844797"/>
                  </a:cubicBezTo>
                  <a:cubicBezTo>
                    <a:pt x="8628028" y="1856013"/>
                    <a:pt x="8622407" y="1865347"/>
                    <a:pt x="8611233" y="1872657"/>
                  </a:cubicBezTo>
                  <a:cubicBezTo>
                    <a:pt x="8605373" y="1876498"/>
                    <a:pt x="8598163" y="1883196"/>
                    <a:pt x="8595244" y="1887544"/>
                  </a:cubicBezTo>
                  <a:cubicBezTo>
                    <a:pt x="8592304" y="1891892"/>
                    <a:pt x="8586487" y="1899287"/>
                    <a:pt x="8582283" y="1903979"/>
                  </a:cubicBezTo>
                  <a:lnTo>
                    <a:pt x="8574659" y="1912509"/>
                  </a:lnTo>
                  <a:lnTo>
                    <a:pt x="8574659" y="1965164"/>
                  </a:lnTo>
                  <a:lnTo>
                    <a:pt x="8574659" y="2017816"/>
                  </a:lnTo>
                  <a:lnTo>
                    <a:pt x="8568625" y="2025738"/>
                  </a:lnTo>
                  <a:cubicBezTo>
                    <a:pt x="8560021" y="2037043"/>
                    <a:pt x="8552636" y="2038481"/>
                    <a:pt x="8517152" y="2035771"/>
                  </a:cubicBezTo>
                  <a:cubicBezTo>
                    <a:pt x="8477201" y="2032722"/>
                    <a:pt x="8462258" y="2034388"/>
                    <a:pt x="8453806" y="2042849"/>
                  </a:cubicBezTo>
                  <a:cubicBezTo>
                    <a:pt x="8445420" y="2051246"/>
                    <a:pt x="8440693" y="2067533"/>
                    <a:pt x="8440693" y="2088153"/>
                  </a:cubicBezTo>
                  <a:cubicBezTo>
                    <a:pt x="8440693" y="2101974"/>
                    <a:pt x="8439626" y="2106889"/>
                    <a:pt x="8434114" y="2118558"/>
                  </a:cubicBezTo>
                  <a:cubicBezTo>
                    <a:pt x="8430477" y="2126204"/>
                    <a:pt x="8426556" y="2139252"/>
                    <a:pt x="8425379" y="2147551"/>
                  </a:cubicBezTo>
                  <a:cubicBezTo>
                    <a:pt x="8421023" y="2178244"/>
                    <a:pt x="8415860" y="2181860"/>
                    <a:pt x="8377326" y="2181337"/>
                  </a:cubicBezTo>
                  <a:cubicBezTo>
                    <a:pt x="8331930" y="2180727"/>
                    <a:pt x="8327835" y="2184169"/>
                    <a:pt x="8319819" y="2229739"/>
                  </a:cubicBezTo>
                  <a:cubicBezTo>
                    <a:pt x="8317859" y="2240935"/>
                    <a:pt x="8313654" y="2253896"/>
                    <a:pt x="8308840" y="2263677"/>
                  </a:cubicBezTo>
                  <a:cubicBezTo>
                    <a:pt x="8303612" y="2274220"/>
                    <a:pt x="8300650" y="2283717"/>
                    <a:pt x="8299888" y="2292256"/>
                  </a:cubicBezTo>
                  <a:cubicBezTo>
                    <a:pt x="8298319" y="2310010"/>
                    <a:pt x="8295661" y="2315782"/>
                    <a:pt x="8287231" y="2319812"/>
                  </a:cubicBezTo>
                  <a:cubicBezTo>
                    <a:pt x="8280958" y="2322796"/>
                    <a:pt x="8267997" y="2323276"/>
                    <a:pt x="8193586" y="2323363"/>
                  </a:cubicBezTo>
                  <a:cubicBezTo>
                    <a:pt x="8106432" y="2323450"/>
                    <a:pt x="8095366" y="2324277"/>
                    <a:pt x="8084039" y="2331706"/>
                  </a:cubicBezTo>
                  <a:cubicBezTo>
                    <a:pt x="8081163" y="2333601"/>
                    <a:pt x="8073975" y="2342467"/>
                    <a:pt x="8068071" y="2351398"/>
                  </a:cubicBezTo>
                  <a:lnTo>
                    <a:pt x="8057354" y="2367648"/>
                  </a:lnTo>
                  <a:lnTo>
                    <a:pt x="8057790" y="2399516"/>
                  </a:lnTo>
                  <a:cubicBezTo>
                    <a:pt x="8058269" y="2434609"/>
                    <a:pt x="8056418" y="2441754"/>
                    <a:pt x="8044829" y="2449334"/>
                  </a:cubicBezTo>
                  <a:cubicBezTo>
                    <a:pt x="8039536" y="2452798"/>
                    <a:pt x="8033023" y="2453103"/>
                    <a:pt x="7975341" y="2452580"/>
                  </a:cubicBezTo>
                  <a:cubicBezTo>
                    <a:pt x="7911887" y="2452014"/>
                    <a:pt x="7911669" y="2452014"/>
                    <a:pt x="7906114" y="2456937"/>
                  </a:cubicBezTo>
                  <a:cubicBezTo>
                    <a:pt x="7900124" y="2462252"/>
                    <a:pt x="7883852" y="2494077"/>
                    <a:pt x="7877862" y="2512179"/>
                  </a:cubicBezTo>
                  <a:cubicBezTo>
                    <a:pt x="7875857" y="2518278"/>
                    <a:pt x="7871240" y="2526120"/>
                    <a:pt x="7867580" y="2529605"/>
                  </a:cubicBezTo>
                  <a:lnTo>
                    <a:pt x="7860958" y="2535944"/>
                  </a:lnTo>
                  <a:lnTo>
                    <a:pt x="7828980" y="2535944"/>
                  </a:lnTo>
                  <a:cubicBezTo>
                    <a:pt x="7811402" y="2535944"/>
                    <a:pt x="7789400" y="2535116"/>
                    <a:pt x="7780121" y="2534092"/>
                  </a:cubicBezTo>
                  <a:cubicBezTo>
                    <a:pt x="7765592" y="2532502"/>
                    <a:pt x="7761039" y="2532916"/>
                    <a:pt x="7747446" y="2536990"/>
                  </a:cubicBezTo>
                  <a:cubicBezTo>
                    <a:pt x="7716035" y="2546443"/>
                    <a:pt x="7714924" y="2548578"/>
                    <a:pt x="7714532" y="2601206"/>
                  </a:cubicBezTo>
                  <a:cubicBezTo>
                    <a:pt x="7714096" y="2656753"/>
                    <a:pt x="7713290" y="2657690"/>
                    <a:pt x="7666304" y="2657450"/>
                  </a:cubicBezTo>
                  <a:cubicBezTo>
                    <a:pt x="7642865" y="2657319"/>
                    <a:pt x="7636635" y="2657995"/>
                    <a:pt x="7630100" y="2661328"/>
                  </a:cubicBezTo>
                  <a:cubicBezTo>
                    <a:pt x="7620712" y="2666120"/>
                    <a:pt x="7612413" y="2675508"/>
                    <a:pt x="7605399" y="2689275"/>
                  </a:cubicBezTo>
                  <a:cubicBezTo>
                    <a:pt x="7602589" y="2694808"/>
                    <a:pt x="7597165" y="2702258"/>
                    <a:pt x="7593396" y="2705852"/>
                  </a:cubicBezTo>
                  <a:lnTo>
                    <a:pt x="7586513" y="2712387"/>
                  </a:lnTo>
                  <a:lnTo>
                    <a:pt x="7552335" y="2712692"/>
                  </a:lnTo>
                  <a:cubicBezTo>
                    <a:pt x="7533558" y="2712844"/>
                    <a:pt x="7512189" y="2712126"/>
                    <a:pt x="7504891" y="2711058"/>
                  </a:cubicBezTo>
                  <a:cubicBezTo>
                    <a:pt x="7494109" y="2709512"/>
                    <a:pt x="7488314" y="2709969"/>
                    <a:pt x="7474482" y="2713520"/>
                  </a:cubicBezTo>
                  <a:cubicBezTo>
                    <a:pt x="7454028" y="2718748"/>
                    <a:pt x="7447101" y="2724499"/>
                    <a:pt x="7440696" y="2741620"/>
                  </a:cubicBezTo>
                  <a:cubicBezTo>
                    <a:pt x="7435185" y="2756367"/>
                    <a:pt x="7433378" y="2758654"/>
                    <a:pt x="7424229" y="2762466"/>
                  </a:cubicBezTo>
                  <a:cubicBezTo>
                    <a:pt x="7411442" y="2767803"/>
                    <a:pt x="7398568" y="2768609"/>
                    <a:pt x="7385716" y="2764884"/>
                  </a:cubicBezTo>
                  <a:cubicBezTo>
                    <a:pt x="7370490" y="2760462"/>
                    <a:pt x="7365588" y="2760549"/>
                    <a:pt x="7354675" y="2765516"/>
                  </a:cubicBezTo>
                  <a:cubicBezTo>
                    <a:pt x="7340255" y="2772051"/>
                    <a:pt x="7330540" y="2782245"/>
                    <a:pt x="7322458" y="2799280"/>
                  </a:cubicBezTo>
                  <a:cubicBezTo>
                    <a:pt x="7313680" y="2817752"/>
                    <a:pt x="7305837" y="2825136"/>
                    <a:pt x="7289500" y="2830277"/>
                  </a:cubicBezTo>
                  <a:cubicBezTo>
                    <a:pt x="7278761" y="2833675"/>
                    <a:pt x="7275079" y="2833741"/>
                    <a:pt x="7249158" y="2831105"/>
                  </a:cubicBezTo>
                  <a:cubicBezTo>
                    <a:pt x="7205613" y="2826661"/>
                    <a:pt x="7184810" y="2831911"/>
                    <a:pt x="7171501" y="2850710"/>
                  </a:cubicBezTo>
                  <a:cubicBezTo>
                    <a:pt x="7157386" y="2870641"/>
                    <a:pt x="7155643" y="2871817"/>
                    <a:pt x="7137933" y="2873582"/>
                  </a:cubicBezTo>
                  <a:cubicBezTo>
                    <a:pt x="7110400" y="2876305"/>
                    <a:pt x="7100423" y="2884386"/>
                    <a:pt x="7097417" y="2906366"/>
                  </a:cubicBezTo>
                  <a:cubicBezTo>
                    <a:pt x="7095543" y="2920002"/>
                    <a:pt x="7088856" y="2929238"/>
                    <a:pt x="7076396" y="2935424"/>
                  </a:cubicBezTo>
                  <a:cubicBezTo>
                    <a:pt x="7066093" y="2940521"/>
                    <a:pt x="7065352" y="2940565"/>
                    <a:pt x="7036860" y="2938321"/>
                  </a:cubicBezTo>
                  <a:cubicBezTo>
                    <a:pt x="6996365" y="2935119"/>
                    <a:pt x="6989002" y="2937167"/>
                    <a:pt x="6976085" y="2955116"/>
                  </a:cubicBezTo>
                  <a:cubicBezTo>
                    <a:pt x="6967371" y="2967249"/>
                    <a:pt x="6962623" y="2970234"/>
                    <a:pt x="6941646" y="2976681"/>
                  </a:cubicBezTo>
                  <a:cubicBezTo>
                    <a:pt x="6918904" y="2983696"/>
                    <a:pt x="6905573" y="2991363"/>
                    <a:pt x="6898929" y="3001274"/>
                  </a:cubicBezTo>
                  <a:cubicBezTo>
                    <a:pt x="6883572" y="3024169"/>
                    <a:pt x="6885511" y="3023188"/>
                    <a:pt x="6849416" y="3026107"/>
                  </a:cubicBezTo>
                  <a:lnTo>
                    <a:pt x="6817090" y="3028699"/>
                  </a:lnTo>
                  <a:lnTo>
                    <a:pt x="6810403" y="3036215"/>
                  </a:lnTo>
                  <a:cubicBezTo>
                    <a:pt x="6803563" y="3043839"/>
                    <a:pt x="6791734" y="3059740"/>
                    <a:pt x="6784350" y="3071198"/>
                  </a:cubicBezTo>
                  <a:cubicBezTo>
                    <a:pt x="6779362" y="3078931"/>
                    <a:pt x="6770082" y="3131036"/>
                    <a:pt x="6769995" y="3151861"/>
                  </a:cubicBezTo>
                  <a:cubicBezTo>
                    <a:pt x="6769886" y="3177347"/>
                    <a:pt x="6761478" y="3180920"/>
                    <a:pt x="6706759" y="3178611"/>
                  </a:cubicBezTo>
                  <a:cubicBezTo>
                    <a:pt x="6668878" y="3177021"/>
                    <a:pt x="6657093" y="3178436"/>
                    <a:pt x="6640887" y="3186518"/>
                  </a:cubicBezTo>
                  <a:cubicBezTo>
                    <a:pt x="6630910" y="3191506"/>
                    <a:pt x="6627838" y="3196124"/>
                    <a:pt x="6621652" y="3215424"/>
                  </a:cubicBezTo>
                  <a:cubicBezTo>
                    <a:pt x="6618472" y="3225335"/>
                    <a:pt x="6614050" y="3233548"/>
                    <a:pt x="6608735" y="3239386"/>
                  </a:cubicBezTo>
                  <a:cubicBezTo>
                    <a:pt x="6596907" y="3252346"/>
                    <a:pt x="6595730" y="3255592"/>
                    <a:pt x="6593247" y="3282560"/>
                  </a:cubicBezTo>
                  <a:cubicBezTo>
                    <a:pt x="6589696" y="3320963"/>
                    <a:pt x="6589696" y="3320941"/>
                    <a:pt x="6581941" y="3325668"/>
                  </a:cubicBezTo>
                  <a:cubicBezTo>
                    <a:pt x="6575472" y="3329611"/>
                    <a:pt x="6570592" y="3329916"/>
                    <a:pt x="6514131" y="3329938"/>
                  </a:cubicBezTo>
                  <a:cubicBezTo>
                    <a:pt x="6456798" y="3329938"/>
                    <a:pt x="6452724" y="3330199"/>
                    <a:pt x="6443837" y="3334512"/>
                  </a:cubicBezTo>
                  <a:cubicBezTo>
                    <a:pt x="6434078" y="3339217"/>
                    <a:pt x="6425648" y="3350588"/>
                    <a:pt x="6421117" y="3365161"/>
                  </a:cubicBezTo>
                  <a:cubicBezTo>
                    <a:pt x="6419875" y="3369147"/>
                    <a:pt x="6418024" y="3384178"/>
                    <a:pt x="6417022" y="3398555"/>
                  </a:cubicBezTo>
                  <a:cubicBezTo>
                    <a:pt x="6412839" y="3458066"/>
                    <a:pt x="6402536" y="3466845"/>
                    <a:pt x="6341456" y="3462815"/>
                  </a:cubicBezTo>
                  <a:cubicBezTo>
                    <a:pt x="6332068" y="3462205"/>
                    <a:pt x="6329062" y="3462967"/>
                    <a:pt x="6323703" y="3467346"/>
                  </a:cubicBezTo>
                  <a:cubicBezTo>
                    <a:pt x="6320152" y="3470243"/>
                    <a:pt x="6310066" y="3478498"/>
                    <a:pt x="6301310" y="3485687"/>
                  </a:cubicBezTo>
                  <a:cubicBezTo>
                    <a:pt x="6292553" y="3492876"/>
                    <a:pt x="6279483" y="3502678"/>
                    <a:pt x="6272251" y="3507470"/>
                  </a:cubicBezTo>
                  <a:cubicBezTo>
                    <a:pt x="6264300" y="3512742"/>
                    <a:pt x="6256110" y="3520627"/>
                    <a:pt x="6251492" y="3527424"/>
                  </a:cubicBezTo>
                  <a:cubicBezTo>
                    <a:pt x="6247288" y="3533610"/>
                    <a:pt x="6234327" y="3547333"/>
                    <a:pt x="6222673" y="3557920"/>
                  </a:cubicBezTo>
                  <a:cubicBezTo>
                    <a:pt x="6211040" y="3568506"/>
                    <a:pt x="6198493" y="3581271"/>
                    <a:pt x="6194834" y="3586303"/>
                  </a:cubicBezTo>
                  <a:cubicBezTo>
                    <a:pt x="6187123" y="3596803"/>
                    <a:pt x="6176994" y="3601094"/>
                    <a:pt x="6164773" y="3599025"/>
                  </a:cubicBezTo>
                  <a:cubicBezTo>
                    <a:pt x="6154209" y="3597238"/>
                    <a:pt x="6128374" y="3601355"/>
                    <a:pt x="6120314" y="3606126"/>
                  </a:cubicBezTo>
                  <a:cubicBezTo>
                    <a:pt x="6116894" y="3608152"/>
                    <a:pt x="6111187" y="3614926"/>
                    <a:pt x="6107658" y="3621200"/>
                  </a:cubicBezTo>
                  <a:cubicBezTo>
                    <a:pt x="6100404" y="3634030"/>
                    <a:pt x="6094893" y="3637581"/>
                    <a:pt x="6076160" y="3641458"/>
                  </a:cubicBezTo>
                  <a:cubicBezTo>
                    <a:pt x="6062219" y="3644311"/>
                    <a:pt x="6059430" y="3646577"/>
                    <a:pt x="6037604" y="3672325"/>
                  </a:cubicBezTo>
                  <a:cubicBezTo>
                    <a:pt x="6022835" y="3689773"/>
                    <a:pt x="6015712" y="3692583"/>
                    <a:pt x="5989006" y="3691581"/>
                  </a:cubicBezTo>
                  <a:cubicBezTo>
                    <a:pt x="5977025" y="3691124"/>
                    <a:pt x="5944633" y="3690797"/>
                    <a:pt x="5917012" y="3690862"/>
                  </a:cubicBezTo>
                  <a:cubicBezTo>
                    <a:pt x="5855301" y="3690993"/>
                    <a:pt x="5846522" y="3692844"/>
                    <a:pt x="5830468" y="3709160"/>
                  </a:cubicBezTo>
                  <a:cubicBezTo>
                    <a:pt x="5824674" y="3715041"/>
                    <a:pt x="5818291" y="3719943"/>
                    <a:pt x="5816265" y="3720029"/>
                  </a:cubicBezTo>
                  <a:cubicBezTo>
                    <a:pt x="5814218" y="3720139"/>
                    <a:pt x="5758649" y="3720073"/>
                    <a:pt x="5692755" y="3719877"/>
                  </a:cubicBezTo>
                  <a:cubicBezTo>
                    <a:pt x="5608259" y="3719638"/>
                    <a:pt x="5571032" y="3720269"/>
                    <a:pt x="5566413" y="3721990"/>
                  </a:cubicBezTo>
                  <a:cubicBezTo>
                    <a:pt x="5554498" y="3726477"/>
                    <a:pt x="5543171" y="3735866"/>
                    <a:pt x="5530754" y="3751528"/>
                  </a:cubicBezTo>
                  <a:cubicBezTo>
                    <a:pt x="5497056" y="3794070"/>
                    <a:pt x="5484661" y="3808730"/>
                    <a:pt x="5481416" y="3809972"/>
                  </a:cubicBezTo>
                  <a:cubicBezTo>
                    <a:pt x="5479434" y="3810734"/>
                    <a:pt x="5473465" y="3811344"/>
                    <a:pt x="5468150" y="3811344"/>
                  </a:cubicBezTo>
                  <a:cubicBezTo>
                    <a:pt x="5462813" y="3811344"/>
                    <a:pt x="5455123" y="3812738"/>
                    <a:pt x="5451028" y="3814438"/>
                  </a:cubicBezTo>
                  <a:cubicBezTo>
                    <a:pt x="5440028" y="3819034"/>
                    <a:pt x="5436804" y="3827224"/>
                    <a:pt x="5436804" y="3850619"/>
                  </a:cubicBezTo>
                  <a:cubicBezTo>
                    <a:pt x="5436804" y="3869440"/>
                    <a:pt x="5436477" y="3870812"/>
                    <a:pt x="5430748" y="3876541"/>
                  </a:cubicBezTo>
                  <a:cubicBezTo>
                    <a:pt x="5424823" y="3882488"/>
                    <a:pt x="5424082" y="3882619"/>
                    <a:pt x="5393172" y="3883708"/>
                  </a:cubicBezTo>
                  <a:cubicBezTo>
                    <a:pt x="5371542" y="3884470"/>
                    <a:pt x="5359256" y="3885864"/>
                    <a:pt x="5354028" y="3888173"/>
                  </a:cubicBezTo>
                  <a:cubicBezTo>
                    <a:pt x="5339651" y="3894534"/>
                    <a:pt x="5322683" y="3910196"/>
                    <a:pt x="5315450" y="3923745"/>
                  </a:cubicBezTo>
                  <a:cubicBezTo>
                    <a:pt x="5308262" y="3937251"/>
                    <a:pt x="5285324" y="3959709"/>
                    <a:pt x="5274542" y="3963804"/>
                  </a:cubicBezTo>
                  <a:cubicBezTo>
                    <a:pt x="5271383" y="3965024"/>
                    <a:pt x="5261254" y="3966048"/>
                    <a:pt x="5252061" y="3966092"/>
                  </a:cubicBezTo>
                  <a:cubicBezTo>
                    <a:pt x="5242847" y="3966135"/>
                    <a:pt x="5233241" y="3967355"/>
                    <a:pt x="5230692" y="3968814"/>
                  </a:cubicBezTo>
                  <a:cubicBezTo>
                    <a:pt x="5226510" y="3971211"/>
                    <a:pt x="5217230" y="3979880"/>
                    <a:pt x="5180068" y="4016105"/>
                  </a:cubicBezTo>
                  <a:cubicBezTo>
                    <a:pt x="5170593" y="4025341"/>
                    <a:pt x="5166280" y="4031811"/>
                    <a:pt x="5161248" y="4044336"/>
                  </a:cubicBezTo>
                  <a:cubicBezTo>
                    <a:pt x="5152426" y="4066294"/>
                    <a:pt x="5137417" y="4078863"/>
                    <a:pt x="5110167" y="4087075"/>
                  </a:cubicBezTo>
                  <a:cubicBezTo>
                    <a:pt x="5099929" y="4090168"/>
                    <a:pt x="5084201" y="4096616"/>
                    <a:pt x="5075226" y="4101430"/>
                  </a:cubicBezTo>
                  <a:cubicBezTo>
                    <a:pt x="5060806" y="4109141"/>
                    <a:pt x="5057037" y="4110208"/>
                    <a:pt x="5042552" y="4110601"/>
                  </a:cubicBezTo>
                  <a:cubicBezTo>
                    <a:pt x="5020987" y="4111211"/>
                    <a:pt x="5012992" y="4115349"/>
                    <a:pt x="4995217" y="4135128"/>
                  </a:cubicBezTo>
                  <a:cubicBezTo>
                    <a:pt x="4978313" y="4153927"/>
                    <a:pt x="4973587" y="4155822"/>
                    <a:pt x="4948078" y="4154014"/>
                  </a:cubicBezTo>
                  <a:cubicBezTo>
                    <a:pt x="4931283" y="4152838"/>
                    <a:pt x="4929911" y="4153078"/>
                    <a:pt x="4923725" y="4158284"/>
                  </a:cubicBezTo>
                  <a:cubicBezTo>
                    <a:pt x="4920109" y="4161333"/>
                    <a:pt x="4915883" y="4166191"/>
                    <a:pt x="4914314" y="4169088"/>
                  </a:cubicBezTo>
                  <a:cubicBezTo>
                    <a:pt x="4910546" y="4176146"/>
                    <a:pt x="4901789" y="4181069"/>
                    <a:pt x="4887587" y="4184075"/>
                  </a:cubicBezTo>
                  <a:cubicBezTo>
                    <a:pt x="4870640" y="4187669"/>
                    <a:pt x="4861643" y="4192962"/>
                    <a:pt x="4853148" y="4204312"/>
                  </a:cubicBezTo>
                  <a:cubicBezTo>
                    <a:pt x="4849030" y="4209823"/>
                    <a:pt x="4844892" y="4214332"/>
                    <a:pt x="4843912" y="4214332"/>
                  </a:cubicBezTo>
                  <a:cubicBezTo>
                    <a:pt x="4842953" y="4214332"/>
                    <a:pt x="4839228" y="4219538"/>
                    <a:pt x="4835612" y="4225920"/>
                  </a:cubicBezTo>
                  <a:cubicBezTo>
                    <a:pt x="4826115" y="4242759"/>
                    <a:pt x="4821170" y="4246723"/>
                    <a:pt x="4780283" y="4270227"/>
                  </a:cubicBezTo>
                  <a:cubicBezTo>
                    <a:pt x="4773226" y="4274301"/>
                    <a:pt x="4762922" y="4281358"/>
                    <a:pt x="4757411" y="4285933"/>
                  </a:cubicBezTo>
                  <a:cubicBezTo>
                    <a:pt x="4751878" y="4290507"/>
                    <a:pt x="4740224" y="4297979"/>
                    <a:pt x="4731489" y="4302532"/>
                  </a:cubicBezTo>
                  <a:cubicBezTo>
                    <a:pt x="4718920" y="4309088"/>
                    <a:pt x="4714433" y="4312813"/>
                    <a:pt x="4710011" y="4320350"/>
                  </a:cubicBezTo>
                  <a:cubicBezTo>
                    <a:pt x="4706939" y="4325600"/>
                    <a:pt x="4702322" y="4331089"/>
                    <a:pt x="4699751" y="4332549"/>
                  </a:cubicBezTo>
                  <a:cubicBezTo>
                    <a:pt x="4696331" y="4334531"/>
                    <a:pt x="4667664" y="4335511"/>
                    <a:pt x="4591620" y="4336317"/>
                  </a:cubicBezTo>
                  <a:cubicBezTo>
                    <a:pt x="4477171" y="4337515"/>
                    <a:pt x="4480069" y="4337167"/>
                    <a:pt x="4467434" y="4352066"/>
                  </a:cubicBezTo>
                  <a:cubicBezTo>
                    <a:pt x="4464407" y="4355617"/>
                    <a:pt x="4456565" y="4361694"/>
                    <a:pt x="4450008" y="4365528"/>
                  </a:cubicBezTo>
                  <a:cubicBezTo>
                    <a:pt x="4442123" y="4370146"/>
                    <a:pt x="4435435" y="4376398"/>
                    <a:pt x="4430425" y="4383826"/>
                  </a:cubicBezTo>
                  <a:cubicBezTo>
                    <a:pt x="4426221" y="4390034"/>
                    <a:pt x="4419795" y="4397310"/>
                    <a:pt x="4416113" y="4400033"/>
                  </a:cubicBezTo>
                  <a:cubicBezTo>
                    <a:pt x="4412432" y="4402734"/>
                    <a:pt x="4402935" y="4410706"/>
                    <a:pt x="4394984" y="4417742"/>
                  </a:cubicBezTo>
                  <a:cubicBezTo>
                    <a:pt x="4383177" y="4428220"/>
                    <a:pt x="4379518" y="4433165"/>
                    <a:pt x="4374834" y="4444862"/>
                  </a:cubicBezTo>
                  <a:cubicBezTo>
                    <a:pt x="4363420" y="4473376"/>
                    <a:pt x="4357059" y="4477188"/>
                    <a:pt x="4324973" y="4474836"/>
                  </a:cubicBezTo>
                  <a:cubicBezTo>
                    <a:pt x="4295675" y="4472701"/>
                    <a:pt x="4289532" y="4473224"/>
                    <a:pt x="4275089" y="4479105"/>
                  </a:cubicBezTo>
                  <a:cubicBezTo>
                    <a:pt x="4260146" y="4485183"/>
                    <a:pt x="4255964" y="4488472"/>
                    <a:pt x="4247381" y="4500889"/>
                  </a:cubicBezTo>
                  <a:cubicBezTo>
                    <a:pt x="4244027" y="4505746"/>
                    <a:pt x="4237361" y="4512455"/>
                    <a:pt x="4232569" y="4515788"/>
                  </a:cubicBezTo>
                  <a:cubicBezTo>
                    <a:pt x="4227755" y="4519099"/>
                    <a:pt x="4221307" y="4525634"/>
                    <a:pt x="4218214" y="4530296"/>
                  </a:cubicBezTo>
                  <a:cubicBezTo>
                    <a:pt x="4207279" y="4546851"/>
                    <a:pt x="4209610" y="4546524"/>
                    <a:pt x="4109124" y="4545740"/>
                  </a:cubicBezTo>
                  <a:cubicBezTo>
                    <a:pt x="4022188" y="4545065"/>
                    <a:pt x="4019487" y="4545173"/>
                    <a:pt x="4007332" y="4549748"/>
                  </a:cubicBezTo>
                  <a:cubicBezTo>
                    <a:pt x="3998640" y="4552994"/>
                    <a:pt x="3992519" y="4557198"/>
                    <a:pt x="3987139" y="4563537"/>
                  </a:cubicBezTo>
                  <a:cubicBezTo>
                    <a:pt x="3982891" y="4568569"/>
                    <a:pt x="3972326" y="4576607"/>
                    <a:pt x="3963678" y="4581442"/>
                  </a:cubicBezTo>
                  <a:cubicBezTo>
                    <a:pt x="3950565" y="4588761"/>
                    <a:pt x="3946361" y="4592573"/>
                    <a:pt x="3938519" y="4604315"/>
                  </a:cubicBezTo>
                  <a:cubicBezTo>
                    <a:pt x="3926647" y="4622111"/>
                    <a:pt x="3921702" y="4632458"/>
                    <a:pt x="3917193" y="4648905"/>
                  </a:cubicBezTo>
                  <a:cubicBezTo>
                    <a:pt x="3914318" y="4659361"/>
                    <a:pt x="3911377" y="4664196"/>
                    <a:pt x="3902446" y="4673084"/>
                  </a:cubicBezTo>
                  <a:cubicBezTo>
                    <a:pt x="3896303" y="4679183"/>
                    <a:pt x="3888091" y="4687700"/>
                    <a:pt x="3884170" y="4691992"/>
                  </a:cubicBezTo>
                  <a:cubicBezTo>
                    <a:pt x="3879225" y="4697437"/>
                    <a:pt x="3871579" y="4701925"/>
                    <a:pt x="3859119" y="4706761"/>
                  </a:cubicBezTo>
                  <a:cubicBezTo>
                    <a:pt x="3841432" y="4713622"/>
                    <a:pt x="3840865" y="4713687"/>
                    <a:pt x="3817231" y="4712010"/>
                  </a:cubicBezTo>
                  <a:cubicBezTo>
                    <a:pt x="3804052" y="4711052"/>
                    <a:pt x="3789609" y="4710355"/>
                    <a:pt x="3785144" y="4710420"/>
                  </a:cubicBezTo>
                  <a:cubicBezTo>
                    <a:pt x="3777237" y="4710551"/>
                    <a:pt x="3751925" y="4722118"/>
                    <a:pt x="3732276" y="4734621"/>
                  </a:cubicBezTo>
                  <a:cubicBezTo>
                    <a:pt x="3724914" y="4739283"/>
                    <a:pt x="3719991" y="4740372"/>
                    <a:pt x="3700691" y="4741570"/>
                  </a:cubicBezTo>
                  <a:cubicBezTo>
                    <a:pt x="3667167" y="4743639"/>
                    <a:pt x="3651113" y="4752679"/>
                    <a:pt x="3642770" y="4774157"/>
                  </a:cubicBezTo>
                  <a:cubicBezTo>
                    <a:pt x="3635755" y="4792259"/>
                    <a:pt x="3632597" y="4794895"/>
                    <a:pt x="3597395" y="4812103"/>
                  </a:cubicBezTo>
                  <a:cubicBezTo>
                    <a:pt x="3572258" y="4824368"/>
                    <a:pt x="3562150" y="4830532"/>
                    <a:pt x="3556639" y="4836893"/>
                  </a:cubicBezTo>
                  <a:cubicBezTo>
                    <a:pt x="3552609" y="4841554"/>
                    <a:pt x="3544266" y="4848983"/>
                    <a:pt x="3538080" y="4853383"/>
                  </a:cubicBezTo>
                  <a:cubicBezTo>
                    <a:pt x="3526579" y="4861594"/>
                    <a:pt x="3523159" y="4866954"/>
                    <a:pt x="3516667" y="4887016"/>
                  </a:cubicBezTo>
                  <a:cubicBezTo>
                    <a:pt x="3513465" y="4896884"/>
                    <a:pt x="3511047" y="4899955"/>
                    <a:pt x="3500112" y="4907905"/>
                  </a:cubicBezTo>
                  <a:cubicBezTo>
                    <a:pt x="3493076" y="4913025"/>
                    <a:pt x="3482511" y="4923502"/>
                    <a:pt x="3476630" y="4931192"/>
                  </a:cubicBezTo>
                  <a:cubicBezTo>
                    <a:pt x="3464715" y="4946723"/>
                    <a:pt x="3454106" y="4970380"/>
                    <a:pt x="3457003" y="4974954"/>
                  </a:cubicBezTo>
                  <a:cubicBezTo>
                    <a:pt x="3459879" y="4979485"/>
                    <a:pt x="3459204" y="4993382"/>
                    <a:pt x="3455980" y="4996062"/>
                  </a:cubicBezTo>
                  <a:cubicBezTo>
                    <a:pt x="3451274" y="4999961"/>
                    <a:pt x="3440209" y="5001355"/>
                    <a:pt x="3435199" y="4998654"/>
                  </a:cubicBezTo>
                  <a:cubicBezTo>
                    <a:pt x="3431604" y="4996737"/>
                    <a:pt x="3428337" y="4996933"/>
                    <a:pt x="3420691" y="4999525"/>
                  </a:cubicBezTo>
                  <a:cubicBezTo>
                    <a:pt x="3414461" y="5001638"/>
                    <a:pt x="3402959" y="5002880"/>
                    <a:pt x="3389454" y="5002880"/>
                  </a:cubicBezTo>
                  <a:lnTo>
                    <a:pt x="3368063" y="5002880"/>
                  </a:lnTo>
                  <a:lnTo>
                    <a:pt x="3364338" y="5011158"/>
                  </a:lnTo>
                  <a:cubicBezTo>
                    <a:pt x="3359589" y="5021678"/>
                    <a:pt x="3356562" y="5023487"/>
                    <a:pt x="3334386" y="5028911"/>
                  </a:cubicBezTo>
                  <a:cubicBezTo>
                    <a:pt x="3316960" y="5033180"/>
                    <a:pt x="3315740" y="5033899"/>
                    <a:pt x="3304239" y="5046490"/>
                  </a:cubicBezTo>
                  <a:cubicBezTo>
                    <a:pt x="3296919" y="5054528"/>
                    <a:pt x="3289295" y="5060562"/>
                    <a:pt x="3284634" y="5062064"/>
                  </a:cubicBezTo>
                  <a:cubicBezTo>
                    <a:pt x="3279972" y="5063546"/>
                    <a:pt x="3257056" y="5064592"/>
                    <a:pt x="3225819" y="5064744"/>
                  </a:cubicBezTo>
                  <a:cubicBezTo>
                    <a:pt x="3169292" y="5064984"/>
                    <a:pt x="3165655" y="5065746"/>
                    <a:pt x="3155634" y="5079295"/>
                  </a:cubicBezTo>
                  <a:cubicBezTo>
                    <a:pt x="3152933" y="5082955"/>
                    <a:pt x="3147291" y="5087987"/>
                    <a:pt x="3143087" y="5090491"/>
                  </a:cubicBezTo>
                  <a:cubicBezTo>
                    <a:pt x="3131978" y="5097114"/>
                    <a:pt x="3124136" y="5104847"/>
                    <a:pt x="3121108" y="5112187"/>
                  </a:cubicBezTo>
                  <a:cubicBezTo>
                    <a:pt x="3119627" y="5115716"/>
                    <a:pt x="3110652" y="5124865"/>
                    <a:pt x="3101133" y="5132511"/>
                  </a:cubicBezTo>
                  <a:cubicBezTo>
                    <a:pt x="3087192" y="5143729"/>
                    <a:pt x="3081441" y="5146910"/>
                    <a:pt x="3071508" y="5148979"/>
                  </a:cubicBezTo>
                  <a:cubicBezTo>
                    <a:pt x="3052056" y="5153052"/>
                    <a:pt x="3019838" y="5150417"/>
                    <a:pt x="2999232" y="5143098"/>
                  </a:cubicBezTo>
                  <a:lnTo>
                    <a:pt x="2982001" y="5136977"/>
                  </a:lnTo>
                  <a:lnTo>
                    <a:pt x="2975858" y="5142858"/>
                  </a:lnTo>
                  <a:cubicBezTo>
                    <a:pt x="2972482" y="5146082"/>
                    <a:pt x="2963965" y="5150722"/>
                    <a:pt x="2956907" y="5153140"/>
                  </a:cubicBezTo>
                  <a:cubicBezTo>
                    <a:pt x="2931051" y="5162027"/>
                    <a:pt x="2918830" y="5172091"/>
                    <a:pt x="2918504" y="5184703"/>
                  </a:cubicBezTo>
                  <a:cubicBezTo>
                    <a:pt x="2917915" y="5208578"/>
                    <a:pt x="2900707" y="5220754"/>
                    <a:pt x="2881298" y="5211061"/>
                  </a:cubicBezTo>
                  <a:cubicBezTo>
                    <a:pt x="2875003" y="5207924"/>
                    <a:pt x="2873412" y="5207989"/>
                    <a:pt x="2860408" y="5211998"/>
                  </a:cubicBezTo>
                  <a:cubicBezTo>
                    <a:pt x="2852675" y="5214394"/>
                    <a:pt x="2843744" y="5216376"/>
                    <a:pt x="2840585" y="5216376"/>
                  </a:cubicBezTo>
                  <a:cubicBezTo>
                    <a:pt x="2832504" y="5216441"/>
                    <a:pt x="2830413" y="5218380"/>
                    <a:pt x="2827777" y="5228335"/>
                  </a:cubicBezTo>
                  <a:cubicBezTo>
                    <a:pt x="2826492" y="5233127"/>
                    <a:pt x="2822505" y="5243910"/>
                    <a:pt x="2818889" y="5252296"/>
                  </a:cubicBezTo>
                  <a:cubicBezTo>
                    <a:pt x="2815295" y="5260683"/>
                    <a:pt x="2809784" y="5274493"/>
                    <a:pt x="2806647" y="5282967"/>
                  </a:cubicBezTo>
                  <a:cubicBezTo>
                    <a:pt x="2798239" y="5305730"/>
                    <a:pt x="2783557" y="5318735"/>
                    <a:pt x="2766261" y="5318735"/>
                  </a:cubicBezTo>
                  <a:cubicBezTo>
                    <a:pt x="2761883" y="5318735"/>
                    <a:pt x="2759661" y="5319824"/>
                    <a:pt x="2759661" y="5321959"/>
                  </a:cubicBezTo>
                  <a:cubicBezTo>
                    <a:pt x="2759661" y="5326424"/>
                    <a:pt x="2749467" y="5328559"/>
                    <a:pt x="2743476" y="5325357"/>
                  </a:cubicBezTo>
                  <a:cubicBezTo>
                    <a:pt x="2739468" y="5323200"/>
                    <a:pt x="2736571" y="5323353"/>
                    <a:pt x="2728381" y="5326141"/>
                  </a:cubicBezTo>
                  <a:cubicBezTo>
                    <a:pt x="2697057" y="5336771"/>
                    <a:pt x="2632731" y="5335726"/>
                    <a:pt x="2615304" y="5324311"/>
                  </a:cubicBezTo>
                  <a:cubicBezTo>
                    <a:pt x="2610425" y="5321109"/>
                    <a:pt x="2609793" y="5321175"/>
                    <a:pt x="2606112" y="5325248"/>
                  </a:cubicBezTo>
                  <a:cubicBezTo>
                    <a:pt x="2599359" y="5332719"/>
                    <a:pt x="2588795" y="5334092"/>
                    <a:pt x="2549454" y="5332611"/>
                  </a:cubicBezTo>
                  <a:cubicBezTo>
                    <a:pt x="2519132" y="5331478"/>
                    <a:pt x="2509961" y="5331848"/>
                    <a:pt x="2498809" y="5334724"/>
                  </a:cubicBezTo>
                  <a:cubicBezTo>
                    <a:pt x="2482558" y="5338928"/>
                    <a:pt x="2469227" y="5345419"/>
                    <a:pt x="2459621" y="5353784"/>
                  </a:cubicBezTo>
                  <a:cubicBezTo>
                    <a:pt x="2448751" y="5363281"/>
                    <a:pt x="2438034" y="5365177"/>
                    <a:pt x="2404597" y="5363565"/>
                  </a:cubicBezTo>
                  <a:cubicBezTo>
                    <a:pt x="2379132" y="5362345"/>
                    <a:pt x="2373142" y="5362737"/>
                    <a:pt x="2359963" y="5366440"/>
                  </a:cubicBezTo>
                  <a:cubicBezTo>
                    <a:pt x="2347830" y="5369860"/>
                    <a:pt x="2343059" y="5372517"/>
                    <a:pt x="2336524" y="5379509"/>
                  </a:cubicBezTo>
                  <a:cubicBezTo>
                    <a:pt x="2332015" y="5384346"/>
                    <a:pt x="2326439" y="5389312"/>
                    <a:pt x="2324130" y="5390554"/>
                  </a:cubicBezTo>
                  <a:cubicBezTo>
                    <a:pt x="2321516" y="5391948"/>
                    <a:pt x="2295725" y="5392797"/>
                    <a:pt x="2255862" y="5392797"/>
                  </a:cubicBezTo>
                  <a:cubicBezTo>
                    <a:pt x="2197309" y="5392797"/>
                    <a:pt x="2190708" y="5393167"/>
                    <a:pt x="2179033" y="5397198"/>
                  </a:cubicBezTo>
                  <a:cubicBezTo>
                    <a:pt x="2159776" y="5403820"/>
                    <a:pt x="2156748" y="5407588"/>
                    <a:pt x="2145203" y="5439239"/>
                  </a:cubicBezTo>
                  <a:cubicBezTo>
                    <a:pt x="2142001" y="5448061"/>
                    <a:pt x="2136643" y="5456143"/>
                    <a:pt x="2127537" y="5465880"/>
                  </a:cubicBezTo>
                  <a:cubicBezTo>
                    <a:pt x="2114247" y="5480082"/>
                    <a:pt x="2106177" y="5484243"/>
                    <a:pt x="2091950" y="5484265"/>
                  </a:cubicBezTo>
                  <a:cubicBezTo>
                    <a:pt x="2082817" y="5484286"/>
                    <a:pt x="2076502" y="5489318"/>
                    <a:pt x="2070315" y="5501538"/>
                  </a:cubicBezTo>
                  <a:cubicBezTo>
                    <a:pt x="2067414" y="5507268"/>
                    <a:pt x="2061794" y="5514608"/>
                    <a:pt x="2057829" y="5517876"/>
                  </a:cubicBezTo>
                  <a:cubicBezTo>
                    <a:pt x="2043328" y="5529813"/>
                    <a:pt x="2020271" y="5543101"/>
                    <a:pt x="2014100" y="5543101"/>
                  </a:cubicBezTo>
                  <a:cubicBezTo>
                    <a:pt x="2010673" y="5543101"/>
                    <a:pt x="2001363" y="5539964"/>
                    <a:pt x="1993412" y="5536130"/>
                  </a:cubicBezTo>
                  <a:cubicBezTo>
                    <a:pt x="1982963" y="5531098"/>
                    <a:pt x="1975770" y="5529116"/>
                    <a:pt x="1967469" y="5529051"/>
                  </a:cubicBezTo>
                  <a:cubicBezTo>
                    <a:pt x="1956046" y="5528942"/>
                    <a:pt x="1955893" y="5529029"/>
                    <a:pt x="1939506" y="5545279"/>
                  </a:cubicBezTo>
                  <a:cubicBezTo>
                    <a:pt x="1930442" y="5554254"/>
                    <a:pt x="1920199" y="5566605"/>
                    <a:pt x="1916747" y="5572704"/>
                  </a:cubicBezTo>
                  <a:cubicBezTo>
                    <a:pt x="1913292" y="5578825"/>
                    <a:pt x="1907565" y="5586253"/>
                    <a:pt x="1904019" y="5589237"/>
                  </a:cubicBezTo>
                  <a:cubicBezTo>
                    <a:pt x="1900475" y="5592222"/>
                    <a:pt x="1896891" y="5596818"/>
                    <a:pt x="1896057" y="5599432"/>
                  </a:cubicBezTo>
                  <a:cubicBezTo>
                    <a:pt x="1895223" y="5602068"/>
                    <a:pt x="1892358" y="5605640"/>
                    <a:pt x="1889688" y="5607383"/>
                  </a:cubicBezTo>
                  <a:cubicBezTo>
                    <a:pt x="1887017" y="5609147"/>
                    <a:pt x="1881456" y="5615094"/>
                    <a:pt x="1877328" y="5620605"/>
                  </a:cubicBezTo>
                  <a:cubicBezTo>
                    <a:pt x="1873200" y="5626138"/>
                    <a:pt x="1867020" y="5632107"/>
                    <a:pt x="1863598" y="5633893"/>
                  </a:cubicBezTo>
                  <a:cubicBezTo>
                    <a:pt x="1854678" y="5638511"/>
                    <a:pt x="1822441" y="5638293"/>
                    <a:pt x="1810582" y="5633522"/>
                  </a:cubicBezTo>
                  <a:cubicBezTo>
                    <a:pt x="1802566" y="5630299"/>
                    <a:pt x="1799621" y="5630190"/>
                    <a:pt x="1786621" y="5632564"/>
                  </a:cubicBezTo>
                  <a:cubicBezTo>
                    <a:pt x="1776694" y="5634393"/>
                    <a:pt x="1741245" y="5635483"/>
                    <a:pt x="1679313" y="5635897"/>
                  </a:cubicBezTo>
                  <a:cubicBezTo>
                    <a:pt x="1575700" y="5636594"/>
                    <a:pt x="1574554" y="5636746"/>
                    <a:pt x="1560911" y="5651842"/>
                  </a:cubicBezTo>
                  <a:cubicBezTo>
                    <a:pt x="1556790" y="5656416"/>
                    <a:pt x="1549699" y="5666894"/>
                    <a:pt x="1545153" y="5675128"/>
                  </a:cubicBezTo>
                  <a:cubicBezTo>
                    <a:pt x="1530434" y="5701856"/>
                    <a:pt x="1513653" y="5724118"/>
                    <a:pt x="1505791" y="5727408"/>
                  </a:cubicBezTo>
                  <a:cubicBezTo>
                    <a:pt x="1496928" y="5731111"/>
                    <a:pt x="1478850" y="5731306"/>
                    <a:pt x="1456563" y="5727909"/>
                  </a:cubicBezTo>
                  <a:cubicBezTo>
                    <a:pt x="1441544" y="5725621"/>
                    <a:pt x="1438821" y="5725774"/>
                    <a:pt x="1430949" y="5729324"/>
                  </a:cubicBezTo>
                  <a:cubicBezTo>
                    <a:pt x="1416029" y="5736056"/>
                    <a:pt x="1404450" y="5750694"/>
                    <a:pt x="1395242" y="5774481"/>
                  </a:cubicBezTo>
                  <a:cubicBezTo>
                    <a:pt x="1389681" y="5788836"/>
                    <a:pt x="1384991" y="5797353"/>
                    <a:pt x="1380651" y="5801012"/>
                  </a:cubicBezTo>
                  <a:cubicBezTo>
                    <a:pt x="1377134" y="5803975"/>
                    <a:pt x="1374256" y="5808027"/>
                    <a:pt x="1374256" y="5810031"/>
                  </a:cubicBezTo>
                  <a:cubicBezTo>
                    <a:pt x="1374256" y="5816718"/>
                    <a:pt x="1360332" y="5839939"/>
                    <a:pt x="1354037" y="5843751"/>
                  </a:cubicBezTo>
                  <a:cubicBezTo>
                    <a:pt x="1345197" y="5849131"/>
                    <a:pt x="1324689" y="5850874"/>
                    <a:pt x="1304659" y="5847955"/>
                  </a:cubicBezTo>
                  <a:cubicBezTo>
                    <a:pt x="1288975" y="5845646"/>
                    <a:pt x="1286191" y="5845842"/>
                    <a:pt x="1273662" y="5850003"/>
                  </a:cubicBezTo>
                  <a:cubicBezTo>
                    <a:pt x="1266090" y="5852508"/>
                    <a:pt x="1254225" y="5855623"/>
                    <a:pt x="1247295" y="5856886"/>
                  </a:cubicBezTo>
                  <a:cubicBezTo>
                    <a:pt x="1240253" y="5858193"/>
                    <a:pt x="1230642" y="5861940"/>
                    <a:pt x="1225508" y="5865403"/>
                  </a:cubicBezTo>
                  <a:cubicBezTo>
                    <a:pt x="1215655" y="5872047"/>
                    <a:pt x="1197547" y="5876382"/>
                    <a:pt x="1179441" y="5876404"/>
                  </a:cubicBezTo>
                  <a:cubicBezTo>
                    <a:pt x="1168033" y="5876404"/>
                    <a:pt x="1158738" y="5880020"/>
                    <a:pt x="1150681" y="5887578"/>
                  </a:cubicBezTo>
                  <a:cubicBezTo>
                    <a:pt x="1146675" y="5891326"/>
                    <a:pt x="1146357" y="5892807"/>
                    <a:pt x="1148404" y="5898231"/>
                  </a:cubicBezTo>
                  <a:cubicBezTo>
                    <a:pt x="1150313" y="5903284"/>
                    <a:pt x="1149777" y="5908774"/>
                    <a:pt x="1145712" y="5925851"/>
                  </a:cubicBezTo>
                  <a:cubicBezTo>
                    <a:pt x="1139212" y="5953168"/>
                    <a:pt x="1137239" y="5957807"/>
                    <a:pt x="1122949" y="5979503"/>
                  </a:cubicBezTo>
                  <a:cubicBezTo>
                    <a:pt x="1108790" y="6001003"/>
                    <a:pt x="1108448" y="6001308"/>
                    <a:pt x="1093254" y="6005883"/>
                  </a:cubicBezTo>
                  <a:cubicBezTo>
                    <a:pt x="1082604" y="6009085"/>
                    <a:pt x="1066833" y="6009412"/>
                    <a:pt x="951372" y="6008976"/>
                  </a:cubicBezTo>
                  <a:lnTo>
                    <a:pt x="821468" y="6008475"/>
                  </a:lnTo>
                  <a:lnTo>
                    <a:pt x="808693" y="6014857"/>
                  </a:lnTo>
                  <a:cubicBezTo>
                    <a:pt x="798577" y="6019911"/>
                    <a:pt x="793558" y="6024420"/>
                    <a:pt x="784598" y="6036488"/>
                  </a:cubicBezTo>
                  <a:cubicBezTo>
                    <a:pt x="769433" y="6056920"/>
                    <a:pt x="764525" y="6060754"/>
                    <a:pt x="749702" y="6063717"/>
                  </a:cubicBezTo>
                  <a:cubicBezTo>
                    <a:pt x="721417" y="6069359"/>
                    <a:pt x="713827" y="6072887"/>
                    <a:pt x="697891" y="6087722"/>
                  </a:cubicBezTo>
                  <a:cubicBezTo>
                    <a:pt x="679739" y="6104647"/>
                    <a:pt x="664741" y="6116889"/>
                    <a:pt x="651190" y="6125799"/>
                  </a:cubicBezTo>
                  <a:cubicBezTo>
                    <a:pt x="644505" y="6130199"/>
                    <a:pt x="639118" y="6136298"/>
                    <a:pt x="634720" y="6144423"/>
                  </a:cubicBezTo>
                  <a:cubicBezTo>
                    <a:pt x="631126" y="6151045"/>
                    <a:pt x="624532" y="6161218"/>
                    <a:pt x="620068" y="6166990"/>
                  </a:cubicBezTo>
                  <a:cubicBezTo>
                    <a:pt x="615605" y="6172763"/>
                    <a:pt x="611347" y="6181041"/>
                    <a:pt x="610606" y="6185397"/>
                  </a:cubicBezTo>
                  <a:cubicBezTo>
                    <a:pt x="605446" y="6215719"/>
                    <a:pt x="600444" y="6220511"/>
                    <a:pt x="572810" y="6221535"/>
                  </a:cubicBezTo>
                  <a:cubicBezTo>
                    <a:pt x="554240" y="6222232"/>
                    <a:pt x="548128" y="6224977"/>
                    <a:pt x="541052" y="6235803"/>
                  </a:cubicBezTo>
                  <a:cubicBezTo>
                    <a:pt x="538656" y="6239484"/>
                    <a:pt x="532285" y="6245344"/>
                    <a:pt x="526893" y="6248829"/>
                  </a:cubicBezTo>
                  <a:cubicBezTo>
                    <a:pt x="521502" y="6252315"/>
                    <a:pt x="513466" y="6259525"/>
                    <a:pt x="509036" y="6264840"/>
                  </a:cubicBezTo>
                  <a:cubicBezTo>
                    <a:pt x="499614" y="6276124"/>
                    <a:pt x="493219" y="6278324"/>
                    <a:pt x="481576" y="6274316"/>
                  </a:cubicBezTo>
                  <a:cubicBezTo>
                    <a:pt x="476363" y="6272508"/>
                    <a:pt x="471257" y="6272094"/>
                    <a:pt x="468286" y="6273183"/>
                  </a:cubicBezTo>
                  <a:cubicBezTo>
                    <a:pt x="465631" y="6274164"/>
                    <a:pt x="450762" y="6276581"/>
                    <a:pt x="435243" y="6278542"/>
                  </a:cubicBezTo>
                  <a:cubicBezTo>
                    <a:pt x="409117" y="6281852"/>
                    <a:pt x="405938" y="6281852"/>
                    <a:pt x="392352" y="6278563"/>
                  </a:cubicBezTo>
                  <a:cubicBezTo>
                    <a:pt x="366973" y="6272399"/>
                    <a:pt x="362004" y="6273902"/>
                    <a:pt x="353718" y="6290261"/>
                  </a:cubicBezTo>
                  <a:cubicBezTo>
                    <a:pt x="350725" y="6296164"/>
                    <a:pt x="346281" y="6302067"/>
                    <a:pt x="343841" y="6303374"/>
                  </a:cubicBezTo>
                  <a:cubicBezTo>
                    <a:pt x="341402" y="6304682"/>
                    <a:pt x="327691" y="6307317"/>
                    <a:pt x="313378" y="6309234"/>
                  </a:cubicBezTo>
                  <a:cubicBezTo>
                    <a:pt x="277913" y="6313961"/>
                    <a:pt x="276050" y="6315290"/>
                    <a:pt x="269953" y="6339948"/>
                  </a:cubicBezTo>
                  <a:cubicBezTo>
                    <a:pt x="262320" y="6370837"/>
                    <a:pt x="264775" y="6369726"/>
                    <a:pt x="203780" y="6369944"/>
                  </a:cubicBezTo>
                  <a:cubicBezTo>
                    <a:pt x="141862" y="6370161"/>
                    <a:pt x="133027" y="6371991"/>
                    <a:pt x="108795" y="6389527"/>
                  </a:cubicBezTo>
                  <a:cubicBezTo>
                    <a:pt x="97072" y="6398000"/>
                    <a:pt x="82144" y="6400876"/>
                    <a:pt x="42261" y="6402313"/>
                  </a:cubicBezTo>
                  <a:cubicBezTo>
                    <a:pt x="21918" y="6403054"/>
                    <a:pt x="4380" y="6404557"/>
                    <a:pt x="3289" y="6405646"/>
                  </a:cubicBezTo>
                  <a:cubicBezTo>
                    <a:pt x="2197" y="6406735"/>
                    <a:pt x="840" y="6412486"/>
                    <a:pt x="270" y="6418411"/>
                  </a:cubicBezTo>
                  <a:cubicBezTo>
                    <a:pt x="-1340" y="6435162"/>
                    <a:pt x="4066" y="6447775"/>
                    <a:pt x="21691" y="6468338"/>
                  </a:cubicBezTo>
                  <a:lnTo>
                    <a:pt x="37090" y="6486309"/>
                  </a:lnTo>
                  <a:lnTo>
                    <a:pt x="50547" y="6486156"/>
                  </a:lnTo>
                  <a:cubicBezTo>
                    <a:pt x="57947" y="6486069"/>
                    <a:pt x="78397" y="6485285"/>
                    <a:pt x="95991" y="6484392"/>
                  </a:cubicBezTo>
                  <a:lnTo>
                    <a:pt x="127977" y="6482758"/>
                  </a:lnTo>
                  <a:lnTo>
                    <a:pt x="144219" y="6472738"/>
                  </a:lnTo>
                  <a:cubicBezTo>
                    <a:pt x="153152" y="6467227"/>
                    <a:pt x="167675" y="6459516"/>
                    <a:pt x="176491" y="6455594"/>
                  </a:cubicBezTo>
                  <a:cubicBezTo>
                    <a:pt x="191083" y="6449125"/>
                    <a:pt x="195263" y="6448319"/>
                    <a:pt x="223019" y="6446773"/>
                  </a:cubicBezTo>
                  <a:cubicBezTo>
                    <a:pt x="241247" y="6445770"/>
                    <a:pt x="258959" y="6445945"/>
                    <a:pt x="267049" y="6447208"/>
                  </a:cubicBezTo>
                  <a:cubicBezTo>
                    <a:pt x="279472" y="6449169"/>
                    <a:pt x="282158" y="6448798"/>
                    <a:pt x="299724" y="6442743"/>
                  </a:cubicBezTo>
                  <a:cubicBezTo>
                    <a:pt x="310252" y="6439127"/>
                    <a:pt x="325178" y="6432984"/>
                    <a:pt x="332893" y="6429106"/>
                  </a:cubicBezTo>
                  <a:cubicBezTo>
                    <a:pt x="346096" y="6422462"/>
                    <a:pt x="347065" y="6421461"/>
                    <a:pt x="349383" y="6411920"/>
                  </a:cubicBezTo>
                  <a:cubicBezTo>
                    <a:pt x="354360" y="6391443"/>
                    <a:pt x="361784" y="6385649"/>
                    <a:pt x="389257" y="6380857"/>
                  </a:cubicBezTo>
                  <a:cubicBezTo>
                    <a:pt x="401118" y="6378787"/>
                    <a:pt x="411587" y="6375062"/>
                    <a:pt x="423585" y="6368658"/>
                  </a:cubicBezTo>
                  <a:lnTo>
                    <a:pt x="440850" y="6359444"/>
                  </a:lnTo>
                  <a:lnTo>
                    <a:pt x="471347" y="6360642"/>
                  </a:lnTo>
                  <a:cubicBezTo>
                    <a:pt x="511138" y="6362189"/>
                    <a:pt x="552134" y="6358093"/>
                    <a:pt x="561154" y="6351667"/>
                  </a:cubicBezTo>
                  <a:cubicBezTo>
                    <a:pt x="564676" y="6349163"/>
                    <a:pt x="570732" y="6341168"/>
                    <a:pt x="574609" y="6333893"/>
                  </a:cubicBezTo>
                  <a:cubicBezTo>
                    <a:pt x="578489" y="6326617"/>
                    <a:pt x="583974" y="6319145"/>
                    <a:pt x="586801" y="6317294"/>
                  </a:cubicBezTo>
                  <a:cubicBezTo>
                    <a:pt x="595902" y="6311325"/>
                    <a:pt x="613754" y="6305531"/>
                    <a:pt x="629888" y="6303309"/>
                  </a:cubicBezTo>
                  <a:cubicBezTo>
                    <a:pt x="653403" y="6300063"/>
                    <a:pt x="657592" y="6298909"/>
                    <a:pt x="657592" y="6295707"/>
                  </a:cubicBezTo>
                  <a:cubicBezTo>
                    <a:pt x="657592" y="6294095"/>
                    <a:pt x="662857" y="6288061"/>
                    <a:pt x="669294" y="6282267"/>
                  </a:cubicBezTo>
                  <a:cubicBezTo>
                    <a:pt x="682880" y="6270046"/>
                    <a:pt x="685535" y="6265341"/>
                    <a:pt x="693273" y="6239833"/>
                  </a:cubicBezTo>
                  <a:cubicBezTo>
                    <a:pt x="698520" y="6222537"/>
                    <a:pt x="700272" y="6219619"/>
                    <a:pt x="714646" y="6204218"/>
                  </a:cubicBezTo>
                  <a:cubicBezTo>
                    <a:pt x="734711" y="6182739"/>
                    <a:pt x="755108" y="6169060"/>
                    <a:pt x="786265" y="6156251"/>
                  </a:cubicBezTo>
                  <a:cubicBezTo>
                    <a:pt x="834105" y="6136538"/>
                    <a:pt x="843681" y="6129872"/>
                    <a:pt x="849399" y="6112228"/>
                  </a:cubicBezTo>
                  <a:cubicBezTo>
                    <a:pt x="853483" y="6099659"/>
                    <a:pt x="858781" y="6093494"/>
                    <a:pt x="871443" y="6086589"/>
                  </a:cubicBezTo>
                  <a:cubicBezTo>
                    <a:pt x="880398" y="6081710"/>
                    <a:pt x="885753" y="6080316"/>
                    <a:pt x="895019" y="6080424"/>
                  </a:cubicBezTo>
                  <a:cubicBezTo>
                    <a:pt x="901613" y="6080490"/>
                    <a:pt x="963372" y="6080839"/>
                    <a:pt x="1032261" y="6081209"/>
                  </a:cubicBezTo>
                  <a:cubicBezTo>
                    <a:pt x="1143042" y="6081797"/>
                    <a:pt x="1158270" y="6081492"/>
                    <a:pt x="1164049" y="6078442"/>
                  </a:cubicBezTo>
                  <a:cubicBezTo>
                    <a:pt x="1173259" y="6073585"/>
                    <a:pt x="1181726" y="6064109"/>
                    <a:pt x="1185930" y="6053914"/>
                  </a:cubicBezTo>
                  <a:cubicBezTo>
                    <a:pt x="1187910" y="6049122"/>
                    <a:pt x="1191927" y="6042021"/>
                    <a:pt x="1194861" y="6038143"/>
                  </a:cubicBezTo>
                  <a:cubicBezTo>
                    <a:pt x="1204509" y="6025356"/>
                    <a:pt x="1215355" y="5999522"/>
                    <a:pt x="1217605" y="5983969"/>
                  </a:cubicBezTo>
                  <a:cubicBezTo>
                    <a:pt x="1218801" y="5975713"/>
                    <a:pt x="1220722" y="5966695"/>
                    <a:pt x="1221877" y="5963928"/>
                  </a:cubicBezTo>
                  <a:cubicBezTo>
                    <a:pt x="1225588" y="5955041"/>
                    <a:pt x="1241630" y="5949835"/>
                    <a:pt x="1269948" y="5948375"/>
                  </a:cubicBezTo>
                  <a:cubicBezTo>
                    <a:pt x="1293778" y="5947134"/>
                    <a:pt x="1295724" y="5946676"/>
                    <a:pt x="1303409" y="5940577"/>
                  </a:cubicBezTo>
                  <a:cubicBezTo>
                    <a:pt x="1328703" y="5920515"/>
                    <a:pt x="1332186" y="5919447"/>
                    <a:pt x="1375345" y="5918750"/>
                  </a:cubicBezTo>
                  <a:cubicBezTo>
                    <a:pt x="1393316" y="5918445"/>
                    <a:pt x="1410771" y="5917116"/>
                    <a:pt x="1414132" y="5915810"/>
                  </a:cubicBezTo>
                  <a:cubicBezTo>
                    <a:pt x="1421937" y="5912760"/>
                    <a:pt x="1443361" y="5892567"/>
                    <a:pt x="1447711" y="5884159"/>
                  </a:cubicBezTo>
                  <a:cubicBezTo>
                    <a:pt x="1449543" y="5880630"/>
                    <a:pt x="1453322" y="5871024"/>
                    <a:pt x="1456110" y="5862811"/>
                  </a:cubicBezTo>
                  <a:cubicBezTo>
                    <a:pt x="1458899" y="5854621"/>
                    <a:pt x="1464201" y="5843446"/>
                    <a:pt x="1467893" y="5837957"/>
                  </a:cubicBezTo>
                  <a:cubicBezTo>
                    <a:pt x="1471587" y="5832489"/>
                    <a:pt x="1476928" y="5823471"/>
                    <a:pt x="1479762" y="5817894"/>
                  </a:cubicBezTo>
                  <a:cubicBezTo>
                    <a:pt x="1482599" y="5812318"/>
                    <a:pt x="1487543" y="5805325"/>
                    <a:pt x="1490752" y="5802320"/>
                  </a:cubicBezTo>
                  <a:cubicBezTo>
                    <a:pt x="1497176" y="5796329"/>
                    <a:pt x="1496607" y="5796351"/>
                    <a:pt x="1552877" y="5798116"/>
                  </a:cubicBezTo>
                  <a:cubicBezTo>
                    <a:pt x="1577163" y="5798878"/>
                    <a:pt x="1581204" y="5798464"/>
                    <a:pt x="1590266" y="5794325"/>
                  </a:cubicBezTo>
                  <a:cubicBezTo>
                    <a:pt x="1602552" y="5788683"/>
                    <a:pt x="1604743" y="5784937"/>
                    <a:pt x="1608588" y="5762914"/>
                  </a:cubicBezTo>
                  <a:cubicBezTo>
                    <a:pt x="1610226" y="5753526"/>
                    <a:pt x="1612946" y="5742547"/>
                    <a:pt x="1614635" y="5738495"/>
                  </a:cubicBezTo>
                  <a:cubicBezTo>
                    <a:pt x="1618026" y="5730392"/>
                    <a:pt x="1633298" y="5716799"/>
                    <a:pt x="1643347" y="5712987"/>
                  </a:cubicBezTo>
                  <a:cubicBezTo>
                    <a:pt x="1647963" y="5711223"/>
                    <a:pt x="1688155" y="5710656"/>
                    <a:pt x="1783778" y="5711049"/>
                  </a:cubicBezTo>
                  <a:cubicBezTo>
                    <a:pt x="1915740" y="5711571"/>
                    <a:pt x="1917899" y="5711506"/>
                    <a:pt x="1928015" y="5706997"/>
                  </a:cubicBezTo>
                  <a:cubicBezTo>
                    <a:pt x="1935661" y="5703598"/>
                    <a:pt x="1939943" y="5699743"/>
                    <a:pt x="1944771" y="5691879"/>
                  </a:cubicBezTo>
                  <a:cubicBezTo>
                    <a:pt x="1948339" y="5686085"/>
                    <a:pt x="1955677" y="5678243"/>
                    <a:pt x="1961080" y="5674431"/>
                  </a:cubicBezTo>
                  <a:cubicBezTo>
                    <a:pt x="1966482" y="5670619"/>
                    <a:pt x="1972836" y="5663714"/>
                    <a:pt x="1975199" y="5659074"/>
                  </a:cubicBezTo>
                  <a:cubicBezTo>
                    <a:pt x="1981179" y="5647355"/>
                    <a:pt x="2001400" y="5623916"/>
                    <a:pt x="2008857" y="5620061"/>
                  </a:cubicBezTo>
                  <a:cubicBezTo>
                    <a:pt x="2013901" y="5617446"/>
                    <a:pt x="2020998" y="5617141"/>
                    <a:pt x="2046996" y="5618318"/>
                  </a:cubicBezTo>
                  <a:cubicBezTo>
                    <a:pt x="2076567" y="5619690"/>
                    <a:pt x="2079872" y="5619451"/>
                    <a:pt x="2091484" y="5615050"/>
                  </a:cubicBezTo>
                  <a:cubicBezTo>
                    <a:pt x="2101032" y="5611435"/>
                    <a:pt x="2106238" y="5607644"/>
                    <a:pt x="2113267" y="5599192"/>
                  </a:cubicBezTo>
                  <a:cubicBezTo>
                    <a:pt x="2122913" y="5587582"/>
                    <a:pt x="2125272" y="5585295"/>
                    <a:pt x="2146140" y="5567345"/>
                  </a:cubicBezTo>
                  <a:cubicBezTo>
                    <a:pt x="2159036" y="5556236"/>
                    <a:pt x="2162652" y="5554885"/>
                    <a:pt x="2190708" y="5550638"/>
                  </a:cubicBezTo>
                  <a:cubicBezTo>
                    <a:pt x="2198289" y="5549483"/>
                    <a:pt x="2200511" y="5548089"/>
                    <a:pt x="2202145" y="5543427"/>
                  </a:cubicBezTo>
                  <a:cubicBezTo>
                    <a:pt x="2203277" y="5540247"/>
                    <a:pt x="2205368" y="5535695"/>
                    <a:pt x="2206784" y="5533298"/>
                  </a:cubicBezTo>
                  <a:cubicBezTo>
                    <a:pt x="2217763" y="5514783"/>
                    <a:pt x="2219418" y="5510273"/>
                    <a:pt x="2220747" y="5495069"/>
                  </a:cubicBezTo>
                  <a:cubicBezTo>
                    <a:pt x="2222686" y="5473242"/>
                    <a:pt x="2226411" y="5469038"/>
                    <a:pt x="2243859" y="5469038"/>
                  </a:cubicBezTo>
                  <a:cubicBezTo>
                    <a:pt x="2250873" y="5469038"/>
                    <a:pt x="2260088" y="5470497"/>
                    <a:pt x="2264335" y="5472262"/>
                  </a:cubicBezTo>
                  <a:cubicBezTo>
                    <a:pt x="2271349" y="5475203"/>
                    <a:pt x="2272722" y="5475138"/>
                    <a:pt x="2278973" y="5471717"/>
                  </a:cubicBezTo>
                  <a:cubicBezTo>
                    <a:pt x="2284899" y="5468472"/>
                    <a:pt x="2292936" y="5467905"/>
                    <a:pt x="2335980" y="5467644"/>
                  </a:cubicBezTo>
                  <a:cubicBezTo>
                    <a:pt x="2406688" y="5467208"/>
                    <a:pt x="2406775" y="5467208"/>
                    <a:pt x="2406775" y="5464290"/>
                  </a:cubicBezTo>
                  <a:cubicBezTo>
                    <a:pt x="2406775" y="5458125"/>
                    <a:pt x="2415946" y="5443552"/>
                    <a:pt x="2422154" y="5439914"/>
                  </a:cubicBezTo>
                  <a:cubicBezTo>
                    <a:pt x="2432196" y="5433967"/>
                    <a:pt x="2448402" y="5434120"/>
                    <a:pt x="2456680" y="5440241"/>
                  </a:cubicBezTo>
                  <a:cubicBezTo>
                    <a:pt x="2463150" y="5445011"/>
                    <a:pt x="2463651" y="5445055"/>
                    <a:pt x="2470403" y="5441569"/>
                  </a:cubicBezTo>
                  <a:cubicBezTo>
                    <a:pt x="2476459" y="5438433"/>
                    <a:pt x="2498199" y="5436211"/>
                    <a:pt x="2541264" y="5434294"/>
                  </a:cubicBezTo>
                  <a:cubicBezTo>
                    <a:pt x="2542745" y="5434229"/>
                    <a:pt x="2545054" y="5429763"/>
                    <a:pt x="2546426" y="5424361"/>
                  </a:cubicBezTo>
                  <a:cubicBezTo>
                    <a:pt x="2551349" y="5404800"/>
                    <a:pt x="2565770" y="5399637"/>
                    <a:pt x="2608138" y="5402251"/>
                  </a:cubicBezTo>
                  <a:cubicBezTo>
                    <a:pt x="2634321" y="5403863"/>
                    <a:pt x="2653381" y="5408133"/>
                    <a:pt x="2661637" y="5414232"/>
                  </a:cubicBezTo>
                  <a:cubicBezTo>
                    <a:pt x="2667606" y="5418632"/>
                    <a:pt x="2667758" y="5418654"/>
                    <a:pt x="2671461" y="5414559"/>
                  </a:cubicBezTo>
                  <a:cubicBezTo>
                    <a:pt x="2679085" y="5406129"/>
                    <a:pt x="2687211" y="5405388"/>
                    <a:pt x="2763626" y="5406194"/>
                  </a:cubicBezTo>
                  <a:cubicBezTo>
                    <a:pt x="2848405" y="5407065"/>
                    <a:pt x="2845748" y="5407632"/>
                    <a:pt x="2858927" y="5386001"/>
                  </a:cubicBezTo>
                  <a:cubicBezTo>
                    <a:pt x="2863022" y="5379248"/>
                    <a:pt x="2867923" y="5372452"/>
                    <a:pt x="2869818" y="5370883"/>
                  </a:cubicBezTo>
                  <a:cubicBezTo>
                    <a:pt x="2875221" y="5366396"/>
                    <a:pt x="2880753" y="5354002"/>
                    <a:pt x="2885938" y="5334767"/>
                  </a:cubicBezTo>
                  <a:cubicBezTo>
                    <a:pt x="2889924" y="5319911"/>
                    <a:pt x="2892582" y="5314814"/>
                    <a:pt x="2902275" y="5303356"/>
                  </a:cubicBezTo>
                  <a:cubicBezTo>
                    <a:pt x="2917894" y="5284906"/>
                    <a:pt x="2920682" y="5283707"/>
                    <a:pt x="2946364" y="5284405"/>
                  </a:cubicBezTo>
                  <a:cubicBezTo>
                    <a:pt x="2966470" y="5284949"/>
                    <a:pt x="2968365" y="5284601"/>
                    <a:pt x="2979344" y="5278502"/>
                  </a:cubicBezTo>
                  <a:cubicBezTo>
                    <a:pt x="2988863" y="5273252"/>
                    <a:pt x="2993285" y="5268612"/>
                    <a:pt x="3003305" y="5253451"/>
                  </a:cubicBezTo>
                  <a:cubicBezTo>
                    <a:pt x="3014850" y="5236003"/>
                    <a:pt x="3016353" y="5234630"/>
                    <a:pt x="3027593" y="5230796"/>
                  </a:cubicBezTo>
                  <a:cubicBezTo>
                    <a:pt x="3038659" y="5227050"/>
                    <a:pt x="3042732" y="5226919"/>
                    <a:pt x="3080962" y="5229010"/>
                  </a:cubicBezTo>
                  <a:cubicBezTo>
                    <a:pt x="3103725" y="5230252"/>
                    <a:pt x="3126772" y="5230753"/>
                    <a:pt x="3132152" y="5230100"/>
                  </a:cubicBezTo>
                  <a:cubicBezTo>
                    <a:pt x="3151081" y="5227834"/>
                    <a:pt x="3161363" y="5219644"/>
                    <a:pt x="3182667" y="5189801"/>
                  </a:cubicBezTo>
                  <a:cubicBezTo>
                    <a:pt x="3194495" y="5173202"/>
                    <a:pt x="3201989" y="5165273"/>
                    <a:pt x="3214688" y="5155863"/>
                  </a:cubicBezTo>
                  <a:cubicBezTo>
                    <a:pt x="3239020" y="5137848"/>
                    <a:pt x="3254028" y="5135125"/>
                    <a:pt x="3301733" y="5140157"/>
                  </a:cubicBezTo>
                  <a:cubicBezTo>
                    <a:pt x="3324039" y="5142510"/>
                    <a:pt x="3345735" y="5140244"/>
                    <a:pt x="3357019" y="5134406"/>
                  </a:cubicBezTo>
                  <a:cubicBezTo>
                    <a:pt x="3360591" y="5132555"/>
                    <a:pt x="3369305" y="5126804"/>
                    <a:pt x="3376362" y="5121598"/>
                  </a:cubicBezTo>
                  <a:cubicBezTo>
                    <a:pt x="3383420" y="5116392"/>
                    <a:pt x="3395619" y="5110009"/>
                    <a:pt x="3403461" y="5107395"/>
                  </a:cubicBezTo>
                  <a:cubicBezTo>
                    <a:pt x="3411324" y="5104781"/>
                    <a:pt x="3425222" y="5097593"/>
                    <a:pt x="3434371" y="5091428"/>
                  </a:cubicBezTo>
                  <a:lnTo>
                    <a:pt x="3450991" y="5080210"/>
                  </a:lnTo>
                  <a:lnTo>
                    <a:pt x="3479440" y="5080210"/>
                  </a:lnTo>
                  <a:cubicBezTo>
                    <a:pt x="3512136" y="5080210"/>
                    <a:pt x="3512529" y="5080079"/>
                    <a:pt x="3532221" y="5061171"/>
                  </a:cubicBezTo>
                  <a:lnTo>
                    <a:pt x="3545639" y="5048298"/>
                  </a:lnTo>
                  <a:lnTo>
                    <a:pt x="3541239" y="5038365"/>
                  </a:lnTo>
                  <a:cubicBezTo>
                    <a:pt x="3538276" y="5031677"/>
                    <a:pt x="3537252" y="5025948"/>
                    <a:pt x="3538080" y="5020851"/>
                  </a:cubicBezTo>
                  <a:cubicBezTo>
                    <a:pt x="3539823" y="5010047"/>
                    <a:pt x="3555921" y="4986412"/>
                    <a:pt x="3565331" y="4980770"/>
                  </a:cubicBezTo>
                  <a:cubicBezTo>
                    <a:pt x="3578684" y="4972797"/>
                    <a:pt x="3582866" y="4967831"/>
                    <a:pt x="3593518" y="4947398"/>
                  </a:cubicBezTo>
                  <a:cubicBezTo>
                    <a:pt x="3601905" y="4931257"/>
                    <a:pt x="3607786" y="4923698"/>
                    <a:pt x="3626193" y="4905313"/>
                  </a:cubicBezTo>
                  <a:cubicBezTo>
                    <a:pt x="3638522" y="4892984"/>
                    <a:pt x="3651047" y="4881962"/>
                    <a:pt x="3654031" y="4880829"/>
                  </a:cubicBezTo>
                  <a:cubicBezTo>
                    <a:pt x="3657604" y="4879479"/>
                    <a:pt x="3664575" y="4879631"/>
                    <a:pt x="3674224" y="4881287"/>
                  </a:cubicBezTo>
                  <a:cubicBezTo>
                    <a:pt x="3687490" y="4883574"/>
                    <a:pt x="3689843" y="4883399"/>
                    <a:pt x="3697511" y="4879631"/>
                  </a:cubicBezTo>
                  <a:cubicBezTo>
                    <a:pt x="3705461" y="4875732"/>
                    <a:pt x="3717856" y="4860484"/>
                    <a:pt x="3732276" y="4836849"/>
                  </a:cubicBezTo>
                  <a:cubicBezTo>
                    <a:pt x="3734673" y="4832928"/>
                    <a:pt x="3740271" y="4827940"/>
                    <a:pt x="3744693" y="4825761"/>
                  </a:cubicBezTo>
                  <a:cubicBezTo>
                    <a:pt x="3751794" y="4822298"/>
                    <a:pt x="3754321" y="4822124"/>
                    <a:pt x="3765757" y="4824368"/>
                  </a:cubicBezTo>
                  <a:cubicBezTo>
                    <a:pt x="3777890" y="4826763"/>
                    <a:pt x="3779481" y="4826568"/>
                    <a:pt x="3790350" y="4821492"/>
                  </a:cubicBezTo>
                  <a:cubicBezTo>
                    <a:pt x="3796754" y="4818508"/>
                    <a:pt x="3807559" y="4811014"/>
                    <a:pt x="3814377" y="4804850"/>
                  </a:cubicBezTo>
                  <a:cubicBezTo>
                    <a:pt x="3833415" y="4787641"/>
                    <a:pt x="3835681" y="4787096"/>
                    <a:pt x="3885630" y="4787380"/>
                  </a:cubicBezTo>
                  <a:cubicBezTo>
                    <a:pt x="3933618" y="4787641"/>
                    <a:pt x="3938824" y="4786508"/>
                    <a:pt x="3946165" y="4774027"/>
                  </a:cubicBezTo>
                  <a:cubicBezTo>
                    <a:pt x="3948343" y="4770324"/>
                    <a:pt x="3956490" y="4763091"/>
                    <a:pt x="3964266" y="4757929"/>
                  </a:cubicBezTo>
                  <a:cubicBezTo>
                    <a:pt x="3986202" y="4743378"/>
                    <a:pt x="3989077" y="4739435"/>
                    <a:pt x="3989361" y="4723446"/>
                  </a:cubicBezTo>
                  <a:cubicBezTo>
                    <a:pt x="3989578" y="4712097"/>
                    <a:pt x="3991234" y="4706521"/>
                    <a:pt x="3999664" y="4689094"/>
                  </a:cubicBezTo>
                  <a:cubicBezTo>
                    <a:pt x="4008399" y="4671036"/>
                    <a:pt x="4011449" y="4666941"/>
                    <a:pt x="4022863" y="4657966"/>
                  </a:cubicBezTo>
                  <a:cubicBezTo>
                    <a:pt x="4038743" y="4645484"/>
                    <a:pt x="4053773" y="4638361"/>
                    <a:pt x="4076449" y="4632567"/>
                  </a:cubicBezTo>
                  <a:cubicBezTo>
                    <a:pt x="4102872" y="4625814"/>
                    <a:pt x="4118251" y="4627143"/>
                    <a:pt x="4128881" y="4637076"/>
                  </a:cubicBezTo>
                  <a:cubicBezTo>
                    <a:pt x="4133369" y="4641280"/>
                    <a:pt x="4133565" y="4641259"/>
                    <a:pt x="4156110" y="4633482"/>
                  </a:cubicBezTo>
                  <a:cubicBezTo>
                    <a:pt x="4177370" y="4626163"/>
                    <a:pt x="4179592" y="4625814"/>
                    <a:pt x="4190636" y="4628036"/>
                  </a:cubicBezTo>
                  <a:cubicBezTo>
                    <a:pt x="4211200" y="4632153"/>
                    <a:pt x="4234769" y="4631021"/>
                    <a:pt x="4250257" y="4625183"/>
                  </a:cubicBezTo>
                  <a:cubicBezTo>
                    <a:pt x="4273325" y="4616513"/>
                    <a:pt x="4281254" y="4611547"/>
                    <a:pt x="4297417" y="4595645"/>
                  </a:cubicBezTo>
                  <a:cubicBezTo>
                    <a:pt x="4308156" y="4585102"/>
                    <a:pt x="4316173" y="4579264"/>
                    <a:pt x="4323404" y="4576694"/>
                  </a:cubicBezTo>
                  <a:cubicBezTo>
                    <a:pt x="4332553" y="4573448"/>
                    <a:pt x="4333860" y="4572228"/>
                    <a:pt x="4333860" y="4566826"/>
                  </a:cubicBezTo>
                  <a:cubicBezTo>
                    <a:pt x="4333860" y="4559115"/>
                    <a:pt x="4341506" y="4550728"/>
                    <a:pt x="4351548" y="4547417"/>
                  </a:cubicBezTo>
                  <a:cubicBezTo>
                    <a:pt x="4363050" y="4543605"/>
                    <a:pt x="4387991" y="4546023"/>
                    <a:pt x="4395637" y="4551687"/>
                  </a:cubicBezTo>
                  <a:lnTo>
                    <a:pt x="4401889" y="4556305"/>
                  </a:lnTo>
                  <a:lnTo>
                    <a:pt x="4423193" y="4549443"/>
                  </a:lnTo>
                  <a:cubicBezTo>
                    <a:pt x="4448701" y="4541231"/>
                    <a:pt x="4454495" y="4536199"/>
                    <a:pt x="4460595" y="4516942"/>
                  </a:cubicBezTo>
                  <a:cubicBezTo>
                    <a:pt x="4463034" y="4509253"/>
                    <a:pt x="4466193" y="4499538"/>
                    <a:pt x="4467631" y="4495334"/>
                  </a:cubicBezTo>
                  <a:cubicBezTo>
                    <a:pt x="4469068" y="4491130"/>
                    <a:pt x="4471573" y="4483745"/>
                    <a:pt x="4473207" y="4478931"/>
                  </a:cubicBezTo>
                  <a:cubicBezTo>
                    <a:pt x="4475189" y="4473028"/>
                    <a:pt x="4478500" y="4468802"/>
                    <a:pt x="4483249" y="4466079"/>
                  </a:cubicBezTo>
                  <a:cubicBezTo>
                    <a:pt x="4487148" y="4463835"/>
                    <a:pt x="4499630" y="4455383"/>
                    <a:pt x="4511022" y="4447280"/>
                  </a:cubicBezTo>
                  <a:cubicBezTo>
                    <a:pt x="4522415" y="4439177"/>
                    <a:pt x="4540038" y="4428830"/>
                    <a:pt x="4550232" y="4424299"/>
                  </a:cubicBezTo>
                  <a:lnTo>
                    <a:pt x="4568748" y="4416043"/>
                  </a:lnTo>
                  <a:lnTo>
                    <a:pt x="4615581" y="4416632"/>
                  </a:lnTo>
                  <a:cubicBezTo>
                    <a:pt x="4656882" y="4417154"/>
                    <a:pt x="4663242" y="4417699"/>
                    <a:pt x="4669451" y="4421337"/>
                  </a:cubicBezTo>
                  <a:cubicBezTo>
                    <a:pt x="4675681" y="4424952"/>
                    <a:pt x="4677315" y="4425105"/>
                    <a:pt x="4683610" y="4422535"/>
                  </a:cubicBezTo>
                  <a:cubicBezTo>
                    <a:pt x="4687531" y="4420923"/>
                    <a:pt x="4703476" y="4418918"/>
                    <a:pt x="4719051" y="4418069"/>
                  </a:cubicBezTo>
                  <a:cubicBezTo>
                    <a:pt x="4734626" y="4417219"/>
                    <a:pt x="4750484" y="4415215"/>
                    <a:pt x="4754274" y="4413647"/>
                  </a:cubicBezTo>
                  <a:cubicBezTo>
                    <a:pt x="4758086" y="4412035"/>
                    <a:pt x="4767017" y="4403627"/>
                    <a:pt x="4774293" y="4394783"/>
                  </a:cubicBezTo>
                  <a:cubicBezTo>
                    <a:pt x="4789367" y="4376398"/>
                    <a:pt x="4793876" y="4373327"/>
                    <a:pt x="4815093" y="4367053"/>
                  </a:cubicBezTo>
                  <a:cubicBezTo>
                    <a:pt x="4827378" y="4363415"/>
                    <a:pt x="4832759" y="4360344"/>
                    <a:pt x="4841494" y="4351957"/>
                  </a:cubicBezTo>
                  <a:cubicBezTo>
                    <a:pt x="4847528" y="4346185"/>
                    <a:pt x="4858223" y="4338735"/>
                    <a:pt x="4865259" y="4335402"/>
                  </a:cubicBezTo>
                  <a:cubicBezTo>
                    <a:pt x="4881313" y="4327843"/>
                    <a:pt x="4884907" y="4324641"/>
                    <a:pt x="4891268" y="4312094"/>
                  </a:cubicBezTo>
                  <a:cubicBezTo>
                    <a:pt x="4897128" y="4300527"/>
                    <a:pt x="4906320" y="4292054"/>
                    <a:pt x="4917277" y="4288089"/>
                  </a:cubicBezTo>
                  <a:cubicBezTo>
                    <a:pt x="4921481" y="4286586"/>
                    <a:pt x="4924901" y="4284255"/>
                    <a:pt x="4924901" y="4282949"/>
                  </a:cubicBezTo>
                  <a:cubicBezTo>
                    <a:pt x="4924901" y="4278287"/>
                    <a:pt x="4941478" y="4264542"/>
                    <a:pt x="4956487" y="4256743"/>
                  </a:cubicBezTo>
                  <a:cubicBezTo>
                    <a:pt x="4964873" y="4252387"/>
                    <a:pt x="4977115" y="4245765"/>
                    <a:pt x="4983694" y="4242018"/>
                  </a:cubicBezTo>
                  <a:cubicBezTo>
                    <a:pt x="4994281" y="4235984"/>
                    <a:pt x="4998288" y="4235048"/>
                    <a:pt x="5018547" y="4233806"/>
                  </a:cubicBezTo>
                  <a:cubicBezTo>
                    <a:pt x="5049065" y="4231976"/>
                    <a:pt x="5060305" y="4227097"/>
                    <a:pt x="5076926" y="4208559"/>
                  </a:cubicBezTo>
                  <a:lnTo>
                    <a:pt x="5089364" y="4194662"/>
                  </a:lnTo>
                  <a:lnTo>
                    <a:pt x="5109513" y="4191416"/>
                  </a:lnTo>
                  <a:cubicBezTo>
                    <a:pt x="5137177" y="4186972"/>
                    <a:pt x="5149746" y="4181701"/>
                    <a:pt x="5163208" y="4169001"/>
                  </a:cubicBezTo>
                  <a:cubicBezTo>
                    <a:pt x="5173141" y="4159591"/>
                    <a:pt x="5176627" y="4157761"/>
                    <a:pt x="5190786" y="4154559"/>
                  </a:cubicBezTo>
                  <a:cubicBezTo>
                    <a:pt x="5199695" y="4152555"/>
                    <a:pt x="5209280" y="4149418"/>
                    <a:pt x="5212068" y="4147588"/>
                  </a:cubicBezTo>
                  <a:cubicBezTo>
                    <a:pt x="5214856" y="4145780"/>
                    <a:pt x="5220890" y="4136283"/>
                    <a:pt x="5225464" y="4126481"/>
                  </a:cubicBezTo>
                  <a:cubicBezTo>
                    <a:pt x="5232936" y="4110470"/>
                    <a:pt x="5236203" y="4106418"/>
                    <a:pt x="5257900" y="4086269"/>
                  </a:cubicBezTo>
                  <a:cubicBezTo>
                    <a:pt x="5271971" y="4073177"/>
                    <a:pt x="5284954" y="4058909"/>
                    <a:pt x="5289093" y="4052004"/>
                  </a:cubicBezTo>
                  <a:cubicBezTo>
                    <a:pt x="5296957" y="4038869"/>
                    <a:pt x="5302729" y="4035710"/>
                    <a:pt x="5318957" y="4035688"/>
                  </a:cubicBezTo>
                  <a:cubicBezTo>
                    <a:pt x="5333792" y="4035688"/>
                    <a:pt x="5353375" y="4032029"/>
                    <a:pt x="5362393" y="4027629"/>
                  </a:cubicBezTo>
                  <a:cubicBezTo>
                    <a:pt x="5369102" y="4024361"/>
                    <a:pt x="5372108" y="4020244"/>
                    <a:pt x="5381257" y="4001946"/>
                  </a:cubicBezTo>
                  <a:cubicBezTo>
                    <a:pt x="5396984" y="3970492"/>
                    <a:pt x="5405088" y="3966048"/>
                    <a:pt x="5446606" y="3966004"/>
                  </a:cubicBezTo>
                  <a:cubicBezTo>
                    <a:pt x="5479434" y="3965961"/>
                    <a:pt x="5483529" y="3964501"/>
                    <a:pt x="5500541" y="3946617"/>
                  </a:cubicBezTo>
                  <a:cubicBezTo>
                    <a:pt x="5517576" y="3928733"/>
                    <a:pt x="5518491" y="3927165"/>
                    <a:pt x="5521540" y="3910588"/>
                  </a:cubicBezTo>
                  <a:cubicBezTo>
                    <a:pt x="5524285" y="3895819"/>
                    <a:pt x="5529644" y="3888870"/>
                    <a:pt x="5541145" y="3885211"/>
                  </a:cubicBezTo>
                  <a:cubicBezTo>
                    <a:pt x="5563538" y="3878066"/>
                    <a:pt x="5575257" y="3867959"/>
                    <a:pt x="5592466" y="3841035"/>
                  </a:cubicBezTo>
                  <a:cubicBezTo>
                    <a:pt x="5604991" y="3821474"/>
                    <a:pt x="5624030" y="3798601"/>
                    <a:pt x="5629258" y="3796902"/>
                  </a:cubicBezTo>
                  <a:cubicBezTo>
                    <a:pt x="5633418" y="3795552"/>
                    <a:pt x="5677943" y="3795377"/>
                    <a:pt x="5838702" y="3796096"/>
                  </a:cubicBezTo>
                  <a:cubicBezTo>
                    <a:pt x="5863862" y="3796227"/>
                    <a:pt x="5887409" y="3795421"/>
                    <a:pt x="5891047" y="3794310"/>
                  </a:cubicBezTo>
                  <a:cubicBezTo>
                    <a:pt x="5902831" y="3790759"/>
                    <a:pt x="5915509" y="3783288"/>
                    <a:pt x="5920737" y="3776840"/>
                  </a:cubicBezTo>
                  <a:cubicBezTo>
                    <a:pt x="5931825" y="3763138"/>
                    <a:pt x="5931433" y="3763204"/>
                    <a:pt x="5990226" y="3765839"/>
                  </a:cubicBezTo>
                  <a:cubicBezTo>
                    <a:pt x="6019502" y="3767168"/>
                    <a:pt x="6054507" y="3767822"/>
                    <a:pt x="6067991" y="3767321"/>
                  </a:cubicBezTo>
                  <a:cubicBezTo>
                    <a:pt x="6096178" y="3766275"/>
                    <a:pt x="6099881" y="3764554"/>
                    <a:pt x="6111470" y="3747041"/>
                  </a:cubicBezTo>
                  <a:cubicBezTo>
                    <a:pt x="6116850" y="3738894"/>
                    <a:pt x="6122274" y="3734385"/>
                    <a:pt x="6135061" y="3727349"/>
                  </a:cubicBezTo>
                  <a:cubicBezTo>
                    <a:pt x="6147434" y="3720552"/>
                    <a:pt x="6156082" y="3713473"/>
                    <a:pt x="6169064" y="3699466"/>
                  </a:cubicBezTo>
                  <a:cubicBezTo>
                    <a:pt x="6184443" y="3682868"/>
                    <a:pt x="6187907" y="3680254"/>
                    <a:pt x="6198711" y="3677117"/>
                  </a:cubicBezTo>
                  <a:cubicBezTo>
                    <a:pt x="6207577" y="3674525"/>
                    <a:pt x="6215027" y="3673937"/>
                    <a:pt x="6225919" y="3674960"/>
                  </a:cubicBezTo>
                  <a:cubicBezTo>
                    <a:pt x="6244892" y="3676725"/>
                    <a:pt x="6253038" y="3673174"/>
                    <a:pt x="6265063" y="3657948"/>
                  </a:cubicBezTo>
                  <a:cubicBezTo>
                    <a:pt x="6269877" y="3651870"/>
                    <a:pt x="6286998" y="3634335"/>
                    <a:pt x="6303096" y="3619021"/>
                  </a:cubicBezTo>
                  <a:cubicBezTo>
                    <a:pt x="6328452" y="3594908"/>
                    <a:pt x="6334812" y="3590050"/>
                    <a:pt x="6350496" y="3582796"/>
                  </a:cubicBezTo>
                  <a:cubicBezTo>
                    <a:pt x="6366790" y="3575259"/>
                    <a:pt x="6369491" y="3573124"/>
                    <a:pt x="6377464" y="3561383"/>
                  </a:cubicBezTo>
                  <a:cubicBezTo>
                    <a:pt x="6389924" y="3543020"/>
                    <a:pt x="6396872" y="3540384"/>
                    <a:pt x="6433381" y="3540167"/>
                  </a:cubicBezTo>
                  <a:cubicBezTo>
                    <a:pt x="6448955" y="3540079"/>
                    <a:pt x="6463332" y="3539230"/>
                    <a:pt x="6465336" y="3538271"/>
                  </a:cubicBezTo>
                  <a:cubicBezTo>
                    <a:pt x="6467319" y="3537313"/>
                    <a:pt x="6474420" y="3529689"/>
                    <a:pt x="6481107" y="3521302"/>
                  </a:cubicBezTo>
                  <a:cubicBezTo>
                    <a:pt x="6496486" y="3502003"/>
                    <a:pt x="6501213" y="3486798"/>
                    <a:pt x="6502847" y="3451313"/>
                  </a:cubicBezTo>
                  <a:cubicBezTo>
                    <a:pt x="6504219" y="3421514"/>
                    <a:pt x="6508750" y="3407900"/>
                    <a:pt x="6518770" y="3403456"/>
                  </a:cubicBezTo>
                  <a:cubicBezTo>
                    <a:pt x="6523192" y="3401473"/>
                    <a:pt x="6538637" y="3400885"/>
                    <a:pt x="6574971" y="3401278"/>
                  </a:cubicBezTo>
                  <a:cubicBezTo>
                    <a:pt x="6630627" y="3401909"/>
                    <a:pt x="6641126" y="3400472"/>
                    <a:pt x="6652976" y="3390691"/>
                  </a:cubicBezTo>
                  <a:cubicBezTo>
                    <a:pt x="6663149" y="3382326"/>
                    <a:pt x="6665349" y="3373983"/>
                    <a:pt x="6665349" y="3343792"/>
                  </a:cubicBezTo>
                  <a:lnTo>
                    <a:pt x="6665371" y="3319525"/>
                  </a:lnTo>
                  <a:lnTo>
                    <a:pt x="6673038" y="3308939"/>
                  </a:lnTo>
                  <a:cubicBezTo>
                    <a:pt x="6677242" y="3303123"/>
                    <a:pt x="6683385" y="3294083"/>
                    <a:pt x="6686653" y="3288855"/>
                  </a:cubicBezTo>
                  <a:cubicBezTo>
                    <a:pt x="6697675" y="3271233"/>
                    <a:pt x="6706911" y="3260276"/>
                    <a:pt x="6713925" y="3256420"/>
                  </a:cubicBezTo>
                  <a:cubicBezTo>
                    <a:pt x="6720068" y="3253065"/>
                    <a:pt x="6727583" y="3252608"/>
                    <a:pt x="6775375" y="3252608"/>
                  </a:cubicBezTo>
                  <a:cubicBezTo>
                    <a:pt x="6829158" y="3252608"/>
                    <a:pt x="6829964" y="3252542"/>
                    <a:pt x="6840528" y="3247162"/>
                  </a:cubicBezTo>
                  <a:cubicBezTo>
                    <a:pt x="6856213" y="3239189"/>
                    <a:pt x="6859938" y="3232132"/>
                    <a:pt x="6857825" y="3214487"/>
                  </a:cubicBezTo>
                  <a:cubicBezTo>
                    <a:pt x="6853773" y="3180789"/>
                    <a:pt x="6859088" y="3146960"/>
                    <a:pt x="6872811" y="3119056"/>
                  </a:cubicBezTo>
                  <a:cubicBezTo>
                    <a:pt x="6880043" y="3104330"/>
                    <a:pt x="6885663" y="3102392"/>
                    <a:pt x="6921322" y="3102304"/>
                  </a:cubicBezTo>
                  <a:cubicBezTo>
                    <a:pt x="6949357" y="3102239"/>
                    <a:pt x="6952690" y="3101804"/>
                    <a:pt x="6962623" y="3096815"/>
                  </a:cubicBezTo>
                  <a:cubicBezTo>
                    <a:pt x="6969877" y="3093199"/>
                    <a:pt x="6976695" y="3087165"/>
                    <a:pt x="6983382" y="3078495"/>
                  </a:cubicBezTo>
                  <a:cubicBezTo>
                    <a:pt x="6992226" y="3067038"/>
                    <a:pt x="6994884" y="3065077"/>
                    <a:pt x="7007431" y="3060960"/>
                  </a:cubicBezTo>
                  <a:cubicBezTo>
                    <a:pt x="7027537" y="3054360"/>
                    <a:pt x="7029867" y="3052726"/>
                    <a:pt x="7042000" y="3036628"/>
                  </a:cubicBezTo>
                  <a:cubicBezTo>
                    <a:pt x="7058229" y="3015041"/>
                    <a:pt x="7060255" y="3014127"/>
                    <a:pt x="7091230" y="3014039"/>
                  </a:cubicBezTo>
                  <a:cubicBezTo>
                    <a:pt x="7112294" y="3013996"/>
                    <a:pt x="7119156" y="3013168"/>
                    <a:pt x="7126606" y="3009792"/>
                  </a:cubicBezTo>
                  <a:cubicBezTo>
                    <a:pt x="7139807" y="3003801"/>
                    <a:pt x="7155360" y="2991407"/>
                    <a:pt x="7164204" y="2979796"/>
                  </a:cubicBezTo>
                  <a:cubicBezTo>
                    <a:pt x="7176337" y="2963916"/>
                    <a:pt x="7181674" y="2960954"/>
                    <a:pt x="7199667" y="2960148"/>
                  </a:cubicBezTo>
                  <a:cubicBezTo>
                    <a:pt x="7208314" y="2959756"/>
                    <a:pt x="7217572" y="2958972"/>
                    <a:pt x="7220252" y="2958405"/>
                  </a:cubicBezTo>
                  <a:cubicBezTo>
                    <a:pt x="7227963" y="2956771"/>
                    <a:pt x="7239944" y="2944900"/>
                    <a:pt x="7242754" y="2936099"/>
                  </a:cubicBezTo>
                  <a:cubicBezTo>
                    <a:pt x="7246979" y="2922855"/>
                    <a:pt x="7253101" y="2914578"/>
                    <a:pt x="7261727" y="2910417"/>
                  </a:cubicBezTo>
                  <a:cubicBezTo>
                    <a:pt x="7268675" y="2907041"/>
                    <a:pt x="7276256" y="2906453"/>
                    <a:pt x="7314507" y="2906235"/>
                  </a:cubicBezTo>
                  <a:cubicBezTo>
                    <a:pt x="7366743" y="2905930"/>
                    <a:pt x="7371339" y="2904754"/>
                    <a:pt x="7382536" y="2888612"/>
                  </a:cubicBezTo>
                  <a:cubicBezTo>
                    <a:pt x="7409242" y="2850078"/>
                    <a:pt x="7411856" y="2848444"/>
                    <a:pt x="7446295" y="2848815"/>
                  </a:cubicBezTo>
                  <a:cubicBezTo>
                    <a:pt x="7488423" y="2849250"/>
                    <a:pt x="7496897" y="2845199"/>
                    <a:pt x="7510533" y="2818057"/>
                  </a:cubicBezTo>
                  <a:cubicBezTo>
                    <a:pt x="7525368" y="2788562"/>
                    <a:pt x="7541966" y="2778630"/>
                    <a:pt x="7569086" y="2783051"/>
                  </a:cubicBezTo>
                  <a:cubicBezTo>
                    <a:pt x="7577037" y="2784337"/>
                    <a:pt x="7600192" y="2785055"/>
                    <a:pt x="7620560" y="2784642"/>
                  </a:cubicBezTo>
                  <a:cubicBezTo>
                    <a:pt x="7672185" y="2783596"/>
                    <a:pt x="7678328" y="2780590"/>
                    <a:pt x="7687869" y="2751597"/>
                  </a:cubicBezTo>
                  <a:cubicBezTo>
                    <a:pt x="7694339" y="2731948"/>
                    <a:pt x="7696299" y="2730619"/>
                    <a:pt x="7722069" y="2728398"/>
                  </a:cubicBezTo>
                  <a:cubicBezTo>
                    <a:pt x="7749995" y="2726001"/>
                    <a:pt x="7763958" y="2723235"/>
                    <a:pt x="7770776" y="2718791"/>
                  </a:cubicBezTo>
                  <a:cubicBezTo>
                    <a:pt x="7776331" y="2715154"/>
                    <a:pt x="7787331" y="2694198"/>
                    <a:pt x="7791317" y="2679712"/>
                  </a:cubicBezTo>
                  <a:cubicBezTo>
                    <a:pt x="7792646" y="2674920"/>
                    <a:pt x="7793713" y="2659912"/>
                    <a:pt x="7793713" y="2646341"/>
                  </a:cubicBezTo>
                  <a:cubicBezTo>
                    <a:pt x="7793735" y="2632792"/>
                    <a:pt x="7794737" y="2619809"/>
                    <a:pt x="7795979" y="2617500"/>
                  </a:cubicBezTo>
                  <a:cubicBezTo>
                    <a:pt x="7797221" y="2615213"/>
                    <a:pt x="7801381" y="2611597"/>
                    <a:pt x="7805237" y="2609506"/>
                  </a:cubicBezTo>
                  <a:cubicBezTo>
                    <a:pt x="7811358" y="2606173"/>
                    <a:pt x="7819352" y="2605650"/>
                    <a:pt x="7868016" y="2605432"/>
                  </a:cubicBezTo>
                  <a:cubicBezTo>
                    <a:pt x="7926982" y="2605127"/>
                    <a:pt x="7942819" y="2603210"/>
                    <a:pt x="7949789" y="2595499"/>
                  </a:cubicBezTo>
                  <a:cubicBezTo>
                    <a:pt x="7952643" y="2592362"/>
                    <a:pt x="7954146" y="2585805"/>
                    <a:pt x="7955257" y="2571908"/>
                  </a:cubicBezTo>
                  <a:cubicBezTo>
                    <a:pt x="7956934" y="2550909"/>
                    <a:pt x="7960332" y="2542130"/>
                    <a:pt x="7969590" y="2534833"/>
                  </a:cubicBezTo>
                  <a:cubicBezTo>
                    <a:pt x="7975537" y="2530150"/>
                    <a:pt x="7976539" y="2530106"/>
                    <a:pt x="8040973" y="2530847"/>
                  </a:cubicBezTo>
                  <a:cubicBezTo>
                    <a:pt x="8111376" y="2531653"/>
                    <a:pt x="8118979" y="2530781"/>
                    <a:pt x="8131003" y="2520652"/>
                  </a:cubicBezTo>
                  <a:cubicBezTo>
                    <a:pt x="8143289" y="2510327"/>
                    <a:pt x="8144443" y="2504816"/>
                    <a:pt x="8144443" y="2456545"/>
                  </a:cubicBezTo>
                  <a:cubicBezTo>
                    <a:pt x="8144443" y="2408339"/>
                    <a:pt x="8145837" y="2401826"/>
                    <a:pt x="8157077" y="2397186"/>
                  </a:cubicBezTo>
                  <a:cubicBezTo>
                    <a:pt x="8161063" y="2395530"/>
                    <a:pt x="8193150" y="2394659"/>
                    <a:pt x="8256648" y="2394485"/>
                  </a:cubicBezTo>
                  <a:lnTo>
                    <a:pt x="8350315" y="2394245"/>
                  </a:lnTo>
                  <a:lnTo>
                    <a:pt x="8361098" y="2388843"/>
                  </a:lnTo>
                  <a:cubicBezTo>
                    <a:pt x="8367001" y="2385880"/>
                    <a:pt x="8373710" y="2380914"/>
                    <a:pt x="8375954" y="2377799"/>
                  </a:cubicBezTo>
                  <a:cubicBezTo>
                    <a:pt x="8380964" y="2370872"/>
                    <a:pt x="8394709" y="2318919"/>
                    <a:pt x="8396473" y="2300207"/>
                  </a:cubicBezTo>
                  <a:cubicBezTo>
                    <a:pt x="8399131" y="2271955"/>
                    <a:pt x="8416906" y="2258384"/>
                    <a:pt x="8451585" y="2258144"/>
                  </a:cubicBezTo>
                  <a:cubicBezTo>
                    <a:pt x="8463718" y="2258057"/>
                    <a:pt x="8468379" y="2256728"/>
                    <a:pt x="8484259" y="2248864"/>
                  </a:cubicBezTo>
                  <a:cubicBezTo>
                    <a:pt x="8508330" y="2236927"/>
                    <a:pt x="8511162" y="2232113"/>
                    <a:pt x="8509135" y="2206475"/>
                  </a:cubicBezTo>
                  <a:cubicBezTo>
                    <a:pt x="8507262" y="2182927"/>
                    <a:pt x="8511924" y="2163017"/>
                    <a:pt x="8525321" y="2137400"/>
                  </a:cubicBezTo>
                  <a:cubicBezTo>
                    <a:pt x="8539240" y="2110794"/>
                    <a:pt x="8542137" y="2109320"/>
                    <a:pt x="8576946" y="2111158"/>
                  </a:cubicBezTo>
                  <a:cubicBezTo>
                    <a:pt x="8610449" y="2112931"/>
                    <a:pt x="8618530" y="2110925"/>
                    <a:pt x="8636763" y="2096311"/>
                  </a:cubicBezTo>
                  <a:cubicBezTo>
                    <a:pt x="8658981" y="2078490"/>
                    <a:pt x="8659613" y="2076379"/>
                    <a:pt x="8659635" y="2020774"/>
                  </a:cubicBezTo>
                  <a:cubicBezTo>
                    <a:pt x="8659657" y="1965826"/>
                    <a:pt x="8660484" y="1962992"/>
                    <a:pt x="8681353" y="1946742"/>
                  </a:cubicBezTo>
                  <a:cubicBezTo>
                    <a:pt x="8699498" y="1932593"/>
                    <a:pt x="8702657" y="1925802"/>
                    <a:pt x="8700870" y="1904667"/>
                  </a:cubicBezTo>
                  <a:lnTo>
                    <a:pt x="8699433" y="1887672"/>
                  </a:lnTo>
                  <a:lnTo>
                    <a:pt x="8708146" y="1879393"/>
                  </a:lnTo>
                  <a:cubicBezTo>
                    <a:pt x="8718580" y="1869464"/>
                    <a:pt x="8732652" y="1865264"/>
                    <a:pt x="8748728" y="1867272"/>
                  </a:cubicBezTo>
                  <a:cubicBezTo>
                    <a:pt x="8754849" y="1868037"/>
                    <a:pt x="8788765" y="1868823"/>
                    <a:pt x="8824097" y="1869022"/>
                  </a:cubicBezTo>
                  <a:lnTo>
                    <a:pt x="8888336" y="1869381"/>
                  </a:lnTo>
                  <a:lnTo>
                    <a:pt x="8900338" y="1863484"/>
                  </a:lnTo>
                  <a:cubicBezTo>
                    <a:pt x="8914388" y="1856581"/>
                    <a:pt x="8924866" y="1846239"/>
                    <a:pt x="8928351" y="1835837"/>
                  </a:cubicBezTo>
                  <a:cubicBezTo>
                    <a:pt x="8929876" y="1831213"/>
                    <a:pt x="8930813" y="1810412"/>
                    <a:pt x="8930813" y="1780434"/>
                  </a:cubicBezTo>
                  <a:cubicBezTo>
                    <a:pt x="8930813" y="1736502"/>
                    <a:pt x="8931183" y="1731653"/>
                    <a:pt x="8935278" y="1723214"/>
                  </a:cubicBezTo>
                  <a:cubicBezTo>
                    <a:pt x="8944209" y="1704766"/>
                    <a:pt x="8929811" y="1706071"/>
                    <a:pt x="9121066" y="1706398"/>
                  </a:cubicBezTo>
                  <a:lnTo>
                    <a:pt x="9290648" y="1706690"/>
                  </a:lnTo>
                  <a:lnTo>
                    <a:pt x="9303848" y="1699815"/>
                  </a:lnTo>
                  <a:cubicBezTo>
                    <a:pt x="9324062" y="1689305"/>
                    <a:pt x="9326132" y="1683911"/>
                    <a:pt x="9326307" y="1641748"/>
                  </a:cubicBezTo>
                  <a:cubicBezTo>
                    <a:pt x="9326438" y="1611042"/>
                    <a:pt x="9327069" y="1605579"/>
                    <a:pt x="9333386" y="1581426"/>
                  </a:cubicBezTo>
                  <a:cubicBezTo>
                    <a:pt x="9337220" y="1566801"/>
                    <a:pt x="9340335" y="1549383"/>
                    <a:pt x="9340335" y="1542654"/>
                  </a:cubicBezTo>
                  <a:cubicBezTo>
                    <a:pt x="9340335" y="1526112"/>
                    <a:pt x="9344779" y="1518275"/>
                    <a:pt x="9357369" y="1512637"/>
                  </a:cubicBezTo>
                  <a:cubicBezTo>
                    <a:pt x="9365124" y="1509171"/>
                    <a:pt x="9371484" y="1508152"/>
                    <a:pt x="9383901" y="1508398"/>
                  </a:cubicBezTo>
                  <a:cubicBezTo>
                    <a:pt x="9403789" y="1508792"/>
                    <a:pt x="9412589" y="1506200"/>
                    <a:pt x="9419582" y="1497890"/>
                  </a:cubicBezTo>
                  <a:cubicBezTo>
                    <a:pt x="9426748" y="1489373"/>
                    <a:pt x="9432608" y="1463494"/>
                    <a:pt x="9430756" y="1448519"/>
                  </a:cubicBezTo>
                  <a:cubicBezTo>
                    <a:pt x="9428251" y="1428275"/>
                    <a:pt x="9439949" y="1411060"/>
                    <a:pt x="9460687" y="1404414"/>
                  </a:cubicBezTo>
                  <a:cubicBezTo>
                    <a:pt x="9466960" y="1402399"/>
                    <a:pt x="9472493" y="1402380"/>
                    <a:pt x="9484648" y="1404327"/>
                  </a:cubicBezTo>
                  <a:cubicBezTo>
                    <a:pt x="9493340" y="1405719"/>
                    <a:pt x="9520416" y="1406765"/>
                    <a:pt x="9544834" y="1406649"/>
                  </a:cubicBezTo>
                  <a:cubicBezTo>
                    <a:pt x="9592279" y="1406427"/>
                    <a:pt x="9598094" y="1405323"/>
                    <a:pt x="9614933" y="1393329"/>
                  </a:cubicBezTo>
                  <a:cubicBezTo>
                    <a:pt x="9626086" y="1385382"/>
                    <a:pt x="9627807" y="1379233"/>
                    <a:pt x="9628481" y="1345058"/>
                  </a:cubicBezTo>
                  <a:cubicBezTo>
                    <a:pt x="9629310" y="1302933"/>
                    <a:pt x="9630029" y="1301853"/>
                    <a:pt x="9660939" y="1296416"/>
                  </a:cubicBezTo>
                  <a:cubicBezTo>
                    <a:pt x="9688320" y="1291602"/>
                    <a:pt x="9690411" y="1288038"/>
                    <a:pt x="9691718" y="1244206"/>
                  </a:cubicBezTo>
                  <a:cubicBezTo>
                    <a:pt x="9692741" y="1209639"/>
                    <a:pt x="9695225" y="1201063"/>
                    <a:pt x="9708839" y="1184943"/>
                  </a:cubicBezTo>
                  <a:cubicBezTo>
                    <a:pt x="9722737" y="1168508"/>
                    <a:pt x="9724414" y="1161548"/>
                    <a:pt x="9722563" y="1127860"/>
                  </a:cubicBezTo>
                  <a:cubicBezTo>
                    <a:pt x="9720777" y="1095227"/>
                    <a:pt x="9722389" y="1087651"/>
                    <a:pt x="9734914" y="1069789"/>
                  </a:cubicBezTo>
                  <a:cubicBezTo>
                    <a:pt x="9749030" y="1049659"/>
                    <a:pt x="9750489" y="1044775"/>
                    <a:pt x="9748768" y="1022994"/>
                  </a:cubicBezTo>
                  <a:cubicBezTo>
                    <a:pt x="9747026" y="1001129"/>
                    <a:pt x="9749749" y="993158"/>
                    <a:pt x="9761402" y="985893"/>
                  </a:cubicBezTo>
                  <a:cubicBezTo>
                    <a:pt x="9768003" y="981783"/>
                    <a:pt x="9770834" y="981624"/>
                    <a:pt x="9814117" y="982959"/>
                  </a:cubicBezTo>
                  <a:lnTo>
                    <a:pt x="9859862" y="984373"/>
                  </a:lnTo>
                  <a:lnTo>
                    <a:pt x="9868575" y="977590"/>
                  </a:lnTo>
                  <a:cubicBezTo>
                    <a:pt x="9873368" y="973860"/>
                    <a:pt x="9882081" y="967199"/>
                    <a:pt x="9887918" y="962788"/>
                  </a:cubicBezTo>
                  <a:cubicBezTo>
                    <a:pt x="9902230" y="951990"/>
                    <a:pt x="9904517" y="945571"/>
                    <a:pt x="9904517" y="916316"/>
                  </a:cubicBezTo>
                  <a:cubicBezTo>
                    <a:pt x="9904517" y="887125"/>
                    <a:pt x="9907196" y="875216"/>
                    <a:pt x="9915627" y="867147"/>
                  </a:cubicBezTo>
                  <a:lnTo>
                    <a:pt x="9921965" y="861070"/>
                  </a:lnTo>
                  <a:lnTo>
                    <a:pt x="10180639" y="860662"/>
                  </a:lnTo>
                  <a:cubicBezTo>
                    <a:pt x="10467959" y="860209"/>
                    <a:pt x="10462992" y="860466"/>
                    <a:pt x="10478240" y="845288"/>
                  </a:cubicBezTo>
                  <a:cubicBezTo>
                    <a:pt x="10491528" y="832042"/>
                    <a:pt x="10491550" y="832007"/>
                    <a:pt x="10491572" y="785785"/>
                  </a:cubicBezTo>
                  <a:cubicBezTo>
                    <a:pt x="10491572" y="748758"/>
                    <a:pt x="10492095" y="742247"/>
                    <a:pt x="10495536" y="735943"/>
                  </a:cubicBezTo>
                  <a:cubicBezTo>
                    <a:pt x="10503487" y="721366"/>
                    <a:pt x="10502528" y="721471"/>
                    <a:pt x="10629982" y="721440"/>
                  </a:cubicBezTo>
                  <a:cubicBezTo>
                    <a:pt x="10759830" y="721407"/>
                    <a:pt x="10752664" y="722396"/>
                    <a:pt x="10761094" y="703360"/>
                  </a:cubicBezTo>
                  <a:cubicBezTo>
                    <a:pt x="10766147" y="691920"/>
                    <a:pt x="10766648" y="680865"/>
                    <a:pt x="10764950" y="618299"/>
                  </a:cubicBezTo>
                  <a:lnTo>
                    <a:pt x="10763860" y="578356"/>
                  </a:lnTo>
                  <a:lnTo>
                    <a:pt x="10769938" y="573136"/>
                  </a:lnTo>
                  <a:cubicBezTo>
                    <a:pt x="10784053" y="560977"/>
                    <a:pt x="10771441" y="561400"/>
                    <a:pt x="11116877" y="561565"/>
                  </a:cubicBezTo>
                  <a:cubicBezTo>
                    <a:pt x="11466387" y="561733"/>
                    <a:pt x="11445279" y="562539"/>
                    <a:pt x="11455191" y="548626"/>
                  </a:cubicBezTo>
                  <a:cubicBezTo>
                    <a:pt x="11466060" y="533363"/>
                    <a:pt x="11466453" y="529444"/>
                    <a:pt x="11465451" y="444322"/>
                  </a:cubicBezTo>
                  <a:cubicBezTo>
                    <a:pt x="11464361" y="352029"/>
                    <a:pt x="11464601" y="350555"/>
                    <a:pt x="11483443" y="336805"/>
                  </a:cubicBezTo>
                  <a:lnTo>
                    <a:pt x="11490697" y="331494"/>
                  </a:lnTo>
                  <a:lnTo>
                    <a:pt x="11548945" y="331494"/>
                  </a:lnTo>
                  <a:lnTo>
                    <a:pt x="11607193" y="331494"/>
                  </a:lnTo>
                  <a:lnTo>
                    <a:pt x="11617932" y="324872"/>
                  </a:lnTo>
                  <a:cubicBezTo>
                    <a:pt x="11635860" y="313806"/>
                    <a:pt x="11635119" y="318817"/>
                    <a:pt x="11635642" y="202473"/>
                  </a:cubicBezTo>
                  <a:cubicBezTo>
                    <a:pt x="11636143" y="91567"/>
                    <a:pt x="11636273" y="90321"/>
                    <a:pt x="11647731" y="83777"/>
                  </a:cubicBezTo>
                  <a:cubicBezTo>
                    <a:pt x="11651543" y="81599"/>
                    <a:pt x="11692365" y="80751"/>
                    <a:pt x="11834500" y="79900"/>
                  </a:cubicBezTo>
                  <a:cubicBezTo>
                    <a:pt x="12007654" y="78863"/>
                    <a:pt x="12016759" y="78612"/>
                    <a:pt x="12024013" y="74687"/>
                  </a:cubicBezTo>
                  <a:cubicBezTo>
                    <a:pt x="12038978" y="66599"/>
                    <a:pt x="12058125" y="51662"/>
                    <a:pt x="12060651" y="46121"/>
                  </a:cubicBezTo>
                  <a:cubicBezTo>
                    <a:pt x="12067274" y="31582"/>
                    <a:pt x="12060391" y="11433"/>
                    <a:pt x="12046449" y="4504"/>
                  </a:cubicBezTo>
                  <a:cubicBezTo>
                    <a:pt x="12038520" y="561"/>
                    <a:pt x="12029045" y="376"/>
                    <a:pt x="11818162" y="41"/>
                  </a:cubicBezTo>
                  <a:cubicBezTo>
                    <a:pt x="11682454" y="-177"/>
                    <a:pt x="11595365" y="494"/>
                    <a:pt x="11590878" y="1788"/>
                  </a:cubicBezTo>
                </a:path>
              </a:pathLst>
            </a:custGeom>
            <a:solidFill>
              <a:schemeClr val="accent2"/>
            </a:solidFill>
            <a:ln w="217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1" name="Freeform: Shape 50">
              <a:extLst>
                <a:ext uri="{FF2B5EF4-FFF2-40B4-BE49-F238E27FC236}">
                  <a16:creationId xmlns:a16="http://schemas.microsoft.com/office/drawing/2014/main" id="{33CEED4C-7C06-4533-AB5C-D30B299A5814}"/>
                </a:ext>
              </a:extLst>
            </p:cNvPr>
            <p:cNvSpPr/>
            <p:nvPr/>
          </p:nvSpPr>
          <p:spPr>
            <a:xfrm>
              <a:off x="1664329" y="3843922"/>
              <a:ext cx="3652880" cy="995468"/>
            </a:xfrm>
            <a:custGeom>
              <a:avLst/>
              <a:gdLst>
                <a:gd name="connsiteX0" fmla="*/ 304763 w 12031607"/>
                <a:gd name="connsiteY0" fmla="*/ 3765571 h 3885686"/>
                <a:gd name="connsiteX1" fmla="*/ 337438 w 12031607"/>
                <a:gd name="connsiteY1" fmla="*/ 3766050 h 3885686"/>
                <a:gd name="connsiteX2" fmla="*/ 337438 w 12031607"/>
                <a:gd name="connsiteY2" fmla="*/ 3774523 h 3885686"/>
                <a:gd name="connsiteX3" fmla="*/ 298537 w 12031607"/>
                <a:gd name="connsiteY3" fmla="*/ 3794128 h 3885686"/>
                <a:gd name="connsiteX4" fmla="*/ 268675 w 12031607"/>
                <a:gd name="connsiteY4" fmla="*/ 3799095 h 3885686"/>
                <a:gd name="connsiteX5" fmla="*/ 260299 w 12031607"/>
                <a:gd name="connsiteY5" fmla="*/ 3822403 h 3885686"/>
                <a:gd name="connsiteX6" fmla="*/ 250323 w 12031607"/>
                <a:gd name="connsiteY6" fmla="*/ 3847715 h 3885686"/>
                <a:gd name="connsiteX7" fmla="*/ 187134 w 12031607"/>
                <a:gd name="connsiteY7" fmla="*/ 3855121 h 3885686"/>
                <a:gd name="connsiteX8" fmla="*/ 104014 w 12031607"/>
                <a:gd name="connsiteY8" fmla="*/ 3871110 h 3885686"/>
                <a:gd name="connsiteX9" fmla="*/ 80397 w 12031607"/>
                <a:gd name="connsiteY9" fmla="*/ 3882916 h 3885686"/>
                <a:gd name="connsiteX10" fmla="*/ 6905 w 12031607"/>
                <a:gd name="connsiteY10" fmla="*/ 3882786 h 3885686"/>
                <a:gd name="connsiteX11" fmla="*/ 1941 w 12031607"/>
                <a:gd name="connsiteY11" fmla="*/ 3873942 h 3885686"/>
                <a:gd name="connsiteX12" fmla="*/ 19354 w 12031607"/>
                <a:gd name="connsiteY12" fmla="*/ 3854947 h 3885686"/>
                <a:gd name="connsiteX13" fmla="*/ 37961 w 12031607"/>
                <a:gd name="connsiteY13" fmla="*/ 3826324 h 3885686"/>
                <a:gd name="connsiteX14" fmla="*/ 142071 w 12031607"/>
                <a:gd name="connsiteY14" fmla="*/ 3795326 h 3885686"/>
                <a:gd name="connsiteX15" fmla="*/ 254061 w 12031607"/>
                <a:gd name="connsiteY15" fmla="*/ 3779926 h 3885686"/>
                <a:gd name="connsiteX16" fmla="*/ 266632 w 12031607"/>
                <a:gd name="connsiteY16" fmla="*/ 3768076 h 3885686"/>
                <a:gd name="connsiteX17" fmla="*/ 304763 w 12031607"/>
                <a:gd name="connsiteY17" fmla="*/ 3765571 h 3885686"/>
                <a:gd name="connsiteX18" fmla="*/ 2046310 w 12031607"/>
                <a:gd name="connsiteY18" fmla="*/ 2968979 h 3885686"/>
                <a:gd name="connsiteX19" fmla="*/ 2059065 w 12031607"/>
                <a:gd name="connsiteY19" fmla="*/ 2971032 h 3885686"/>
                <a:gd name="connsiteX20" fmla="*/ 2059827 w 12031607"/>
                <a:gd name="connsiteY20" fmla="*/ 2979223 h 3885686"/>
                <a:gd name="connsiteX21" fmla="*/ 2041751 w 12031607"/>
                <a:gd name="connsiteY21" fmla="*/ 3006408 h 3885686"/>
                <a:gd name="connsiteX22" fmla="*/ 2019504 w 12031607"/>
                <a:gd name="connsiteY22" fmla="*/ 3019543 h 3885686"/>
                <a:gd name="connsiteX23" fmla="*/ 1989060 w 12031607"/>
                <a:gd name="connsiteY23" fmla="*/ 3019826 h 3885686"/>
                <a:gd name="connsiteX24" fmla="*/ 1955480 w 12031607"/>
                <a:gd name="connsiteY24" fmla="*/ 3009087 h 3885686"/>
                <a:gd name="connsiteX25" fmla="*/ 1922158 w 12031607"/>
                <a:gd name="connsiteY25" fmla="*/ 3036251 h 3885686"/>
                <a:gd name="connsiteX26" fmla="*/ 1873161 w 12031607"/>
                <a:gd name="connsiteY26" fmla="*/ 3071910 h 3885686"/>
                <a:gd name="connsiteX27" fmla="*/ 1829050 w 12031607"/>
                <a:gd name="connsiteY27" fmla="*/ 3073391 h 3885686"/>
                <a:gd name="connsiteX28" fmla="*/ 1811334 w 12031607"/>
                <a:gd name="connsiteY28" fmla="*/ 3087006 h 3885686"/>
                <a:gd name="connsiteX29" fmla="*/ 1789098 w 12031607"/>
                <a:gd name="connsiteY29" fmla="*/ 3108898 h 3885686"/>
                <a:gd name="connsiteX30" fmla="*/ 1661447 w 12031607"/>
                <a:gd name="connsiteY30" fmla="*/ 3121314 h 3885686"/>
                <a:gd name="connsiteX31" fmla="*/ 1573914 w 12031607"/>
                <a:gd name="connsiteY31" fmla="*/ 3121706 h 3885686"/>
                <a:gd name="connsiteX32" fmla="*/ 1561576 w 12031607"/>
                <a:gd name="connsiteY32" fmla="*/ 3127740 h 3885686"/>
                <a:gd name="connsiteX33" fmla="*/ 1543463 w 12031607"/>
                <a:gd name="connsiteY33" fmla="*/ 3143642 h 3885686"/>
                <a:gd name="connsiteX34" fmla="*/ 1525634 w 12031607"/>
                <a:gd name="connsiteY34" fmla="*/ 3170064 h 3885686"/>
                <a:gd name="connsiteX35" fmla="*/ 1507562 w 12031607"/>
                <a:gd name="connsiteY35" fmla="*/ 3196988 h 3885686"/>
                <a:gd name="connsiteX36" fmla="*/ 1458925 w 12031607"/>
                <a:gd name="connsiteY36" fmla="*/ 3213151 h 3885686"/>
                <a:gd name="connsiteX37" fmla="*/ 1405125 w 12031607"/>
                <a:gd name="connsiteY37" fmla="*/ 3225611 h 3885686"/>
                <a:gd name="connsiteX38" fmla="*/ 1386056 w 12031607"/>
                <a:gd name="connsiteY38" fmla="*/ 3254648 h 3885686"/>
                <a:gd name="connsiteX39" fmla="*/ 1357436 w 12031607"/>
                <a:gd name="connsiteY39" fmla="*/ 3282661 h 3885686"/>
                <a:gd name="connsiteX40" fmla="*/ 1315351 w 12031607"/>
                <a:gd name="connsiteY40" fmla="*/ 3281354 h 3885686"/>
                <a:gd name="connsiteX41" fmla="*/ 1292626 w 12031607"/>
                <a:gd name="connsiteY41" fmla="*/ 3294184 h 3885686"/>
                <a:gd name="connsiteX42" fmla="*/ 1265398 w 12031607"/>
                <a:gd name="connsiteY42" fmla="*/ 3309454 h 3885686"/>
                <a:gd name="connsiteX43" fmla="*/ 1222920 w 12031607"/>
                <a:gd name="connsiteY43" fmla="*/ 3334026 h 3885686"/>
                <a:gd name="connsiteX44" fmla="*/ 1171730 w 12031607"/>
                <a:gd name="connsiteY44" fmla="*/ 3358968 h 3885686"/>
                <a:gd name="connsiteX45" fmla="*/ 1142323 w 12031607"/>
                <a:gd name="connsiteY45" fmla="*/ 3367855 h 3885686"/>
                <a:gd name="connsiteX46" fmla="*/ 1122217 w 12031607"/>
                <a:gd name="connsiteY46" fmla="*/ 3372996 h 3885686"/>
                <a:gd name="connsiteX47" fmla="*/ 1102031 w 12031607"/>
                <a:gd name="connsiteY47" fmla="*/ 3375043 h 3885686"/>
                <a:gd name="connsiteX48" fmla="*/ 1084016 w 12031607"/>
                <a:gd name="connsiteY48" fmla="*/ 3385412 h 3885686"/>
                <a:gd name="connsiteX49" fmla="*/ 1033760 w 12031607"/>
                <a:gd name="connsiteY49" fmla="*/ 3431614 h 3885686"/>
                <a:gd name="connsiteX50" fmla="*/ 968533 w 12031607"/>
                <a:gd name="connsiteY50" fmla="*/ 3433836 h 3885686"/>
                <a:gd name="connsiteX51" fmla="*/ 891817 w 12031607"/>
                <a:gd name="connsiteY51" fmla="*/ 3445773 h 3885686"/>
                <a:gd name="connsiteX52" fmla="*/ 875480 w 12031607"/>
                <a:gd name="connsiteY52" fmla="*/ 3457493 h 3885686"/>
                <a:gd name="connsiteX53" fmla="*/ 821022 w 12031607"/>
                <a:gd name="connsiteY53" fmla="*/ 3463309 h 3885686"/>
                <a:gd name="connsiteX54" fmla="*/ 745668 w 12031607"/>
                <a:gd name="connsiteY54" fmla="*/ 3475376 h 3885686"/>
                <a:gd name="connsiteX55" fmla="*/ 716152 w 12031607"/>
                <a:gd name="connsiteY55" fmla="*/ 3480495 h 3885686"/>
                <a:gd name="connsiteX56" fmla="*/ 696236 w 12031607"/>
                <a:gd name="connsiteY56" fmla="*/ 3480691 h 3885686"/>
                <a:gd name="connsiteX57" fmla="*/ 680933 w 12031607"/>
                <a:gd name="connsiteY57" fmla="*/ 3491147 h 3885686"/>
                <a:gd name="connsiteX58" fmla="*/ 661862 w 12031607"/>
                <a:gd name="connsiteY58" fmla="*/ 3507485 h 3885686"/>
                <a:gd name="connsiteX59" fmla="*/ 592629 w 12031607"/>
                <a:gd name="connsiteY59" fmla="*/ 3575448 h 3885686"/>
                <a:gd name="connsiteX60" fmla="*/ 566387 w 12031607"/>
                <a:gd name="connsiteY60" fmla="*/ 3607578 h 3885686"/>
                <a:gd name="connsiteX61" fmla="*/ 531575 w 12031607"/>
                <a:gd name="connsiteY61" fmla="*/ 3633260 h 3885686"/>
                <a:gd name="connsiteX62" fmla="*/ 489579 w 12031607"/>
                <a:gd name="connsiteY62" fmla="*/ 3654390 h 3885686"/>
                <a:gd name="connsiteX63" fmla="*/ 477061 w 12031607"/>
                <a:gd name="connsiteY63" fmla="*/ 3689984 h 3885686"/>
                <a:gd name="connsiteX64" fmla="*/ 464285 w 12031607"/>
                <a:gd name="connsiteY64" fmla="*/ 3741174 h 3885686"/>
                <a:gd name="connsiteX65" fmla="*/ 446490 w 12031607"/>
                <a:gd name="connsiteY65" fmla="*/ 3753699 h 3885686"/>
                <a:gd name="connsiteX66" fmla="*/ 398546 w 12031607"/>
                <a:gd name="connsiteY66" fmla="*/ 3762783 h 3885686"/>
                <a:gd name="connsiteX67" fmla="*/ 365058 w 12031607"/>
                <a:gd name="connsiteY67" fmla="*/ 3755137 h 3885686"/>
                <a:gd name="connsiteX68" fmla="*/ 368825 w 12031607"/>
                <a:gd name="connsiteY68" fmla="*/ 3745748 h 3885686"/>
                <a:gd name="connsiteX69" fmla="*/ 378834 w 12031607"/>
                <a:gd name="connsiteY69" fmla="*/ 3713400 h 3885686"/>
                <a:gd name="connsiteX70" fmla="*/ 391815 w 12031607"/>
                <a:gd name="connsiteY70" fmla="*/ 3678918 h 3885686"/>
                <a:gd name="connsiteX71" fmla="*/ 403876 w 12031607"/>
                <a:gd name="connsiteY71" fmla="*/ 3643825 h 3885686"/>
                <a:gd name="connsiteX72" fmla="*/ 415090 w 12031607"/>
                <a:gd name="connsiteY72" fmla="*/ 3587668 h 3885686"/>
                <a:gd name="connsiteX73" fmla="*/ 467047 w 12031607"/>
                <a:gd name="connsiteY73" fmla="*/ 3552053 h 3885686"/>
                <a:gd name="connsiteX74" fmla="*/ 503425 w 12031607"/>
                <a:gd name="connsiteY74" fmla="*/ 3536478 h 3885686"/>
                <a:gd name="connsiteX75" fmla="*/ 514904 w 12031607"/>
                <a:gd name="connsiteY75" fmla="*/ 3519901 h 3885686"/>
                <a:gd name="connsiteX76" fmla="*/ 526362 w 12031607"/>
                <a:gd name="connsiteY76" fmla="*/ 3505568 h 3885686"/>
                <a:gd name="connsiteX77" fmla="*/ 543662 w 12031607"/>
                <a:gd name="connsiteY77" fmla="*/ 3490668 h 3885686"/>
                <a:gd name="connsiteX78" fmla="*/ 561187 w 12031607"/>
                <a:gd name="connsiteY78" fmla="*/ 3475137 h 3885686"/>
                <a:gd name="connsiteX79" fmla="*/ 575725 w 12031607"/>
                <a:gd name="connsiteY79" fmla="*/ 3461239 h 3885686"/>
                <a:gd name="connsiteX80" fmla="*/ 591123 w 12031607"/>
                <a:gd name="connsiteY80" fmla="*/ 3447363 h 3885686"/>
                <a:gd name="connsiteX81" fmla="*/ 606476 w 12031607"/>
                <a:gd name="connsiteY81" fmla="*/ 3434098 h 3885686"/>
                <a:gd name="connsiteX82" fmla="*/ 623092 w 12031607"/>
                <a:gd name="connsiteY82" fmla="*/ 3419481 h 3885686"/>
                <a:gd name="connsiteX83" fmla="*/ 659564 w 12031607"/>
                <a:gd name="connsiteY83" fmla="*/ 3403252 h 3885686"/>
                <a:gd name="connsiteX84" fmla="*/ 693591 w 12031607"/>
                <a:gd name="connsiteY84" fmla="*/ 3395367 h 3885686"/>
                <a:gd name="connsiteX85" fmla="*/ 739336 w 12031607"/>
                <a:gd name="connsiteY85" fmla="*/ 3389442 h 3885686"/>
                <a:gd name="connsiteX86" fmla="*/ 783991 w 12031607"/>
                <a:gd name="connsiteY86" fmla="*/ 3390357 h 3885686"/>
                <a:gd name="connsiteX87" fmla="*/ 832668 w 12031607"/>
                <a:gd name="connsiteY87" fmla="*/ 3369837 h 3885686"/>
                <a:gd name="connsiteX88" fmla="*/ 848672 w 12031607"/>
                <a:gd name="connsiteY88" fmla="*/ 3358706 h 3885686"/>
                <a:gd name="connsiteX89" fmla="*/ 909185 w 12031607"/>
                <a:gd name="connsiteY89" fmla="*/ 3359469 h 3885686"/>
                <a:gd name="connsiteX90" fmla="*/ 990621 w 12031607"/>
                <a:gd name="connsiteY90" fmla="*/ 3345310 h 3885686"/>
                <a:gd name="connsiteX91" fmla="*/ 1003055 w 12031607"/>
                <a:gd name="connsiteY91" fmla="*/ 3335834 h 3885686"/>
                <a:gd name="connsiteX92" fmla="*/ 1010812 w 12031607"/>
                <a:gd name="connsiteY92" fmla="*/ 3325487 h 3885686"/>
                <a:gd name="connsiteX93" fmla="*/ 1081629 w 12031607"/>
                <a:gd name="connsiteY93" fmla="*/ 3299892 h 3885686"/>
                <a:gd name="connsiteX94" fmla="*/ 1144477 w 12031607"/>
                <a:gd name="connsiteY94" fmla="*/ 3273796 h 3885686"/>
                <a:gd name="connsiteX95" fmla="*/ 1172928 w 12031607"/>
                <a:gd name="connsiteY95" fmla="*/ 3241252 h 3885686"/>
                <a:gd name="connsiteX96" fmla="*/ 1202760 w 12031607"/>
                <a:gd name="connsiteY96" fmla="*/ 3229489 h 3885686"/>
                <a:gd name="connsiteX97" fmla="*/ 1290350 w 12031607"/>
                <a:gd name="connsiteY97" fmla="*/ 3213761 h 3885686"/>
                <a:gd name="connsiteX98" fmla="*/ 1354933 w 12031607"/>
                <a:gd name="connsiteY98" fmla="*/ 3199363 h 3885686"/>
                <a:gd name="connsiteX99" fmla="*/ 1379421 w 12031607"/>
                <a:gd name="connsiteY99" fmla="*/ 3184833 h 3885686"/>
                <a:gd name="connsiteX100" fmla="*/ 1416019 w 12031607"/>
                <a:gd name="connsiteY100" fmla="*/ 3157103 h 3885686"/>
                <a:gd name="connsiteX101" fmla="*/ 1448269 w 12031607"/>
                <a:gd name="connsiteY101" fmla="*/ 3119724 h 3885686"/>
                <a:gd name="connsiteX102" fmla="*/ 1470124 w 12031607"/>
                <a:gd name="connsiteY102" fmla="*/ 3097331 h 3885686"/>
                <a:gd name="connsiteX103" fmla="*/ 1480776 w 12031607"/>
                <a:gd name="connsiteY103" fmla="*/ 3090774 h 3885686"/>
                <a:gd name="connsiteX104" fmla="*/ 1516128 w 12031607"/>
                <a:gd name="connsiteY104" fmla="*/ 3091493 h 3885686"/>
                <a:gd name="connsiteX105" fmla="*/ 1569272 w 12031607"/>
                <a:gd name="connsiteY105" fmla="*/ 3079730 h 3885686"/>
                <a:gd name="connsiteX106" fmla="*/ 1589966 w 12031607"/>
                <a:gd name="connsiteY106" fmla="*/ 3066551 h 3885686"/>
                <a:gd name="connsiteX107" fmla="*/ 1654226 w 12031607"/>
                <a:gd name="connsiteY107" fmla="*/ 3061345 h 3885686"/>
                <a:gd name="connsiteX108" fmla="*/ 1707594 w 12031607"/>
                <a:gd name="connsiteY108" fmla="*/ 3043004 h 3885686"/>
                <a:gd name="connsiteX109" fmla="*/ 1771743 w 12031607"/>
                <a:gd name="connsiteY109" fmla="*/ 3004883 h 3885686"/>
                <a:gd name="connsiteX110" fmla="*/ 1797883 w 12031607"/>
                <a:gd name="connsiteY110" fmla="*/ 2997782 h 3885686"/>
                <a:gd name="connsiteX111" fmla="*/ 1978025 w 12031607"/>
                <a:gd name="connsiteY111" fmla="*/ 2999350 h 3885686"/>
                <a:gd name="connsiteX112" fmla="*/ 1992184 w 12031607"/>
                <a:gd name="connsiteY112" fmla="*/ 2990289 h 3885686"/>
                <a:gd name="connsiteX113" fmla="*/ 2029984 w 12031607"/>
                <a:gd name="connsiteY113" fmla="*/ 2970749 h 3885686"/>
                <a:gd name="connsiteX114" fmla="*/ 2046310 w 12031607"/>
                <a:gd name="connsiteY114" fmla="*/ 2968979 h 3885686"/>
                <a:gd name="connsiteX115" fmla="*/ 2226751 w 12031607"/>
                <a:gd name="connsiteY115" fmla="*/ 2961165 h 3885686"/>
                <a:gd name="connsiteX116" fmla="*/ 2230389 w 12031607"/>
                <a:gd name="connsiteY116" fmla="*/ 2982403 h 3885686"/>
                <a:gd name="connsiteX117" fmla="*/ 2221785 w 12031607"/>
                <a:gd name="connsiteY117" fmla="*/ 2987304 h 3885686"/>
                <a:gd name="connsiteX118" fmla="*/ 2218256 w 12031607"/>
                <a:gd name="connsiteY118" fmla="*/ 2978918 h 3885686"/>
                <a:gd name="connsiteX119" fmla="*/ 2218234 w 12031607"/>
                <a:gd name="connsiteY119" fmla="*/ 2965848 h 3885686"/>
                <a:gd name="connsiteX120" fmla="*/ 2226751 w 12031607"/>
                <a:gd name="connsiteY120" fmla="*/ 2961165 h 3885686"/>
                <a:gd name="connsiteX121" fmla="*/ 2420991 w 12031607"/>
                <a:gd name="connsiteY121" fmla="*/ 2930015 h 3885686"/>
                <a:gd name="connsiteX122" fmla="*/ 2444952 w 12031607"/>
                <a:gd name="connsiteY122" fmla="*/ 2940492 h 3885686"/>
                <a:gd name="connsiteX123" fmla="*/ 2420446 w 12031607"/>
                <a:gd name="connsiteY123" fmla="*/ 2952451 h 3885686"/>
                <a:gd name="connsiteX124" fmla="*/ 2410143 w 12031607"/>
                <a:gd name="connsiteY124" fmla="*/ 2946461 h 3885686"/>
                <a:gd name="connsiteX125" fmla="*/ 2420991 w 12031607"/>
                <a:gd name="connsiteY125" fmla="*/ 2930015 h 3885686"/>
                <a:gd name="connsiteX126" fmla="*/ 2573473 w 12031607"/>
                <a:gd name="connsiteY126" fmla="*/ 2888300 h 3885686"/>
                <a:gd name="connsiteX127" fmla="*/ 2627124 w 12031607"/>
                <a:gd name="connsiteY127" fmla="*/ 2894639 h 3885686"/>
                <a:gd name="connsiteX128" fmla="*/ 2641676 w 12031607"/>
                <a:gd name="connsiteY128" fmla="*/ 2905029 h 3885686"/>
                <a:gd name="connsiteX129" fmla="*/ 2584495 w 12031607"/>
                <a:gd name="connsiteY129" fmla="*/ 2922173 h 3885686"/>
                <a:gd name="connsiteX130" fmla="*/ 2544741 w 12031607"/>
                <a:gd name="connsiteY130" fmla="*/ 2920604 h 3885686"/>
                <a:gd name="connsiteX131" fmla="*/ 2542976 w 12031607"/>
                <a:gd name="connsiteY131" fmla="*/ 2910845 h 3885686"/>
                <a:gd name="connsiteX132" fmla="*/ 2561797 w 12031607"/>
                <a:gd name="connsiteY132" fmla="*/ 2890369 h 3885686"/>
                <a:gd name="connsiteX133" fmla="*/ 2573473 w 12031607"/>
                <a:gd name="connsiteY133" fmla="*/ 2888300 h 3885686"/>
                <a:gd name="connsiteX134" fmla="*/ 2781501 w 12031607"/>
                <a:gd name="connsiteY134" fmla="*/ 2701227 h 3885686"/>
                <a:gd name="connsiteX135" fmla="*/ 2811714 w 12031607"/>
                <a:gd name="connsiteY135" fmla="*/ 2704211 h 3885686"/>
                <a:gd name="connsiteX136" fmla="*/ 2807793 w 12031607"/>
                <a:gd name="connsiteY136" fmla="*/ 2735579 h 3885686"/>
                <a:gd name="connsiteX137" fmla="*/ 2797817 w 12031607"/>
                <a:gd name="connsiteY137" fmla="*/ 2762437 h 3885686"/>
                <a:gd name="connsiteX138" fmla="*/ 2749916 w 12031607"/>
                <a:gd name="connsiteY138" fmla="*/ 2800057 h 3885686"/>
                <a:gd name="connsiteX139" fmla="*/ 2717786 w 12031607"/>
                <a:gd name="connsiteY139" fmla="*/ 2806200 h 3885686"/>
                <a:gd name="connsiteX140" fmla="*/ 2662348 w 12031607"/>
                <a:gd name="connsiteY140" fmla="*/ 2817962 h 3885686"/>
                <a:gd name="connsiteX141" fmla="*/ 2621439 w 12031607"/>
                <a:gd name="connsiteY141" fmla="*/ 2807136 h 3885686"/>
                <a:gd name="connsiteX142" fmla="*/ 2622267 w 12031607"/>
                <a:gd name="connsiteY142" fmla="*/ 2785920 h 3885686"/>
                <a:gd name="connsiteX143" fmla="*/ 2632026 w 12031607"/>
                <a:gd name="connsiteY143" fmla="*/ 2763308 h 3885686"/>
                <a:gd name="connsiteX144" fmla="*/ 2657926 w 12031607"/>
                <a:gd name="connsiteY144" fmla="*/ 2732289 h 3885686"/>
                <a:gd name="connsiteX145" fmla="*/ 2703256 w 12031607"/>
                <a:gd name="connsiteY145" fmla="*/ 2727258 h 3885686"/>
                <a:gd name="connsiteX146" fmla="*/ 2736127 w 12031607"/>
                <a:gd name="connsiteY146" fmla="*/ 2726996 h 3885686"/>
                <a:gd name="connsiteX147" fmla="*/ 2748543 w 12031607"/>
                <a:gd name="connsiteY147" fmla="*/ 2715647 h 3885686"/>
                <a:gd name="connsiteX148" fmla="*/ 2781501 w 12031607"/>
                <a:gd name="connsiteY148" fmla="*/ 2701227 h 3885686"/>
                <a:gd name="connsiteX149" fmla="*/ 2902790 w 12031607"/>
                <a:gd name="connsiteY149" fmla="*/ 2668988 h 3885686"/>
                <a:gd name="connsiteX150" fmla="*/ 2892508 w 12031607"/>
                <a:gd name="connsiteY150" fmla="*/ 2696718 h 3885686"/>
                <a:gd name="connsiteX151" fmla="*/ 2872859 w 12031607"/>
                <a:gd name="connsiteY151" fmla="*/ 2688484 h 3885686"/>
                <a:gd name="connsiteX152" fmla="*/ 2890417 w 12031607"/>
                <a:gd name="connsiteY152" fmla="*/ 2670295 h 3885686"/>
                <a:gd name="connsiteX153" fmla="*/ 2902790 w 12031607"/>
                <a:gd name="connsiteY153" fmla="*/ 2668988 h 3885686"/>
                <a:gd name="connsiteX154" fmla="*/ 3332214 w 12031607"/>
                <a:gd name="connsiteY154" fmla="*/ 2489098 h 3885686"/>
                <a:gd name="connsiteX155" fmla="*/ 3344594 w 12031607"/>
                <a:gd name="connsiteY155" fmla="*/ 2499428 h 3885686"/>
                <a:gd name="connsiteX156" fmla="*/ 3321700 w 12031607"/>
                <a:gd name="connsiteY156" fmla="*/ 2512564 h 3885686"/>
                <a:gd name="connsiteX157" fmla="*/ 3290028 w 12031607"/>
                <a:gd name="connsiteY157" fmla="*/ 2531863 h 3885686"/>
                <a:gd name="connsiteX158" fmla="*/ 3220431 w 12031607"/>
                <a:gd name="connsiteY158" fmla="*/ 2548440 h 3885686"/>
                <a:gd name="connsiteX159" fmla="*/ 3164797 w 12031607"/>
                <a:gd name="connsiteY159" fmla="*/ 2551229 h 3885686"/>
                <a:gd name="connsiteX160" fmla="*/ 3148459 w 12031607"/>
                <a:gd name="connsiteY160" fmla="*/ 2561641 h 3885686"/>
                <a:gd name="connsiteX161" fmla="*/ 3129464 w 12031607"/>
                <a:gd name="connsiteY161" fmla="*/ 2578109 h 3885686"/>
                <a:gd name="connsiteX162" fmla="*/ 3112256 w 12031607"/>
                <a:gd name="connsiteY162" fmla="*/ 2595339 h 3885686"/>
                <a:gd name="connsiteX163" fmla="*/ 3063592 w 12031607"/>
                <a:gd name="connsiteY163" fmla="*/ 2631499 h 3885686"/>
                <a:gd name="connsiteX164" fmla="*/ 3007828 w 12031607"/>
                <a:gd name="connsiteY164" fmla="*/ 2631216 h 3885686"/>
                <a:gd name="connsiteX165" fmla="*/ 2989944 w 12031607"/>
                <a:gd name="connsiteY165" fmla="*/ 2620695 h 3885686"/>
                <a:gd name="connsiteX166" fmla="*/ 2982864 w 12031607"/>
                <a:gd name="connsiteY166" fmla="*/ 2613376 h 3885686"/>
                <a:gd name="connsiteX167" fmla="*/ 2991621 w 12031607"/>
                <a:gd name="connsiteY167" fmla="*/ 2594294 h 3885686"/>
                <a:gd name="connsiteX168" fmla="*/ 3020244 w 12031607"/>
                <a:gd name="connsiteY168" fmla="*/ 2557175 h 3885686"/>
                <a:gd name="connsiteX169" fmla="*/ 3057972 w 12031607"/>
                <a:gd name="connsiteY169" fmla="*/ 2549377 h 3885686"/>
                <a:gd name="connsiteX170" fmla="*/ 3112473 w 12031607"/>
                <a:gd name="connsiteY170" fmla="*/ 2532996 h 3885686"/>
                <a:gd name="connsiteX171" fmla="*/ 3198648 w 12031607"/>
                <a:gd name="connsiteY171" fmla="*/ 2515613 h 3885686"/>
                <a:gd name="connsiteX172" fmla="*/ 3262908 w 12031607"/>
                <a:gd name="connsiteY172" fmla="*/ 2513609 h 3885686"/>
                <a:gd name="connsiteX173" fmla="*/ 3279877 w 12031607"/>
                <a:gd name="connsiteY173" fmla="*/ 2504111 h 3885686"/>
                <a:gd name="connsiteX174" fmla="*/ 3303838 w 12031607"/>
                <a:gd name="connsiteY174" fmla="*/ 2492523 h 3885686"/>
                <a:gd name="connsiteX175" fmla="*/ 3332214 w 12031607"/>
                <a:gd name="connsiteY175" fmla="*/ 2489098 h 3885686"/>
                <a:gd name="connsiteX176" fmla="*/ 11366183 w 12031607"/>
                <a:gd name="connsiteY176" fmla="*/ 47 h 3885686"/>
                <a:gd name="connsiteX177" fmla="*/ 11783366 w 12031607"/>
                <a:gd name="connsiteY177" fmla="*/ 3085 h 3885686"/>
                <a:gd name="connsiteX178" fmla="*/ 11898817 w 12031607"/>
                <a:gd name="connsiteY178" fmla="*/ 6353 h 3885686"/>
                <a:gd name="connsiteX179" fmla="*/ 12024614 w 12031607"/>
                <a:gd name="connsiteY179" fmla="*/ 12648 h 3885686"/>
                <a:gd name="connsiteX180" fmla="*/ 12031606 w 12031607"/>
                <a:gd name="connsiteY180" fmla="*/ 41358 h 3885686"/>
                <a:gd name="connsiteX181" fmla="*/ 12007209 w 12031607"/>
                <a:gd name="connsiteY181" fmla="*/ 71985 h 3885686"/>
                <a:gd name="connsiteX182" fmla="*/ 11918139 w 12031607"/>
                <a:gd name="connsiteY182" fmla="*/ 76647 h 3885686"/>
                <a:gd name="connsiteX183" fmla="*/ 11873483 w 12031607"/>
                <a:gd name="connsiteY183" fmla="*/ 72050 h 3885686"/>
                <a:gd name="connsiteX184" fmla="*/ 11816673 w 12031607"/>
                <a:gd name="connsiteY184" fmla="*/ 64949 h 3885686"/>
                <a:gd name="connsiteX185" fmla="*/ 11779010 w 12031607"/>
                <a:gd name="connsiteY185" fmla="*/ 75993 h 3885686"/>
                <a:gd name="connsiteX186" fmla="*/ 11764851 w 12031607"/>
                <a:gd name="connsiteY186" fmla="*/ 78847 h 3885686"/>
                <a:gd name="connsiteX187" fmla="*/ 11569871 w 12031607"/>
                <a:gd name="connsiteY187" fmla="*/ 77474 h 3885686"/>
                <a:gd name="connsiteX188" fmla="*/ 11379138 w 12031607"/>
                <a:gd name="connsiteY188" fmla="*/ 76559 h 3885686"/>
                <a:gd name="connsiteX189" fmla="*/ 11344720 w 12031607"/>
                <a:gd name="connsiteY189" fmla="*/ 84314 h 3885686"/>
                <a:gd name="connsiteX190" fmla="*/ 11332151 w 12031607"/>
                <a:gd name="connsiteY190" fmla="*/ 170837 h 3885686"/>
                <a:gd name="connsiteX191" fmla="*/ 11330409 w 12031607"/>
                <a:gd name="connsiteY191" fmla="*/ 253961 h 3885686"/>
                <a:gd name="connsiteX192" fmla="*/ 11304552 w 12031607"/>
                <a:gd name="connsiteY192" fmla="*/ 286048 h 3885686"/>
                <a:gd name="connsiteX193" fmla="*/ 11182959 w 12031607"/>
                <a:gd name="connsiteY193" fmla="*/ 288052 h 3885686"/>
                <a:gd name="connsiteX194" fmla="*/ 11064982 w 12031607"/>
                <a:gd name="connsiteY194" fmla="*/ 290317 h 3885686"/>
                <a:gd name="connsiteX195" fmla="*/ 11055462 w 12031607"/>
                <a:gd name="connsiteY195" fmla="*/ 300882 h 3885686"/>
                <a:gd name="connsiteX196" fmla="*/ 11050845 w 12031607"/>
                <a:gd name="connsiteY196" fmla="*/ 371916 h 3885686"/>
                <a:gd name="connsiteX197" fmla="*/ 11035749 w 12031607"/>
                <a:gd name="connsiteY197" fmla="*/ 453952 h 3885686"/>
                <a:gd name="connsiteX198" fmla="*/ 11017603 w 12031607"/>
                <a:gd name="connsiteY198" fmla="*/ 458243 h 3885686"/>
                <a:gd name="connsiteX199" fmla="*/ 10995820 w 12031607"/>
                <a:gd name="connsiteY199" fmla="*/ 462883 h 3885686"/>
                <a:gd name="connsiteX200" fmla="*/ 10921801 w 12031607"/>
                <a:gd name="connsiteY200" fmla="*/ 465911 h 3885686"/>
                <a:gd name="connsiteX201" fmla="*/ 10838677 w 12031607"/>
                <a:gd name="connsiteY201" fmla="*/ 480309 h 3885686"/>
                <a:gd name="connsiteX202" fmla="*/ 10832534 w 12031607"/>
                <a:gd name="connsiteY202" fmla="*/ 489589 h 3885686"/>
                <a:gd name="connsiteX203" fmla="*/ 10832360 w 12031607"/>
                <a:gd name="connsiteY203" fmla="*/ 540931 h 3885686"/>
                <a:gd name="connsiteX204" fmla="*/ 10829790 w 12031607"/>
                <a:gd name="connsiteY204" fmla="*/ 597982 h 3885686"/>
                <a:gd name="connsiteX205" fmla="*/ 10804609 w 12031607"/>
                <a:gd name="connsiteY205" fmla="*/ 616062 h 3885686"/>
                <a:gd name="connsiteX206" fmla="*/ 10675696 w 12031607"/>
                <a:gd name="connsiteY206" fmla="*/ 617347 h 3885686"/>
                <a:gd name="connsiteX207" fmla="*/ 10545673 w 12031607"/>
                <a:gd name="connsiteY207" fmla="*/ 618479 h 3885686"/>
                <a:gd name="connsiteX208" fmla="*/ 10515285 w 12031607"/>
                <a:gd name="connsiteY208" fmla="*/ 642550 h 3885686"/>
                <a:gd name="connsiteX209" fmla="*/ 10513260 w 12031607"/>
                <a:gd name="connsiteY209" fmla="*/ 674527 h 3885686"/>
                <a:gd name="connsiteX210" fmla="*/ 10506289 w 12031607"/>
                <a:gd name="connsiteY210" fmla="*/ 747893 h 3885686"/>
                <a:gd name="connsiteX211" fmla="*/ 10477187 w 12031607"/>
                <a:gd name="connsiteY211" fmla="*/ 765733 h 3885686"/>
                <a:gd name="connsiteX212" fmla="*/ 10429590 w 12031607"/>
                <a:gd name="connsiteY212" fmla="*/ 790217 h 3885686"/>
                <a:gd name="connsiteX213" fmla="*/ 10424319 w 12031607"/>
                <a:gd name="connsiteY213" fmla="*/ 830233 h 3885686"/>
                <a:gd name="connsiteX214" fmla="*/ 10420115 w 12031607"/>
                <a:gd name="connsiteY214" fmla="*/ 870749 h 3885686"/>
                <a:gd name="connsiteX215" fmla="*/ 10390643 w 12031607"/>
                <a:gd name="connsiteY215" fmla="*/ 900767 h 3885686"/>
                <a:gd name="connsiteX216" fmla="*/ 10047994 w 12031607"/>
                <a:gd name="connsiteY216" fmla="*/ 903075 h 3885686"/>
                <a:gd name="connsiteX217" fmla="*/ 9751068 w 12031607"/>
                <a:gd name="connsiteY217" fmla="*/ 905254 h 3885686"/>
                <a:gd name="connsiteX218" fmla="*/ 9737302 w 12031607"/>
                <a:gd name="connsiteY218" fmla="*/ 945400 h 3885686"/>
                <a:gd name="connsiteX219" fmla="*/ 9731704 w 12031607"/>
                <a:gd name="connsiteY219" fmla="*/ 978293 h 3885686"/>
                <a:gd name="connsiteX220" fmla="*/ 9702557 w 12031607"/>
                <a:gd name="connsiteY220" fmla="*/ 1003016 h 3885686"/>
                <a:gd name="connsiteX221" fmla="*/ 9074202 w 12031607"/>
                <a:gd name="connsiteY221" fmla="*/ 1005173 h 3885686"/>
                <a:gd name="connsiteX222" fmla="*/ 8448309 w 12031607"/>
                <a:gd name="connsiteY222" fmla="*/ 1008353 h 3885686"/>
                <a:gd name="connsiteX223" fmla="*/ 8434368 w 12031607"/>
                <a:gd name="connsiteY223" fmla="*/ 1037543 h 3885686"/>
                <a:gd name="connsiteX224" fmla="*/ 8420012 w 12031607"/>
                <a:gd name="connsiteY224" fmla="*/ 1071198 h 3885686"/>
                <a:gd name="connsiteX225" fmla="*/ 8375401 w 12031607"/>
                <a:gd name="connsiteY225" fmla="*/ 1086751 h 3885686"/>
                <a:gd name="connsiteX226" fmla="*/ 8342726 w 12031607"/>
                <a:gd name="connsiteY226" fmla="*/ 1091521 h 3885686"/>
                <a:gd name="connsiteX227" fmla="*/ 8319767 w 12031607"/>
                <a:gd name="connsiteY227" fmla="*/ 1122453 h 3885686"/>
                <a:gd name="connsiteX228" fmla="*/ 8296241 w 12031607"/>
                <a:gd name="connsiteY228" fmla="*/ 1153429 h 3885686"/>
                <a:gd name="connsiteX229" fmla="*/ 8255594 w 12031607"/>
                <a:gd name="connsiteY229" fmla="*/ 1158679 h 3885686"/>
                <a:gd name="connsiteX230" fmla="*/ 8202051 w 12031607"/>
                <a:gd name="connsiteY230" fmla="*/ 1186931 h 3885686"/>
                <a:gd name="connsiteX231" fmla="*/ 8165194 w 12031607"/>
                <a:gd name="connsiteY231" fmla="*/ 1221719 h 3885686"/>
                <a:gd name="connsiteX232" fmla="*/ 7958255 w 12031607"/>
                <a:gd name="connsiteY232" fmla="*/ 1220150 h 3885686"/>
                <a:gd name="connsiteX233" fmla="*/ 7755476 w 12031607"/>
                <a:gd name="connsiteY233" fmla="*/ 1223636 h 3885686"/>
                <a:gd name="connsiteX234" fmla="*/ 7734281 w 12031607"/>
                <a:gd name="connsiteY234" fmla="*/ 1258815 h 3885686"/>
                <a:gd name="connsiteX235" fmla="*/ 7724283 w 12031607"/>
                <a:gd name="connsiteY235" fmla="*/ 1289312 h 3885686"/>
                <a:gd name="connsiteX236" fmla="*/ 7718641 w 12031607"/>
                <a:gd name="connsiteY236" fmla="*/ 1308917 h 3885686"/>
                <a:gd name="connsiteX237" fmla="*/ 7702979 w 12031607"/>
                <a:gd name="connsiteY237" fmla="*/ 1336102 h 3885686"/>
                <a:gd name="connsiteX238" fmla="*/ 7675074 w 12031607"/>
                <a:gd name="connsiteY238" fmla="*/ 1340132 h 3885686"/>
                <a:gd name="connsiteX239" fmla="*/ 7632554 w 12031607"/>
                <a:gd name="connsiteY239" fmla="*/ 1366642 h 3885686"/>
                <a:gd name="connsiteX240" fmla="*/ 7615497 w 12031607"/>
                <a:gd name="connsiteY240" fmla="*/ 1392956 h 3885686"/>
                <a:gd name="connsiteX241" fmla="*/ 7531437 w 12031607"/>
                <a:gd name="connsiteY241" fmla="*/ 1397552 h 3885686"/>
                <a:gd name="connsiteX242" fmla="*/ 7448530 w 12031607"/>
                <a:gd name="connsiteY242" fmla="*/ 1399905 h 3885686"/>
                <a:gd name="connsiteX243" fmla="*/ 7432193 w 12031607"/>
                <a:gd name="connsiteY243" fmla="*/ 1419575 h 3885686"/>
                <a:gd name="connsiteX244" fmla="*/ 7396926 w 12031607"/>
                <a:gd name="connsiteY244" fmla="*/ 1459416 h 3885686"/>
                <a:gd name="connsiteX245" fmla="*/ 7371244 w 12031607"/>
                <a:gd name="connsiteY245" fmla="*/ 1487647 h 3885686"/>
                <a:gd name="connsiteX246" fmla="*/ 7352510 w 12031607"/>
                <a:gd name="connsiteY246" fmla="*/ 1510519 h 3885686"/>
                <a:gd name="connsiteX247" fmla="*/ 7340813 w 12031607"/>
                <a:gd name="connsiteY247" fmla="*/ 1518034 h 3885686"/>
                <a:gd name="connsiteX248" fmla="*/ 6872411 w 12031607"/>
                <a:gd name="connsiteY248" fmla="*/ 1519123 h 3885686"/>
                <a:gd name="connsiteX249" fmla="*/ 6392224 w 12031607"/>
                <a:gd name="connsiteY249" fmla="*/ 1524722 h 3885686"/>
                <a:gd name="connsiteX250" fmla="*/ 6372445 w 12031607"/>
                <a:gd name="connsiteY250" fmla="*/ 1549141 h 3885686"/>
                <a:gd name="connsiteX251" fmla="*/ 6358852 w 12031607"/>
                <a:gd name="connsiteY251" fmla="*/ 1570226 h 3885686"/>
                <a:gd name="connsiteX252" fmla="*/ 6329903 w 12031607"/>
                <a:gd name="connsiteY252" fmla="*/ 1571947 h 3885686"/>
                <a:gd name="connsiteX253" fmla="*/ 6275445 w 12031607"/>
                <a:gd name="connsiteY253" fmla="*/ 1583732 h 3885686"/>
                <a:gd name="connsiteX254" fmla="*/ 6254598 w 12031607"/>
                <a:gd name="connsiteY254" fmla="*/ 1612420 h 3885686"/>
                <a:gd name="connsiteX255" fmla="*/ 6222142 w 12031607"/>
                <a:gd name="connsiteY255" fmla="*/ 1648188 h 3885686"/>
                <a:gd name="connsiteX256" fmla="*/ 6177399 w 12031607"/>
                <a:gd name="connsiteY256" fmla="*/ 1655072 h 3885686"/>
                <a:gd name="connsiteX257" fmla="*/ 6121939 w 12031607"/>
                <a:gd name="connsiteY257" fmla="*/ 1676136 h 3885686"/>
                <a:gd name="connsiteX258" fmla="*/ 6039164 w 12031607"/>
                <a:gd name="connsiteY258" fmla="*/ 1692844 h 3885686"/>
                <a:gd name="connsiteX259" fmla="*/ 5982658 w 12031607"/>
                <a:gd name="connsiteY259" fmla="*/ 1693759 h 3885686"/>
                <a:gd name="connsiteX260" fmla="*/ 5960526 w 12031607"/>
                <a:gd name="connsiteY260" fmla="*/ 1711860 h 3885686"/>
                <a:gd name="connsiteX261" fmla="*/ 5935324 w 12031607"/>
                <a:gd name="connsiteY261" fmla="*/ 1730267 h 3885686"/>
                <a:gd name="connsiteX262" fmla="*/ 5732567 w 12031607"/>
                <a:gd name="connsiteY262" fmla="*/ 1732532 h 3885686"/>
                <a:gd name="connsiteX263" fmla="*/ 5522055 w 12031607"/>
                <a:gd name="connsiteY263" fmla="*/ 1745167 h 3885686"/>
                <a:gd name="connsiteX264" fmla="*/ 5492103 w 12031607"/>
                <a:gd name="connsiteY264" fmla="*/ 1774225 h 3885686"/>
                <a:gd name="connsiteX265" fmla="*/ 5390027 w 12031607"/>
                <a:gd name="connsiteY265" fmla="*/ 1779519 h 3885686"/>
                <a:gd name="connsiteX266" fmla="*/ 5288736 w 12031607"/>
                <a:gd name="connsiteY266" fmla="*/ 1784333 h 3885686"/>
                <a:gd name="connsiteX267" fmla="*/ 5244973 w 12031607"/>
                <a:gd name="connsiteY267" fmla="*/ 1828596 h 3885686"/>
                <a:gd name="connsiteX268" fmla="*/ 5232448 w 12031607"/>
                <a:gd name="connsiteY268" fmla="*/ 1845565 h 3885686"/>
                <a:gd name="connsiteX269" fmla="*/ 5070818 w 12031607"/>
                <a:gd name="connsiteY269" fmla="*/ 1853407 h 3885686"/>
                <a:gd name="connsiteX270" fmla="*/ 4920514 w 12031607"/>
                <a:gd name="connsiteY270" fmla="*/ 1857633 h 3885686"/>
                <a:gd name="connsiteX271" fmla="*/ 4908120 w 12031607"/>
                <a:gd name="connsiteY271" fmla="*/ 1868808 h 3885686"/>
                <a:gd name="connsiteX272" fmla="*/ 4857431 w 12031607"/>
                <a:gd name="connsiteY272" fmla="*/ 1883838 h 3885686"/>
                <a:gd name="connsiteX273" fmla="*/ 4826630 w 12031607"/>
                <a:gd name="connsiteY273" fmla="*/ 1886670 h 3885686"/>
                <a:gd name="connsiteX274" fmla="*/ 4814431 w 12031607"/>
                <a:gd name="connsiteY274" fmla="*/ 1899827 h 3885686"/>
                <a:gd name="connsiteX275" fmla="*/ 4771540 w 12031607"/>
                <a:gd name="connsiteY275" fmla="*/ 1937969 h 3885686"/>
                <a:gd name="connsiteX276" fmla="*/ 4755551 w 12031607"/>
                <a:gd name="connsiteY276" fmla="*/ 1955875 h 3885686"/>
                <a:gd name="connsiteX277" fmla="*/ 4741806 w 12031607"/>
                <a:gd name="connsiteY277" fmla="*/ 1974477 h 3885686"/>
                <a:gd name="connsiteX278" fmla="*/ 4728737 w 12031607"/>
                <a:gd name="connsiteY278" fmla="*/ 1998896 h 3885686"/>
                <a:gd name="connsiteX279" fmla="*/ 4702073 w 12031607"/>
                <a:gd name="connsiteY279" fmla="*/ 2030285 h 3885686"/>
                <a:gd name="connsiteX280" fmla="*/ 4649402 w 12031607"/>
                <a:gd name="connsiteY280" fmla="*/ 2033139 h 3885686"/>
                <a:gd name="connsiteX281" fmla="*/ 4568020 w 12031607"/>
                <a:gd name="connsiteY281" fmla="*/ 2046100 h 3885686"/>
                <a:gd name="connsiteX282" fmla="*/ 4521230 w 12031607"/>
                <a:gd name="connsiteY282" fmla="*/ 2066162 h 3885686"/>
                <a:gd name="connsiteX283" fmla="*/ 4495287 w 12031607"/>
                <a:gd name="connsiteY283" fmla="*/ 2071499 h 3885686"/>
                <a:gd name="connsiteX284" fmla="*/ 4482849 w 12031607"/>
                <a:gd name="connsiteY284" fmla="*/ 2089688 h 3885686"/>
                <a:gd name="connsiteX285" fmla="*/ 4444009 w 12031607"/>
                <a:gd name="connsiteY285" fmla="*/ 2134823 h 3885686"/>
                <a:gd name="connsiteX286" fmla="*/ 4413100 w 12031607"/>
                <a:gd name="connsiteY286" fmla="*/ 2135781 h 3885686"/>
                <a:gd name="connsiteX287" fmla="*/ 4360776 w 12031607"/>
                <a:gd name="connsiteY287" fmla="*/ 2144189 h 3885686"/>
                <a:gd name="connsiteX288" fmla="*/ 4305230 w 12031607"/>
                <a:gd name="connsiteY288" fmla="*/ 2168391 h 3885686"/>
                <a:gd name="connsiteX289" fmla="*/ 4266019 w 12031607"/>
                <a:gd name="connsiteY289" fmla="*/ 2167323 h 3885686"/>
                <a:gd name="connsiteX290" fmla="*/ 4215767 w 12031607"/>
                <a:gd name="connsiteY290" fmla="*/ 2186144 h 3885686"/>
                <a:gd name="connsiteX291" fmla="*/ 4193178 w 12031607"/>
                <a:gd name="connsiteY291" fmla="*/ 2211826 h 3885686"/>
                <a:gd name="connsiteX292" fmla="*/ 4173398 w 12031607"/>
                <a:gd name="connsiteY292" fmla="*/ 2234437 h 3885686"/>
                <a:gd name="connsiteX293" fmla="*/ 4149850 w 12031607"/>
                <a:gd name="connsiteY293" fmla="*/ 2243542 h 3885686"/>
                <a:gd name="connsiteX294" fmla="*/ 4116391 w 12031607"/>
                <a:gd name="connsiteY294" fmla="*/ 2259226 h 3885686"/>
                <a:gd name="connsiteX295" fmla="*/ 4104541 w 12031607"/>
                <a:gd name="connsiteY295" fmla="*/ 2274234 h 3885686"/>
                <a:gd name="connsiteX296" fmla="*/ 4091972 w 12031607"/>
                <a:gd name="connsiteY296" fmla="*/ 2292010 h 3885686"/>
                <a:gd name="connsiteX297" fmla="*/ 4081495 w 12031607"/>
                <a:gd name="connsiteY297" fmla="*/ 2305471 h 3885686"/>
                <a:gd name="connsiteX298" fmla="*/ 4022070 w 12031607"/>
                <a:gd name="connsiteY298" fmla="*/ 2309610 h 3885686"/>
                <a:gd name="connsiteX299" fmla="*/ 3941909 w 12031607"/>
                <a:gd name="connsiteY299" fmla="*/ 2323181 h 3885686"/>
                <a:gd name="connsiteX300" fmla="*/ 3897144 w 12031607"/>
                <a:gd name="connsiteY300" fmla="*/ 2335837 h 3885686"/>
                <a:gd name="connsiteX301" fmla="*/ 3846673 w 12031607"/>
                <a:gd name="connsiteY301" fmla="*/ 2340085 h 3885686"/>
                <a:gd name="connsiteX302" fmla="*/ 3784242 w 12031607"/>
                <a:gd name="connsiteY302" fmla="*/ 2401339 h 3885686"/>
                <a:gd name="connsiteX303" fmla="*/ 3753027 w 12031607"/>
                <a:gd name="connsiteY303" fmla="*/ 2432489 h 3885686"/>
                <a:gd name="connsiteX304" fmla="*/ 3696065 w 12031607"/>
                <a:gd name="connsiteY304" fmla="*/ 2438370 h 3885686"/>
                <a:gd name="connsiteX305" fmla="*/ 3629692 w 12031607"/>
                <a:gd name="connsiteY305" fmla="*/ 2465054 h 3885686"/>
                <a:gd name="connsiteX306" fmla="*/ 3619475 w 12031607"/>
                <a:gd name="connsiteY306" fmla="*/ 2481936 h 3885686"/>
                <a:gd name="connsiteX307" fmla="*/ 3598346 w 12031607"/>
                <a:gd name="connsiteY307" fmla="*/ 2498600 h 3885686"/>
                <a:gd name="connsiteX308" fmla="*/ 3550183 w 12031607"/>
                <a:gd name="connsiteY308" fmla="*/ 2526505 h 3885686"/>
                <a:gd name="connsiteX309" fmla="*/ 3537418 w 12031607"/>
                <a:gd name="connsiteY309" fmla="*/ 2520819 h 3885686"/>
                <a:gd name="connsiteX310" fmla="*/ 3532452 w 12031607"/>
                <a:gd name="connsiteY310" fmla="*/ 2503437 h 3885686"/>
                <a:gd name="connsiteX311" fmla="*/ 3556936 w 12031607"/>
                <a:gd name="connsiteY311" fmla="*/ 2465512 h 3885686"/>
                <a:gd name="connsiteX312" fmla="*/ 3580767 w 12031607"/>
                <a:gd name="connsiteY312" fmla="*/ 2440831 h 3885686"/>
                <a:gd name="connsiteX313" fmla="*/ 3622198 w 12031607"/>
                <a:gd name="connsiteY313" fmla="*/ 2387506 h 3885686"/>
                <a:gd name="connsiteX314" fmla="*/ 3644961 w 12031607"/>
                <a:gd name="connsiteY314" fmla="*/ 2368403 h 3885686"/>
                <a:gd name="connsiteX315" fmla="*/ 3666026 w 12031607"/>
                <a:gd name="connsiteY315" fmla="*/ 2367793 h 3885686"/>
                <a:gd name="connsiteX316" fmla="*/ 3691882 w 12031607"/>
                <a:gd name="connsiteY316" fmla="*/ 2364373 h 3885686"/>
                <a:gd name="connsiteX317" fmla="*/ 3715844 w 12031607"/>
                <a:gd name="connsiteY317" fmla="*/ 2338386 h 3885686"/>
                <a:gd name="connsiteX318" fmla="*/ 3735514 w 12031607"/>
                <a:gd name="connsiteY318" fmla="*/ 2314642 h 3885686"/>
                <a:gd name="connsiteX319" fmla="*/ 3756948 w 12031607"/>
                <a:gd name="connsiteY319" fmla="*/ 2311985 h 3885686"/>
                <a:gd name="connsiteX320" fmla="*/ 3802628 w 12031607"/>
                <a:gd name="connsiteY320" fmla="*/ 2292794 h 3885686"/>
                <a:gd name="connsiteX321" fmla="*/ 3875536 w 12031607"/>
                <a:gd name="connsiteY321" fmla="*/ 2275498 h 3885686"/>
                <a:gd name="connsiteX322" fmla="*/ 3938990 w 12031607"/>
                <a:gd name="connsiteY322" fmla="*/ 2260250 h 3885686"/>
                <a:gd name="connsiteX323" fmla="*/ 3970858 w 12031607"/>
                <a:gd name="connsiteY323" fmla="*/ 2235265 h 3885686"/>
                <a:gd name="connsiteX324" fmla="*/ 3996998 w 12031607"/>
                <a:gd name="connsiteY324" fmla="*/ 2227706 h 3885686"/>
                <a:gd name="connsiteX325" fmla="*/ 4034443 w 12031607"/>
                <a:gd name="connsiteY325" fmla="*/ 2208145 h 3885686"/>
                <a:gd name="connsiteX326" fmla="*/ 4084000 w 12031607"/>
                <a:gd name="connsiteY326" fmla="*/ 2171636 h 3885686"/>
                <a:gd name="connsiteX327" fmla="*/ 4123100 w 12031607"/>
                <a:gd name="connsiteY327" fmla="*/ 2137393 h 3885686"/>
                <a:gd name="connsiteX328" fmla="*/ 4143250 w 12031607"/>
                <a:gd name="connsiteY328" fmla="*/ 2124323 h 3885686"/>
                <a:gd name="connsiteX329" fmla="*/ 4182045 w 12031607"/>
                <a:gd name="connsiteY329" fmla="*/ 2115915 h 3885686"/>
                <a:gd name="connsiteX330" fmla="*/ 4222453 w 12031607"/>
                <a:gd name="connsiteY330" fmla="*/ 2116982 h 3885686"/>
                <a:gd name="connsiteX331" fmla="*/ 4254583 w 12031607"/>
                <a:gd name="connsiteY331" fmla="*/ 2110731 h 3885686"/>
                <a:gd name="connsiteX332" fmla="*/ 4281551 w 12031607"/>
                <a:gd name="connsiteY332" fmla="*/ 2088163 h 3885686"/>
                <a:gd name="connsiteX333" fmla="*/ 4343676 w 12031607"/>
                <a:gd name="connsiteY333" fmla="*/ 2067644 h 3885686"/>
                <a:gd name="connsiteX334" fmla="*/ 4385130 w 12031607"/>
                <a:gd name="connsiteY334" fmla="*/ 2062568 h 3885686"/>
                <a:gd name="connsiteX335" fmla="*/ 4391338 w 12031607"/>
                <a:gd name="connsiteY335" fmla="*/ 2054378 h 3885686"/>
                <a:gd name="connsiteX336" fmla="*/ 4419198 w 12031607"/>
                <a:gd name="connsiteY336" fmla="*/ 2035514 h 3885686"/>
                <a:gd name="connsiteX337" fmla="*/ 4451873 w 12031607"/>
                <a:gd name="connsiteY337" fmla="*/ 2006172 h 3885686"/>
                <a:gd name="connsiteX338" fmla="*/ 4465095 w 12031607"/>
                <a:gd name="connsiteY338" fmla="*/ 1989638 h 3885686"/>
                <a:gd name="connsiteX339" fmla="*/ 4476357 w 12031607"/>
                <a:gd name="connsiteY339" fmla="*/ 1982820 h 3885686"/>
                <a:gd name="connsiteX340" fmla="*/ 4564448 w 12031607"/>
                <a:gd name="connsiteY340" fmla="*/ 1961320 h 3885686"/>
                <a:gd name="connsiteX341" fmla="*/ 4599279 w 12031607"/>
                <a:gd name="connsiteY341" fmla="*/ 1961298 h 3885686"/>
                <a:gd name="connsiteX342" fmla="*/ 4645285 w 12031607"/>
                <a:gd name="connsiteY342" fmla="*/ 1953762 h 3885686"/>
                <a:gd name="connsiteX343" fmla="*/ 4669007 w 12031607"/>
                <a:gd name="connsiteY343" fmla="*/ 1922721 h 3885686"/>
                <a:gd name="connsiteX344" fmla="*/ 4709307 w 12031607"/>
                <a:gd name="connsiteY344" fmla="*/ 1904793 h 3885686"/>
                <a:gd name="connsiteX345" fmla="*/ 4739148 w 12031607"/>
                <a:gd name="connsiteY345" fmla="*/ 1901155 h 3885686"/>
                <a:gd name="connsiteX346" fmla="*/ 4770255 w 12031607"/>
                <a:gd name="connsiteY346" fmla="*/ 1876366 h 3885686"/>
                <a:gd name="connsiteX347" fmla="*/ 4806306 w 12031607"/>
                <a:gd name="connsiteY347" fmla="*/ 1852427 h 3885686"/>
                <a:gd name="connsiteX348" fmla="*/ 4832271 w 12031607"/>
                <a:gd name="connsiteY348" fmla="*/ 1838137 h 3885686"/>
                <a:gd name="connsiteX349" fmla="*/ 4859043 w 12031607"/>
                <a:gd name="connsiteY349" fmla="*/ 1820558 h 3885686"/>
                <a:gd name="connsiteX350" fmla="*/ 4877754 w 12031607"/>
                <a:gd name="connsiteY350" fmla="*/ 1806028 h 3885686"/>
                <a:gd name="connsiteX351" fmla="*/ 4920057 w 12031607"/>
                <a:gd name="connsiteY351" fmla="*/ 1780913 h 3885686"/>
                <a:gd name="connsiteX352" fmla="*/ 4972882 w 12031607"/>
                <a:gd name="connsiteY352" fmla="*/ 1780542 h 3885686"/>
                <a:gd name="connsiteX353" fmla="*/ 5066548 w 12031607"/>
                <a:gd name="connsiteY353" fmla="*/ 1778669 h 3885686"/>
                <a:gd name="connsiteX354" fmla="*/ 5160194 w 12031607"/>
                <a:gd name="connsiteY354" fmla="*/ 1774334 h 3885686"/>
                <a:gd name="connsiteX355" fmla="*/ 5190952 w 12031607"/>
                <a:gd name="connsiteY355" fmla="*/ 1745668 h 3885686"/>
                <a:gd name="connsiteX356" fmla="*/ 5208008 w 12031607"/>
                <a:gd name="connsiteY356" fmla="*/ 1720181 h 3885686"/>
                <a:gd name="connsiteX357" fmla="*/ 5325680 w 12031607"/>
                <a:gd name="connsiteY357" fmla="*/ 1701012 h 3885686"/>
                <a:gd name="connsiteX358" fmla="*/ 5423792 w 12031607"/>
                <a:gd name="connsiteY358" fmla="*/ 1701012 h 3885686"/>
                <a:gd name="connsiteX359" fmla="*/ 5433942 w 12031607"/>
                <a:gd name="connsiteY359" fmla="*/ 1695044 h 3885686"/>
                <a:gd name="connsiteX360" fmla="*/ 5450780 w 12031607"/>
                <a:gd name="connsiteY360" fmla="*/ 1680645 h 3885686"/>
                <a:gd name="connsiteX361" fmla="*/ 5468490 w 12031607"/>
                <a:gd name="connsiteY361" fmla="*/ 1667444 h 3885686"/>
                <a:gd name="connsiteX362" fmla="*/ 5479491 w 12031607"/>
                <a:gd name="connsiteY362" fmla="*/ 1662696 h 3885686"/>
                <a:gd name="connsiteX363" fmla="*/ 5671247 w 12031607"/>
                <a:gd name="connsiteY363" fmla="*/ 1662826 h 3885686"/>
                <a:gd name="connsiteX364" fmla="*/ 5870475 w 12031607"/>
                <a:gd name="connsiteY364" fmla="*/ 1659407 h 3885686"/>
                <a:gd name="connsiteX365" fmla="*/ 5877970 w 12031607"/>
                <a:gd name="connsiteY365" fmla="*/ 1654004 h 3885686"/>
                <a:gd name="connsiteX366" fmla="*/ 5898118 w 12031607"/>
                <a:gd name="connsiteY366" fmla="*/ 1632417 h 3885686"/>
                <a:gd name="connsiteX367" fmla="*/ 5926480 w 12031607"/>
                <a:gd name="connsiteY367" fmla="*/ 1610460 h 3885686"/>
                <a:gd name="connsiteX368" fmla="*/ 5973727 w 12031607"/>
                <a:gd name="connsiteY368" fmla="*/ 1610307 h 3885686"/>
                <a:gd name="connsiteX369" fmla="*/ 6044609 w 12031607"/>
                <a:gd name="connsiteY369" fmla="*/ 1595037 h 3885686"/>
                <a:gd name="connsiteX370" fmla="*/ 6112137 w 12031607"/>
                <a:gd name="connsiteY370" fmla="*/ 1579136 h 3885686"/>
                <a:gd name="connsiteX371" fmla="*/ 6187790 w 12031607"/>
                <a:gd name="connsiteY371" fmla="*/ 1547921 h 3885686"/>
                <a:gd name="connsiteX372" fmla="*/ 6204693 w 12031607"/>
                <a:gd name="connsiteY372" fmla="*/ 1515311 h 3885686"/>
                <a:gd name="connsiteX373" fmla="*/ 6250460 w 12031607"/>
                <a:gd name="connsiteY373" fmla="*/ 1488671 h 3885686"/>
                <a:gd name="connsiteX374" fmla="*/ 6309339 w 12031607"/>
                <a:gd name="connsiteY374" fmla="*/ 1474359 h 3885686"/>
                <a:gd name="connsiteX375" fmla="*/ 6336263 w 12031607"/>
                <a:gd name="connsiteY375" fmla="*/ 1454798 h 3885686"/>
                <a:gd name="connsiteX376" fmla="*/ 6805624 w 12031607"/>
                <a:gd name="connsiteY376" fmla="*/ 1451552 h 3885686"/>
                <a:gd name="connsiteX377" fmla="*/ 7272414 w 12031607"/>
                <a:gd name="connsiteY377" fmla="*/ 1449069 h 3885686"/>
                <a:gd name="connsiteX378" fmla="*/ 7298096 w 12031607"/>
                <a:gd name="connsiteY378" fmla="*/ 1419836 h 3885686"/>
                <a:gd name="connsiteX379" fmla="*/ 7323517 w 12031607"/>
                <a:gd name="connsiteY379" fmla="*/ 1388098 h 3885686"/>
                <a:gd name="connsiteX380" fmla="*/ 7362051 w 12031607"/>
                <a:gd name="connsiteY380" fmla="*/ 1349215 h 3885686"/>
                <a:gd name="connsiteX381" fmla="*/ 7458942 w 12031607"/>
                <a:gd name="connsiteY381" fmla="*/ 1328129 h 3885686"/>
                <a:gd name="connsiteX382" fmla="*/ 7539518 w 12031607"/>
                <a:gd name="connsiteY382" fmla="*/ 1325450 h 3885686"/>
                <a:gd name="connsiteX383" fmla="*/ 7557337 w 12031607"/>
                <a:gd name="connsiteY383" fmla="*/ 1295150 h 3885686"/>
                <a:gd name="connsiteX384" fmla="*/ 7608767 w 12031607"/>
                <a:gd name="connsiteY384" fmla="*/ 1266657 h 3885686"/>
                <a:gd name="connsiteX385" fmla="*/ 7642291 w 12031607"/>
                <a:gd name="connsiteY385" fmla="*/ 1249209 h 3885686"/>
                <a:gd name="connsiteX386" fmla="*/ 7661591 w 12031607"/>
                <a:gd name="connsiteY386" fmla="*/ 1180875 h 3885686"/>
                <a:gd name="connsiteX387" fmla="*/ 7682480 w 12031607"/>
                <a:gd name="connsiteY387" fmla="*/ 1151098 h 3885686"/>
                <a:gd name="connsiteX388" fmla="*/ 7692043 w 12031607"/>
                <a:gd name="connsiteY388" fmla="*/ 1146458 h 3885686"/>
                <a:gd name="connsiteX389" fmla="*/ 7902010 w 12031607"/>
                <a:gd name="connsiteY389" fmla="*/ 1146850 h 3885686"/>
                <a:gd name="connsiteX390" fmla="*/ 8118927 w 12031607"/>
                <a:gd name="connsiteY390" fmla="*/ 1143626 h 3885686"/>
                <a:gd name="connsiteX391" fmla="*/ 8135634 w 12031607"/>
                <a:gd name="connsiteY391" fmla="*/ 1115897 h 3885686"/>
                <a:gd name="connsiteX392" fmla="*/ 8161077 w 12031607"/>
                <a:gd name="connsiteY392" fmla="*/ 1089626 h 3885686"/>
                <a:gd name="connsiteX393" fmla="*/ 8204534 w 12031607"/>
                <a:gd name="connsiteY393" fmla="*/ 1085466 h 3885686"/>
                <a:gd name="connsiteX394" fmla="*/ 8241958 w 12031607"/>
                <a:gd name="connsiteY394" fmla="*/ 1081349 h 3885686"/>
                <a:gd name="connsiteX395" fmla="*/ 8254461 w 12031607"/>
                <a:gd name="connsiteY395" fmla="*/ 1043598 h 3885686"/>
                <a:gd name="connsiteX396" fmla="*/ 8258949 w 12031607"/>
                <a:gd name="connsiteY396" fmla="*/ 1018983 h 3885686"/>
                <a:gd name="connsiteX397" fmla="*/ 8306784 w 12031607"/>
                <a:gd name="connsiteY397" fmla="*/ 1005979 h 3885686"/>
                <a:gd name="connsiteX398" fmla="*/ 8364379 w 12031607"/>
                <a:gd name="connsiteY398" fmla="*/ 969340 h 3885686"/>
                <a:gd name="connsiteX399" fmla="*/ 8385879 w 12031607"/>
                <a:gd name="connsiteY399" fmla="*/ 939845 h 3885686"/>
                <a:gd name="connsiteX400" fmla="*/ 9015279 w 12031607"/>
                <a:gd name="connsiteY400" fmla="*/ 937515 h 3885686"/>
                <a:gd name="connsiteX401" fmla="*/ 9638537 w 12031607"/>
                <a:gd name="connsiteY401" fmla="*/ 937515 h 3885686"/>
                <a:gd name="connsiteX402" fmla="*/ 9647729 w 12031607"/>
                <a:gd name="connsiteY402" fmla="*/ 933049 h 3885686"/>
                <a:gd name="connsiteX403" fmla="*/ 9664241 w 12031607"/>
                <a:gd name="connsiteY403" fmla="*/ 890746 h 3885686"/>
                <a:gd name="connsiteX404" fmla="*/ 9671691 w 12031607"/>
                <a:gd name="connsiteY404" fmla="*/ 855414 h 3885686"/>
                <a:gd name="connsiteX405" fmla="*/ 9685763 w 12031607"/>
                <a:gd name="connsiteY405" fmla="*/ 835047 h 3885686"/>
                <a:gd name="connsiteX406" fmla="*/ 9692385 w 12031607"/>
                <a:gd name="connsiteY406" fmla="*/ 830342 h 3885686"/>
                <a:gd name="connsiteX407" fmla="*/ 9972734 w 12031607"/>
                <a:gd name="connsiteY407" fmla="*/ 830603 h 3885686"/>
                <a:gd name="connsiteX408" fmla="*/ 10281422 w 12031607"/>
                <a:gd name="connsiteY408" fmla="*/ 833152 h 3885686"/>
                <a:gd name="connsiteX409" fmla="*/ 10309740 w 12031607"/>
                <a:gd name="connsiteY409" fmla="*/ 835461 h 3885686"/>
                <a:gd name="connsiteX410" fmla="*/ 10324073 w 12031607"/>
                <a:gd name="connsiteY410" fmla="*/ 829013 h 3885686"/>
                <a:gd name="connsiteX411" fmla="*/ 10346923 w 12031607"/>
                <a:gd name="connsiteY411" fmla="*/ 763250 h 3885686"/>
                <a:gd name="connsiteX412" fmla="*/ 10388856 w 12031607"/>
                <a:gd name="connsiteY412" fmla="*/ 695613 h 3885686"/>
                <a:gd name="connsiteX413" fmla="*/ 10423382 w 12031607"/>
                <a:gd name="connsiteY413" fmla="*/ 689601 h 3885686"/>
                <a:gd name="connsiteX414" fmla="*/ 10436909 w 12031607"/>
                <a:gd name="connsiteY414" fmla="*/ 626626 h 3885686"/>
                <a:gd name="connsiteX415" fmla="*/ 10440090 w 12031607"/>
                <a:gd name="connsiteY415" fmla="*/ 572648 h 3885686"/>
                <a:gd name="connsiteX416" fmla="*/ 10455599 w 12031607"/>
                <a:gd name="connsiteY416" fmla="*/ 550712 h 3885686"/>
                <a:gd name="connsiteX417" fmla="*/ 10599368 w 12031607"/>
                <a:gd name="connsiteY417" fmla="*/ 546356 h 3885686"/>
                <a:gd name="connsiteX418" fmla="*/ 10743747 w 12031607"/>
                <a:gd name="connsiteY418" fmla="*/ 542500 h 3885686"/>
                <a:gd name="connsiteX419" fmla="*/ 10760454 w 12031607"/>
                <a:gd name="connsiteY419" fmla="*/ 470964 h 3885686"/>
                <a:gd name="connsiteX420" fmla="*/ 10759386 w 12031607"/>
                <a:gd name="connsiteY420" fmla="*/ 437593 h 3885686"/>
                <a:gd name="connsiteX421" fmla="*/ 10769908 w 12031607"/>
                <a:gd name="connsiteY421" fmla="*/ 420340 h 3885686"/>
                <a:gd name="connsiteX422" fmla="*/ 10870873 w 12031607"/>
                <a:gd name="connsiteY422" fmla="*/ 394789 h 3885686"/>
                <a:gd name="connsiteX423" fmla="*/ 10955129 w 12031607"/>
                <a:gd name="connsiteY423" fmla="*/ 391674 h 3885686"/>
                <a:gd name="connsiteX424" fmla="*/ 10966130 w 12031607"/>
                <a:gd name="connsiteY424" fmla="*/ 314518 h 3885686"/>
                <a:gd name="connsiteX425" fmla="*/ 10969462 w 12031607"/>
                <a:gd name="connsiteY425" fmla="*/ 239388 h 3885686"/>
                <a:gd name="connsiteX426" fmla="*/ 10991268 w 12031607"/>
                <a:gd name="connsiteY426" fmla="*/ 216102 h 3885686"/>
                <a:gd name="connsiteX427" fmla="*/ 11121966 w 12031607"/>
                <a:gd name="connsiteY427" fmla="*/ 211419 h 3885686"/>
                <a:gd name="connsiteX428" fmla="*/ 11251140 w 12031607"/>
                <a:gd name="connsiteY428" fmla="*/ 207280 h 3885686"/>
                <a:gd name="connsiteX429" fmla="*/ 11263120 w 12031607"/>
                <a:gd name="connsiteY429" fmla="*/ 138075 h 3885686"/>
                <a:gd name="connsiteX430" fmla="*/ 11263927 w 12031607"/>
                <a:gd name="connsiteY430" fmla="*/ 51335 h 3885686"/>
                <a:gd name="connsiteX431" fmla="*/ 11270200 w 12031607"/>
                <a:gd name="connsiteY431" fmla="*/ 8030 h 3885686"/>
                <a:gd name="connsiteX432" fmla="*/ 11283575 w 12031607"/>
                <a:gd name="connsiteY432" fmla="*/ 1059 h 3885686"/>
                <a:gd name="connsiteX433" fmla="*/ 11366183 w 12031607"/>
                <a:gd name="connsiteY433" fmla="*/ 47 h 388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Lst>
              <a:rect l="l" t="t" r="r" b="b"/>
              <a:pathLst>
                <a:path w="12031607" h="3885686">
                  <a:moveTo>
                    <a:pt x="304763" y="3765571"/>
                  </a:moveTo>
                  <a:lnTo>
                    <a:pt x="337438" y="3766050"/>
                  </a:lnTo>
                  <a:lnTo>
                    <a:pt x="337438" y="3774523"/>
                  </a:lnTo>
                  <a:cubicBezTo>
                    <a:pt x="337438" y="3787964"/>
                    <a:pt x="331545" y="3790926"/>
                    <a:pt x="298537" y="3794128"/>
                  </a:cubicBezTo>
                  <a:cubicBezTo>
                    <a:pt x="283370" y="3795610"/>
                    <a:pt x="269932" y="3797832"/>
                    <a:pt x="268675" y="3799095"/>
                  </a:cubicBezTo>
                  <a:cubicBezTo>
                    <a:pt x="267420" y="3800337"/>
                    <a:pt x="263649" y="3810836"/>
                    <a:pt x="260299" y="3822403"/>
                  </a:cubicBezTo>
                  <a:cubicBezTo>
                    <a:pt x="256947" y="3833970"/>
                    <a:pt x="252457" y="3845362"/>
                    <a:pt x="250323" y="3847715"/>
                  </a:cubicBezTo>
                  <a:cubicBezTo>
                    <a:pt x="245036" y="3853553"/>
                    <a:pt x="239786" y="3854184"/>
                    <a:pt x="187134" y="3855121"/>
                  </a:cubicBezTo>
                  <a:cubicBezTo>
                    <a:pt x="135131" y="3856058"/>
                    <a:pt x="126551" y="3857713"/>
                    <a:pt x="104014" y="3871110"/>
                  </a:cubicBezTo>
                  <a:cubicBezTo>
                    <a:pt x="95817" y="3875967"/>
                    <a:pt x="85189" y="3881282"/>
                    <a:pt x="80397" y="3882916"/>
                  </a:cubicBezTo>
                  <a:cubicBezTo>
                    <a:pt x="69279" y="3886663"/>
                    <a:pt x="18348" y="3886598"/>
                    <a:pt x="6905" y="3882786"/>
                  </a:cubicBezTo>
                  <a:cubicBezTo>
                    <a:pt x="-1163" y="3880107"/>
                    <a:pt x="-1207" y="3880041"/>
                    <a:pt x="1941" y="3873942"/>
                  </a:cubicBezTo>
                  <a:cubicBezTo>
                    <a:pt x="3690" y="3870565"/>
                    <a:pt x="11525" y="3862026"/>
                    <a:pt x="19354" y="3854947"/>
                  </a:cubicBezTo>
                  <a:cubicBezTo>
                    <a:pt x="32537" y="3843053"/>
                    <a:pt x="33914" y="3840940"/>
                    <a:pt x="37961" y="3826324"/>
                  </a:cubicBezTo>
                  <a:cubicBezTo>
                    <a:pt x="47056" y="3793519"/>
                    <a:pt x="41645" y="3795131"/>
                    <a:pt x="142071" y="3795326"/>
                  </a:cubicBezTo>
                  <a:cubicBezTo>
                    <a:pt x="237333" y="3795523"/>
                    <a:pt x="242056" y="3794869"/>
                    <a:pt x="254061" y="3779926"/>
                  </a:cubicBezTo>
                  <a:cubicBezTo>
                    <a:pt x="257973" y="3775068"/>
                    <a:pt x="263630" y="3769731"/>
                    <a:pt x="266632" y="3768076"/>
                  </a:cubicBezTo>
                  <a:cubicBezTo>
                    <a:pt x="270709" y="3765832"/>
                    <a:pt x="280348" y="3765201"/>
                    <a:pt x="304763" y="3765571"/>
                  </a:cubicBezTo>
                  <a:close/>
                  <a:moveTo>
                    <a:pt x="2046310" y="2968979"/>
                  </a:moveTo>
                  <a:cubicBezTo>
                    <a:pt x="2052318" y="2969039"/>
                    <a:pt x="2057731" y="2969736"/>
                    <a:pt x="2059065" y="2971032"/>
                  </a:cubicBezTo>
                  <a:cubicBezTo>
                    <a:pt x="2059485" y="2971424"/>
                    <a:pt x="2059827" y="2975127"/>
                    <a:pt x="2059827" y="2979223"/>
                  </a:cubicBezTo>
                  <a:cubicBezTo>
                    <a:pt x="2059827" y="2990920"/>
                    <a:pt x="2053913" y="2999808"/>
                    <a:pt x="2041751" y="3006408"/>
                  </a:cubicBezTo>
                  <a:cubicBezTo>
                    <a:pt x="2035733" y="3009676"/>
                    <a:pt x="2025719" y="3015600"/>
                    <a:pt x="2019504" y="3019543"/>
                  </a:cubicBezTo>
                  <a:cubicBezTo>
                    <a:pt x="2006868" y="3027581"/>
                    <a:pt x="1999738" y="3027647"/>
                    <a:pt x="1989060" y="3019826"/>
                  </a:cubicBezTo>
                  <a:cubicBezTo>
                    <a:pt x="1980375" y="3013444"/>
                    <a:pt x="1966713" y="3009087"/>
                    <a:pt x="1955480" y="3009087"/>
                  </a:cubicBezTo>
                  <a:cubicBezTo>
                    <a:pt x="1944697" y="3009087"/>
                    <a:pt x="1943647" y="3009937"/>
                    <a:pt x="1922158" y="3036251"/>
                  </a:cubicBezTo>
                  <a:cubicBezTo>
                    <a:pt x="1893197" y="3071714"/>
                    <a:pt x="1887462" y="3075896"/>
                    <a:pt x="1873161" y="3071910"/>
                  </a:cubicBezTo>
                  <a:cubicBezTo>
                    <a:pt x="1862908" y="3069034"/>
                    <a:pt x="1841229" y="3069775"/>
                    <a:pt x="1829050" y="3073391"/>
                  </a:cubicBezTo>
                  <a:cubicBezTo>
                    <a:pt x="1819668" y="3076158"/>
                    <a:pt x="1816898" y="3078292"/>
                    <a:pt x="1811334" y="3087006"/>
                  </a:cubicBezTo>
                  <a:cubicBezTo>
                    <a:pt x="1801329" y="3102646"/>
                    <a:pt x="1799493" y="3104454"/>
                    <a:pt x="1789098" y="3108898"/>
                  </a:cubicBezTo>
                  <a:cubicBezTo>
                    <a:pt x="1763002" y="3120072"/>
                    <a:pt x="1754598" y="3120878"/>
                    <a:pt x="1661447" y="3121314"/>
                  </a:cubicBezTo>
                  <a:lnTo>
                    <a:pt x="1573914" y="3121706"/>
                  </a:lnTo>
                  <a:lnTo>
                    <a:pt x="1561576" y="3127740"/>
                  </a:lnTo>
                  <a:cubicBezTo>
                    <a:pt x="1552150" y="3132358"/>
                    <a:pt x="1547879" y="3136105"/>
                    <a:pt x="1543463" y="3143642"/>
                  </a:cubicBezTo>
                  <a:cubicBezTo>
                    <a:pt x="1540285" y="3149066"/>
                    <a:pt x="1532262" y="3160959"/>
                    <a:pt x="1525634" y="3170064"/>
                  </a:cubicBezTo>
                  <a:cubicBezTo>
                    <a:pt x="1519005" y="3179170"/>
                    <a:pt x="1510873" y="3191281"/>
                    <a:pt x="1507562" y="3196988"/>
                  </a:cubicBezTo>
                  <a:cubicBezTo>
                    <a:pt x="1497660" y="3214023"/>
                    <a:pt x="1495547" y="3214720"/>
                    <a:pt x="1458925" y="3213151"/>
                  </a:cubicBezTo>
                  <a:cubicBezTo>
                    <a:pt x="1424070" y="3211648"/>
                    <a:pt x="1421909" y="3212149"/>
                    <a:pt x="1405125" y="3225611"/>
                  </a:cubicBezTo>
                  <a:cubicBezTo>
                    <a:pt x="1399019" y="3230534"/>
                    <a:pt x="1393813" y="3238442"/>
                    <a:pt x="1386056" y="3254648"/>
                  </a:cubicBezTo>
                  <a:cubicBezTo>
                    <a:pt x="1374163" y="3279481"/>
                    <a:pt x="1368665" y="3284862"/>
                    <a:pt x="1357436" y="3282661"/>
                  </a:cubicBezTo>
                  <a:cubicBezTo>
                    <a:pt x="1340438" y="3279307"/>
                    <a:pt x="1327399" y="3278893"/>
                    <a:pt x="1315351" y="3281354"/>
                  </a:cubicBezTo>
                  <a:cubicBezTo>
                    <a:pt x="1304420" y="3283576"/>
                    <a:pt x="1300917" y="3285558"/>
                    <a:pt x="1292626" y="3294184"/>
                  </a:cubicBezTo>
                  <a:cubicBezTo>
                    <a:pt x="1284286" y="3302854"/>
                    <a:pt x="1280223" y="3305141"/>
                    <a:pt x="1265398" y="3309454"/>
                  </a:cubicBezTo>
                  <a:cubicBezTo>
                    <a:pt x="1229525" y="3319910"/>
                    <a:pt x="1222920" y="3323722"/>
                    <a:pt x="1222920" y="3334026"/>
                  </a:cubicBezTo>
                  <a:cubicBezTo>
                    <a:pt x="1222920" y="3343022"/>
                    <a:pt x="1201824" y="3353304"/>
                    <a:pt x="1171730" y="3358968"/>
                  </a:cubicBezTo>
                  <a:cubicBezTo>
                    <a:pt x="1162146" y="3360775"/>
                    <a:pt x="1148912" y="3364784"/>
                    <a:pt x="1142323" y="3367855"/>
                  </a:cubicBezTo>
                  <a:cubicBezTo>
                    <a:pt x="1134982" y="3371275"/>
                    <a:pt x="1127195" y="3373279"/>
                    <a:pt x="1122217" y="3372996"/>
                  </a:cubicBezTo>
                  <a:cubicBezTo>
                    <a:pt x="1117747" y="3372734"/>
                    <a:pt x="1108664" y="3373671"/>
                    <a:pt x="1102031" y="3375043"/>
                  </a:cubicBezTo>
                  <a:cubicBezTo>
                    <a:pt x="1092170" y="3377091"/>
                    <a:pt x="1088885" y="3378986"/>
                    <a:pt x="1084016" y="3385412"/>
                  </a:cubicBezTo>
                  <a:cubicBezTo>
                    <a:pt x="1071129" y="3402425"/>
                    <a:pt x="1041822" y="3429370"/>
                    <a:pt x="1033760" y="3431614"/>
                  </a:cubicBezTo>
                  <a:cubicBezTo>
                    <a:pt x="1029290" y="3432856"/>
                    <a:pt x="1000620" y="3433836"/>
                    <a:pt x="968533" y="3433836"/>
                  </a:cubicBezTo>
                  <a:cubicBezTo>
                    <a:pt x="906545" y="3433858"/>
                    <a:pt x="902103" y="3434555"/>
                    <a:pt x="891817" y="3445773"/>
                  </a:cubicBezTo>
                  <a:cubicBezTo>
                    <a:pt x="888822" y="3449041"/>
                    <a:pt x="881470" y="3454312"/>
                    <a:pt x="875480" y="3457493"/>
                  </a:cubicBezTo>
                  <a:cubicBezTo>
                    <a:pt x="864756" y="3463178"/>
                    <a:pt x="863915" y="3463265"/>
                    <a:pt x="821022" y="3463309"/>
                  </a:cubicBezTo>
                  <a:cubicBezTo>
                    <a:pt x="774812" y="3463374"/>
                    <a:pt x="766488" y="3464702"/>
                    <a:pt x="745668" y="3475376"/>
                  </a:cubicBezTo>
                  <a:cubicBezTo>
                    <a:pt x="737900" y="3479341"/>
                    <a:pt x="732267" y="3480321"/>
                    <a:pt x="716152" y="3480495"/>
                  </a:cubicBezTo>
                  <a:lnTo>
                    <a:pt x="696236" y="3480691"/>
                  </a:lnTo>
                  <a:lnTo>
                    <a:pt x="680933" y="3491147"/>
                  </a:lnTo>
                  <a:cubicBezTo>
                    <a:pt x="672516" y="3496898"/>
                    <a:pt x="663934" y="3504239"/>
                    <a:pt x="661862" y="3507485"/>
                  </a:cubicBezTo>
                  <a:cubicBezTo>
                    <a:pt x="657396" y="3514455"/>
                    <a:pt x="618775" y="3552358"/>
                    <a:pt x="592629" y="3575448"/>
                  </a:cubicBezTo>
                  <a:cubicBezTo>
                    <a:pt x="577418" y="3588888"/>
                    <a:pt x="572747" y="3594595"/>
                    <a:pt x="566387" y="3607578"/>
                  </a:cubicBezTo>
                  <a:cubicBezTo>
                    <a:pt x="557233" y="3626246"/>
                    <a:pt x="550729" y="3631060"/>
                    <a:pt x="531575" y="3633260"/>
                  </a:cubicBezTo>
                  <a:cubicBezTo>
                    <a:pt x="514671" y="3635199"/>
                    <a:pt x="500880" y="3642126"/>
                    <a:pt x="489579" y="3654390"/>
                  </a:cubicBezTo>
                  <a:cubicBezTo>
                    <a:pt x="480914" y="3663800"/>
                    <a:pt x="480611" y="3664650"/>
                    <a:pt x="477061" y="3689984"/>
                  </a:cubicBezTo>
                  <a:cubicBezTo>
                    <a:pt x="473205" y="3717495"/>
                    <a:pt x="468707" y="3735510"/>
                    <a:pt x="464285" y="3741174"/>
                  </a:cubicBezTo>
                  <a:cubicBezTo>
                    <a:pt x="462810" y="3743047"/>
                    <a:pt x="454800" y="3748689"/>
                    <a:pt x="446490" y="3753699"/>
                  </a:cubicBezTo>
                  <a:cubicBezTo>
                    <a:pt x="430695" y="3763196"/>
                    <a:pt x="428556" y="3763610"/>
                    <a:pt x="398546" y="3762783"/>
                  </a:cubicBezTo>
                  <a:cubicBezTo>
                    <a:pt x="388014" y="3762500"/>
                    <a:pt x="368143" y="3757969"/>
                    <a:pt x="365058" y="3755137"/>
                  </a:cubicBezTo>
                  <a:cubicBezTo>
                    <a:pt x="364675" y="3754788"/>
                    <a:pt x="366370" y="3750562"/>
                    <a:pt x="368825" y="3745748"/>
                  </a:cubicBezTo>
                  <a:cubicBezTo>
                    <a:pt x="371280" y="3740934"/>
                    <a:pt x="375782" y="3726383"/>
                    <a:pt x="378834" y="3713400"/>
                  </a:cubicBezTo>
                  <a:cubicBezTo>
                    <a:pt x="382905" y="3696082"/>
                    <a:pt x="386356" y="3686912"/>
                    <a:pt x="391815" y="3678918"/>
                  </a:cubicBezTo>
                  <a:cubicBezTo>
                    <a:pt x="401678" y="3664476"/>
                    <a:pt x="403876" y="3658071"/>
                    <a:pt x="403876" y="3643825"/>
                  </a:cubicBezTo>
                  <a:cubicBezTo>
                    <a:pt x="403876" y="3629274"/>
                    <a:pt x="409180" y="3602699"/>
                    <a:pt x="415090" y="3587668"/>
                  </a:cubicBezTo>
                  <a:cubicBezTo>
                    <a:pt x="425086" y="3562247"/>
                    <a:pt x="437990" y="3553403"/>
                    <a:pt x="467047" y="3552053"/>
                  </a:cubicBezTo>
                  <a:cubicBezTo>
                    <a:pt x="491311" y="3550942"/>
                    <a:pt x="496463" y="3548720"/>
                    <a:pt x="503425" y="3536478"/>
                  </a:cubicBezTo>
                  <a:cubicBezTo>
                    <a:pt x="506568" y="3530967"/>
                    <a:pt x="511733" y="3523495"/>
                    <a:pt x="514904" y="3519901"/>
                  </a:cubicBezTo>
                  <a:cubicBezTo>
                    <a:pt x="518076" y="3516307"/>
                    <a:pt x="523232" y="3509859"/>
                    <a:pt x="526362" y="3505568"/>
                  </a:cubicBezTo>
                  <a:cubicBezTo>
                    <a:pt x="529493" y="3501276"/>
                    <a:pt x="537278" y="3494567"/>
                    <a:pt x="543662" y="3490668"/>
                  </a:cubicBezTo>
                  <a:cubicBezTo>
                    <a:pt x="550045" y="3486769"/>
                    <a:pt x="557930" y="3479777"/>
                    <a:pt x="561187" y="3475137"/>
                  </a:cubicBezTo>
                  <a:cubicBezTo>
                    <a:pt x="564441" y="3470475"/>
                    <a:pt x="570983" y="3464223"/>
                    <a:pt x="575725" y="3461239"/>
                  </a:cubicBezTo>
                  <a:cubicBezTo>
                    <a:pt x="580467" y="3458233"/>
                    <a:pt x="587396" y="3452003"/>
                    <a:pt x="591123" y="3447363"/>
                  </a:cubicBezTo>
                  <a:cubicBezTo>
                    <a:pt x="594851" y="3442724"/>
                    <a:pt x="601760" y="3436755"/>
                    <a:pt x="606476" y="3434098"/>
                  </a:cubicBezTo>
                  <a:cubicBezTo>
                    <a:pt x="611194" y="3431461"/>
                    <a:pt x="618673" y="3424883"/>
                    <a:pt x="623092" y="3419481"/>
                  </a:cubicBezTo>
                  <a:cubicBezTo>
                    <a:pt x="633703" y="3406542"/>
                    <a:pt x="636230" y="3405409"/>
                    <a:pt x="659564" y="3403252"/>
                  </a:cubicBezTo>
                  <a:cubicBezTo>
                    <a:pt x="673235" y="3401989"/>
                    <a:pt x="683848" y="3399528"/>
                    <a:pt x="693591" y="3395367"/>
                  </a:cubicBezTo>
                  <a:cubicBezTo>
                    <a:pt x="706966" y="3389638"/>
                    <a:pt x="709497" y="3389311"/>
                    <a:pt x="739336" y="3389442"/>
                  </a:cubicBezTo>
                  <a:cubicBezTo>
                    <a:pt x="756708" y="3389507"/>
                    <a:pt x="776803" y="3389921"/>
                    <a:pt x="783991" y="3390357"/>
                  </a:cubicBezTo>
                  <a:cubicBezTo>
                    <a:pt x="799026" y="3391272"/>
                    <a:pt x="806290" y="3388200"/>
                    <a:pt x="832668" y="3369837"/>
                  </a:cubicBezTo>
                  <a:lnTo>
                    <a:pt x="848672" y="3358706"/>
                  </a:lnTo>
                  <a:lnTo>
                    <a:pt x="909185" y="3359469"/>
                  </a:lnTo>
                  <a:cubicBezTo>
                    <a:pt x="976242" y="3360318"/>
                    <a:pt x="973253" y="3360841"/>
                    <a:pt x="990621" y="3345310"/>
                  </a:cubicBezTo>
                  <a:cubicBezTo>
                    <a:pt x="996442" y="3340103"/>
                    <a:pt x="1002038" y="3335834"/>
                    <a:pt x="1003055" y="3335834"/>
                  </a:cubicBezTo>
                  <a:cubicBezTo>
                    <a:pt x="1004072" y="3335834"/>
                    <a:pt x="1007564" y="3331172"/>
                    <a:pt x="1010812" y="3325487"/>
                  </a:cubicBezTo>
                  <a:cubicBezTo>
                    <a:pt x="1025158" y="3300349"/>
                    <a:pt x="1026439" y="3299892"/>
                    <a:pt x="1081629" y="3299892"/>
                  </a:cubicBezTo>
                  <a:cubicBezTo>
                    <a:pt x="1134385" y="3299892"/>
                    <a:pt x="1131442" y="3301112"/>
                    <a:pt x="1144477" y="3273796"/>
                  </a:cubicBezTo>
                  <a:cubicBezTo>
                    <a:pt x="1155857" y="3249965"/>
                    <a:pt x="1160159" y="3245042"/>
                    <a:pt x="1172928" y="3241252"/>
                  </a:cubicBezTo>
                  <a:cubicBezTo>
                    <a:pt x="1178847" y="3239487"/>
                    <a:pt x="1192270" y="3234194"/>
                    <a:pt x="1202760" y="3229489"/>
                  </a:cubicBezTo>
                  <a:cubicBezTo>
                    <a:pt x="1237888" y="3213674"/>
                    <a:pt x="1238406" y="3213587"/>
                    <a:pt x="1290350" y="3213761"/>
                  </a:cubicBezTo>
                  <a:cubicBezTo>
                    <a:pt x="1341778" y="3213936"/>
                    <a:pt x="1338698" y="3214611"/>
                    <a:pt x="1354933" y="3199363"/>
                  </a:cubicBezTo>
                  <a:cubicBezTo>
                    <a:pt x="1360139" y="3194484"/>
                    <a:pt x="1370364" y="3188406"/>
                    <a:pt x="1379421" y="3184833"/>
                  </a:cubicBezTo>
                  <a:cubicBezTo>
                    <a:pt x="1393097" y="3179409"/>
                    <a:pt x="1397512" y="3176076"/>
                    <a:pt x="1416019" y="3157103"/>
                  </a:cubicBezTo>
                  <a:cubicBezTo>
                    <a:pt x="1427595" y="3145254"/>
                    <a:pt x="1442109" y="3128415"/>
                    <a:pt x="1448269" y="3119724"/>
                  </a:cubicBezTo>
                  <a:cubicBezTo>
                    <a:pt x="1455629" y="3109333"/>
                    <a:pt x="1463125" y="3101644"/>
                    <a:pt x="1470124" y="3097331"/>
                  </a:cubicBezTo>
                  <a:lnTo>
                    <a:pt x="1480776" y="3090774"/>
                  </a:lnTo>
                  <a:lnTo>
                    <a:pt x="1516128" y="3091493"/>
                  </a:lnTo>
                  <a:cubicBezTo>
                    <a:pt x="1554671" y="3092277"/>
                    <a:pt x="1556526" y="3091863"/>
                    <a:pt x="1569272" y="3079730"/>
                  </a:cubicBezTo>
                  <a:cubicBezTo>
                    <a:pt x="1573465" y="3075744"/>
                    <a:pt x="1582777" y="3069818"/>
                    <a:pt x="1589966" y="3066551"/>
                  </a:cubicBezTo>
                  <a:cubicBezTo>
                    <a:pt x="1604057" y="3060169"/>
                    <a:pt x="1610808" y="3059624"/>
                    <a:pt x="1654226" y="3061345"/>
                  </a:cubicBezTo>
                  <a:cubicBezTo>
                    <a:pt x="1680037" y="3062347"/>
                    <a:pt x="1682947" y="3061345"/>
                    <a:pt x="1707594" y="3043004"/>
                  </a:cubicBezTo>
                  <a:cubicBezTo>
                    <a:pt x="1738698" y="3019870"/>
                    <a:pt x="1752052" y="3011919"/>
                    <a:pt x="1771743" y="3004883"/>
                  </a:cubicBezTo>
                  <a:cubicBezTo>
                    <a:pt x="1783062" y="3000831"/>
                    <a:pt x="1794825" y="2997651"/>
                    <a:pt x="1797883" y="2997782"/>
                  </a:cubicBezTo>
                  <a:cubicBezTo>
                    <a:pt x="1821106" y="2998915"/>
                    <a:pt x="1974331" y="3000221"/>
                    <a:pt x="1978025" y="2999350"/>
                  </a:cubicBezTo>
                  <a:cubicBezTo>
                    <a:pt x="1980598" y="2998719"/>
                    <a:pt x="1986969" y="2994645"/>
                    <a:pt x="1992184" y="2990289"/>
                  </a:cubicBezTo>
                  <a:cubicBezTo>
                    <a:pt x="2001605" y="2982403"/>
                    <a:pt x="2013301" y="2976347"/>
                    <a:pt x="2029984" y="2970749"/>
                  </a:cubicBezTo>
                  <a:cubicBezTo>
                    <a:pt x="2033698" y="2969497"/>
                    <a:pt x="2040301" y="2968919"/>
                    <a:pt x="2046310" y="2968979"/>
                  </a:cubicBezTo>
                  <a:close/>
                  <a:moveTo>
                    <a:pt x="2226751" y="2961165"/>
                  </a:moveTo>
                  <a:cubicBezTo>
                    <a:pt x="2240126" y="2961165"/>
                    <a:pt x="2242435" y="2974605"/>
                    <a:pt x="2230389" y="2982403"/>
                  </a:cubicBezTo>
                  <a:cubicBezTo>
                    <a:pt x="2226228" y="2985104"/>
                    <a:pt x="2222351" y="2987304"/>
                    <a:pt x="2221785" y="2987304"/>
                  </a:cubicBezTo>
                  <a:cubicBezTo>
                    <a:pt x="2221218" y="2987304"/>
                    <a:pt x="2219628" y="2983536"/>
                    <a:pt x="2218256" y="2978918"/>
                  </a:cubicBezTo>
                  <a:cubicBezTo>
                    <a:pt x="2216361" y="2972579"/>
                    <a:pt x="2216361" y="2969377"/>
                    <a:pt x="2218234" y="2965848"/>
                  </a:cubicBezTo>
                  <a:cubicBezTo>
                    <a:pt x="2219868" y="2962798"/>
                    <a:pt x="2222830" y="2961165"/>
                    <a:pt x="2226751" y="2961165"/>
                  </a:cubicBezTo>
                  <a:close/>
                  <a:moveTo>
                    <a:pt x="2420991" y="2930015"/>
                  </a:moveTo>
                  <a:cubicBezTo>
                    <a:pt x="2431665" y="2926159"/>
                    <a:pt x="2444952" y="2931975"/>
                    <a:pt x="2444952" y="2940492"/>
                  </a:cubicBezTo>
                  <a:cubicBezTo>
                    <a:pt x="2444952" y="2946025"/>
                    <a:pt x="2431795" y="2952429"/>
                    <a:pt x="2420446" y="2952451"/>
                  </a:cubicBezTo>
                  <a:cubicBezTo>
                    <a:pt x="2410600" y="2952451"/>
                    <a:pt x="2410099" y="2952168"/>
                    <a:pt x="2410143" y="2946461"/>
                  </a:cubicBezTo>
                  <a:cubicBezTo>
                    <a:pt x="2410208" y="2940100"/>
                    <a:pt x="2415567" y="2931975"/>
                    <a:pt x="2420991" y="2930015"/>
                  </a:cubicBezTo>
                  <a:close/>
                  <a:moveTo>
                    <a:pt x="2573473" y="2888300"/>
                  </a:moveTo>
                  <a:cubicBezTo>
                    <a:pt x="2582970" y="2886296"/>
                    <a:pt x="2609959" y="2889477"/>
                    <a:pt x="2627124" y="2894639"/>
                  </a:cubicBezTo>
                  <a:cubicBezTo>
                    <a:pt x="2635968" y="2897296"/>
                    <a:pt x="2638996" y="2899453"/>
                    <a:pt x="2641676" y="2905029"/>
                  </a:cubicBezTo>
                  <a:cubicBezTo>
                    <a:pt x="2648515" y="2919123"/>
                    <a:pt x="2636099" y="2922826"/>
                    <a:pt x="2584495" y="2922173"/>
                  </a:cubicBezTo>
                  <a:cubicBezTo>
                    <a:pt x="2563583" y="2921911"/>
                    <a:pt x="2545699" y="2921192"/>
                    <a:pt x="2544741" y="2920604"/>
                  </a:cubicBezTo>
                  <a:cubicBezTo>
                    <a:pt x="2543760" y="2920016"/>
                    <a:pt x="2542976" y="2915616"/>
                    <a:pt x="2542976" y="2910845"/>
                  </a:cubicBezTo>
                  <a:cubicBezTo>
                    <a:pt x="2542976" y="2899932"/>
                    <a:pt x="2549990" y="2892308"/>
                    <a:pt x="2561797" y="2890369"/>
                  </a:cubicBezTo>
                  <a:cubicBezTo>
                    <a:pt x="2566415" y="2889607"/>
                    <a:pt x="2571687" y="2888670"/>
                    <a:pt x="2573473" y="2888300"/>
                  </a:cubicBezTo>
                  <a:close/>
                  <a:moveTo>
                    <a:pt x="2781501" y="2701227"/>
                  </a:moveTo>
                  <a:cubicBezTo>
                    <a:pt x="2790236" y="2700159"/>
                    <a:pt x="2809340" y="2702055"/>
                    <a:pt x="2811714" y="2704211"/>
                  </a:cubicBezTo>
                  <a:cubicBezTo>
                    <a:pt x="2815287" y="2707500"/>
                    <a:pt x="2813348" y="2722988"/>
                    <a:pt x="2807793" y="2735579"/>
                  </a:cubicBezTo>
                  <a:cubicBezTo>
                    <a:pt x="2804722" y="2742506"/>
                    <a:pt x="2800235" y="2754595"/>
                    <a:pt x="2797817" y="2762437"/>
                  </a:cubicBezTo>
                  <a:cubicBezTo>
                    <a:pt x="2788385" y="2792999"/>
                    <a:pt x="2781850" y="2798118"/>
                    <a:pt x="2749916" y="2800057"/>
                  </a:cubicBezTo>
                  <a:cubicBezTo>
                    <a:pt x="2732685" y="2801102"/>
                    <a:pt x="2724756" y="2802627"/>
                    <a:pt x="2717786" y="2806200"/>
                  </a:cubicBezTo>
                  <a:cubicBezTo>
                    <a:pt x="2703474" y="2813540"/>
                    <a:pt x="2684523" y="2817571"/>
                    <a:pt x="2662348" y="2817962"/>
                  </a:cubicBezTo>
                  <a:cubicBezTo>
                    <a:pt x="2639279" y="2818376"/>
                    <a:pt x="2627887" y="2815349"/>
                    <a:pt x="2621439" y="2807136"/>
                  </a:cubicBezTo>
                  <a:cubicBezTo>
                    <a:pt x="2615710" y="2799882"/>
                    <a:pt x="2615884" y="2795308"/>
                    <a:pt x="2622267" y="2785920"/>
                  </a:cubicBezTo>
                  <a:cubicBezTo>
                    <a:pt x="2625142" y="2781694"/>
                    <a:pt x="2629542" y="2771499"/>
                    <a:pt x="2632026" y="2763308"/>
                  </a:cubicBezTo>
                  <a:cubicBezTo>
                    <a:pt x="2637907" y="2743900"/>
                    <a:pt x="2642765" y="2738106"/>
                    <a:pt x="2657926" y="2732289"/>
                  </a:cubicBezTo>
                  <a:cubicBezTo>
                    <a:pt x="2668643" y="2728194"/>
                    <a:pt x="2675069" y="2727475"/>
                    <a:pt x="2703256" y="2727258"/>
                  </a:cubicBezTo>
                  <a:lnTo>
                    <a:pt x="2736127" y="2726996"/>
                  </a:lnTo>
                  <a:lnTo>
                    <a:pt x="2748543" y="2715647"/>
                  </a:lnTo>
                  <a:cubicBezTo>
                    <a:pt x="2760502" y="2704734"/>
                    <a:pt x="2763552" y="2703383"/>
                    <a:pt x="2781501" y="2701227"/>
                  </a:cubicBezTo>
                  <a:close/>
                  <a:moveTo>
                    <a:pt x="2902790" y="2668988"/>
                  </a:moveTo>
                  <a:cubicBezTo>
                    <a:pt x="2907081" y="2679313"/>
                    <a:pt x="2901482" y="2694474"/>
                    <a:pt x="2892508" y="2696718"/>
                  </a:cubicBezTo>
                  <a:cubicBezTo>
                    <a:pt x="2885450" y="2698482"/>
                    <a:pt x="2874602" y="2693951"/>
                    <a:pt x="2872859" y="2688484"/>
                  </a:cubicBezTo>
                  <a:cubicBezTo>
                    <a:pt x="2871008" y="2682603"/>
                    <a:pt x="2877173" y="2676242"/>
                    <a:pt x="2890417" y="2670295"/>
                  </a:cubicBezTo>
                  <a:cubicBezTo>
                    <a:pt x="2900241" y="2665895"/>
                    <a:pt x="2901461" y="2665764"/>
                    <a:pt x="2902790" y="2668988"/>
                  </a:cubicBezTo>
                  <a:close/>
                  <a:moveTo>
                    <a:pt x="3332214" y="2489098"/>
                  </a:moveTo>
                  <a:cubicBezTo>
                    <a:pt x="3339737" y="2490372"/>
                    <a:pt x="3344594" y="2493939"/>
                    <a:pt x="3344594" y="2499428"/>
                  </a:cubicBezTo>
                  <a:cubicBezTo>
                    <a:pt x="3344594" y="2505244"/>
                    <a:pt x="3339649" y="2508098"/>
                    <a:pt x="3321700" y="2512564"/>
                  </a:cubicBezTo>
                  <a:cubicBezTo>
                    <a:pt x="3302379" y="2517399"/>
                    <a:pt x="3299002" y="2519447"/>
                    <a:pt x="3290028" y="2531863"/>
                  </a:cubicBezTo>
                  <a:cubicBezTo>
                    <a:pt x="3279093" y="2546959"/>
                    <a:pt x="3274126" y="2548135"/>
                    <a:pt x="3220431" y="2548440"/>
                  </a:cubicBezTo>
                  <a:cubicBezTo>
                    <a:pt x="3192418" y="2548593"/>
                    <a:pt x="3170068" y="2549726"/>
                    <a:pt x="3164797" y="2551229"/>
                  </a:cubicBezTo>
                  <a:cubicBezTo>
                    <a:pt x="3159852" y="2552644"/>
                    <a:pt x="3152729" y="2557175"/>
                    <a:pt x="3148459" y="2561641"/>
                  </a:cubicBezTo>
                  <a:cubicBezTo>
                    <a:pt x="3144321" y="2565998"/>
                    <a:pt x="3135760" y="2573404"/>
                    <a:pt x="3129464" y="2578109"/>
                  </a:cubicBezTo>
                  <a:cubicBezTo>
                    <a:pt x="3123147" y="2582814"/>
                    <a:pt x="3115414" y="2590569"/>
                    <a:pt x="3112256" y="2595339"/>
                  </a:cubicBezTo>
                  <a:cubicBezTo>
                    <a:pt x="3106069" y="2604706"/>
                    <a:pt x="3075965" y="2627056"/>
                    <a:pt x="3063592" y="2631499"/>
                  </a:cubicBezTo>
                  <a:cubicBezTo>
                    <a:pt x="3053071" y="2635267"/>
                    <a:pt x="3020941" y="2635093"/>
                    <a:pt x="3007828" y="2631216"/>
                  </a:cubicBezTo>
                  <a:cubicBezTo>
                    <a:pt x="3001358" y="2629277"/>
                    <a:pt x="2994191" y="2625073"/>
                    <a:pt x="2989944" y="2620695"/>
                  </a:cubicBezTo>
                  <a:lnTo>
                    <a:pt x="2982864" y="2613376"/>
                  </a:lnTo>
                  <a:lnTo>
                    <a:pt x="2991621" y="2594294"/>
                  </a:lnTo>
                  <a:cubicBezTo>
                    <a:pt x="3003231" y="2569047"/>
                    <a:pt x="3006717" y="2564538"/>
                    <a:pt x="3020244" y="2557175"/>
                  </a:cubicBezTo>
                  <a:cubicBezTo>
                    <a:pt x="3030286" y="2551708"/>
                    <a:pt x="3034861" y="2550771"/>
                    <a:pt x="3057972" y="2549377"/>
                  </a:cubicBezTo>
                  <a:cubicBezTo>
                    <a:pt x="3093326" y="2547242"/>
                    <a:pt x="3101560" y="2544759"/>
                    <a:pt x="3112473" y="2532996"/>
                  </a:cubicBezTo>
                  <a:cubicBezTo>
                    <a:pt x="3127962" y="2516288"/>
                    <a:pt x="3130445" y="2515787"/>
                    <a:pt x="3198648" y="2515613"/>
                  </a:cubicBezTo>
                  <a:cubicBezTo>
                    <a:pt x="3231584" y="2515548"/>
                    <a:pt x="3260512" y="2514633"/>
                    <a:pt x="3262908" y="2513609"/>
                  </a:cubicBezTo>
                  <a:cubicBezTo>
                    <a:pt x="3265304" y="2512607"/>
                    <a:pt x="3272950" y="2508316"/>
                    <a:pt x="3279877" y="2504111"/>
                  </a:cubicBezTo>
                  <a:cubicBezTo>
                    <a:pt x="3286825" y="2499907"/>
                    <a:pt x="3297608" y="2494680"/>
                    <a:pt x="3303838" y="2492523"/>
                  </a:cubicBezTo>
                  <a:cubicBezTo>
                    <a:pt x="3314501" y="2488842"/>
                    <a:pt x="3324690" y="2487823"/>
                    <a:pt x="3332214" y="2489098"/>
                  </a:cubicBezTo>
                  <a:close/>
                  <a:moveTo>
                    <a:pt x="11366183" y="47"/>
                  </a:moveTo>
                  <a:cubicBezTo>
                    <a:pt x="11506200" y="-288"/>
                    <a:pt x="11775149" y="1239"/>
                    <a:pt x="11783366" y="3085"/>
                  </a:cubicBezTo>
                  <a:cubicBezTo>
                    <a:pt x="11788769" y="4283"/>
                    <a:pt x="11840526" y="5743"/>
                    <a:pt x="11898817" y="6353"/>
                  </a:cubicBezTo>
                  <a:cubicBezTo>
                    <a:pt x="11995687" y="7333"/>
                    <a:pt x="12020540" y="8575"/>
                    <a:pt x="12024614" y="12648"/>
                  </a:cubicBezTo>
                  <a:cubicBezTo>
                    <a:pt x="12026901" y="14935"/>
                    <a:pt x="12031498" y="33821"/>
                    <a:pt x="12031606" y="41358"/>
                  </a:cubicBezTo>
                  <a:cubicBezTo>
                    <a:pt x="12031737" y="51269"/>
                    <a:pt x="12020823" y="64993"/>
                    <a:pt x="12007209" y="71985"/>
                  </a:cubicBezTo>
                  <a:cubicBezTo>
                    <a:pt x="11994183" y="78694"/>
                    <a:pt x="11986668" y="79086"/>
                    <a:pt x="11918139" y="76647"/>
                  </a:cubicBezTo>
                  <a:cubicBezTo>
                    <a:pt x="11890713" y="75688"/>
                    <a:pt x="11877948" y="74359"/>
                    <a:pt x="11873483" y="72050"/>
                  </a:cubicBezTo>
                  <a:cubicBezTo>
                    <a:pt x="11863789" y="67040"/>
                    <a:pt x="11834295" y="63359"/>
                    <a:pt x="11816673" y="64949"/>
                  </a:cubicBezTo>
                  <a:cubicBezTo>
                    <a:pt x="11798963" y="66539"/>
                    <a:pt x="11790076" y="69153"/>
                    <a:pt x="11779010" y="75993"/>
                  </a:cubicBezTo>
                  <a:cubicBezTo>
                    <a:pt x="11773019" y="79718"/>
                    <a:pt x="11769991" y="80328"/>
                    <a:pt x="11764851" y="78847"/>
                  </a:cubicBezTo>
                  <a:cubicBezTo>
                    <a:pt x="11761257" y="77801"/>
                    <a:pt x="11673514" y="77191"/>
                    <a:pt x="11569871" y="77474"/>
                  </a:cubicBezTo>
                  <a:cubicBezTo>
                    <a:pt x="11466227" y="77758"/>
                    <a:pt x="11380400" y="77344"/>
                    <a:pt x="11379138" y="76559"/>
                  </a:cubicBezTo>
                  <a:cubicBezTo>
                    <a:pt x="11375761" y="74490"/>
                    <a:pt x="11351342" y="79979"/>
                    <a:pt x="11344720" y="84314"/>
                  </a:cubicBezTo>
                  <a:cubicBezTo>
                    <a:pt x="11331236" y="93158"/>
                    <a:pt x="11331280" y="92810"/>
                    <a:pt x="11332151" y="170837"/>
                  </a:cubicBezTo>
                  <a:cubicBezTo>
                    <a:pt x="11332674" y="218847"/>
                    <a:pt x="11332107" y="245814"/>
                    <a:pt x="11330409" y="253961"/>
                  </a:cubicBezTo>
                  <a:cubicBezTo>
                    <a:pt x="11327250" y="269187"/>
                    <a:pt x="11316140" y="282998"/>
                    <a:pt x="11304552" y="286048"/>
                  </a:cubicBezTo>
                  <a:cubicBezTo>
                    <a:pt x="11299782" y="287311"/>
                    <a:pt x="11250246" y="288117"/>
                    <a:pt x="11182959" y="288052"/>
                  </a:cubicBezTo>
                  <a:cubicBezTo>
                    <a:pt x="11105106" y="287986"/>
                    <a:pt x="11068010" y="288683"/>
                    <a:pt x="11064982" y="290317"/>
                  </a:cubicBezTo>
                  <a:cubicBezTo>
                    <a:pt x="11062542" y="291602"/>
                    <a:pt x="11058272" y="296373"/>
                    <a:pt x="11055462" y="300882"/>
                  </a:cubicBezTo>
                  <a:cubicBezTo>
                    <a:pt x="11050386" y="309029"/>
                    <a:pt x="11050365" y="309421"/>
                    <a:pt x="11050845" y="371916"/>
                  </a:cubicBezTo>
                  <a:cubicBezTo>
                    <a:pt x="11051411" y="444585"/>
                    <a:pt x="11050953" y="447046"/>
                    <a:pt x="11035749" y="453952"/>
                  </a:cubicBezTo>
                  <a:cubicBezTo>
                    <a:pt x="11030608" y="456282"/>
                    <a:pt x="11022440" y="458221"/>
                    <a:pt x="11017603" y="458243"/>
                  </a:cubicBezTo>
                  <a:cubicBezTo>
                    <a:pt x="11012789" y="458265"/>
                    <a:pt x="11002987" y="460356"/>
                    <a:pt x="10995820" y="462883"/>
                  </a:cubicBezTo>
                  <a:cubicBezTo>
                    <a:pt x="10983338" y="467283"/>
                    <a:pt x="10980441" y="467413"/>
                    <a:pt x="10921801" y="465911"/>
                  </a:cubicBezTo>
                  <a:cubicBezTo>
                    <a:pt x="10851638" y="464124"/>
                    <a:pt x="10849067" y="464560"/>
                    <a:pt x="10838677" y="480309"/>
                  </a:cubicBezTo>
                  <a:lnTo>
                    <a:pt x="10832534" y="489589"/>
                  </a:lnTo>
                  <a:lnTo>
                    <a:pt x="10832360" y="540931"/>
                  </a:lnTo>
                  <a:cubicBezTo>
                    <a:pt x="10832251" y="572953"/>
                    <a:pt x="10831293" y="594409"/>
                    <a:pt x="10829790" y="597982"/>
                  </a:cubicBezTo>
                  <a:cubicBezTo>
                    <a:pt x="10826762" y="605235"/>
                    <a:pt x="10816349" y="612707"/>
                    <a:pt x="10804609" y="616062"/>
                  </a:cubicBezTo>
                  <a:cubicBezTo>
                    <a:pt x="10797790" y="618022"/>
                    <a:pt x="10765486" y="618327"/>
                    <a:pt x="10675696" y="617347"/>
                  </a:cubicBezTo>
                  <a:cubicBezTo>
                    <a:pt x="10589565" y="616388"/>
                    <a:pt x="10553014" y="616715"/>
                    <a:pt x="10545673" y="618479"/>
                  </a:cubicBezTo>
                  <a:cubicBezTo>
                    <a:pt x="10532079" y="621769"/>
                    <a:pt x="10520360" y="631048"/>
                    <a:pt x="10515285" y="642550"/>
                  </a:cubicBezTo>
                  <a:cubicBezTo>
                    <a:pt x="10511539" y="651002"/>
                    <a:pt x="10511342" y="654204"/>
                    <a:pt x="10513260" y="674527"/>
                  </a:cubicBezTo>
                  <a:cubicBezTo>
                    <a:pt x="10516004" y="703521"/>
                    <a:pt x="10513085" y="734387"/>
                    <a:pt x="10506289" y="747893"/>
                  </a:cubicBezTo>
                  <a:cubicBezTo>
                    <a:pt x="10499274" y="761856"/>
                    <a:pt x="10492674" y="765907"/>
                    <a:pt x="10477187" y="765733"/>
                  </a:cubicBezTo>
                  <a:cubicBezTo>
                    <a:pt x="10453247" y="765428"/>
                    <a:pt x="10440177" y="772137"/>
                    <a:pt x="10429590" y="790217"/>
                  </a:cubicBezTo>
                  <a:cubicBezTo>
                    <a:pt x="10424624" y="798691"/>
                    <a:pt x="10424275" y="801305"/>
                    <a:pt x="10424319" y="830233"/>
                  </a:cubicBezTo>
                  <a:cubicBezTo>
                    <a:pt x="10424340" y="856198"/>
                    <a:pt x="10423665" y="862712"/>
                    <a:pt x="10420115" y="870749"/>
                  </a:cubicBezTo>
                  <a:cubicBezTo>
                    <a:pt x="10413775" y="885061"/>
                    <a:pt x="10401250" y="897826"/>
                    <a:pt x="10390643" y="900767"/>
                  </a:cubicBezTo>
                  <a:cubicBezTo>
                    <a:pt x="10379163" y="903969"/>
                    <a:pt x="10392145" y="903882"/>
                    <a:pt x="10047994" y="903075"/>
                  </a:cubicBezTo>
                  <a:cubicBezTo>
                    <a:pt x="9809666" y="902509"/>
                    <a:pt x="9754880" y="902923"/>
                    <a:pt x="9751068" y="905254"/>
                  </a:cubicBezTo>
                  <a:cubicBezTo>
                    <a:pt x="9741506" y="911114"/>
                    <a:pt x="9738522" y="919783"/>
                    <a:pt x="9737302" y="945400"/>
                  </a:cubicBezTo>
                  <a:cubicBezTo>
                    <a:pt x="9736408" y="963742"/>
                    <a:pt x="9735058" y="971736"/>
                    <a:pt x="9731704" y="978293"/>
                  </a:cubicBezTo>
                  <a:cubicBezTo>
                    <a:pt x="9725822" y="989860"/>
                    <a:pt x="9713928" y="999945"/>
                    <a:pt x="9702557" y="1003016"/>
                  </a:cubicBezTo>
                  <a:cubicBezTo>
                    <a:pt x="9695631" y="1004890"/>
                    <a:pt x="9535677" y="1005434"/>
                    <a:pt x="9074202" y="1005173"/>
                  </a:cubicBezTo>
                  <a:cubicBezTo>
                    <a:pt x="8507711" y="1004846"/>
                    <a:pt x="8454539" y="1005129"/>
                    <a:pt x="8448309" y="1008353"/>
                  </a:cubicBezTo>
                  <a:cubicBezTo>
                    <a:pt x="8440488" y="1012383"/>
                    <a:pt x="8436502" y="1020726"/>
                    <a:pt x="8434368" y="1037543"/>
                  </a:cubicBezTo>
                  <a:cubicBezTo>
                    <a:pt x="8432450" y="1052704"/>
                    <a:pt x="8428856" y="1061112"/>
                    <a:pt x="8420012" y="1071198"/>
                  </a:cubicBezTo>
                  <a:cubicBezTo>
                    <a:pt x="8408315" y="1084507"/>
                    <a:pt x="8402477" y="1086555"/>
                    <a:pt x="8375401" y="1086751"/>
                  </a:cubicBezTo>
                  <a:cubicBezTo>
                    <a:pt x="8355491" y="1086903"/>
                    <a:pt x="8349958" y="1087731"/>
                    <a:pt x="8342726" y="1091521"/>
                  </a:cubicBezTo>
                  <a:cubicBezTo>
                    <a:pt x="8329526" y="1098470"/>
                    <a:pt x="8324559" y="1105157"/>
                    <a:pt x="8319767" y="1122453"/>
                  </a:cubicBezTo>
                  <a:cubicBezTo>
                    <a:pt x="8313907" y="1143626"/>
                    <a:pt x="8310727" y="1147809"/>
                    <a:pt x="8296241" y="1153429"/>
                  </a:cubicBezTo>
                  <a:cubicBezTo>
                    <a:pt x="8286112" y="1157372"/>
                    <a:pt x="8278858" y="1158308"/>
                    <a:pt x="8255594" y="1158679"/>
                  </a:cubicBezTo>
                  <a:cubicBezTo>
                    <a:pt x="8215077" y="1159289"/>
                    <a:pt x="8207824" y="1163122"/>
                    <a:pt x="8202051" y="1186931"/>
                  </a:cubicBezTo>
                  <a:cubicBezTo>
                    <a:pt x="8195472" y="1214051"/>
                    <a:pt x="8185039" y="1223875"/>
                    <a:pt x="8165194" y="1221719"/>
                  </a:cubicBezTo>
                  <a:cubicBezTo>
                    <a:pt x="8158615" y="1221022"/>
                    <a:pt x="8065493" y="1220303"/>
                    <a:pt x="7958255" y="1220150"/>
                  </a:cubicBezTo>
                  <a:cubicBezTo>
                    <a:pt x="7777999" y="1219911"/>
                    <a:pt x="7762708" y="1220172"/>
                    <a:pt x="7755476" y="1223636"/>
                  </a:cubicBezTo>
                  <a:cubicBezTo>
                    <a:pt x="7746218" y="1228079"/>
                    <a:pt x="7740402" y="1237751"/>
                    <a:pt x="7734281" y="1258815"/>
                  </a:cubicBezTo>
                  <a:cubicBezTo>
                    <a:pt x="7731841" y="1267202"/>
                    <a:pt x="7727332" y="1280925"/>
                    <a:pt x="7724283" y="1289312"/>
                  </a:cubicBezTo>
                  <a:cubicBezTo>
                    <a:pt x="7721233" y="1297698"/>
                    <a:pt x="7718684" y="1306520"/>
                    <a:pt x="7718641" y="1308917"/>
                  </a:cubicBezTo>
                  <a:cubicBezTo>
                    <a:pt x="7718466" y="1317347"/>
                    <a:pt x="7710189" y="1331680"/>
                    <a:pt x="7702979" y="1336102"/>
                  </a:cubicBezTo>
                  <a:cubicBezTo>
                    <a:pt x="7696923" y="1339805"/>
                    <a:pt x="7692457" y="1340458"/>
                    <a:pt x="7675074" y="1340132"/>
                  </a:cubicBezTo>
                  <a:cubicBezTo>
                    <a:pt x="7645123" y="1339587"/>
                    <a:pt x="7635908" y="1345338"/>
                    <a:pt x="7632554" y="1366642"/>
                  </a:cubicBezTo>
                  <a:cubicBezTo>
                    <a:pt x="7630441" y="1380060"/>
                    <a:pt x="7625866" y="1387118"/>
                    <a:pt x="7615497" y="1392956"/>
                  </a:cubicBezTo>
                  <a:cubicBezTo>
                    <a:pt x="7606806" y="1397835"/>
                    <a:pt x="7605913" y="1397879"/>
                    <a:pt x="7531437" y="1397552"/>
                  </a:cubicBezTo>
                  <a:cubicBezTo>
                    <a:pt x="7476783" y="1397312"/>
                    <a:pt x="7454063" y="1397966"/>
                    <a:pt x="7448530" y="1399905"/>
                  </a:cubicBezTo>
                  <a:cubicBezTo>
                    <a:pt x="7442126" y="1402170"/>
                    <a:pt x="7439512" y="1405285"/>
                    <a:pt x="7432193" y="1419575"/>
                  </a:cubicBezTo>
                  <a:cubicBezTo>
                    <a:pt x="7422107" y="1439223"/>
                    <a:pt x="7411717" y="1450964"/>
                    <a:pt x="7396926" y="1459416"/>
                  </a:cubicBezTo>
                  <a:cubicBezTo>
                    <a:pt x="7381199" y="1468390"/>
                    <a:pt x="7378890" y="1470939"/>
                    <a:pt x="7371244" y="1487647"/>
                  </a:cubicBezTo>
                  <a:cubicBezTo>
                    <a:pt x="7365210" y="1500826"/>
                    <a:pt x="7362552" y="1504071"/>
                    <a:pt x="7352510" y="1510519"/>
                  </a:cubicBezTo>
                  <a:lnTo>
                    <a:pt x="7340813" y="1518034"/>
                  </a:lnTo>
                  <a:lnTo>
                    <a:pt x="6872411" y="1519123"/>
                  </a:lnTo>
                  <a:cubicBezTo>
                    <a:pt x="6405512" y="1520213"/>
                    <a:pt x="6403987" y="1520234"/>
                    <a:pt x="6392224" y="1524722"/>
                  </a:cubicBezTo>
                  <a:cubicBezTo>
                    <a:pt x="6379786" y="1529470"/>
                    <a:pt x="6372445" y="1538532"/>
                    <a:pt x="6372445" y="1549141"/>
                  </a:cubicBezTo>
                  <a:cubicBezTo>
                    <a:pt x="6372445" y="1557353"/>
                    <a:pt x="6366106" y="1567177"/>
                    <a:pt x="6358852" y="1570226"/>
                  </a:cubicBezTo>
                  <a:cubicBezTo>
                    <a:pt x="6354082" y="1572231"/>
                    <a:pt x="6345521" y="1572732"/>
                    <a:pt x="6329903" y="1571947"/>
                  </a:cubicBezTo>
                  <a:cubicBezTo>
                    <a:pt x="6297620" y="1570292"/>
                    <a:pt x="6289866" y="1571969"/>
                    <a:pt x="6275445" y="1583732"/>
                  </a:cubicBezTo>
                  <a:cubicBezTo>
                    <a:pt x="6265381" y="1591923"/>
                    <a:pt x="6261809" y="1596846"/>
                    <a:pt x="6254598" y="1612420"/>
                  </a:cubicBezTo>
                  <a:cubicBezTo>
                    <a:pt x="6243947" y="1635489"/>
                    <a:pt x="6240091" y="1639736"/>
                    <a:pt x="6222142" y="1648188"/>
                  </a:cubicBezTo>
                  <a:cubicBezTo>
                    <a:pt x="6208549" y="1654592"/>
                    <a:pt x="6206763" y="1654854"/>
                    <a:pt x="6177399" y="1655072"/>
                  </a:cubicBezTo>
                  <a:cubicBezTo>
                    <a:pt x="6142220" y="1655290"/>
                    <a:pt x="6141566" y="1655551"/>
                    <a:pt x="6121939" y="1676136"/>
                  </a:cubicBezTo>
                  <a:cubicBezTo>
                    <a:pt x="6105362" y="1693519"/>
                    <a:pt x="6102160" y="1694172"/>
                    <a:pt x="6039164" y="1692844"/>
                  </a:cubicBezTo>
                  <a:cubicBezTo>
                    <a:pt x="6010366" y="1692234"/>
                    <a:pt x="5985642" y="1692648"/>
                    <a:pt x="5982658" y="1693759"/>
                  </a:cubicBezTo>
                  <a:cubicBezTo>
                    <a:pt x="5979740" y="1694870"/>
                    <a:pt x="5969784" y="1703016"/>
                    <a:pt x="5960526" y="1711860"/>
                  </a:cubicBezTo>
                  <a:cubicBezTo>
                    <a:pt x="5949287" y="1722599"/>
                    <a:pt x="5940922" y="1728698"/>
                    <a:pt x="5935324" y="1730267"/>
                  </a:cubicBezTo>
                  <a:cubicBezTo>
                    <a:pt x="5929682" y="1731835"/>
                    <a:pt x="5864136" y="1732576"/>
                    <a:pt x="5732567" y="1732532"/>
                  </a:cubicBezTo>
                  <a:cubicBezTo>
                    <a:pt x="5519637" y="1732489"/>
                    <a:pt x="5528938" y="1731922"/>
                    <a:pt x="5522055" y="1745167"/>
                  </a:cubicBezTo>
                  <a:cubicBezTo>
                    <a:pt x="5517154" y="1754599"/>
                    <a:pt x="5502472" y="1768845"/>
                    <a:pt x="5492103" y="1774225"/>
                  </a:cubicBezTo>
                  <a:cubicBezTo>
                    <a:pt x="5482693" y="1779126"/>
                    <a:pt x="5481691" y="1779170"/>
                    <a:pt x="5390027" y="1779519"/>
                  </a:cubicBezTo>
                  <a:cubicBezTo>
                    <a:pt x="5301218" y="1779845"/>
                    <a:pt x="5297101" y="1780041"/>
                    <a:pt x="5288736" y="1784333"/>
                  </a:cubicBezTo>
                  <a:cubicBezTo>
                    <a:pt x="5276842" y="1790454"/>
                    <a:pt x="5256236" y="1811300"/>
                    <a:pt x="5244973" y="1828596"/>
                  </a:cubicBezTo>
                  <a:cubicBezTo>
                    <a:pt x="5239855" y="1836481"/>
                    <a:pt x="5234213" y="1844105"/>
                    <a:pt x="5232448" y="1845565"/>
                  </a:cubicBezTo>
                  <a:cubicBezTo>
                    <a:pt x="5223584" y="1852928"/>
                    <a:pt x="5215588" y="1853320"/>
                    <a:pt x="5070818" y="1853407"/>
                  </a:cubicBezTo>
                  <a:cubicBezTo>
                    <a:pt x="4933389" y="1853494"/>
                    <a:pt x="4926679" y="1853668"/>
                    <a:pt x="4920514" y="1857633"/>
                  </a:cubicBezTo>
                  <a:cubicBezTo>
                    <a:pt x="4916964" y="1859898"/>
                    <a:pt x="4911388" y="1864930"/>
                    <a:pt x="4908120" y="1868808"/>
                  </a:cubicBezTo>
                  <a:cubicBezTo>
                    <a:pt x="4898383" y="1880374"/>
                    <a:pt x="4887361" y="1883642"/>
                    <a:pt x="4857431" y="1883838"/>
                  </a:cubicBezTo>
                  <a:cubicBezTo>
                    <a:pt x="4841224" y="1883968"/>
                    <a:pt x="4829526" y="1885036"/>
                    <a:pt x="4826630" y="1886670"/>
                  </a:cubicBezTo>
                  <a:cubicBezTo>
                    <a:pt x="4824081" y="1888129"/>
                    <a:pt x="4818569" y="1894054"/>
                    <a:pt x="4814431" y="1899827"/>
                  </a:cubicBezTo>
                  <a:cubicBezTo>
                    <a:pt x="4807308" y="1909738"/>
                    <a:pt x="4793541" y="1922002"/>
                    <a:pt x="4771540" y="1937969"/>
                  </a:cubicBezTo>
                  <a:cubicBezTo>
                    <a:pt x="4766225" y="1941825"/>
                    <a:pt x="4759037" y="1949884"/>
                    <a:pt x="4755551" y="1955875"/>
                  </a:cubicBezTo>
                  <a:cubicBezTo>
                    <a:pt x="4752065" y="1961865"/>
                    <a:pt x="4745879" y="1970230"/>
                    <a:pt x="4741806" y="1974477"/>
                  </a:cubicBezTo>
                  <a:cubicBezTo>
                    <a:pt x="4736883" y="1979574"/>
                    <a:pt x="4732462" y="1987874"/>
                    <a:pt x="4728737" y="1998896"/>
                  </a:cubicBezTo>
                  <a:cubicBezTo>
                    <a:pt x="4721330" y="2020984"/>
                    <a:pt x="4717214" y="2025820"/>
                    <a:pt x="4702073" y="2030285"/>
                  </a:cubicBezTo>
                  <a:cubicBezTo>
                    <a:pt x="4691901" y="2033292"/>
                    <a:pt x="4682534" y="2033814"/>
                    <a:pt x="4649402" y="2033139"/>
                  </a:cubicBezTo>
                  <a:cubicBezTo>
                    <a:pt x="4580589" y="2031723"/>
                    <a:pt x="4583900" y="2031201"/>
                    <a:pt x="4568020" y="2046100"/>
                  </a:cubicBezTo>
                  <a:cubicBezTo>
                    <a:pt x="4552489" y="2060651"/>
                    <a:pt x="4545411" y="2063701"/>
                    <a:pt x="4521230" y="2066162"/>
                  </a:cubicBezTo>
                  <a:cubicBezTo>
                    <a:pt x="4509665" y="2067338"/>
                    <a:pt x="4497988" y="2069735"/>
                    <a:pt x="4495287" y="2071499"/>
                  </a:cubicBezTo>
                  <a:cubicBezTo>
                    <a:pt x="4492586" y="2073263"/>
                    <a:pt x="4486987" y="2081432"/>
                    <a:pt x="4482849" y="2089688"/>
                  </a:cubicBezTo>
                  <a:cubicBezTo>
                    <a:pt x="4474680" y="2105895"/>
                    <a:pt x="4454421" y="2129442"/>
                    <a:pt x="4444009" y="2134823"/>
                  </a:cubicBezTo>
                  <a:cubicBezTo>
                    <a:pt x="4438476" y="2137676"/>
                    <a:pt x="4434055" y="2137829"/>
                    <a:pt x="4413100" y="2135781"/>
                  </a:cubicBezTo>
                  <a:cubicBezTo>
                    <a:pt x="4383430" y="2132884"/>
                    <a:pt x="4377549" y="2133821"/>
                    <a:pt x="4360776" y="2144189"/>
                  </a:cubicBezTo>
                  <a:cubicBezTo>
                    <a:pt x="4318125" y="2170525"/>
                    <a:pt x="4320651" y="2169436"/>
                    <a:pt x="4305230" y="2168391"/>
                  </a:cubicBezTo>
                  <a:cubicBezTo>
                    <a:pt x="4297453" y="2167868"/>
                    <a:pt x="4279786" y="2167389"/>
                    <a:pt x="4266019" y="2167323"/>
                  </a:cubicBezTo>
                  <a:cubicBezTo>
                    <a:pt x="4236678" y="2167192"/>
                    <a:pt x="4227790" y="2170525"/>
                    <a:pt x="4215767" y="2186144"/>
                  </a:cubicBezTo>
                  <a:cubicBezTo>
                    <a:pt x="4211801" y="2191285"/>
                    <a:pt x="4201651" y="2202851"/>
                    <a:pt x="4193178" y="2211826"/>
                  </a:cubicBezTo>
                  <a:cubicBezTo>
                    <a:pt x="4184725" y="2220822"/>
                    <a:pt x="4175815" y="2230995"/>
                    <a:pt x="4173398" y="2234437"/>
                  </a:cubicBezTo>
                  <a:cubicBezTo>
                    <a:pt x="4169477" y="2240035"/>
                    <a:pt x="4166950" y="2241015"/>
                    <a:pt x="4149850" y="2243542"/>
                  </a:cubicBezTo>
                  <a:cubicBezTo>
                    <a:pt x="4129243" y="2246592"/>
                    <a:pt x="4122273" y="2249859"/>
                    <a:pt x="4116391" y="2259226"/>
                  </a:cubicBezTo>
                  <a:cubicBezTo>
                    <a:pt x="4114344" y="2262515"/>
                    <a:pt x="4109007" y="2269268"/>
                    <a:pt x="4104541" y="2274234"/>
                  </a:cubicBezTo>
                  <a:cubicBezTo>
                    <a:pt x="4100076" y="2279201"/>
                    <a:pt x="4094412" y="2287196"/>
                    <a:pt x="4091972" y="2292010"/>
                  </a:cubicBezTo>
                  <a:cubicBezTo>
                    <a:pt x="4089511" y="2296802"/>
                    <a:pt x="4084806" y="2302858"/>
                    <a:pt x="4081495" y="2305471"/>
                  </a:cubicBezTo>
                  <a:cubicBezTo>
                    <a:pt x="4075635" y="2310068"/>
                    <a:pt x="4074067" y="2310198"/>
                    <a:pt x="4022070" y="2309610"/>
                  </a:cubicBezTo>
                  <a:cubicBezTo>
                    <a:pt x="3962755" y="2308957"/>
                    <a:pt x="3957004" y="2309937"/>
                    <a:pt x="3941909" y="2323181"/>
                  </a:cubicBezTo>
                  <a:cubicBezTo>
                    <a:pt x="3929449" y="2334116"/>
                    <a:pt x="3921868" y="2336251"/>
                    <a:pt x="3897144" y="2335837"/>
                  </a:cubicBezTo>
                  <a:cubicBezTo>
                    <a:pt x="3855343" y="2335119"/>
                    <a:pt x="3855038" y="2335140"/>
                    <a:pt x="3846673" y="2340085"/>
                  </a:cubicBezTo>
                  <a:cubicBezTo>
                    <a:pt x="3832231" y="2348580"/>
                    <a:pt x="3795679" y="2384457"/>
                    <a:pt x="3784242" y="2401339"/>
                  </a:cubicBezTo>
                  <a:cubicBezTo>
                    <a:pt x="3772000" y="2419375"/>
                    <a:pt x="3766010" y="2425388"/>
                    <a:pt x="3753027" y="2432489"/>
                  </a:cubicBezTo>
                  <a:cubicBezTo>
                    <a:pt x="3745011" y="2436911"/>
                    <a:pt x="3740502" y="2437368"/>
                    <a:pt x="3696065" y="2438370"/>
                  </a:cubicBezTo>
                  <a:cubicBezTo>
                    <a:pt x="3639821" y="2439634"/>
                    <a:pt x="3643154" y="2438305"/>
                    <a:pt x="3629692" y="2465054"/>
                  </a:cubicBezTo>
                  <a:cubicBezTo>
                    <a:pt x="3625008" y="2474334"/>
                    <a:pt x="3620412" y="2481936"/>
                    <a:pt x="3619475" y="2481936"/>
                  </a:cubicBezTo>
                  <a:cubicBezTo>
                    <a:pt x="3618517" y="2481936"/>
                    <a:pt x="3609019" y="2489430"/>
                    <a:pt x="3598346" y="2498600"/>
                  </a:cubicBezTo>
                  <a:cubicBezTo>
                    <a:pt x="3579547" y="2514742"/>
                    <a:pt x="3564255" y="2523607"/>
                    <a:pt x="3550183" y="2526505"/>
                  </a:cubicBezTo>
                  <a:cubicBezTo>
                    <a:pt x="3544345" y="2527703"/>
                    <a:pt x="3542559" y="2526896"/>
                    <a:pt x="3537418" y="2520819"/>
                  </a:cubicBezTo>
                  <a:cubicBezTo>
                    <a:pt x="3532299" y="2514720"/>
                    <a:pt x="3531602" y="2512258"/>
                    <a:pt x="3532452" y="2503437"/>
                  </a:cubicBezTo>
                  <a:cubicBezTo>
                    <a:pt x="3533759" y="2489800"/>
                    <a:pt x="3544868" y="2472591"/>
                    <a:pt x="3556936" y="2465512"/>
                  </a:cubicBezTo>
                  <a:cubicBezTo>
                    <a:pt x="3567740" y="2459173"/>
                    <a:pt x="3571683" y="2455078"/>
                    <a:pt x="3580767" y="2440831"/>
                  </a:cubicBezTo>
                  <a:cubicBezTo>
                    <a:pt x="3598672" y="2412710"/>
                    <a:pt x="3605970" y="2403321"/>
                    <a:pt x="3622198" y="2387506"/>
                  </a:cubicBezTo>
                  <a:cubicBezTo>
                    <a:pt x="3631848" y="2378118"/>
                    <a:pt x="3642108" y="2369514"/>
                    <a:pt x="3644961" y="2368403"/>
                  </a:cubicBezTo>
                  <a:cubicBezTo>
                    <a:pt x="3647837" y="2367270"/>
                    <a:pt x="3657313" y="2367009"/>
                    <a:pt x="3666026" y="2367793"/>
                  </a:cubicBezTo>
                  <a:cubicBezTo>
                    <a:pt x="3679771" y="2369034"/>
                    <a:pt x="3683191" y="2368599"/>
                    <a:pt x="3691882" y="2364373"/>
                  </a:cubicBezTo>
                  <a:cubicBezTo>
                    <a:pt x="3700225" y="2360343"/>
                    <a:pt x="3704277" y="2355943"/>
                    <a:pt x="3715844" y="2338386"/>
                  </a:cubicBezTo>
                  <a:cubicBezTo>
                    <a:pt x="3724056" y="2325926"/>
                    <a:pt x="3732137" y="2316189"/>
                    <a:pt x="3735514" y="2314642"/>
                  </a:cubicBezTo>
                  <a:cubicBezTo>
                    <a:pt x="3738672" y="2313205"/>
                    <a:pt x="3748300" y="2312006"/>
                    <a:pt x="3756948" y="2311985"/>
                  </a:cubicBezTo>
                  <a:cubicBezTo>
                    <a:pt x="3776357" y="2311919"/>
                    <a:pt x="3787009" y="2307454"/>
                    <a:pt x="3802628" y="2292794"/>
                  </a:cubicBezTo>
                  <a:cubicBezTo>
                    <a:pt x="3821840" y="2274757"/>
                    <a:pt x="3821535" y="2274844"/>
                    <a:pt x="3875536" y="2275498"/>
                  </a:cubicBezTo>
                  <a:cubicBezTo>
                    <a:pt x="3928752" y="2276152"/>
                    <a:pt x="3929296" y="2276021"/>
                    <a:pt x="3938990" y="2260250"/>
                  </a:cubicBezTo>
                  <a:cubicBezTo>
                    <a:pt x="3944218" y="2251755"/>
                    <a:pt x="3947289" y="2249336"/>
                    <a:pt x="3970858" y="2235265"/>
                  </a:cubicBezTo>
                  <a:cubicBezTo>
                    <a:pt x="3982207" y="2228512"/>
                    <a:pt x="3985693" y="2227510"/>
                    <a:pt x="3996998" y="2227706"/>
                  </a:cubicBezTo>
                  <a:cubicBezTo>
                    <a:pt x="4013597" y="2227989"/>
                    <a:pt x="4020916" y="2224177"/>
                    <a:pt x="4034443" y="2208145"/>
                  </a:cubicBezTo>
                  <a:cubicBezTo>
                    <a:pt x="4050105" y="2189564"/>
                    <a:pt x="4051347" y="2188649"/>
                    <a:pt x="4084000" y="2171636"/>
                  </a:cubicBezTo>
                  <a:cubicBezTo>
                    <a:pt x="4114387" y="2155800"/>
                    <a:pt x="4118896" y="2151857"/>
                    <a:pt x="4123100" y="2137393"/>
                  </a:cubicBezTo>
                  <a:cubicBezTo>
                    <a:pt x="4123689" y="2135389"/>
                    <a:pt x="4132750" y="2129508"/>
                    <a:pt x="4143250" y="2124323"/>
                  </a:cubicBezTo>
                  <a:cubicBezTo>
                    <a:pt x="4162332" y="2114891"/>
                    <a:pt x="4162354" y="2114891"/>
                    <a:pt x="4182045" y="2115915"/>
                  </a:cubicBezTo>
                  <a:cubicBezTo>
                    <a:pt x="4192894" y="2116459"/>
                    <a:pt x="4211083" y="2116960"/>
                    <a:pt x="4222453" y="2116982"/>
                  </a:cubicBezTo>
                  <a:cubicBezTo>
                    <a:pt x="4241297" y="2117048"/>
                    <a:pt x="4244171" y="2116503"/>
                    <a:pt x="4254583" y="2110731"/>
                  </a:cubicBezTo>
                  <a:cubicBezTo>
                    <a:pt x="4260879" y="2107245"/>
                    <a:pt x="4273012" y="2097094"/>
                    <a:pt x="4281551" y="2088163"/>
                  </a:cubicBezTo>
                  <a:cubicBezTo>
                    <a:pt x="4304815" y="2063853"/>
                    <a:pt x="4312984" y="2061152"/>
                    <a:pt x="4343676" y="2067644"/>
                  </a:cubicBezTo>
                  <a:cubicBezTo>
                    <a:pt x="4354655" y="2069974"/>
                    <a:pt x="4378224" y="2067077"/>
                    <a:pt x="4385130" y="2062568"/>
                  </a:cubicBezTo>
                  <a:cubicBezTo>
                    <a:pt x="4387874" y="2060760"/>
                    <a:pt x="4390662" y="2057079"/>
                    <a:pt x="4391338" y="2054378"/>
                  </a:cubicBezTo>
                  <a:cubicBezTo>
                    <a:pt x="4392929" y="2048039"/>
                    <a:pt x="4403427" y="2040938"/>
                    <a:pt x="4419198" y="2035514"/>
                  </a:cubicBezTo>
                  <a:cubicBezTo>
                    <a:pt x="4437432" y="2029240"/>
                    <a:pt x="4442593" y="2024622"/>
                    <a:pt x="4451873" y="2006172"/>
                  </a:cubicBezTo>
                  <a:cubicBezTo>
                    <a:pt x="4458517" y="1992971"/>
                    <a:pt x="4461196" y="1989638"/>
                    <a:pt x="4465095" y="1989638"/>
                  </a:cubicBezTo>
                  <a:cubicBezTo>
                    <a:pt x="4467775" y="1989638"/>
                    <a:pt x="4472851" y="1986567"/>
                    <a:pt x="4476357" y="1982820"/>
                  </a:cubicBezTo>
                  <a:cubicBezTo>
                    <a:pt x="4488534" y="1969859"/>
                    <a:pt x="4502672" y="1966396"/>
                    <a:pt x="4564448" y="1961320"/>
                  </a:cubicBezTo>
                  <a:cubicBezTo>
                    <a:pt x="4582898" y="1959796"/>
                    <a:pt x="4594138" y="1959796"/>
                    <a:pt x="4599279" y="1961298"/>
                  </a:cubicBezTo>
                  <a:cubicBezTo>
                    <a:pt x="4615704" y="1966047"/>
                    <a:pt x="4627510" y="1964130"/>
                    <a:pt x="4645285" y="1953762"/>
                  </a:cubicBezTo>
                  <a:cubicBezTo>
                    <a:pt x="4662864" y="1943524"/>
                    <a:pt x="4669007" y="1935463"/>
                    <a:pt x="4669007" y="1922721"/>
                  </a:cubicBezTo>
                  <a:cubicBezTo>
                    <a:pt x="4669007" y="1912831"/>
                    <a:pt x="4680203" y="1907864"/>
                    <a:pt x="4709307" y="1904793"/>
                  </a:cubicBezTo>
                  <a:cubicBezTo>
                    <a:pt x="4722484" y="1903421"/>
                    <a:pt x="4735903" y="1901765"/>
                    <a:pt x="4739148" y="1901155"/>
                  </a:cubicBezTo>
                  <a:cubicBezTo>
                    <a:pt x="4746620" y="1899718"/>
                    <a:pt x="4756836" y="1891571"/>
                    <a:pt x="4770255" y="1876366"/>
                  </a:cubicBezTo>
                  <a:cubicBezTo>
                    <a:pt x="4783716" y="1861096"/>
                    <a:pt x="4788836" y="1857698"/>
                    <a:pt x="4806306" y="1852427"/>
                  </a:cubicBezTo>
                  <a:cubicBezTo>
                    <a:pt x="4816261" y="1849442"/>
                    <a:pt x="4824081" y="1845129"/>
                    <a:pt x="4832271" y="1838137"/>
                  </a:cubicBezTo>
                  <a:cubicBezTo>
                    <a:pt x="4838719" y="1832648"/>
                    <a:pt x="4850765" y="1824719"/>
                    <a:pt x="4859043" y="1820558"/>
                  </a:cubicBezTo>
                  <a:cubicBezTo>
                    <a:pt x="4869651" y="1815221"/>
                    <a:pt x="4875185" y="1810930"/>
                    <a:pt x="4877754" y="1806028"/>
                  </a:cubicBezTo>
                  <a:cubicBezTo>
                    <a:pt x="4887600" y="1787295"/>
                    <a:pt x="4908840" y="1774683"/>
                    <a:pt x="4920057" y="1780913"/>
                  </a:cubicBezTo>
                  <a:cubicBezTo>
                    <a:pt x="4926047" y="1784245"/>
                    <a:pt x="4957416" y="1784028"/>
                    <a:pt x="4972882" y="1780542"/>
                  </a:cubicBezTo>
                  <a:cubicBezTo>
                    <a:pt x="4980200" y="1778887"/>
                    <a:pt x="5010936" y="1778277"/>
                    <a:pt x="5066548" y="1778669"/>
                  </a:cubicBezTo>
                  <a:cubicBezTo>
                    <a:pt x="5148410" y="1779235"/>
                    <a:pt x="5149433" y="1779192"/>
                    <a:pt x="5160194" y="1774334"/>
                  </a:cubicBezTo>
                  <a:cubicBezTo>
                    <a:pt x="5173983" y="1768083"/>
                    <a:pt x="5179232" y="1763203"/>
                    <a:pt x="5190952" y="1745668"/>
                  </a:cubicBezTo>
                  <a:cubicBezTo>
                    <a:pt x="5196158" y="1737891"/>
                    <a:pt x="5203825" y="1726411"/>
                    <a:pt x="5208008" y="1720181"/>
                  </a:cubicBezTo>
                  <a:cubicBezTo>
                    <a:pt x="5221666" y="1699771"/>
                    <a:pt x="5214042" y="1701012"/>
                    <a:pt x="5325680" y="1701012"/>
                  </a:cubicBezTo>
                  <a:lnTo>
                    <a:pt x="5423792" y="1701012"/>
                  </a:lnTo>
                  <a:lnTo>
                    <a:pt x="5433942" y="1695044"/>
                  </a:lnTo>
                  <a:cubicBezTo>
                    <a:pt x="5439518" y="1691776"/>
                    <a:pt x="5447077" y="1685285"/>
                    <a:pt x="5450780" y="1680645"/>
                  </a:cubicBezTo>
                  <a:cubicBezTo>
                    <a:pt x="5454810" y="1675548"/>
                    <a:pt x="5461846" y="1670298"/>
                    <a:pt x="5468490" y="1667444"/>
                  </a:cubicBezTo>
                  <a:lnTo>
                    <a:pt x="5479491" y="1662696"/>
                  </a:lnTo>
                  <a:lnTo>
                    <a:pt x="5671247" y="1662826"/>
                  </a:lnTo>
                  <a:cubicBezTo>
                    <a:pt x="5844161" y="1662957"/>
                    <a:pt x="5863744" y="1662609"/>
                    <a:pt x="5870475" y="1659407"/>
                  </a:cubicBezTo>
                  <a:cubicBezTo>
                    <a:pt x="5874592" y="1657468"/>
                    <a:pt x="5877970" y="1655028"/>
                    <a:pt x="5877970" y="1654004"/>
                  </a:cubicBezTo>
                  <a:cubicBezTo>
                    <a:pt x="5877970" y="1652980"/>
                    <a:pt x="5887030" y="1643265"/>
                    <a:pt x="5898118" y="1632417"/>
                  </a:cubicBezTo>
                  <a:cubicBezTo>
                    <a:pt x="5912430" y="1618411"/>
                    <a:pt x="5920642" y="1612050"/>
                    <a:pt x="5926480" y="1610460"/>
                  </a:cubicBezTo>
                  <a:cubicBezTo>
                    <a:pt x="5932014" y="1608957"/>
                    <a:pt x="5947522" y="1608913"/>
                    <a:pt x="5973727" y="1610307"/>
                  </a:cubicBezTo>
                  <a:cubicBezTo>
                    <a:pt x="6023915" y="1612987"/>
                    <a:pt x="6025985" y="1612551"/>
                    <a:pt x="6044609" y="1595037"/>
                  </a:cubicBezTo>
                  <a:cubicBezTo>
                    <a:pt x="6060032" y="1580552"/>
                    <a:pt x="6065478" y="1579266"/>
                    <a:pt x="6112137" y="1579136"/>
                  </a:cubicBezTo>
                  <a:cubicBezTo>
                    <a:pt x="6165615" y="1578983"/>
                    <a:pt x="6167248" y="1578330"/>
                    <a:pt x="6187790" y="1547921"/>
                  </a:cubicBezTo>
                  <a:cubicBezTo>
                    <a:pt x="6197309" y="1533805"/>
                    <a:pt x="6202951" y="1522935"/>
                    <a:pt x="6204693" y="1515311"/>
                  </a:cubicBezTo>
                  <a:cubicBezTo>
                    <a:pt x="6209747" y="1493376"/>
                    <a:pt x="6224342" y="1484859"/>
                    <a:pt x="6250460" y="1488671"/>
                  </a:cubicBezTo>
                  <a:cubicBezTo>
                    <a:pt x="6277601" y="1492613"/>
                    <a:pt x="6301672" y="1486754"/>
                    <a:pt x="6309339" y="1474359"/>
                  </a:cubicBezTo>
                  <a:cubicBezTo>
                    <a:pt x="6315656" y="1464143"/>
                    <a:pt x="6323128" y="1458719"/>
                    <a:pt x="6336263" y="1454798"/>
                  </a:cubicBezTo>
                  <a:cubicBezTo>
                    <a:pt x="6346087" y="1451879"/>
                    <a:pt x="6401242" y="1451487"/>
                    <a:pt x="6805624" y="1451552"/>
                  </a:cubicBezTo>
                  <a:cubicBezTo>
                    <a:pt x="7151823" y="1451618"/>
                    <a:pt x="7265944" y="1451008"/>
                    <a:pt x="7272414" y="1449069"/>
                  </a:cubicBezTo>
                  <a:cubicBezTo>
                    <a:pt x="7283327" y="1445801"/>
                    <a:pt x="7292149" y="1435759"/>
                    <a:pt x="7298096" y="1419836"/>
                  </a:cubicBezTo>
                  <a:cubicBezTo>
                    <a:pt x="7304631" y="1402388"/>
                    <a:pt x="7309946" y="1395766"/>
                    <a:pt x="7323517" y="1388098"/>
                  </a:cubicBezTo>
                  <a:cubicBezTo>
                    <a:pt x="7334975" y="1381628"/>
                    <a:pt x="7342642" y="1373895"/>
                    <a:pt x="7362051" y="1349215"/>
                  </a:cubicBezTo>
                  <a:cubicBezTo>
                    <a:pt x="7379630" y="1326844"/>
                    <a:pt x="7374337" y="1327999"/>
                    <a:pt x="7458942" y="1328129"/>
                  </a:cubicBezTo>
                  <a:cubicBezTo>
                    <a:pt x="7514293" y="1328216"/>
                    <a:pt x="7534464" y="1327563"/>
                    <a:pt x="7539518" y="1325450"/>
                  </a:cubicBezTo>
                  <a:cubicBezTo>
                    <a:pt x="7546685" y="1322487"/>
                    <a:pt x="7552762" y="1312162"/>
                    <a:pt x="7557337" y="1295150"/>
                  </a:cubicBezTo>
                  <a:cubicBezTo>
                    <a:pt x="7562652" y="1275458"/>
                    <a:pt x="7571735" y="1270426"/>
                    <a:pt x="7608767" y="1266657"/>
                  </a:cubicBezTo>
                  <a:cubicBezTo>
                    <a:pt x="7629765" y="1264544"/>
                    <a:pt x="7636191" y="1261190"/>
                    <a:pt x="7642291" y="1249209"/>
                  </a:cubicBezTo>
                  <a:cubicBezTo>
                    <a:pt x="7646800" y="1240387"/>
                    <a:pt x="7657495" y="1202506"/>
                    <a:pt x="7661591" y="1180875"/>
                  </a:cubicBezTo>
                  <a:cubicBezTo>
                    <a:pt x="7664575" y="1165104"/>
                    <a:pt x="7670260" y="1157001"/>
                    <a:pt x="7682480" y="1151098"/>
                  </a:cubicBezTo>
                  <a:lnTo>
                    <a:pt x="7692043" y="1146458"/>
                  </a:lnTo>
                  <a:lnTo>
                    <a:pt x="7902010" y="1146850"/>
                  </a:lnTo>
                  <a:cubicBezTo>
                    <a:pt x="8093636" y="1147199"/>
                    <a:pt x="8112566" y="1146916"/>
                    <a:pt x="8118927" y="1143626"/>
                  </a:cubicBezTo>
                  <a:cubicBezTo>
                    <a:pt x="8126834" y="1139553"/>
                    <a:pt x="8130559" y="1133367"/>
                    <a:pt x="8135634" y="1115897"/>
                  </a:cubicBezTo>
                  <a:cubicBezTo>
                    <a:pt x="8139861" y="1101389"/>
                    <a:pt x="8145349" y="1095704"/>
                    <a:pt x="8161077" y="1089626"/>
                  </a:cubicBezTo>
                  <a:cubicBezTo>
                    <a:pt x="8171250" y="1085705"/>
                    <a:pt x="8177066" y="1085139"/>
                    <a:pt x="8204534" y="1085466"/>
                  </a:cubicBezTo>
                  <a:cubicBezTo>
                    <a:pt x="8233571" y="1085792"/>
                    <a:pt x="8236752" y="1085444"/>
                    <a:pt x="8241958" y="1081349"/>
                  </a:cubicBezTo>
                  <a:cubicBezTo>
                    <a:pt x="8248863" y="1075903"/>
                    <a:pt x="8251281" y="1068605"/>
                    <a:pt x="8254461" y="1043598"/>
                  </a:cubicBezTo>
                  <a:cubicBezTo>
                    <a:pt x="8255790" y="1033055"/>
                    <a:pt x="8257794" y="1021990"/>
                    <a:pt x="8258949" y="1018983"/>
                  </a:cubicBezTo>
                  <a:cubicBezTo>
                    <a:pt x="8262608" y="1009333"/>
                    <a:pt x="8273935" y="1006262"/>
                    <a:pt x="8306784" y="1005979"/>
                  </a:cubicBezTo>
                  <a:cubicBezTo>
                    <a:pt x="8348477" y="1005652"/>
                    <a:pt x="8354467" y="1001840"/>
                    <a:pt x="8364379" y="969340"/>
                  </a:cubicBezTo>
                  <a:cubicBezTo>
                    <a:pt x="8370021" y="950846"/>
                    <a:pt x="8375053" y="943941"/>
                    <a:pt x="8385879" y="939845"/>
                  </a:cubicBezTo>
                  <a:cubicBezTo>
                    <a:pt x="8390170" y="938212"/>
                    <a:pt x="8579116" y="937515"/>
                    <a:pt x="9015279" y="937515"/>
                  </a:cubicBezTo>
                  <a:lnTo>
                    <a:pt x="9638537" y="937515"/>
                  </a:lnTo>
                  <a:lnTo>
                    <a:pt x="9647729" y="933049"/>
                  </a:lnTo>
                  <a:cubicBezTo>
                    <a:pt x="9660277" y="926994"/>
                    <a:pt x="9664220" y="916864"/>
                    <a:pt x="9664241" y="890746"/>
                  </a:cubicBezTo>
                  <a:cubicBezTo>
                    <a:pt x="9664241" y="872862"/>
                    <a:pt x="9664916" y="869660"/>
                    <a:pt x="9671691" y="855414"/>
                  </a:cubicBezTo>
                  <a:cubicBezTo>
                    <a:pt x="9676178" y="845982"/>
                    <a:pt x="9681777" y="837901"/>
                    <a:pt x="9685763" y="835047"/>
                  </a:cubicBezTo>
                  <a:lnTo>
                    <a:pt x="9692385" y="830342"/>
                  </a:lnTo>
                  <a:lnTo>
                    <a:pt x="9972734" y="830603"/>
                  </a:lnTo>
                  <a:cubicBezTo>
                    <a:pt x="10147216" y="830777"/>
                    <a:pt x="10263800" y="831736"/>
                    <a:pt x="10281422" y="833152"/>
                  </a:cubicBezTo>
                  <a:lnTo>
                    <a:pt x="10309740" y="835461"/>
                  </a:lnTo>
                  <a:lnTo>
                    <a:pt x="10324073" y="829013"/>
                  </a:lnTo>
                  <a:cubicBezTo>
                    <a:pt x="10345551" y="819363"/>
                    <a:pt x="10346597" y="816379"/>
                    <a:pt x="10346923" y="763250"/>
                  </a:cubicBezTo>
                  <a:cubicBezTo>
                    <a:pt x="10347316" y="700711"/>
                    <a:pt x="10349189" y="697705"/>
                    <a:pt x="10388856" y="695613"/>
                  </a:cubicBezTo>
                  <a:cubicBezTo>
                    <a:pt x="10408788" y="694568"/>
                    <a:pt x="10416259" y="693283"/>
                    <a:pt x="10423382" y="689601"/>
                  </a:cubicBezTo>
                  <a:cubicBezTo>
                    <a:pt x="10436452" y="682848"/>
                    <a:pt x="10437563" y="677729"/>
                    <a:pt x="10436909" y="626626"/>
                  </a:cubicBezTo>
                  <a:cubicBezTo>
                    <a:pt x="10436431" y="590488"/>
                    <a:pt x="10436953" y="581775"/>
                    <a:pt x="10440090" y="572648"/>
                  </a:cubicBezTo>
                  <a:cubicBezTo>
                    <a:pt x="10444533" y="559774"/>
                    <a:pt x="10446973" y="556310"/>
                    <a:pt x="10455599" y="550712"/>
                  </a:cubicBezTo>
                  <a:cubicBezTo>
                    <a:pt x="10461764" y="546682"/>
                    <a:pt x="10467646" y="546508"/>
                    <a:pt x="10599368" y="546356"/>
                  </a:cubicBezTo>
                  <a:cubicBezTo>
                    <a:pt x="10724142" y="546203"/>
                    <a:pt x="10737342" y="545854"/>
                    <a:pt x="10743747" y="542500"/>
                  </a:cubicBezTo>
                  <a:cubicBezTo>
                    <a:pt x="10758450" y="534789"/>
                    <a:pt x="10762022" y="519519"/>
                    <a:pt x="10760454" y="470964"/>
                  </a:cubicBezTo>
                  <a:lnTo>
                    <a:pt x="10759386" y="437593"/>
                  </a:lnTo>
                  <a:lnTo>
                    <a:pt x="10769908" y="420340"/>
                  </a:lnTo>
                  <a:cubicBezTo>
                    <a:pt x="10787203" y="391957"/>
                    <a:pt x="10779492" y="393896"/>
                    <a:pt x="10870873" y="394789"/>
                  </a:cubicBezTo>
                  <a:cubicBezTo>
                    <a:pt x="10942909" y="395464"/>
                    <a:pt x="10949683" y="395225"/>
                    <a:pt x="10955129" y="391674"/>
                  </a:cubicBezTo>
                  <a:cubicBezTo>
                    <a:pt x="10966849" y="384050"/>
                    <a:pt x="10966609" y="385770"/>
                    <a:pt x="10966130" y="314518"/>
                  </a:cubicBezTo>
                  <a:cubicBezTo>
                    <a:pt x="10965738" y="255638"/>
                    <a:pt x="10966108" y="247099"/>
                    <a:pt x="10969462" y="239388"/>
                  </a:cubicBezTo>
                  <a:cubicBezTo>
                    <a:pt x="10974276" y="228344"/>
                    <a:pt x="10980638" y="221548"/>
                    <a:pt x="10991268" y="216102"/>
                  </a:cubicBezTo>
                  <a:cubicBezTo>
                    <a:pt x="10999349" y="211963"/>
                    <a:pt x="11004729" y="211767"/>
                    <a:pt x="11121966" y="211419"/>
                  </a:cubicBezTo>
                  <a:cubicBezTo>
                    <a:pt x="11233408" y="211092"/>
                    <a:pt x="11244844" y="210722"/>
                    <a:pt x="11251140" y="207280"/>
                  </a:cubicBezTo>
                  <a:cubicBezTo>
                    <a:pt x="11262663" y="200963"/>
                    <a:pt x="11263927" y="193578"/>
                    <a:pt x="11263120" y="138075"/>
                  </a:cubicBezTo>
                  <a:cubicBezTo>
                    <a:pt x="11262750" y="111107"/>
                    <a:pt x="11263099" y="72072"/>
                    <a:pt x="11263927" y="51335"/>
                  </a:cubicBezTo>
                  <a:cubicBezTo>
                    <a:pt x="11265278" y="16787"/>
                    <a:pt x="11265822" y="13127"/>
                    <a:pt x="11270200" y="8030"/>
                  </a:cubicBezTo>
                  <a:cubicBezTo>
                    <a:pt x="11273141" y="4610"/>
                    <a:pt x="11278281" y="1931"/>
                    <a:pt x="11283575" y="1059"/>
                  </a:cubicBezTo>
                  <a:cubicBezTo>
                    <a:pt x="11287164" y="477"/>
                    <a:pt x="11319510" y="158"/>
                    <a:pt x="11366183" y="47"/>
                  </a:cubicBezTo>
                  <a:close/>
                </a:path>
              </a:pathLst>
            </a:custGeom>
            <a:solidFill>
              <a:srgbClr val="90B4CC"/>
            </a:solidFill>
            <a:ln w="217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2" name="Freeform: Shape 51">
              <a:extLst>
                <a:ext uri="{FF2B5EF4-FFF2-40B4-BE49-F238E27FC236}">
                  <a16:creationId xmlns:a16="http://schemas.microsoft.com/office/drawing/2014/main" id="{B87783BA-F010-AC20-A380-24FC11BED877}"/>
                </a:ext>
              </a:extLst>
            </p:cNvPr>
            <p:cNvSpPr/>
            <p:nvPr/>
          </p:nvSpPr>
          <p:spPr>
            <a:xfrm>
              <a:off x="1764105" y="3824294"/>
              <a:ext cx="3553674" cy="1021072"/>
            </a:xfrm>
            <a:custGeom>
              <a:avLst/>
              <a:gdLst>
                <a:gd name="connsiteX0" fmla="*/ 11485966 w 11704848"/>
                <a:gd name="connsiteY0" fmla="*/ 2043 h 3985626"/>
                <a:gd name="connsiteX1" fmla="*/ 11460437 w 11704848"/>
                <a:gd name="connsiteY1" fmla="*/ 20449 h 3985626"/>
                <a:gd name="connsiteX2" fmla="*/ 11456299 w 11704848"/>
                <a:gd name="connsiteY2" fmla="*/ 44454 h 3985626"/>
                <a:gd name="connsiteX3" fmla="*/ 11449480 w 11704848"/>
                <a:gd name="connsiteY3" fmla="*/ 68547 h 3985626"/>
                <a:gd name="connsiteX4" fmla="*/ 11443838 w 11704848"/>
                <a:gd name="connsiteY4" fmla="*/ 75713 h 3985626"/>
                <a:gd name="connsiteX5" fmla="*/ 11570180 w 11704848"/>
                <a:gd name="connsiteY5" fmla="*/ 82967 h 3985626"/>
                <a:gd name="connsiteX6" fmla="*/ 11685631 w 11704848"/>
                <a:gd name="connsiteY6" fmla="*/ 85995 h 3985626"/>
                <a:gd name="connsiteX7" fmla="*/ 11696327 w 11704848"/>
                <a:gd name="connsiteY7" fmla="*/ 87084 h 3985626"/>
                <a:gd name="connsiteX8" fmla="*/ 11704408 w 11704848"/>
                <a:gd name="connsiteY8" fmla="*/ 37157 h 3985626"/>
                <a:gd name="connsiteX9" fmla="*/ 11700530 w 11704848"/>
                <a:gd name="connsiteY9" fmla="*/ 18751 h 3985626"/>
                <a:gd name="connsiteX10" fmla="*/ 11688071 w 11704848"/>
                <a:gd name="connsiteY10" fmla="*/ 6966 h 3985626"/>
                <a:gd name="connsiteX11" fmla="*/ 11602027 w 11704848"/>
                <a:gd name="connsiteY11" fmla="*/ 2217 h 3985626"/>
                <a:gd name="connsiteX12" fmla="*/ 11509188 w 11704848"/>
                <a:gd name="connsiteY12" fmla="*/ 431 h 3985626"/>
                <a:gd name="connsiteX13" fmla="*/ 11485966 w 11704848"/>
                <a:gd name="connsiteY13" fmla="*/ 2043 h 3985626"/>
                <a:gd name="connsiteX14" fmla="*/ 11476056 w 11704848"/>
                <a:gd name="connsiteY14" fmla="*/ 142871 h 3985626"/>
                <a:gd name="connsiteX15" fmla="*/ 11444688 w 11704848"/>
                <a:gd name="connsiteY15" fmla="*/ 156267 h 3985626"/>
                <a:gd name="connsiteX16" fmla="*/ 11447999 w 11704848"/>
                <a:gd name="connsiteY16" fmla="*/ 162214 h 3985626"/>
                <a:gd name="connsiteX17" fmla="*/ 11456516 w 11704848"/>
                <a:gd name="connsiteY17" fmla="*/ 239740 h 3985626"/>
                <a:gd name="connsiteX18" fmla="*/ 11397528 w 11704848"/>
                <a:gd name="connsiteY18" fmla="*/ 315109 h 3985626"/>
                <a:gd name="connsiteX19" fmla="*/ 11326775 w 11704848"/>
                <a:gd name="connsiteY19" fmla="*/ 340922 h 3985626"/>
                <a:gd name="connsiteX20" fmla="*/ 11323029 w 11704848"/>
                <a:gd name="connsiteY20" fmla="*/ 469922 h 3985626"/>
                <a:gd name="connsiteX21" fmla="*/ 11322942 w 11704848"/>
                <a:gd name="connsiteY21" fmla="*/ 586832 h 3985626"/>
                <a:gd name="connsiteX22" fmla="*/ 11317496 w 11704848"/>
                <a:gd name="connsiteY22" fmla="*/ 592648 h 3985626"/>
                <a:gd name="connsiteX23" fmla="*/ 11269573 w 11704848"/>
                <a:gd name="connsiteY23" fmla="*/ 605805 h 3985626"/>
                <a:gd name="connsiteX24" fmla="*/ 11212719 w 11704848"/>
                <a:gd name="connsiteY24" fmla="*/ 619833 h 3985626"/>
                <a:gd name="connsiteX25" fmla="*/ 11198887 w 11704848"/>
                <a:gd name="connsiteY25" fmla="*/ 747286 h 3985626"/>
                <a:gd name="connsiteX26" fmla="*/ 11196993 w 11704848"/>
                <a:gd name="connsiteY26" fmla="*/ 848055 h 3985626"/>
                <a:gd name="connsiteX27" fmla="*/ 11186101 w 11704848"/>
                <a:gd name="connsiteY27" fmla="*/ 855548 h 3985626"/>
                <a:gd name="connsiteX28" fmla="*/ 11084417 w 11704848"/>
                <a:gd name="connsiteY28" fmla="*/ 859840 h 3985626"/>
                <a:gd name="connsiteX29" fmla="*/ 10983344 w 11704848"/>
                <a:gd name="connsiteY29" fmla="*/ 861451 h 3985626"/>
                <a:gd name="connsiteX30" fmla="*/ 10962062 w 11704848"/>
                <a:gd name="connsiteY30" fmla="*/ 886981 h 3985626"/>
                <a:gd name="connsiteX31" fmla="*/ 10958358 w 11704848"/>
                <a:gd name="connsiteY31" fmla="*/ 960761 h 3985626"/>
                <a:gd name="connsiteX32" fmla="*/ 10958794 w 11704848"/>
                <a:gd name="connsiteY32" fmla="*/ 1028419 h 3985626"/>
                <a:gd name="connsiteX33" fmla="*/ 10942958 w 11704848"/>
                <a:gd name="connsiteY33" fmla="*/ 1058697 h 3985626"/>
                <a:gd name="connsiteX34" fmla="*/ 10934680 w 11704848"/>
                <a:gd name="connsiteY34" fmla="*/ 1064426 h 3985626"/>
                <a:gd name="connsiteX35" fmla="*/ 10745428 w 11704848"/>
                <a:gd name="connsiteY35" fmla="*/ 1065167 h 3985626"/>
                <a:gd name="connsiteX36" fmla="*/ 10527489 w 11704848"/>
                <a:gd name="connsiteY36" fmla="*/ 1063903 h 3985626"/>
                <a:gd name="connsiteX37" fmla="*/ 10480807 w 11704848"/>
                <a:gd name="connsiteY37" fmla="*/ 1067846 h 3985626"/>
                <a:gd name="connsiteX38" fmla="*/ 10445998 w 11704848"/>
                <a:gd name="connsiteY38" fmla="*/ 1095358 h 3985626"/>
                <a:gd name="connsiteX39" fmla="*/ 10443254 w 11704848"/>
                <a:gd name="connsiteY39" fmla="*/ 1161034 h 3985626"/>
                <a:gd name="connsiteX40" fmla="*/ 10425892 w 11704848"/>
                <a:gd name="connsiteY40" fmla="*/ 1233115 h 3985626"/>
                <a:gd name="connsiteX41" fmla="*/ 10303493 w 11704848"/>
                <a:gd name="connsiteY41" fmla="*/ 1236535 h 3985626"/>
                <a:gd name="connsiteX42" fmla="*/ 10174733 w 11704848"/>
                <a:gd name="connsiteY42" fmla="*/ 1234901 h 3985626"/>
                <a:gd name="connsiteX43" fmla="*/ 10130818 w 11704848"/>
                <a:gd name="connsiteY43" fmla="*/ 1247796 h 3985626"/>
                <a:gd name="connsiteX44" fmla="*/ 10117684 w 11704848"/>
                <a:gd name="connsiteY44" fmla="*/ 1307852 h 3985626"/>
                <a:gd name="connsiteX45" fmla="*/ 10113218 w 11704848"/>
                <a:gd name="connsiteY45" fmla="*/ 1354534 h 3985626"/>
                <a:gd name="connsiteX46" fmla="*/ 10103720 w 11704848"/>
                <a:gd name="connsiteY46" fmla="*/ 1367255 h 3985626"/>
                <a:gd name="connsiteX47" fmla="*/ 9082332 w 11704848"/>
                <a:gd name="connsiteY47" fmla="*/ 1367865 h 3985626"/>
                <a:gd name="connsiteX48" fmla="*/ 9033975 w 11704848"/>
                <a:gd name="connsiteY48" fmla="*/ 1378255 h 3985626"/>
                <a:gd name="connsiteX49" fmla="*/ 9014848 w 11704848"/>
                <a:gd name="connsiteY49" fmla="*/ 1427050 h 3985626"/>
                <a:gd name="connsiteX50" fmla="*/ 9010078 w 11704848"/>
                <a:gd name="connsiteY50" fmla="*/ 1457415 h 3985626"/>
                <a:gd name="connsiteX51" fmla="*/ 8998403 w 11704848"/>
                <a:gd name="connsiteY51" fmla="*/ 1470071 h 3985626"/>
                <a:gd name="connsiteX52" fmla="*/ 8984527 w 11704848"/>
                <a:gd name="connsiteY52" fmla="*/ 1515140 h 3985626"/>
                <a:gd name="connsiteX53" fmla="*/ 8975138 w 11704848"/>
                <a:gd name="connsiteY53" fmla="*/ 1555374 h 3985626"/>
                <a:gd name="connsiteX54" fmla="*/ 8955795 w 11704848"/>
                <a:gd name="connsiteY54" fmla="*/ 1563020 h 3985626"/>
                <a:gd name="connsiteX55" fmla="*/ 8922750 w 11704848"/>
                <a:gd name="connsiteY55" fmla="*/ 1618196 h 3985626"/>
                <a:gd name="connsiteX56" fmla="*/ 8903580 w 11704848"/>
                <a:gd name="connsiteY56" fmla="*/ 1650283 h 3985626"/>
                <a:gd name="connsiteX57" fmla="*/ 8734979 w 11704848"/>
                <a:gd name="connsiteY57" fmla="*/ 1652265 h 3985626"/>
                <a:gd name="connsiteX58" fmla="*/ 8574743 w 11704848"/>
                <a:gd name="connsiteY58" fmla="*/ 1652003 h 3985626"/>
                <a:gd name="connsiteX59" fmla="*/ 8562631 w 11704848"/>
                <a:gd name="connsiteY59" fmla="*/ 1659279 h 3985626"/>
                <a:gd name="connsiteX60" fmla="*/ 8533965 w 11704848"/>
                <a:gd name="connsiteY60" fmla="*/ 1691278 h 3985626"/>
                <a:gd name="connsiteX61" fmla="*/ 8531438 w 11704848"/>
                <a:gd name="connsiteY61" fmla="*/ 1716460 h 3985626"/>
                <a:gd name="connsiteX62" fmla="*/ 8518107 w 11704848"/>
                <a:gd name="connsiteY62" fmla="*/ 1777409 h 3985626"/>
                <a:gd name="connsiteX63" fmla="*/ 8512203 w 11704848"/>
                <a:gd name="connsiteY63" fmla="*/ 1804856 h 3985626"/>
                <a:gd name="connsiteX64" fmla="*/ 8501574 w 11704848"/>
                <a:gd name="connsiteY64" fmla="*/ 1832259 h 3985626"/>
                <a:gd name="connsiteX65" fmla="*/ 8465000 w 11704848"/>
                <a:gd name="connsiteY65" fmla="*/ 1836376 h 3985626"/>
                <a:gd name="connsiteX66" fmla="*/ 8409562 w 11704848"/>
                <a:gd name="connsiteY66" fmla="*/ 1873538 h 3985626"/>
                <a:gd name="connsiteX67" fmla="*/ 8387670 w 11704848"/>
                <a:gd name="connsiteY67" fmla="*/ 1911222 h 3985626"/>
                <a:gd name="connsiteX68" fmla="*/ 8359352 w 11704848"/>
                <a:gd name="connsiteY68" fmla="*/ 1915013 h 3985626"/>
                <a:gd name="connsiteX69" fmla="*/ 8247975 w 11704848"/>
                <a:gd name="connsiteY69" fmla="*/ 1913292 h 3985626"/>
                <a:gd name="connsiteX70" fmla="*/ 8155135 w 11704848"/>
                <a:gd name="connsiteY70" fmla="*/ 1912856 h 3985626"/>
                <a:gd name="connsiteX71" fmla="*/ 8138057 w 11704848"/>
                <a:gd name="connsiteY71" fmla="*/ 1921482 h 3985626"/>
                <a:gd name="connsiteX72" fmla="*/ 8117015 w 11704848"/>
                <a:gd name="connsiteY72" fmla="*/ 1935641 h 3985626"/>
                <a:gd name="connsiteX73" fmla="*/ 8111395 w 11704848"/>
                <a:gd name="connsiteY73" fmla="*/ 1956575 h 3985626"/>
                <a:gd name="connsiteX74" fmla="*/ 8105862 w 11704848"/>
                <a:gd name="connsiteY74" fmla="*/ 1977922 h 3985626"/>
                <a:gd name="connsiteX75" fmla="*/ 8077696 w 11704848"/>
                <a:gd name="connsiteY75" fmla="*/ 1993149 h 3985626"/>
                <a:gd name="connsiteX76" fmla="*/ 8045784 w 11704848"/>
                <a:gd name="connsiteY76" fmla="*/ 2030332 h 3985626"/>
                <a:gd name="connsiteX77" fmla="*/ 8016900 w 11704848"/>
                <a:gd name="connsiteY77" fmla="*/ 2060960 h 3985626"/>
                <a:gd name="connsiteX78" fmla="*/ 7980522 w 11704848"/>
                <a:gd name="connsiteY78" fmla="*/ 2063290 h 3985626"/>
                <a:gd name="connsiteX79" fmla="*/ 7854877 w 11704848"/>
                <a:gd name="connsiteY79" fmla="*/ 2061570 h 3985626"/>
                <a:gd name="connsiteX80" fmla="*/ 7754479 w 11704848"/>
                <a:gd name="connsiteY80" fmla="*/ 2061221 h 3985626"/>
                <a:gd name="connsiteX81" fmla="*/ 7744132 w 11704848"/>
                <a:gd name="connsiteY81" fmla="*/ 2068322 h 3985626"/>
                <a:gd name="connsiteX82" fmla="*/ 7716053 w 11704848"/>
                <a:gd name="connsiteY82" fmla="*/ 2103110 h 3985626"/>
                <a:gd name="connsiteX83" fmla="*/ 7565140 w 11704848"/>
                <a:gd name="connsiteY83" fmla="*/ 2123020 h 3985626"/>
                <a:gd name="connsiteX84" fmla="*/ 7337964 w 11704848"/>
                <a:gd name="connsiteY84" fmla="*/ 2121582 h 3985626"/>
                <a:gd name="connsiteX85" fmla="*/ 7243447 w 11704848"/>
                <a:gd name="connsiteY85" fmla="*/ 2120406 h 3985626"/>
                <a:gd name="connsiteX86" fmla="*/ 7229049 w 11704848"/>
                <a:gd name="connsiteY86" fmla="*/ 2130056 h 3985626"/>
                <a:gd name="connsiteX87" fmla="*/ 7208943 w 11704848"/>
                <a:gd name="connsiteY87" fmla="*/ 2143125 h 3985626"/>
                <a:gd name="connsiteX88" fmla="*/ 7196309 w 11704848"/>
                <a:gd name="connsiteY88" fmla="*/ 2158853 h 3985626"/>
                <a:gd name="connsiteX89" fmla="*/ 7145423 w 11704848"/>
                <a:gd name="connsiteY89" fmla="*/ 2177347 h 3985626"/>
                <a:gd name="connsiteX90" fmla="*/ 7116364 w 11704848"/>
                <a:gd name="connsiteY90" fmla="*/ 2177347 h 3985626"/>
                <a:gd name="connsiteX91" fmla="*/ 7104776 w 11704848"/>
                <a:gd name="connsiteY91" fmla="*/ 2187236 h 3985626"/>
                <a:gd name="connsiteX92" fmla="*/ 7086936 w 11704848"/>
                <a:gd name="connsiteY92" fmla="*/ 2200372 h 3985626"/>
                <a:gd name="connsiteX93" fmla="*/ 7072102 w 11704848"/>
                <a:gd name="connsiteY93" fmla="*/ 2220651 h 3985626"/>
                <a:gd name="connsiteX94" fmla="*/ 7024310 w 11704848"/>
                <a:gd name="connsiteY94" fmla="*/ 2249013 h 3985626"/>
                <a:gd name="connsiteX95" fmla="*/ 6992898 w 11704848"/>
                <a:gd name="connsiteY95" fmla="*/ 2257378 h 3985626"/>
                <a:gd name="connsiteX96" fmla="*/ 6978369 w 11704848"/>
                <a:gd name="connsiteY96" fmla="*/ 2276329 h 3985626"/>
                <a:gd name="connsiteX97" fmla="*/ 6764829 w 11704848"/>
                <a:gd name="connsiteY97" fmla="*/ 2300574 h 3985626"/>
                <a:gd name="connsiteX98" fmla="*/ 6562094 w 11704848"/>
                <a:gd name="connsiteY98" fmla="*/ 2299005 h 3985626"/>
                <a:gd name="connsiteX99" fmla="*/ 6516240 w 11704848"/>
                <a:gd name="connsiteY99" fmla="*/ 2311487 h 3985626"/>
                <a:gd name="connsiteX100" fmla="*/ 6493542 w 11704848"/>
                <a:gd name="connsiteY100" fmla="*/ 2333074 h 3985626"/>
                <a:gd name="connsiteX101" fmla="*/ 6453854 w 11704848"/>
                <a:gd name="connsiteY101" fmla="*/ 2348126 h 3985626"/>
                <a:gd name="connsiteX102" fmla="*/ 6400093 w 11704848"/>
                <a:gd name="connsiteY102" fmla="*/ 2400013 h 3985626"/>
                <a:gd name="connsiteX103" fmla="*/ 6375042 w 11704848"/>
                <a:gd name="connsiteY103" fmla="*/ 2445279 h 3985626"/>
                <a:gd name="connsiteX104" fmla="*/ 6365392 w 11704848"/>
                <a:gd name="connsiteY104" fmla="*/ 2450136 h 3985626"/>
                <a:gd name="connsiteX105" fmla="*/ 6043939 w 11704848"/>
                <a:gd name="connsiteY105" fmla="*/ 2449897 h 3985626"/>
                <a:gd name="connsiteX106" fmla="*/ 5715603 w 11704848"/>
                <a:gd name="connsiteY106" fmla="*/ 2453447 h 3985626"/>
                <a:gd name="connsiteX107" fmla="*/ 5673474 w 11704848"/>
                <a:gd name="connsiteY107" fmla="*/ 2487799 h 3985626"/>
                <a:gd name="connsiteX108" fmla="*/ 5658248 w 11704848"/>
                <a:gd name="connsiteY108" fmla="*/ 2504441 h 3985626"/>
                <a:gd name="connsiteX109" fmla="*/ 5646158 w 11704848"/>
                <a:gd name="connsiteY109" fmla="*/ 2517708 h 3985626"/>
                <a:gd name="connsiteX110" fmla="*/ 5549833 w 11704848"/>
                <a:gd name="connsiteY110" fmla="*/ 2531910 h 3985626"/>
                <a:gd name="connsiteX111" fmla="*/ 5440286 w 11704848"/>
                <a:gd name="connsiteY111" fmla="*/ 2556764 h 3985626"/>
                <a:gd name="connsiteX112" fmla="*/ 5419353 w 11704848"/>
                <a:gd name="connsiteY112" fmla="*/ 2573886 h 3985626"/>
                <a:gd name="connsiteX113" fmla="*/ 5221823 w 11704848"/>
                <a:gd name="connsiteY113" fmla="*/ 2573799 h 3985626"/>
                <a:gd name="connsiteX114" fmla="*/ 5018848 w 11704848"/>
                <a:gd name="connsiteY114" fmla="*/ 2578199 h 3985626"/>
                <a:gd name="connsiteX115" fmla="*/ 4982667 w 11704848"/>
                <a:gd name="connsiteY115" fmla="*/ 2623900 h 3985626"/>
                <a:gd name="connsiteX116" fmla="*/ 4974738 w 11704848"/>
                <a:gd name="connsiteY116" fmla="*/ 2644550 h 3985626"/>
                <a:gd name="connsiteX117" fmla="*/ 4935201 w 11704848"/>
                <a:gd name="connsiteY117" fmla="*/ 2687398 h 3985626"/>
                <a:gd name="connsiteX118" fmla="*/ 4895447 w 11704848"/>
                <a:gd name="connsiteY118" fmla="*/ 2690273 h 3985626"/>
                <a:gd name="connsiteX119" fmla="*/ 4855149 w 11704848"/>
                <a:gd name="connsiteY119" fmla="*/ 2695196 h 3985626"/>
                <a:gd name="connsiteX120" fmla="*/ 4815242 w 11704848"/>
                <a:gd name="connsiteY120" fmla="*/ 2719746 h 3985626"/>
                <a:gd name="connsiteX121" fmla="*/ 4770260 w 11704848"/>
                <a:gd name="connsiteY121" fmla="*/ 2721401 h 3985626"/>
                <a:gd name="connsiteX122" fmla="*/ 4723274 w 11704848"/>
                <a:gd name="connsiteY122" fmla="*/ 2725889 h 3985626"/>
                <a:gd name="connsiteX123" fmla="*/ 4703908 w 11704848"/>
                <a:gd name="connsiteY123" fmla="*/ 2749415 h 3985626"/>
                <a:gd name="connsiteX124" fmla="*/ 4690490 w 11704848"/>
                <a:gd name="connsiteY124" fmla="*/ 2770173 h 3985626"/>
                <a:gd name="connsiteX125" fmla="*/ 4666289 w 11704848"/>
                <a:gd name="connsiteY125" fmla="*/ 2774203 h 3985626"/>
                <a:gd name="connsiteX126" fmla="*/ 4614227 w 11704848"/>
                <a:gd name="connsiteY126" fmla="*/ 2792349 h 3985626"/>
                <a:gd name="connsiteX127" fmla="*/ 4589177 w 11704848"/>
                <a:gd name="connsiteY127" fmla="*/ 2801062 h 3985626"/>
                <a:gd name="connsiteX128" fmla="*/ 4558811 w 11704848"/>
                <a:gd name="connsiteY128" fmla="*/ 2798143 h 3985626"/>
                <a:gd name="connsiteX129" fmla="*/ 4533761 w 11704848"/>
                <a:gd name="connsiteY129" fmla="*/ 2797599 h 3985626"/>
                <a:gd name="connsiteX130" fmla="*/ 4486382 w 11704848"/>
                <a:gd name="connsiteY130" fmla="*/ 2819883 h 3985626"/>
                <a:gd name="connsiteX131" fmla="*/ 4471918 w 11704848"/>
                <a:gd name="connsiteY131" fmla="*/ 2828748 h 3985626"/>
                <a:gd name="connsiteX132" fmla="*/ 4228187 w 11704848"/>
                <a:gd name="connsiteY132" fmla="*/ 2830687 h 3985626"/>
                <a:gd name="connsiteX133" fmla="*/ 3990751 w 11704848"/>
                <a:gd name="connsiteY133" fmla="*/ 2830230 h 3985626"/>
                <a:gd name="connsiteX134" fmla="*/ 3977725 w 11704848"/>
                <a:gd name="connsiteY134" fmla="*/ 2835240 h 3985626"/>
                <a:gd name="connsiteX135" fmla="*/ 3950039 w 11704848"/>
                <a:gd name="connsiteY135" fmla="*/ 2855215 h 3985626"/>
                <a:gd name="connsiteX136" fmla="*/ 3927319 w 11704848"/>
                <a:gd name="connsiteY136" fmla="*/ 2873578 h 3985626"/>
                <a:gd name="connsiteX137" fmla="*/ 3907061 w 11704848"/>
                <a:gd name="connsiteY137" fmla="*/ 2885472 h 3985626"/>
                <a:gd name="connsiteX138" fmla="*/ 3831669 w 11704848"/>
                <a:gd name="connsiteY138" fmla="*/ 2902724 h 3985626"/>
                <a:gd name="connsiteX139" fmla="*/ 3763772 w 11704848"/>
                <a:gd name="connsiteY139" fmla="*/ 2918190 h 3985626"/>
                <a:gd name="connsiteX140" fmla="*/ 3746258 w 11704848"/>
                <a:gd name="connsiteY140" fmla="*/ 2931216 h 3985626"/>
                <a:gd name="connsiteX141" fmla="*/ 3661151 w 11704848"/>
                <a:gd name="connsiteY141" fmla="*/ 2932958 h 3985626"/>
                <a:gd name="connsiteX142" fmla="*/ 3576088 w 11704848"/>
                <a:gd name="connsiteY142" fmla="*/ 2936205 h 3985626"/>
                <a:gd name="connsiteX143" fmla="*/ 3546550 w 11704848"/>
                <a:gd name="connsiteY143" fmla="*/ 2966396 h 3985626"/>
                <a:gd name="connsiteX144" fmla="*/ 3501612 w 11704848"/>
                <a:gd name="connsiteY144" fmla="*/ 3018218 h 3985626"/>
                <a:gd name="connsiteX145" fmla="*/ 3480351 w 11704848"/>
                <a:gd name="connsiteY145" fmla="*/ 3031985 h 3985626"/>
                <a:gd name="connsiteX146" fmla="*/ 3446893 w 11704848"/>
                <a:gd name="connsiteY146" fmla="*/ 3046492 h 3985626"/>
                <a:gd name="connsiteX147" fmla="*/ 3424108 w 11704848"/>
                <a:gd name="connsiteY147" fmla="*/ 3059802 h 3985626"/>
                <a:gd name="connsiteX148" fmla="*/ 3408141 w 11704848"/>
                <a:gd name="connsiteY148" fmla="*/ 3070715 h 3985626"/>
                <a:gd name="connsiteX149" fmla="*/ 3239235 w 11704848"/>
                <a:gd name="connsiteY149" fmla="*/ 3070541 h 3985626"/>
                <a:gd name="connsiteX150" fmla="*/ 3058631 w 11704848"/>
                <a:gd name="connsiteY150" fmla="*/ 3072545 h 3985626"/>
                <a:gd name="connsiteX151" fmla="*/ 3029224 w 11704848"/>
                <a:gd name="connsiteY151" fmla="*/ 3084613 h 3985626"/>
                <a:gd name="connsiteX152" fmla="*/ 3014869 w 11704848"/>
                <a:gd name="connsiteY152" fmla="*/ 3094219 h 3985626"/>
                <a:gd name="connsiteX153" fmla="*/ 2905822 w 11704848"/>
                <a:gd name="connsiteY153" fmla="*/ 3093936 h 3985626"/>
                <a:gd name="connsiteX154" fmla="*/ 2796776 w 11704848"/>
                <a:gd name="connsiteY154" fmla="*/ 3093652 h 3985626"/>
                <a:gd name="connsiteX155" fmla="*/ 2778391 w 11704848"/>
                <a:gd name="connsiteY155" fmla="*/ 3103346 h 3985626"/>
                <a:gd name="connsiteX156" fmla="*/ 2755127 w 11704848"/>
                <a:gd name="connsiteY156" fmla="*/ 3122798 h 3985626"/>
                <a:gd name="connsiteX157" fmla="*/ 2747873 w 11704848"/>
                <a:gd name="connsiteY157" fmla="*/ 3145148 h 3985626"/>
                <a:gd name="connsiteX158" fmla="*/ 2732211 w 11704848"/>
                <a:gd name="connsiteY158" fmla="*/ 3174293 h 3985626"/>
                <a:gd name="connsiteX159" fmla="*/ 2692413 w 11704848"/>
                <a:gd name="connsiteY159" fmla="*/ 3195989 h 3985626"/>
                <a:gd name="connsiteX160" fmla="*/ 2574109 w 11704848"/>
                <a:gd name="connsiteY160" fmla="*/ 3194574 h 3985626"/>
                <a:gd name="connsiteX161" fmla="*/ 2466806 w 11704848"/>
                <a:gd name="connsiteY161" fmla="*/ 3194465 h 3985626"/>
                <a:gd name="connsiteX162" fmla="*/ 2450033 w 11704848"/>
                <a:gd name="connsiteY162" fmla="*/ 3202023 h 3985626"/>
                <a:gd name="connsiteX163" fmla="*/ 2377887 w 11704848"/>
                <a:gd name="connsiteY163" fmla="*/ 3217141 h 3985626"/>
                <a:gd name="connsiteX164" fmla="*/ 2345452 w 11704848"/>
                <a:gd name="connsiteY164" fmla="*/ 3215747 h 3985626"/>
                <a:gd name="connsiteX165" fmla="*/ 2328244 w 11704848"/>
                <a:gd name="connsiteY165" fmla="*/ 3232128 h 3985626"/>
                <a:gd name="connsiteX166" fmla="*/ 2281454 w 11704848"/>
                <a:gd name="connsiteY166" fmla="*/ 3258071 h 3985626"/>
                <a:gd name="connsiteX167" fmla="*/ 2237887 w 11704848"/>
                <a:gd name="connsiteY167" fmla="*/ 3275890 h 3985626"/>
                <a:gd name="connsiteX168" fmla="*/ 2227671 w 11704848"/>
                <a:gd name="connsiteY168" fmla="*/ 3286999 h 3985626"/>
                <a:gd name="connsiteX169" fmla="*/ 2205213 w 11704848"/>
                <a:gd name="connsiteY169" fmla="*/ 3288328 h 3985626"/>
                <a:gd name="connsiteX170" fmla="*/ 2148990 w 11704848"/>
                <a:gd name="connsiteY170" fmla="*/ 3329672 h 3985626"/>
                <a:gd name="connsiteX171" fmla="*/ 2137445 w 11704848"/>
                <a:gd name="connsiteY171" fmla="*/ 3355529 h 3985626"/>
                <a:gd name="connsiteX172" fmla="*/ 2093073 w 11704848"/>
                <a:gd name="connsiteY172" fmla="*/ 3371169 h 3985626"/>
                <a:gd name="connsiteX173" fmla="*/ 2047416 w 11704848"/>
                <a:gd name="connsiteY173" fmla="*/ 3392909 h 3985626"/>
                <a:gd name="connsiteX174" fmla="*/ 2026395 w 11704848"/>
                <a:gd name="connsiteY174" fmla="*/ 3405391 h 3985626"/>
                <a:gd name="connsiteX175" fmla="*/ 1938893 w 11704848"/>
                <a:gd name="connsiteY175" fmla="*/ 3406654 h 3985626"/>
                <a:gd name="connsiteX176" fmla="*/ 1845922 w 11704848"/>
                <a:gd name="connsiteY176" fmla="*/ 3410205 h 3985626"/>
                <a:gd name="connsiteX177" fmla="*/ 1812725 w 11704848"/>
                <a:gd name="connsiteY177" fmla="*/ 3435059 h 3985626"/>
                <a:gd name="connsiteX178" fmla="*/ 1784426 w 11704848"/>
                <a:gd name="connsiteY178" fmla="*/ 3455905 h 3985626"/>
                <a:gd name="connsiteX179" fmla="*/ 1755718 w 11704848"/>
                <a:gd name="connsiteY179" fmla="*/ 3471676 h 3985626"/>
                <a:gd name="connsiteX180" fmla="*/ 1684562 w 11704848"/>
                <a:gd name="connsiteY180" fmla="*/ 3490933 h 3985626"/>
                <a:gd name="connsiteX181" fmla="*/ 1649068 w 11704848"/>
                <a:gd name="connsiteY181" fmla="*/ 3495071 h 3985626"/>
                <a:gd name="connsiteX182" fmla="*/ 1584089 w 11704848"/>
                <a:gd name="connsiteY182" fmla="*/ 3525285 h 3985626"/>
                <a:gd name="connsiteX183" fmla="*/ 1565617 w 11704848"/>
                <a:gd name="connsiteY183" fmla="*/ 3537004 h 3985626"/>
                <a:gd name="connsiteX184" fmla="*/ 1504211 w 11704848"/>
                <a:gd name="connsiteY184" fmla="*/ 3537788 h 3985626"/>
                <a:gd name="connsiteX185" fmla="*/ 1438021 w 11704848"/>
                <a:gd name="connsiteY185" fmla="*/ 3540489 h 3985626"/>
                <a:gd name="connsiteX186" fmla="*/ 1420594 w 11704848"/>
                <a:gd name="connsiteY186" fmla="*/ 3551446 h 3985626"/>
                <a:gd name="connsiteX187" fmla="*/ 1378193 w 11704848"/>
                <a:gd name="connsiteY187" fmla="*/ 3568067 h 3985626"/>
                <a:gd name="connsiteX188" fmla="*/ 1334403 w 11704848"/>
                <a:gd name="connsiteY188" fmla="*/ 3584338 h 3985626"/>
                <a:gd name="connsiteX189" fmla="*/ 1323984 w 11704848"/>
                <a:gd name="connsiteY189" fmla="*/ 3593596 h 3985626"/>
                <a:gd name="connsiteX190" fmla="*/ 1273347 w 11704848"/>
                <a:gd name="connsiteY190" fmla="*/ 3598062 h 3985626"/>
                <a:gd name="connsiteX191" fmla="*/ 1197507 w 11704848"/>
                <a:gd name="connsiteY191" fmla="*/ 3617144 h 3985626"/>
                <a:gd name="connsiteX192" fmla="*/ 1177464 w 11704848"/>
                <a:gd name="connsiteY192" fmla="*/ 3642413 h 3985626"/>
                <a:gd name="connsiteX193" fmla="*/ 1153004 w 11704848"/>
                <a:gd name="connsiteY193" fmla="*/ 3659926 h 3985626"/>
                <a:gd name="connsiteX194" fmla="*/ 1087064 w 11704848"/>
                <a:gd name="connsiteY194" fmla="*/ 3710877 h 3985626"/>
                <a:gd name="connsiteX195" fmla="*/ 1060101 w 11704848"/>
                <a:gd name="connsiteY195" fmla="*/ 3732093 h 3985626"/>
                <a:gd name="connsiteX196" fmla="*/ 1041849 w 11704848"/>
                <a:gd name="connsiteY196" fmla="*/ 3744183 h 3985626"/>
                <a:gd name="connsiteX197" fmla="*/ 1021874 w 11704848"/>
                <a:gd name="connsiteY197" fmla="*/ 3744597 h 3985626"/>
                <a:gd name="connsiteX198" fmla="*/ 988936 w 11704848"/>
                <a:gd name="connsiteY198" fmla="*/ 3751415 h 3985626"/>
                <a:gd name="connsiteX199" fmla="*/ 969113 w 11704848"/>
                <a:gd name="connsiteY199" fmla="*/ 3769735 h 3985626"/>
                <a:gd name="connsiteX200" fmla="*/ 938981 w 11704848"/>
                <a:gd name="connsiteY200" fmla="*/ 3806657 h 3985626"/>
                <a:gd name="connsiteX201" fmla="*/ 888879 w 11704848"/>
                <a:gd name="connsiteY201" fmla="*/ 3811014 h 3985626"/>
                <a:gd name="connsiteX202" fmla="*/ 804098 w 11704848"/>
                <a:gd name="connsiteY202" fmla="*/ 3815545 h 3985626"/>
                <a:gd name="connsiteX203" fmla="*/ 782674 w 11704848"/>
                <a:gd name="connsiteY203" fmla="*/ 3828135 h 3985626"/>
                <a:gd name="connsiteX204" fmla="*/ 749740 w 11704848"/>
                <a:gd name="connsiteY204" fmla="*/ 3837459 h 3985626"/>
                <a:gd name="connsiteX205" fmla="*/ 692376 w 11704848"/>
                <a:gd name="connsiteY205" fmla="*/ 3857150 h 3985626"/>
                <a:gd name="connsiteX206" fmla="*/ 677128 w 11704848"/>
                <a:gd name="connsiteY206" fmla="*/ 3867868 h 3985626"/>
                <a:gd name="connsiteX207" fmla="*/ 504532 w 11704848"/>
                <a:gd name="connsiteY207" fmla="*/ 3867715 h 3985626"/>
                <a:gd name="connsiteX208" fmla="*/ 327146 w 11704848"/>
                <a:gd name="connsiteY208" fmla="*/ 3864426 h 3985626"/>
                <a:gd name="connsiteX209" fmla="*/ 248419 w 11704848"/>
                <a:gd name="connsiteY209" fmla="*/ 3879499 h 3985626"/>
                <a:gd name="connsiteX210" fmla="*/ 236227 w 11704848"/>
                <a:gd name="connsiteY210" fmla="*/ 3896098 h 3985626"/>
                <a:gd name="connsiteX211" fmla="*/ 222772 w 11704848"/>
                <a:gd name="connsiteY211" fmla="*/ 3913873 h 3985626"/>
                <a:gd name="connsiteX212" fmla="*/ 132965 w 11704848"/>
                <a:gd name="connsiteY212" fmla="*/ 3922848 h 3985626"/>
                <a:gd name="connsiteX213" fmla="*/ 102468 w 11704848"/>
                <a:gd name="connsiteY213" fmla="*/ 3921650 h 3985626"/>
                <a:gd name="connsiteX214" fmla="*/ 85203 w 11704848"/>
                <a:gd name="connsiteY214" fmla="*/ 3930864 h 3985626"/>
                <a:gd name="connsiteX215" fmla="*/ 50524 w 11704848"/>
                <a:gd name="connsiteY215" fmla="*/ 3943128 h 3985626"/>
                <a:gd name="connsiteX216" fmla="*/ 10215 w 11704848"/>
                <a:gd name="connsiteY216" fmla="*/ 3976239 h 3985626"/>
                <a:gd name="connsiteX217" fmla="*/ 8110 w 11704848"/>
                <a:gd name="connsiteY217" fmla="*/ 3985627 h 3985626"/>
                <a:gd name="connsiteX218" fmla="*/ 57467 w 11704848"/>
                <a:gd name="connsiteY218" fmla="*/ 3984843 h 3985626"/>
                <a:gd name="connsiteX219" fmla="*/ 120226 w 11704848"/>
                <a:gd name="connsiteY219" fmla="*/ 3978242 h 3985626"/>
                <a:gd name="connsiteX220" fmla="*/ 145276 w 11704848"/>
                <a:gd name="connsiteY220" fmla="*/ 3965499 h 3985626"/>
                <a:gd name="connsiteX221" fmla="*/ 435750 w 11704848"/>
                <a:gd name="connsiteY221" fmla="*/ 3953148 h 3985626"/>
                <a:gd name="connsiteX222" fmla="*/ 710522 w 11704848"/>
                <a:gd name="connsiteY222" fmla="*/ 3953148 h 3985626"/>
                <a:gd name="connsiteX223" fmla="*/ 755678 w 11704848"/>
                <a:gd name="connsiteY223" fmla="*/ 3942932 h 3985626"/>
                <a:gd name="connsiteX224" fmla="*/ 805095 w 11704848"/>
                <a:gd name="connsiteY224" fmla="*/ 3928795 h 3985626"/>
                <a:gd name="connsiteX225" fmla="*/ 839447 w 11704848"/>
                <a:gd name="connsiteY225" fmla="*/ 3914810 h 3985626"/>
                <a:gd name="connsiteX226" fmla="*/ 870416 w 11704848"/>
                <a:gd name="connsiteY226" fmla="*/ 3896273 h 3985626"/>
                <a:gd name="connsiteX227" fmla="*/ 889023 w 11704848"/>
                <a:gd name="connsiteY227" fmla="*/ 3887298 h 3985626"/>
                <a:gd name="connsiteX228" fmla="*/ 931409 w 11704848"/>
                <a:gd name="connsiteY228" fmla="*/ 3889128 h 3985626"/>
                <a:gd name="connsiteX229" fmla="*/ 999932 w 11704848"/>
                <a:gd name="connsiteY229" fmla="*/ 3881395 h 3985626"/>
                <a:gd name="connsiteX230" fmla="*/ 1025222 w 11704848"/>
                <a:gd name="connsiteY230" fmla="*/ 3858479 h 3985626"/>
                <a:gd name="connsiteX231" fmla="*/ 1034384 w 11704848"/>
                <a:gd name="connsiteY231" fmla="*/ 3847086 h 3985626"/>
                <a:gd name="connsiteX232" fmla="*/ 1082198 w 11704848"/>
                <a:gd name="connsiteY232" fmla="*/ 3832797 h 3985626"/>
                <a:gd name="connsiteX233" fmla="*/ 1118663 w 11704848"/>
                <a:gd name="connsiteY233" fmla="*/ 3819792 h 3985626"/>
                <a:gd name="connsiteX234" fmla="*/ 1146036 w 11704848"/>
                <a:gd name="connsiteY234" fmla="*/ 3799055 h 3985626"/>
                <a:gd name="connsiteX235" fmla="*/ 1163279 w 11704848"/>
                <a:gd name="connsiteY235" fmla="*/ 3783981 h 3985626"/>
                <a:gd name="connsiteX236" fmla="*/ 1179202 w 11704848"/>
                <a:gd name="connsiteY236" fmla="*/ 3767883 h 3985626"/>
                <a:gd name="connsiteX237" fmla="*/ 1225949 w 11704848"/>
                <a:gd name="connsiteY237" fmla="*/ 3739260 h 3985626"/>
                <a:gd name="connsiteX238" fmla="*/ 1265248 w 11704848"/>
                <a:gd name="connsiteY238" fmla="*/ 3707086 h 3985626"/>
                <a:gd name="connsiteX239" fmla="*/ 1325957 w 11704848"/>
                <a:gd name="connsiteY239" fmla="*/ 3684737 h 3985626"/>
                <a:gd name="connsiteX240" fmla="*/ 1370648 w 11704848"/>
                <a:gd name="connsiteY240" fmla="*/ 3682406 h 3985626"/>
                <a:gd name="connsiteX241" fmla="*/ 1389936 w 11704848"/>
                <a:gd name="connsiteY241" fmla="*/ 3665699 h 3985626"/>
                <a:gd name="connsiteX242" fmla="*/ 1403094 w 11704848"/>
                <a:gd name="connsiteY242" fmla="*/ 3651322 h 3985626"/>
                <a:gd name="connsiteX243" fmla="*/ 1432041 w 11704848"/>
                <a:gd name="connsiteY243" fmla="*/ 3648664 h 3985626"/>
                <a:gd name="connsiteX244" fmla="*/ 1477698 w 11704848"/>
                <a:gd name="connsiteY244" fmla="*/ 3637293 h 3985626"/>
                <a:gd name="connsiteX245" fmla="*/ 1562766 w 11704848"/>
                <a:gd name="connsiteY245" fmla="*/ 3624855 h 3985626"/>
                <a:gd name="connsiteX246" fmla="*/ 1631698 w 11704848"/>
                <a:gd name="connsiteY246" fmla="*/ 3612722 h 3985626"/>
                <a:gd name="connsiteX247" fmla="*/ 1668318 w 11704848"/>
                <a:gd name="connsiteY247" fmla="*/ 3595753 h 3985626"/>
                <a:gd name="connsiteX248" fmla="*/ 1694660 w 11704848"/>
                <a:gd name="connsiteY248" fmla="*/ 3588238 h 3985626"/>
                <a:gd name="connsiteX249" fmla="*/ 1754716 w 11704848"/>
                <a:gd name="connsiteY249" fmla="*/ 3574732 h 3985626"/>
                <a:gd name="connsiteX250" fmla="*/ 1814184 w 11704848"/>
                <a:gd name="connsiteY250" fmla="*/ 3556413 h 3985626"/>
                <a:gd name="connsiteX251" fmla="*/ 1832613 w 11704848"/>
                <a:gd name="connsiteY251" fmla="*/ 3544236 h 3985626"/>
                <a:gd name="connsiteX252" fmla="*/ 1872323 w 11704848"/>
                <a:gd name="connsiteY252" fmla="*/ 3518750 h 3985626"/>
                <a:gd name="connsiteX253" fmla="*/ 1913733 w 11704848"/>
                <a:gd name="connsiteY253" fmla="*/ 3485030 h 3985626"/>
                <a:gd name="connsiteX254" fmla="*/ 2005222 w 11704848"/>
                <a:gd name="connsiteY254" fmla="*/ 3483396 h 3985626"/>
                <a:gd name="connsiteX255" fmla="*/ 2115227 w 11704848"/>
                <a:gd name="connsiteY255" fmla="*/ 3469476 h 3985626"/>
                <a:gd name="connsiteX256" fmla="*/ 2153347 w 11704848"/>
                <a:gd name="connsiteY256" fmla="*/ 3455013 h 3985626"/>
                <a:gd name="connsiteX257" fmla="*/ 2201684 w 11704848"/>
                <a:gd name="connsiteY257" fmla="*/ 3445254 h 3985626"/>
                <a:gd name="connsiteX258" fmla="*/ 2221550 w 11704848"/>
                <a:gd name="connsiteY258" fmla="*/ 3411076 h 3985626"/>
                <a:gd name="connsiteX259" fmla="*/ 2238977 w 11704848"/>
                <a:gd name="connsiteY259" fmla="*/ 3375635 h 3985626"/>
                <a:gd name="connsiteX260" fmla="*/ 2272849 w 11704848"/>
                <a:gd name="connsiteY260" fmla="*/ 3362042 h 3985626"/>
                <a:gd name="connsiteX261" fmla="*/ 2332491 w 11704848"/>
                <a:gd name="connsiteY261" fmla="*/ 3342742 h 3985626"/>
                <a:gd name="connsiteX262" fmla="*/ 2363576 w 11704848"/>
                <a:gd name="connsiteY262" fmla="*/ 3327712 h 3985626"/>
                <a:gd name="connsiteX263" fmla="*/ 2395401 w 11704848"/>
                <a:gd name="connsiteY263" fmla="*/ 3313357 h 3985626"/>
                <a:gd name="connsiteX264" fmla="*/ 2407120 w 11704848"/>
                <a:gd name="connsiteY264" fmla="*/ 3305276 h 3985626"/>
                <a:gd name="connsiteX265" fmla="*/ 2428903 w 11704848"/>
                <a:gd name="connsiteY265" fmla="*/ 3306669 h 3985626"/>
                <a:gd name="connsiteX266" fmla="*/ 2511657 w 11704848"/>
                <a:gd name="connsiteY266" fmla="*/ 3285605 h 3985626"/>
                <a:gd name="connsiteX267" fmla="*/ 2559362 w 11704848"/>
                <a:gd name="connsiteY267" fmla="*/ 3274975 h 3985626"/>
                <a:gd name="connsiteX268" fmla="*/ 2774318 w 11704848"/>
                <a:gd name="connsiteY268" fmla="*/ 3275084 h 3985626"/>
                <a:gd name="connsiteX269" fmla="*/ 2827621 w 11704848"/>
                <a:gd name="connsiteY269" fmla="*/ 3213960 h 3985626"/>
                <a:gd name="connsiteX270" fmla="*/ 2847139 w 11704848"/>
                <a:gd name="connsiteY270" fmla="*/ 3186361 h 3985626"/>
                <a:gd name="connsiteX271" fmla="*/ 2956381 w 11704848"/>
                <a:gd name="connsiteY271" fmla="*/ 3183508 h 3985626"/>
                <a:gd name="connsiteX272" fmla="*/ 3096011 w 11704848"/>
                <a:gd name="connsiteY272" fmla="*/ 3166626 h 3985626"/>
                <a:gd name="connsiteX273" fmla="*/ 3107447 w 11704848"/>
                <a:gd name="connsiteY273" fmla="*/ 3154319 h 3985626"/>
                <a:gd name="connsiteX274" fmla="*/ 3293148 w 11704848"/>
                <a:gd name="connsiteY274" fmla="*/ 3153229 h 3985626"/>
                <a:gd name="connsiteX275" fmla="*/ 3478849 w 11704848"/>
                <a:gd name="connsiteY275" fmla="*/ 3152140 h 3985626"/>
                <a:gd name="connsiteX276" fmla="*/ 3490502 w 11704848"/>
                <a:gd name="connsiteY276" fmla="*/ 3145997 h 3985626"/>
                <a:gd name="connsiteX277" fmla="*/ 3512896 w 11704848"/>
                <a:gd name="connsiteY277" fmla="*/ 3129399 h 3985626"/>
                <a:gd name="connsiteX278" fmla="*/ 3536051 w 11704848"/>
                <a:gd name="connsiteY278" fmla="*/ 3114172 h 3985626"/>
                <a:gd name="connsiteX279" fmla="*/ 3556070 w 11704848"/>
                <a:gd name="connsiteY279" fmla="*/ 3103564 h 3985626"/>
                <a:gd name="connsiteX280" fmla="*/ 3583364 w 11704848"/>
                <a:gd name="connsiteY280" fmla="*/ 3087793 h 3985626"/>
                <a:gd name="connsiteX281" fmla="*/ 3603012 w 11704848"/>
                <a:gd name="connsiteY281" fmla="*/ 3077925 h 3985626"/>
                <a:gd name="connsiteX282" fmla="*/ 3614252 w 11704848"/>
                <a:gd name="connsiteY282" fmla="*/ 3056599 h 3985626"/>
                <a:gd name="connsiteX283" fmla="*/ 3643202 w 11704848"/>
                <a:gd name="connsiteY283" fmla="*/ 3020744 h 3985626"/>
                <a:gd name="connsiteX284" fmla="*/ 3652896 w 11704848"/>
                <a:gd name="connsiteY284" fmla="*/ 3015059 h 3985626"/>
                <a:gd name="connsiteX285" fmla="*/ 3730879 w 11704848"/>
                <a:gd name="connsiteY285" fmla="*/ 3015734 h 3985626"/>
                <a:gd name="connsiteX286" fmla="*/ 3808841 w 11704848"/>
                <a:gd name="connsiteY286" fmla="*/ 3016388 h 3985626"/>
                <a:gd name="connsiteX287" fmla="*/ 3835547 w 11704848"/>
                <a:gd name="connsiteY287" fmla="*/ 3002861 h 3985626"/>
                <a:gd name="connsiteX288" fmla="*/ 3862231 w 11704848"/>
                <a:gd name="connsiteY288" fmla="*/ 2989333 h 3985626"/>
                <a:gd name="connsiteX289" fmla="*/ 3891769 w 11704848"/>
                <a:gd name="connsiteY289" fmla="*/ 2990619 h 3985626"/>
                <a:gd name="connsiteX290" fmla="*/ 3946532 w 11704848"/>
                <a:gd name="connsiteY290" fmla="*/ 2979030 h 3985626"/>
                <a:gd name="connsiteX291" fmla="*/ 3964241 w 11704848"/>
                <a:gd name="connsiteY291" fmla="*/ 2966897 h 3985626"/>
                <a:gd name="connsiteX292" fmla="*/ 4003799 w 11704848"/>
                <a:gd name="connsiteY292" fmla="*/ 2942587 h 3985626"/>
                <a:gd name="connsiteX293" fmla="*/ 4043750 w 11704848"/>
                <a:gd name="connsiteY293" fmla="*/ 2911154 h 3985626"/>
                <a:gd name="connsiteX294" fmla="*/ 4295715 w 11704848"/>
                <a:gd name="connsiteY294" fmla="*/ 2909607 h 3985626"/>
                <a:gd name="connsiteX295" fmla="*/ 4541864 w 11704848"/>
                <a:gd name="connsiteY295" fmla="*/ 2910282 h 3985626"/>
                <a:gd name="connsiteX296" fmla="*/ 4557548 w 11704848"/>
                <a:gd name="connsiteY296" fmla="*/ 2902179 h 3985626"/>
                <a:gd name="connsiteX297" fmla="*/ 4581335 w 11704848"/>
                <a:gd name="connsiteY297" fmla="*/ 2886953 h 3985626"/>
                <a:gd name="connsiteX298" fmla="*/ 4589438 w 11704848"/>
                <a:gd name="connsiteY298" fmla="*/ 2879852 h 3985626"/>
                <a:gd name="connsiteX299" fmla="*/ 4625554 w 11704848"/>
                <a:gd name="connsiteY299" fmla="*/ 2879633 h 3985626"/>
                <a:gd name="connsiteX300" fmla="*/ 4711315 w 11704848"/>
                <a:gd name="connsiteY300" fmla="*/ 2857349 h 3985626"/>
                <a:gd name="connsiteX301" fmla="*/ 4737454 w 11704848"/>
                <a:gd name="connsiteY301" fmla="*/ 2846915 h 3985626"/>
                <a:gd name="connsiteX302" fmla="*/ 4769715 w 11704848"/>
                <a:gd name="connsiteY302" fmla="*/ 2829532 h 3985626"/>
                <a:gd name="connsiteX303" fmla="*/ 4834847 w 11704848"/>
                <a:gd name="connsiteY303" fmla="*/ 2812149 h 3985626"/>
                <a:gd name="connsiteX304" fmla="*/ 4893095 w 11704848"/>
                <a:gd name="connsiteY304" fmla="*/ 2800125 h 3985626"/>
                <a:gd name="connsiteX305" fmla="*/ 4947030 w 11704848"/>
                <a:gd name="connsiteY305" fmla="*/ 2782394 h 3985626"/>
                <a:gd name="connsiteX306" fmla="*/ 4982667 w 11704848"/>
                <a:gd name="connsiteY306" fmla="*/ 2780564 h 3985626"/>
                <a:gd name="connsiteX307" fmla="*/ 5014492 w 11704848"/>
                <a:gd name="connsiteY307" fmla="*/ 2758215 h 3985626"/>
                <a:gd name="connsiteX308" fmla="*/ 5039608 w 11704848"/>
                <a:gd name="connsiteY308" fmla="*/ 2728481 h 3985626"/>
                <a:gd name="connsiteX309" fmla="*/ 5054725 w 11704848"/>
                <a:gd name="connsiteY309" fmla="*/ 2704258 h 3985626"/>
                <a:gd name="connsiteX310" fmla="*/ 5067795 w 11704848"/>
                <a:gd name="connsiteY310" fmla="*/ 2680928 h 3985626"/>
                <a:gd name="connsiteX311" fmla="*/ 5077096 w 11704848"/>
                <a:gd name="connsiteY311" fmla="*/ 2665942 h 3985626"/>
                <a:gd name="connsiteX312" fmla="*/ 5083457 w 11704848"/>
                <a:gd name="connsiteY312" fmla="*/ 2659842 h 3985626"/>
                <a:gd name="connsiteX313" fmla="*/ 5252668 w 11704848"/>
                <a:gd name="connsiteY313" fmla="*/ 2659319 h 3985626"/>
                <a:gd name="connsiteX314" fmla="*/ 5503719 w 11704848"/>
                <a:gd name="connsiteY314" fmla="*/ 2652676 h 3985626"/>
                <a:gd name="connsiteX315" fmla="*/ 5521690 w 11704848"/>
                <a:gd name="connsiteY315" fmla="*/ 2635140 h 3985626"/>
                <a:gd name="connsiteX316" fmla="*/ 5548243 w 11704848"/>
                <a:gd name="connsiteY316" fmla="*/ 2608565 h 3985626"/>
                <a:gd name="connsiteX317" fmla="*/ 5674389 w 11704848"/>
                <a:gd name="connsiteY317" fmla="*/ 2608848 h 3985626"/>
                <a:gd name="connsiteX318" fmla="*/ 5715385 w 11704848"/>
                <a:gd name="connsiteY318" fmla="*/ 2591552 h 3985626"/>
                <a:gd name="connsiteX319" fmla="*/ 5741023 w 11704848"/>
                <a:gd name="connsiteY319" fmla="*/ 2570401 h 3985626"/>
                <a:gd name="connsiteX320" fmla="*/ 5770518 w 11704848"/>
                <a:gd name="connsiteY320" fmla="*/ 2552278 h 3985626"/>
                <a:gd name="connsiteX321" fmla="*/ 5782019 w 11704848"/>
                <a:gd name="connsiteY321" fmla="*/ 2541299 h 3985626"/>
                <a:gd name="connsiteX322" fmla="*/ 6113514 w 11704848"/>
                <a:gd name="connsiteY322" fmla="*/ 2538380 h 3985626"/>
                <a:gd name="connsiteX323" fmla="*/ 6439172 w 11704848"/>
                <a:gd name="connsiteY323" fmla="*/ 2537857 h 3985626"/>
                <a:gd name="connsiteX324" fmla="*/ 6449584 w 11704848"/>
                <a:gd name="connsiteY324" fmla="*/ 2533043 h 3985626"/>
                <a:gd name="connsiteX325" fmla="*/ 6468426 w 11704848"/>
                <a:gd name="connsiteY325" fmla="*/ 2498647 h 3985626"/>
                <a:gd name="connsiteX326" fmla="*/ 6528940 w 11704848"/>
                <a:gd name="connsiteY326" fmla="*/ 2427852 h 3985626"/>
                <a:gd name="connsiteX327" fmla="*/ 6575054 w 11704848"/>
                <a:gd name="connsiteY327" fmla="*/ 2406439 h 3985626"/>
                <a:gd name="connsiteX328" fmla="*/ 6597862 w 11704848"/>
                <a:gd name="connsiteY328" fmla="*/ 2391366 h 3985626"/>
                <a:gd name="connsiteX329" fmla="*/ 6799682 w 11704848"/>
                <a:gd name="connsiteY329" fmla="*/ 2390777 h 3985626"/>
                <a:gd name="connsiteX330" fmla="*/ 7047639 w 11704848"/>
                <a:gd name="connsiteY330" fmla="*/ 2369801 h 3985626"/>
                <a:gd name="connsiteX331" fmla="*/ 7106519 w 11704848"/>
                <a:gd name="connsiteY331" fmla="*/ 2324383 h 3985626"/>
                <a:gd name="connsiteX332" fmla="*/ 7151370 w 11704848"/>
                <a:gd name="connsiteY332" fmla="*/ 2295934 h 3985626"/>
                <a:gd name="connsiteX333" fmla="*/ 7171324 w 11704848"/>
                <a:gd name="connsiteY333" fmla="*/ 2270687 h 3985626"/>
                <a:gd name="connsiteX334" fmla="*/ 7202931 w 11704848"/>
                <a:gd name="connsiteY334" fmla="*/ 2267659 h 3985626"/>
                <a:gd name="connsiteX335" fmla="*/ 7274575 w 11704848"/>
                <a:gd name="connsiteY335" fmla="*/ 2230606 h 3985626"/>
                <a:gd name="connsiteX336" fmla="*/ 7296075 w 11704848"/>
                <a:gd name="connsiteY336" fmla="*/ 2204336 h 3985626"/>
                <a:gd name="connsiteX337" fmla="*/ 7543575 w 11704848"/>
                <a:gd name="connsiteY337" fmla="*/ 2202811 h 3985626"/>
                <a:gd name="connsiteX338" fmla="*/ 7792381 w 11704848"/>
                <a:gd name="connsiteY338" fmla="*/ 2198563 h 3985626"/>
                <a:gd name="connsiteX339" fmla="*/ 7806323 w 11704848"/>
                <a:gd name="connsiteY339" fmla="*/ 2174798 h 3985626"/>
                <a:gd name="connsiteX340" fmla="*/ 7820917 w 11704848"/>
                <a:gd name="connsiteY340" fmla="*/ 2149181 h 3985626"/>
                <a:gd name="connsiteX341" fmla="*/ 7963553 w 11704848"/>
                <a:gd name="connsiteY341" fmla="*/ 2146153 h 3985626"/>
                <a:gd name="connsiteX342" fmla="*/ 8099850 w 11704848"/>
                <a:gd name="connsiteY342" fmla="*/ 2145761 h 3985626"/>
                <a:gd name="connsiteX343" fmla="*/ 8106472 w 11704848"/>
                <a:gd name="connsiteY343" fmla="*/ 2139401 h 3985626"/>
                <a:gd name="connsiteX344" fmla="*/ 8118736 w 11704848"/>
                <a:gd name="connsiteY344" fmla="*/ 2108011 h 3985626"/>
                <a:gd name="connsiteX345" fmla="*/ 8151280 w 11704848"/>
                <a:gd name="connsiteY345" fmla="*/ 2074203 h 3985626"/>
                <a:gd name="connsiteX346" fmla="*/ 8197024 w 11704848"/>
                <a:gd name="connsiteY346" fmla="*/ 2044579 h 3985626"/>
                <a:gd name="connsiteX347" fmla="*/ 8202557 w 11704848"/>
                <a:gd name="connsiteY347" fmla="*/ 2021227 h 3985626"/>
                <a:gd name="connsiteX348" fmla="*/ 8216476 w 11704848"/>
                <a:gd name="connsiteY348" fmla="*/ 1992256 h 3985626"/>
                <a:gd name="connsiteX349" fmla="*/ 8340510 w 11704848"/>
                <a:gd name="connsiteY349" fmla="*/ 1991384 h 3985626"/>
                <a:gd name="connsiteX350" fmla="*/ 8467025 w 11704848"/>
                <a:gd name="connsiteY350" fmla="*/ 1988857 h 3985626"/>
                <a:gd name="connsiteX351" fmla="*/ 8483254 w 11704848"/>
                <a:gd name="connsiteY351" fmla="*/ 1958426 h 3985626"/>
                <a:gd name="connsiteX352" fmla="*/ 8504405 w 11704848"/>
                <a:gd name="connsiteY352" fmla="*/ 1926601 h 3985626"/>
                <a:gd name="connsiteX353" fmla="*/ 8537080 w 11704848"/>
                <a:gd name="connsiteY353" fmla="*/ 1923094 h 3985626"/>
                <a:gd name="connsiteX354" fmla="*/ 8581213 w 11704848"/>
                <a:gd name="connsiteY354" fmla="*/ 1910787 h 3985626"/>
                <a:gd name="connsiteX355" fmla="*/ 8594783 w 11704848"/>
                <a:gd name="connsiteY355" fmla="*/ 1857135 h 3985626"/>
                <a:gd name="connsiteX356" fmla="*/ 8601950 w 11704848"/>
                <a:gd name="connsiteY356" fmla="*/ 1806228 h 3985626"/>
                <a:gd name="connsiteX357" fmla="*/ 8607679 w 11704848"/>
                <a:gd name="connsiteY357" fmla="*/ 1775274 h 3985626"/>
                <a:gd name="connsiteX358" fmla="*/ 8614540 w 11704848"/>
                <a:gd name="connsiteY358" fmla="*/ 1751443 h 3985626"/>
                <a:gd name="connsiteX359" fmla="*/ 8654295 w 11704848"/>
                <a:gd name="connsiteY359" fmla="*/ 1736021 h 3985626"/>
                <a:gd name="connsiteX360" fmla="*/ 8822134 w 11704848"/>
                <a:gd name="connsiteY360" fmla="*/ 1737372 h 3985626"/>
                <a:gd name="connsiteX361" fmla="*/ 8995287 w 11704848"/>
                <a:gd name="connsiteY361" fmla="*/ 1716874 h 3985626"/>
                <a:gd name="connsiteX362" fmla="*/ 9006222 w 11704848"/>
                <a:gd name="connsiteY362" fmla="*/ 1685702 h 3985626"/>
                <a:gd name="connsiteX363" fmla="*/ 9007464 w 11704848"/>
                <a:gd name="connsiteY363" fmla="*/ 1666925 h 3985626"/>
                <a:gd name="connsiteX364" fmla="*/ 9018290 w 11704848"/>
                <a:gd name="connsiteY364" fmla="*/ 1658016 h 3985626"/>
                <a:gd name="connsiteX365" fmla="*/ 9058568 w 11704848"/>
                <a:gd name="connsiteY365" fmla="*/ 1614711 h 3985626"/>
                <a:gd name="connsiteX366" fmla="*/ 9067281 w 11704848"/>
                <a:gd name="connsiteY366" fmla="*/ 1581579 h 3985626"/>
                <a:gd name="connsiteX367" fmla="*/ 9086036 w 11704848"/>
                <a:gd name="connsiteY367" fmla="*/ 1533482 h 3985626"/>
                <a:gd name="connsiteX368" fmla="*/ 9095926 w 11704848"/>
                <a:gd name="connsiteY368" fmla="*/ 1517602 h 3985626"/>
                <a:gd name="connsiteX369" fmla="*/ 9096579 w 11704848"/>
                <a:gd name="connsiteY369" fmla="*/ 1494446 h 3985626"/>
                <a:gd name="connsiteX370" fmla="*/ 9109561 w 11704848"/>
                <a:gd name="connsiteY370" fmla="*/ 1455193 h 3985626"/>
                <a:gd name="connsiteX371" fmla="*/ 9638520 w 11704848"/>
                <a:gd name="connsiteY371" fmla="*/ 1451773 h 3985626"/>
                <a:gd name="connsiteX372" fmla="*/ 10161903 w 11704848"/>
                <a:gd name="connsiteY372" fmla="*/ 1452035 h 3985626"/>
                <a:gd name="connsiteX373" fmla="*/ 10172795 w 11704848"/>
                <a:gd name="connsiteY373" fmla="*/ 1446850 h 3985626"/>
                <a:gd name="connsiteX374" fmla="*/ 10204293 w 11704848"/>
                <a:gd name="connsiteY374" fmla="*/ 1413566 h 3985626"/>
                <a:gd name="connsiteX375" fmla="*/ 10208366 w 11704848"/>
                <a:gd name="connsiteY375" fmla="*/ 1369194 h 3985626"/>
                <a:gd name="connsiteX376" fmla="*/ 10211699 w 11704848"/>
                <a:gd name="connsiteY376" fmla="*/ 1331247 h 3985626"/>
                <a:gd name="connsiteX377" fmla="*/ 10350152 w 11704848"/>
                <a:gd name="connsiteY377" fmla="*/ 1319093 h 3985626"/>
                <a:gd name="connsiteX378" fmla="*/ 10480830 w 11704848"/>
                <a:gd name="connsiteY378" fmla="*/ 1316762 h 3985626"/>
                <a:gd name="connsiteX379" fmla="*/ 10512546 w 11704848"/>
                <a:gd name="connsiteY379" fmla="*/ 1294173 h 3985626"/>
                <a:gd name="connsiteX380" fmla="*/ 10519146 w 11704848"/>
                <a:gd name="connsiteY380" fmla="*/ 1283521 h 3985626"/>
                <a:gd name="connsiteX381" fmla="*/ 10520235 w 11704848"/>
                <a:gd name="connsiteY381" fmla="*/ 1229956 h 3985626"/>
                <a:gd name="connsiteX382" fmla="*/ 10525093 w 11704848"/>
                <a:gd name="connsiteY382" fmla="*/ 1169530 h 3985626"/>
                <a:gd name="connsiteX383" fmla="*/ 10567744 w 11704848"/>
                <a:gd name="connsiteY383" fmla="*/ 1150252 h 3985626"/>
                <a:gd name="connsiteX384" fmla="*/ 11009702 w 11704848"/>
                <a:gd name="connsiteY384" fmla="*/ 1149359 h 3985626"/>
                <a:gd name="connsiteX385" fmla="*/ 11036625 w 11704848"/>
                <a:gd name="connsiteY385" fmla="*/ 1122914 h 3985626"/>
                <a:gd name="connsiteX386" fmla="*/ 11038367 w 11704848"/>
                <a:gd name="connsiteY386" fmla="*/ 1041358 h 3985626"/>
                <a:gd name="connsiteX387" fmla="*/ 11055903 w 11704848"/>
                <a:gd name="connsiteY387" fmla="*/ 948192 h 3985626"/>
                <a:gd name="connsiteX388" fmla="*/ 11066729 w 11704848"/>
                <a:gd name="connsiteY388" fmla="*/ 942811 h 3985626"/>
                <a:gd name="connsiteX389" fmla="*/ 11139289 w 11704848"/>
                <a:gd name="connsiteY389" fmla="*/ 944096 h 3985626"/>
                <a:gd name="connsiteX390" fmla="*/ 11224134 w 11704848"/>
                <a:gd name="connsiteY390" fmla="*/ 945142 h 3985626"/>
                <a:gd name="connsiteX391" fmla="*/ 11275651 w 11704848"/>
                <a:gd name="connsiteY391" fmla="*/ 919656 h 3985626"/>
                <a:gd name="connsiteX392" fmla="*/ 11280465 w 11704848"/>
                <a:gd name="connsiteY392" fmla="*/ 806863 h 3985626"/>
                <a:gd name="connsiteX393" fmla="*/ 11285911 w 11704848"/>
                <a:gd name="connsiteY393" fmla="*/ 696096 h 3985626"/>
                <a:gd name="connsiteX394" fmla="*/ 11339279 w 11704848"/>
                <a:gd name="connsiteY394" fmla="*/ 684072 h 3985626"/>
                <a:gd name="connsiteX395" fmla="*/ 11400599 w 11704848"/>
                <a:gd name="connsiteY395" fmla="*/ 653510 h 3985626"/>
                <a:gd name="connsiteX396" fmla="*/ 11404760 w 11704848"/>
                <a:gd name="connsiteY396" fmla="*/ 532265 h 3985626"/>
                <a:gd name="connsiteX397" fmla="*/ 11408659 w 11704848"/>
                <a:gd name="connsiteY397" fmla="*/ 416728 h 3985626"/>
                <a:gd name="connsiteX398" fmla="*/ 11441486 w 11704848"/>
                <a:gd name="connsiteY398" fmla="*/ 399105 h 3985626"/>
                <a:gd name="connsiteX399" fmla="*/ 11474443 w 11704848"/>
                <a:gd name="connsiteY399" fmla="*/ 400826 h 3985626"/>
                <a:gd name="connsiteX400" fmla="*/ 11505311 w 11704848"/>
                <a:gd name="connsiteY400" fmla="*/ 398887 h 3985626"/>
                <a:gd name="connsiteX401" fmla="*/ 11540010 w 11704848"/>
                <a:gd name="connsiteY401" fmla="*/ 361551 h 3985626"/>
                <a:gd name="connsiteX402" fmla="*/ 11543103 w 11704848"/>
                <a:gd name="connsiteY402" fmla="*/ 264791 h 3985626"/>
                <a:gd name="connsiteX403" fmla="*/ 11547177 w 11704848"/>
                <a:gd name="connsiteY403" fmla="*/ 168945 h 3985626"/>
                <a:gd name="connsiteX404" fmla="*/ 11554279 w 11704848"/>
                <a:gd name="connsiteY404" fmla="*/ 157683 h 3985626"/>
                <a:gd name="connsiteX405" fmla="*/ 11547635 w 11704848"/>
                <a:gd name="connsiteY405" fmla="*/ 149711 h 3985626"/>
                <a:gd name="connsiteX406" fmla="*/ 11476056 w 11704848"/>
                <a:gd name="connsiteY406" fmla="*/ 142871 h 3985626"/>
                <a:gd name="connsiteX407" fmla="*/ 3942306 w 11704848"/>
                <a:gd name="connsiteY407" fmla="*/ 2172859 h 3985626"/>
                <a:gd name="connsiteX408" fmla="*/ 3888371 w 11704848"/>
                <a:gd name="connsiteY408" fmla="*/ 2192791 h 3985626"/>
                <a:gd name="connsiteX409" fmla="*/ 3893817 w 11704848"/>
                <a:gd name="connsiteY409" fmla="*/ 2193967 h 3985626"/>
                <a:gd name="connsiteX410" fmla="*/ 3925794 w 11704848"/>
                <a:gd name="connsiteY410" fmla="*/ 2187345 h 3985626"/>
                <a:gd name="connsiteX411" fmla="*/ 3943068 w 11704848"/>
                <a:gd name="connsiteY411" fmla="*/ 2174907 h 3985626"/>
                <a:gd name="connsiteX412" fmla="*/ 3942306 w 11704848"/>
                <a:gd name="connsiteY412" fmla="*/ 2172859 h 3985626"/>
                <a:gd name="connsiteX413" fmla="*/ 3608502 w 11704848"/>
                <a:gd name="connsiteY413" fmla="*/ 2335209 h 3985626"/>
                <a:gd name="connsiteX414" fmla="*/ 3545570 w 11704848"/>
                <a:gd name="connsiteY414" fmla="*/ 2349912 h 3985626"/>
                <a:gd name="connsiteX415" fmla="*/ 3500632 w 11704848"/>
                <a:gd name="connsiteY415" fmla="*/ 2350021 h 3985626"/>
                <a:gd name="connsiteX416" fmla="*/ 3530039 w 11704848"/>
                <a:gd name="connsiteY416" fmla="*/ 2351982 h 3985626"/>
                <a:gd name="connsiteX417" fmla="*/ 3599549 w 11704848"/>
                <a:gd name="connsiteY417" fmla="*/ 2348954 h 3985626"/>
                <a:gd name="connsiteX418" fmla="*/ 3614339 w 11704848"/>
                <a:gd name="connsiteY418" fmla="*/ 2328456 h 3985626"/>
                <a:gd name="connsiteX419" fmla="*/ 3608502 w 11704848"/>
                <a:gd name="connsiteY419" fmla="*/ 2335209 h 3985626"/>
                <a:gd name="connsiteX420" fmla="*/ 3408097 w 11704848"/>
                <a:gd name="connsiteY420" fmla="*/ 2386726 h 3985626"/>
                <a:gd name="connsiteX421" fmla="*/ 3390605 w 11704848"/>
                <a:gd name="connsiteY421" fmla="*/ 2403891 h 3985626"/>
                <a:gd name="connsiteX422" fmla="*/ 3375706 w 11704848"/>
                <a:gd name="connsiteY422" fmla="*/ 2426175 h 3985626"/>
                <a:gd name="connsiteX423" fmla="*/ 3369149 w 11704848"/>
                <a:gd name="connsiteY423" fmla="*/ 2438156 h 3985626"/>
                <a:gd name="connsiteX424" fmla="*/ 3387360 w 11704848"/>
                <a:gd name="connsiteY424" fmla="*/ 2414673 h 3985626"/>
                <a:gd name="connsiteX425" fmla="*/ 3422866 w 11704848"/>
                <a:gd name="connsiteY425" fmla="*/ 2388381 h 3985626"/>
                <a:gd name="connsiteX426" fmla="*/ 3426569 w 11704848"/>
                <a:gd name="connsiteY426" fmla="*/ 2386464 h 3985626"/>
                <a:gd name="connsiteX427" fmla="*/ 3408097 w 11704848"/>
                <a:gd name="connsiteY427" fmla="*/ 2386726 h 3985626"/>
                <a:gd name="connsiteX428" fmla="*/ 3106989 w 11704848"/>
                <a:gd name="connsiteY428" fmla="*/ 2542323 h 3985626"/>
                <a:gd name="connsiteX429" fmla="*/ 3096795 w 11704848"/>
                <a:gd name="connsiteY429" fmla="*/ 2560860 h 3985626"/>
                <a:gd name="connsiteX430" fmla="*/ 3117598 w 11704848"/>
                <a:gd name="connsiteY430" fmla="*/ 2558268 h 3985626"/>
                <a:gd name="connsiteX431" fmla="*/ 3118817 w 11704848"/>
                <a:gd name="connsiteY431" fmla="*/ 2537465 h 3985626"/>
                <a:gd name="connsiteX432" fmla="*/ 3106989 w 11704848"/>
                <a:gd name="connsiteY432" fmla="*/ 2542323 h 3985626"/>
                <a:gd name="connsiteX433" fmla="*/ 3012342 w 11704848"/>
                <a:gd name="connsiteY433" fmla="*/ 2569072 h 3985626"/>
                <a:gd name="connsiteX434" fmla="*/ 2993064 w 11704848"/>
                <a:gd name="connsiteY434" fmla="*/ 2589178 h 3985626"/>
                <a:gd name="connsiteX435" fmla="*/ 2961391 w 11704848"/>
                <a:gd name="connsiteY435" fmla="*/ 2608478 h 3985626"/>
                <a:gd name="connsiteX436" fmla="*/ 2935055 w 11704848"/>
                <a:gd name="connsiteY436" fmla="*/ 2623900 h 3985626"/>
                <a:gd name="connsiteX437" fmla="*/ 2931592 w 11704848"/>
                <a:gd name="connsiteY437" fmla="*/ 2625207 h 3985626"/>
                <a:gd name="connsiteX438" fmla="*/ 2942287 w 11704848"/>
                <a:gd name="connsiteY438" fmla="*/ 2624989 h 3985626"/>
                <a:gd name="connsiteX439" fmla="*/ 2964767 w 11704848"/>
                <a:gd name="connsiteY439" fmla="*/ 2609567 h 3985626"/>
                <a:gd name="connsiteX440" fmla="*/ 2996004 w 11704848"/>
                <a:gd name="connsiteY440" fmla="*/ 2591160 h 3985626"/>
                <a:gd name="connsiteX441" fmla="*/ 3018114 w 11704848"/>
                <a:gd name="connsiteY441" fmla="*/ 2584190 h 3985626"/>
                <a:gd name="connsiteX442" fmla="*/ 3029028 w 11704848"/>
                <a:gd name="connsiteY442" fmla="*/ 2566110 h 3985626"/>
                <a:gd name="connsiteX443" fmla="*/ 3018877 w 11704848"/>
                <a:gd name="connsiteY443" fmla="*/ 2565086 h 3985626"/>
                <a:gd name="connsiteX444" fmla="*/ 3012342 w 11704848"/>
                <a:gd name="connsiteY444" fmla="*/ 2569072 h 3985626"/>
                <a:gd name="connsiteX445" fmla="*/ 2577573 w 11704848"/>
                <a:gd name="connsiteY445" fmla="*/ 2739525 h 3985626"/>
                <a:gd name="connsiteX446" fmla="*/ 2575068 w 11704848"/>
                <a:gd name="connsiteY446" fmla="*/ 2750024 h 3985626"/>
                <a:gd name="connsiteX447" fmla="*/ 2563871 w 11704848"/>
                <a:gd name="connsiteY447" fmla="*/ 2773332 h 3985626"/>
                <a:gd name="connsiteX448" fmla="*/ 2544027 w 11704848"/>
                <a:gd name="connsiteY448" fmla="*/ 2765164 h 3985626"/>
                <a:gd name="connsiteX449" fmla="*/ 2538232 w 11704848"/>
                <a:gd name="connsiteY449" fmla="*/ 2765033 h 3985626"/>
                <a:gd name="connsiteX450" fmla="*/ 2542197 w 11704848"/>
                <a:gd name="connsiteY450" fmla="*/ 2772984 h 3985626"/>
                <a:gd name="connsiteX451" fmla="*/ 2576222 w 11704848"/>
                <a:gd name="connsiteY451" fmla="*/ 2763748 h 3985626"/>
                <a:gd name="connsiteX452" fmla="*/ 2581603 w 11704848"/>
                <a:gd name="connsiteY452" fmla="*/ 2737238 h 3985626"/>
                <a:gd name="connsiteX453" fmla="*/ 2577573 w 11704848"/>
                <a:gd name="connsiteY453" fmla="*/ 2739525 h 3985626"/>
                <a:gd name="connsiteX454" fmla="*/ 2280234 w 11704848"/>
                <a:gd name="connsiteY454" fmla="*/ 2873535 h 3985626"/>
                <a:gd name="connsiteX455" fmla="*/ 2273154 w 11704848"/>
                <a:gd name="connsiteY455" fmla="*/ 2881943 h 3985626"/>
                <a:gd name="connsiteX456" fmla="*/ 2280234 w 11704848"/>
                <a:gd name="connsiteY456" fmla="*/ 2888151 h 3985626"/>
                <a:gd name="connsiteX457" fmla="*/ 2319356 w 11704848"/>
                <a:gd name="connsiteY457" fmla="*/ 2895492 h 3985626"/>
                <a:gd name="connsiteX458" fmla="*/ 2316110 w 11704848"/>
                <a:gd name="connsiteY458" fmla="*/ 2894185 h 3985626"/>
                <a:gd name="connsiteX459" fmla="*/ 2293020 w 11704848"/>
                <a:gd name="connsiteY459" fmla="*/ 2884535 h 3985626"/>
                <a:gd name="connsiteX460" fmla="*/ 2288664 w 11704848"/>
                <a:gd name="connsiteY460" fmla="*/ 2874449 h 3985626"/>
                <a:gd name="connsiteX461" fmla="*/ 2287313 w 11704848"/>
                <a:gd name="connsiteY461" fmla="*/ 2867980 h 3985626"/>
                <a:gd name="connsiteX462" fmla="*/ 2280234 w 11704848"/>
                <a:gd name="connsiteY462" fmla="*/ 2873535 h 3985626"/>
                <a:gd name="connsiteX463" fmla="*/ 2447854 w 11704848"/>
                <a:gd name="connsiteY463" fmla="*/ 2872663 h 3985626"/>
                <a:gd name="connsiteX464" fmla="*/ 2421824 w 11704848"/>
                <a:gd name="connsiteY464" fmla="*/ 2876671 h 3985626"/>
                <a:gd name="connsiteX465" fmla="*/ 2389149 w 11704848"/>
                <a:gd name="connsiteY465" fmla="*/ 2882814 h 3985626"/>
                <a:gd name="connsiteX466" fmla="*/ 2368455 w 11704848"/>
                <a:gd name="connsiteY466" fmla="*/ 2890656 h 3985626"/>
                <a:gd name="connsiteX467" fmla="*/ 2361811 w 11704848"/>
                <a:gd name="connsiteY467" fmla="*/ 2893858 h 3985626"/>
                <a:gd name="connsiteX468" fmla="*/ 2400585 w 11704848"/>
                <a:gd name="connsiteY468" fmla="*/ 2884274 h 3985626"/>
                <a:gd name="connsiteX469" fmla="*/ 2421693 w 11704848"/>
                <a:gd name="connsiteY469" fmla="*/ 2880418 h 3985626"/>
                <a:gd name="connsiteX470" fmla="*/ 2449684 w 11704848"/>
                <a:gd name="connsiteY470" fmla="*/ 2873208 h 3985626"/>
                <a:gd name="connsiteX471" fmla="*/ 2447854 w 11704848"/>
                <a:gd name="connsiteY471" fmla="*/ 2872663 h 3985626"/>
                <a:gd name="connsiteX472" fmla="*/ 2294502 w 11704848"/>
                <a:gd name="connsiteY472" fmla="*/ 2969947 h 3985626"/>
                <a:gd name="connsiteX473" fmla="*/ 2314760 w 11704848"/>
                <a:gd name="connsiteY473" fmla="*/ 2990488 h 3985626"/>
                <a:gd name="connsiteX474" fmla="*/ 2325543 w 11704848"/>
                <a:gd name="connsiteY474" fmla="*/ 2984280 h 3985626"/>
                <a:gd name="connsiteX475" fmla="*/ 2323517 w 11704848"/>
                <a:gd name="connsiteY475" fmla="*/ 2976568 h 3985626"/>
                <a:gd name="connsiteX476" fmla="*/ 2291452 w 11704848"/>
                <a:gd name="connsiteY476" fmla="*/ 2966962 h 3985626"/>
                <a:gd name="connsiteX477" fmla="*/ 2280778 w 11704848"/>
                <a:gd name="connsiteY477" fmla="*/ 2965829 h 3985626"/>
                <a:gd name="connsiteX478" fmla="*/ 2294502 w 11704848"/>
                <a:gd name="connsiteY478" fmla="*/ 2969947 h 3985626"/>
                <a:gd name="connsiteX479" fmla="*/ 2093443 w 11704848"/>
                <a:gd name="connsiteY479" fmla="*/ 2998417 h 3985626"/>
                <a:gd name="connsiteX480" fmla="*/ 2072684 w 11704848"/>
                <a:gd name="connsiteY480" fmla="*/ 3015059 h 3985626"/>
                <a:gd name="connsiteX481" fmla="*/ 2074928 w 11704848"/>
                <a:gd name="connsiteY481" fmla="*/ 3029066 h 3985626"/>
                <a:gd name="connsiteX482" fmla="*/ 2081463 w 11704848"/>
                <a:gd name="connsiteY482" fmla="*/ 3023555 h 3985626"/>
                <a:gd name="connsiteX483" fmla="*/ 2095644 w 11704848"/>
                <a:gd name="connsiteY483" fmla="*/ 3006041 h 3985626"/>
                <a:gd name="connsiteX484" fmla="*/ 2114900 w 11704848"/>
                <a:gd name="connsiteY484" fmla="*/ 3013164 h 3985626"/>
                <a:gd name="connsiteX485" fmla="*/ 2117841 w 11704848"/>
                <a:gd name="connsiteY485" fmla="*/ 3018762 h 3985626"/>
                <a:gd name="connsiteX486" fmla="*/ 2121369 w 11704848"/>
                <a:gd name="connsiteY486" fmla="*/ 3013709 h 3985626"/>
                <a:gd name="connsiteX487" fmla="*/ 2112569 w 11704848"/>
                <a:gd name="connsiteY487" fmla="*/ 2999310 h 3985626"/>
                <a:gd name="connsiteX488" fmla="*/ 2093443 w 11704848"/>
                <a:gd name="connsiteY488" fmla="*/ 2998417 h 3985626"/>
                <a:gd name="connsiteX489" fmla="*/ 1888247 w 11704848"/>
                <a:gd name="connsiteY489" fmla="*/ 3036145 h 3985626"/>
                <a:gd name="connsiteX490" fmla="*/ 1882365 w 11704848"/>
                <a:gd name="connsiteY490" fmla="*/ 3057275 h 3985626"/>
                <a:gd name="connsiteX491" fmla="*/ 1875264 w 11704848"/>
                <a:gd name="connsiteY491" fmla="*/ 3083414 h 3985626"/>
                <a:gd name="connsiteX492" fmla="*/ 1864351 w 11704848"/>
                <a:gd name="connsiteY492" fmla="*/ 3106744 h 3985626"/>
                <a:gd name="connsiteX493" fmla="*/ 1877834 w 11704848"/>
                <a:gd name="connsiteY493" fmla="*/ 3088403 h 3985626"/>
                <a:gd name="connsiteX494" fmla="*/ 1889031 w 11704848"/>
                <a:gd name="connsiteY494" fmla="*/ 3067927 h 3985626"/>
                <a:gd name="connsiteX495" fmla="*/ 1889662 w 11704848"/>
                <a:gd name="connsiteY495" fmla="*/ 3055728 h 3985626"/>
                <a:gd name="connsiteX496" fmla="*/ 1898289 w 11704848"/>
                <a:gd name="connsiteY496" fmla="*/ 3037779 h 3985626"/>
                <a:gd name="connsiteX497" fmla="*/ 1909703 w 11704848"/>
                <a:gd name="connsiteY497" fmla="*/ 3048082 h 3985626"/>
                <a:gd name="connsiteX498" fmla="*/ 1920812 w 11704848"/>
                <a:gd name="connsiteY498" fmla="*/ 3046187 h 3985626"/>
                <a:gd name="connsiteX499" fmla="*/ 1931159 w 11704848"/>
                <a:gd name="connsiteY499" fmla="*/ 3037735 h 3985626"/>
                <a:gd name="connsiteX500" fmla="*/ 1905085 w 11704848"/>
                <a:gd name="connsiteY500" fmla="*/ 3031244 h 3985626"/>
                <a:gd name="connsiteX501" fmla="*/ 1888247 w 11704848"/>
                <a:gd name="connsiteY501" fmla="*/ 3036145 h 3985626"/>
                <a:gd name="connsiteX502" fmla="*/ 1704615 w 11704848"/>
                <a:gd name="connsiteY502" fmla="*/ 3087967 h 3985626"/>
                <a:gd name="connsiteX503" fmla="*/ 1684307 w 11704848"/>
                <a:gd name="connsiteY503" fmla="*/ 3099861 h 3985626"/>
                <a:gd name="connsiteX504" fmla="*/ 1660204 w 11704848"/>
                <a:gd name="connsiteY504" fmla="*/ 3096397 h 3985626"/>
                <a:gd name="connsiteX505" fmla="*/ 1626704 w 11704848"/>
                <a:gd name="connsiteY505" fmla="*/ 3085702 h 3985626"/>
                <a:gd name="connsiteX506" fmla="*/ 1593622 w 11704848"/>
                <a:gd name="connsiteY506" fmla="*/ 3112539 h 3985626"/>
                <a:gd name="connsiteX507" fmla="*/ 1600760 w 11704848"/>
                <a:gd name="connsiteY507" fmla="*/ 3107485 h 3985626"/>
                <a:gd name="connsiteX508" fmla="*/ 1629087 w 11704848"/>
                <a:gd name="connsiteY508" fmla="*/ 3091257 h 3985626"/>
                <a:gd name="connsiteX509" fmla="*/ 1655030 w 11704848"/>
                <a:gd name="connsiteY509" fmla="*/ 3098336 h 3985626"/>
                <a:gd name="connsiteX510" fmla="*/ 1675718 w 11704848"/>
                <a:gd name="connsiteY510" fmla="*/ 3105307 h 3985626"/>
                <a:gd name="connsiteX511" fmla="*/ 1697093 w 11704848"/>
                <a:gd name="connsiteY511" fmla="*/ 3095591 h 3985626"/>
                <a:gd name="connsiteX512" fmla="*/ 1704615 w 11704848"/>
                <a:gd name="connsiteY512" fmla="*/ 3087967 h 3985626"/>
                <a:gd name="connsiteX513" fmla="*/ 1222963 w 11704848"/>
                <a:gd name="connsiteY513" fmla="*/ 3210410 h 3985626"/>
                <a:gd name="connsiteX514" fmla="*/ 1210132 w 11704848"/>
                <a:gd name="connsiteY514" fmla="*/ 3227292 h 3985626"/>
                <a:gd name="connsiteX515" fmla="*/ 1193917 w 11704848"/>
                <a:gd name="connsiteY515" fmla="*/ 3251253 h 3985626"/>
                <a:gd name="connsiteX516" fmla="*/ 1178939 w 11704848"/>
                <a:gd name="connsiteY516" fmla="*/ 3273472 h 3985626"/>
                <a:gd name="connsiteX517" fmla="*/ 1168233 w 11704848"/>
                <a:gd name="connsiteY517" fmla="*/ 3287086 h 3985626"/>
                <a:gd name="connsiteX518" fmla="*/ 1170918 w 11704848"/>
                <a:gd name="connsiteY518" fmla="*/ 3288285 h 3985626"/>
                <a:gd name="connsiteX519" fmla="*/ 1206771 w 11704848"/>
                <a:gd name="connsiteY519" fmla="*/ 3237334 h 3985626"/>
                <a:gd name="connsiteX520" fmla="*/ 1222645 w 11704848"/>
                <a:gd name="connsiteY520" fmla="*/ 3213917 h 3985626"/>
                <a:gd name="connsiteX521" fmla="*/ 1222963 w 11704848"/>
                <a:gd name="connsiteY521" fmla="*/ 3210410 h 3985626"/>
                <a:gd name="connsiteX522" fmla="*/ 886660 w 11704848"/>
                <a:gd name="connsiteY522" fmla="*/ 3420269 h 3985626"/>
                <a:gd name="connsiteX523" fmla="*/ 845272 w 11704848"/>
                <a:gd name="connsiteY523" fmla="*/ 3435430 h 3985626"/>
                <a:gd name="connsiteX524" fmla="*/ 832202 w 11704848"/>
                <a:gd name="connsiteY524" fmla="*/ 3438065 h 3985626"/>
                <a:gd name="connsiteX525" fmla="*/ 842148 w 11704848"/>
                <a:gd name="connsiteY525" fmla="*/ 3438326 h 3985626"/>
                <a:gd name="connsiteX526" fmla="*/ 885697 w 11704848"/>
                <a:gd name="connsiteY526" fmla="*/ 3428698 h 3985626"/>
                <a:gd name="connsiteX527" fmla="*/ 894685 w 11704848"/>
                <a:gd name="connsiteY527" fmla="*/ 3417458 h 3985626"/>
                <a:gd name="connsiteX528" fmla="*/ 886660 w 11704848"/>
                <a:gd name="connsiteY528" fmla="*/ 3420269 h 3985626"/>
                <a:gd name="connsiteX529" fmla="*/ 24049 w 11704848"/>
                <a:gd name="connsiteY529" fmla="*/ 3836478 h 3985626"/>
                <a:gd name="connsiteX530" fmla="*/ 10923 w 11704848"/>
                <a:gd name="connsiteY530" fmla="*/ 3841553 h 3985626"/>
                <a:gd name="connsiteX531" fmla="*/ 9487 w 11704848"/>
                <a:gd name="connsiteY531" fmla="*/ 3849984 h 3985626"/>
                <a:gd name="connsiteX532" fmla="*/ 4348 w 11704848"/>
                <a:gd name="connsiteY532" fmla="*/ 3863054 h 3985626"/>
                <a:gd name="connsiteX533" fmla="*/ 5679 w 11704848"/>
                <a:gd name="connsiteY533" fmla="*/ 3865449 h 3985626"/>
                <a:gd name="connsiteX534" fmla="*/ 15336 w 11704848"/>
                <a:gd name="connsiteY534" fmla="*/ 3852467 h 3985626"/>
                <a:gd name="connsiteX535" fmla="*/ 52718 w 11704848"/>
                <a:gd name="connsiteY535" fmla="*/ 3840486 h 3985626"/>
                <a:gd name="connsiteX536" fmla="*/ 81774 w 11704848"/>
                <a:gd name="connsiteY536" fmla="*/ 3841575 h 3985626"/>
                <a:gd name="connsiteX537" fmla="*/ 69739 w 11704848"/>
                <a:gd name="connsiteY537" fmla="*/ 3839397 h 3985626"/>
                <a:gd name="connsiteX538" fmla="*/ 46322 w 11704848"/>
                <a:gd name="connsiteY538" fmla="*/ 3835411 h 3985626"/>
                <a:gd name="connsiteX539" fmla="*/ 24049 w 11704848"/>
                <a:gd name="connsiteY539" fmla="*/ 3836478 h 3985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Lst>
              <a:rect l="l" t="t" r="r" b="b"/>
              <a:pathLst>
                <a:path w="11704848" h="3985626">
                  <a:moveTo>
                    <a:pt x="11485966" y="2043"/>
                  </a:moveTo>
                  <a:cubicBezTo>
                    <a:pt x="11474204" y="5877"/>
                    <a:pt x="11464118" y="13152"/>
                    <a:pt x="11460437" y="20449"/>
                  </a:cubicBezTo>
                  <a:cubicBezTo>
                    <a:pt x="11458825" y="23652"/>
                    <a:pt x="11456952" y="34456"/>
                    <a:pt x="11456299" y="44454"/>
                  </a:cubicBezTo>
                  <a:cubicBezTo>
                    <a:pt x="11455274" y="60182"/>
                    <a:pt x="11454337" y="63471"/>
                    <a:pt x="11449480" y="68547"/>
                  </a:cubicBezTo>
                  <a:cubicBezTo>
                    <a:pt x="11446365" y="71771"/>
                    <a:pt x="11443838" y="75016"/>
                    <a:pt x="11443838" y="75713"/>
                  </a:cubicBezTo>
                  <a:cubicBezTo>
                    <a:pt x="11443838" y="80288"/>
                    <a:pt x="11473181" y="81965"/>
                    <a:pt x="11570180" y="82967"/>
                  </a:cubicBezTo>
                  <a:cubicBezTo>
                    <a:pt x="11628276" y="83555"/>
                    <a:pt x="11680228" y="84928"/>
                    <a:pt x="11685631" y="85995"/>
                  </a:cubicBezTo>
                  <a:cubicBezTo>
                    <a:pt x="11691033" y="87084"/>
                    <a:pt x="11695847" y="87563"/>
                    <a:pt x="11696327" y="87084"/>
                  </a:cubicBezTo>
                  <a:cubicBezTo>
                    <a:pt x="11697328" y="86104"/>
                    <a:pt x="11702469" y="54322"/>
                    <a:pt x="11704408" y="37157"/>
                  </a:cubicBezTo>
                  <a:cubicBezTo>
                    <a:pt x="11705453" y="28052"/>
                    <a:pt x="11704822" y="25024"/>
                    <a:pt x="11700530" y="18751"/>
                  </a:cubicBezTo>
                  <a:cubicBezTo>
                    <a:pt x="11697720" y="14633"/>
                    <a:pt x="11692122" y="9318"/>
                    <a:pt x="11688071" y="6966"/>
                  </a:cubicBezTo>
                  <a:cubicBezTo>
                    <a:pt x="11681166" y="2936"/>
                    <a:pt x="11675915" y="2653"/>
                    <a:pt x="11602027" y="2217"/>
                  </a:cubicBezTo>
                  <a:cubicBezTo>
                    <a:pt x="11558765" y="1977"/>
                    <a:pt x="11516986" y="1150"/>
                    <a:pt x="11509188" y="431"/>
                  </a:cubicBezTo>
                  <a:cubicBezTo>
                    <a:pt x="11499755" y="-484"/>
                    <a:pt x="11492000" y="60"/>
                    <a:pt x="11485966" y="2043"/>
                  </a:cubicBezTo>
                  <a:moveTo>
                    <a:pt x="11476056" y="142871"/>
                  </a:moveTo>
                  <a:cubicBezTo>
                    <a:pt x="11466231" y="144526"/>
                    <a:pt x="11446823" y="152804"/>
                    <a:pt x="11444688" y="156267"/>
                  </a:cubicBezTo>
                  <a:cubicBezTo>
                    <a:pt x="11444144" y="157160"/>
                    <a:pt x="11445624" y="159839"/>
                    <a:pt x="11447999" y="162214"/>
                  </a:cubicBezTo>
                  <a:cubicBezTo>
                    <a:pt x="11456146" y="170361"/>
                    <a:pt x="11457257" y="180425"/>
                    <a:pt x="11456516" y="239740"/>
                  </a:cubicBezTo>
                  <a:cubicBezTo>
                    <a:pt x="11455536" y="318704"/>
                    <a:pt x="11457866" y="315719"/>
                    <a:pt x="11397528" y="315109"/>
                  </a:cubicBezTo>
                  <a:cubicBezTo>
                    <a:pt x="11342416" y="314565"/>
                    <a:pt x="11333790" y="317724"/>
                    <a:pt x="11326775" y="340922"/>
                  </a:cubicBezTo>
                  <a:cubicBezTo>
                    <a:pt x="11323574" y="351574"/>
                    <a:pt x="11323117" y="366975"/>
                    <a:pt x="11323029" y="469922"/>
                  </a:cubicBezTo>
                  <a:lnTo>
                    <a:pt x="11322942" y="586832"/>
                  </a:lnTo>
                  <a:lnTo>
                    <a:pt x="11317496" y="592648"/>
                  </a:lnTo>
                  <a:cubicBezTo>
                    <a:pt x="11306736" y="604193"/>
                    <a:pt x="11301377" y="605652"/>
                    <a:pt x="11269573" y="605805"/>
                  </a:cubicBezTo>
                  <a:cubicBezTo>
                    <a:pt x="11234067" y="605957"/>
                    <a:pt x="11223437" y="608571"/>
                    <a:pt x="11212719" y="619833"/>
                  </a:cubicBezTo>
                  <a:cubicBezTo>
                    <a:pt x="11199454" y="633774"/>
                    <a:pt x="11199018" y="637717"/>
                    <a:pt x="11198887" y="747286"/>
                  </a:cubicBezTo>
                  <a:cubicBezTo>
                    <a:pt x="11198822" y="801199"/>
                    <a:pt x="11197972" y="846552"/>
                    <a:pt x="11196993" y="848055"/>
                  </a:cubicBezTo>
                  <a:cubicBezTo>
                    <a:pt x="11196012" y="849580"/>
                    <a:pt x="11191111" y="852956"/>
                    <a:pt x="11186101" y="855548"/>
                  </a:cubicBezTo>
                  <a:cubicBezTo>
                    <a:pt x="11177126" y="860188"/>
                    <a:pt x="11175580" y="860253"/>
                    <a:pt x="11084417" y="859840"/>
                  </a:cubicBezTo>
                  <a:cubicBezTo>
                    <a:pt x="11031920" y="859578"/>
                    <a:pt x="10988158" y="860275"/>
                    <a:pt x="10983344" y="861451"/>
                  </a:cubicBezTo>
                  <a:cubicBezTo>
                    <a:pt x="10971494" y="864327"/>
                    <a:pt x="10967006" y="869707"/>
                    <a:pt x="10962062" y="886981"/>
                  </a:cubicBezTo>
                  <a:cubicBezTo>
                    <a:pt x="10958206" y="900465"/>
                    <a:pt x="10957836" y="907719"/>
                    <a:pt x="10958358" y="960761"/>
                  </a:cubicBezTo>
                  <a:cubicBezTo>
                    <a:pt x="10958685" y="993108"/>
                    <a:pt x="10958881" y="1023561"/>
                    <a:pt x="10958794" y="1028419"/>
                  </a:cubicBezTo>
                  <a:cubicBezTo>
                    <a:pt x="10958620" y="1040683"/>
                    <a:pt x="10952738" y="1051923"/>
                    <a:pt x="10942958" y="1058697"/>
                  </a:cubicBezTo>
                  <a:lnTo>
                    <a:pt x="10934680" y="1064426"/>
                  </a:lnTo>
                  <a:lnTo>
                    <a:pt x="10745428" y="1065167"/>
                  </a:lnTo>
                  <a:cubicBezTo>
                    <a:pt x="10641349" y="1065581"/>
                    <a:pt x="10543259" y="1064993"/>
                    <a:pt x="10527489" y="1063903"/>
                  </a:cubicBezTo>
                  <a:cubicBezTo>
                    <a:pt x="10499432" y="1061921"/>
                    <a:pt x="10498408" y="1062008"/>
                    <a:pt x="10480807" y="1067846"/>
                  </a:cubicBezTo>
                  <a:cubicBezTo>
                    <a:pt x="10459417" y="1074904"/>
                    <a:pt x="10449375" y="1082855"/>
                    <a:pt x="10445998" y="1095358"/>
                  </a:cubicBezTo>
                  <a:cubicBezTo>
                    <a:pt x="10444582" y="1100608"/>
                    <a:pt x="10443449" y="1127641"/>
                    <a:pt x="10443254" y="1161034"/>
                  </a:cubicBezTo>
                  <a:cubicBezTo>
                    <a:pt x="10442861" y="1225360"/>
                    <a:pt x="10442622" y="1226318"/>
                    <a:pt x="10425892" y="1233115"/>
                  </a:cubicBezTo>
                  <a:cubicBezTo>
                    <a:pt x="10417680" y="1236448"/>
                    <a:pt x="10405504" y="1236796"/>
                    <a:pt x="10303493" y="1236535"/>
                  </a:cubicBezTo>
                  <a:cubicBezTo>
                    <a:pt x="10241193" y="1236360"/>
                    <a:pt x="10183250" y="1235641"/>
                    <a:pt x="10174733" y="1234901"/>
                  </a:cubicBezTo>
                  <a:cubicBezTo>
                    <a:pt x="10155564" y="1233267"/>
                    <a:pt x="10140621" y="1237667"/>
                    <a:pt x="10130818" y="1247796"/>
                  </a:cubicBezTo>
                  <a:cubicBezTo>
                    <a:pt x="10118445" y="1260583"/>
                    <a:pt x="10116965" y="1267401"/>
                    <a:pt x="10117684" y="1307852"/>
                  </a:cubicBezTo>
                  <a:cubicBezTo>
                    <a:pt x="10118293" y="1342226"/>
                    <a:pt x="10118075" y="1344688"/>
                    <a:pt x="10113218" y="1354534"/>
                  </a:cubicBezTo>
                  <a:cubicBezTo>
                    <a:pt x="10110407" y="1360241"/>
                    <a:pt x="10106138" y="1365970"/>
                    <a:pt x="10103720" y="1367255"/>
                  </a:cubicBezTo>
                  <a:cubicBezTo>
                    <a:pt x="10098950" y="1369825"/>
                    <a:pt x="9109191" y="1370414"/>
                    <a:pt x="9082332" y="1367865"/>
                  </a:cubicBezTo>
                  <a:cubicBezTo>
                    <a:pt x="9066889" y="1366405"/>
                    <a:pt x="9050094" y="1370021"/>
                    <a:pt x="9033975" y="1378255"/>
                  </a:cubicBezTo>
                  <a:cubicBezTo>
                    <a:pt x="9022190" y="1384268"/>
                    <a:pt x="9017941" y="1395094"/>
                    <a:pt x="9014848" y="1427050"/>
                  </a:cubicBezTo>
                  <a:cubicBezTo>
                    <a:pt x="9013476" y="1441361"/>
                    <a:pt x="9011319" y="1455019"/>
                    <a:pt x="9010078" y="1457415"/>
                  </a:cubicBezTo>
                  <a:cubicBezTo>
                    <a:pt x="9008814" y="1459811"/>
                    <a:pt x="9003565" y="1465497"/>
                    <a:pt x="8998403" y="1470071"/>
                  </a:cubicBezTo>
                  <a:cubicBezTo>
                    <a:pt x="8986879" y="1480244"/>
                    <a:pt x="8984570" y="1487802"/>
                    <a:pt x="8984527" y="1515140"/>
                  </a:cubicBezTo>
                  <a:cubicBezTo>
                    <a:pt x="8984505" y="1539429"/>
                    <a:pt x="8981804" y="1550995"/>
                    <a:pt x="8975138" y="1555374"/>
                  </a:cubicBezTo>
                  <a:cubicBezTo>
                    <a:pt x="8972481" y="1557116"/>
                    <a:pt x="8963789" y="1560536"/>
                    <a:pt x="8955795" y="1563020"/>
                  </a:cubicBezTo>
                  <a:cubicBezTo>
                    <a:pt x="8932792" y="1570121"/>
                    <a:pt x="8928871" y="1576678"/>
                    <a:pt x="8922750" y="1618196"/>
                  </a:cubicBezTo>
                  <a:cubicBezTo>
                    <a:pt x="8919221" y="1642179"/>
                    <a:pt x="8916433" y="1646819"/>
                    <a:pt x="8903580" y="1650283"/>
                  </a:cubicBezTo>
                  <a:cubicBezTo>
                    <a:pt x="8898134" y="1651764"/>
                    <a:pt x="8839364" y="1652461"/>
                    <a:pt x="8734979" y="1652265"/>
                  </a:cubicBezTo>
                  <a:lnTo>
                    <a:pt x="8574743" y="1652003"/>
                  </a:lnTo>
                  <a:lnTo>
                    <a:pt x="8562631" y="1659279"/>
                  </a:lnTo>
                  <a:cubicBezTo>
                    <a:pt x="8547993" y="1668079"/>
                    <a:pt x="8537364" y="1679930"/>
                    <a:pt x="8533965" y="1691278"/>
                  </a:cubicBezTo>
                  <a:cubicBezTo>
                    <a:pt x="8532571" y="1695918"/>
                    <a:pt x="8531438" y="1707245"/>
                    <a:pt x="8531438" y="1716460"/>
                  </a:cubicBezTo>
                  <a:cubicBezTo>
                    <a:pt x="8531438" y="1737001"/>
                    <a:pt x="8526450" y="1759808"/>
                    <a:pt x="8518107" y="1777409"/>
                  </a:cubicBezTo>
                  <a:cubicBezTo>
                    <a:pt x="8512966" y="1788279"/>
                    <a:pt x="8511899" y="1793267"/>
                    <a:pt x="8512203" y="1804856"/>
                  </a:cubicBezTo>
                  <a:cubicBezTo>
                    <a:pt x="8512618" y="1820714"/>
                    <a:pt x="8510439" y="1826334"/>
                    <a:pt x="8501574" y="1832259"/>
                  </a:cubicBezTo>
                  <a:cubicBezTo>
                    <a:pt x="8496389" y="1835722"/>
                    <a:pt x="8491030" y="1836310"/>
                    <a:pt x="8465000" y="1836376"/>
                  </a:cubicBezTo>
                  <a:cubicBezTo>
                    <a:pt x="8420540" y="1836463"/>
                    <a:pt x="8415073" y="1840144"/>
                    <a:pt x="8409562" y="1873538"/>
                  </a:cubicBezTo>
                  <a:cubicBezTo>
                    <a:pt x="8406185" y="1894079"/>
                    <a:pt x="8399912" y="1904884"/>
                    <a:pt x="8387670" y="1911222"/>
                  </a:cubicBezTo>
                  <a:cubicBezTo>
                    <a:pt x="8378891" y="1915753"/>
                    <a:pt x="8375929" y="1916145"/>
                    <a:pt x="8359352" y="1915013"/>
                  </a:cubicBezTo>
                  <a:cubicBezTo>
                    <a:pt x="8349157" y="1914316"/>
                    <a:pt x="8299056" y="1913553"/>
                    <a:pt x="8247975" y="1913292"/>
                  </a:cubicBezTo>
                  <a:lnTo>
                    <a:pt x="8155135" y="1912856"/>
                  </a:lnTo>
                  <a:lnTo>
                    <a:pt x="8138057" y="1921482"/>
                  </a:lnTo>
                  <a:cubicBezTo>
                    <a:pt x="8128669" y="1926231"/>
                    <a:pt x="8119193" y="1932592"/>
                    <a:pt x="8117015" y="1935641"/>
                  </a:cubicBezTo>
                  <a:cubicBezTo>
                    <a:pt x="8114662" y="1938931"/>
                    <a:pt x="8112375" y="1947426"/>
                    <a:pt x="8111395" y="1956575"/>
                  </a:cubicBezTo>
                  <a:cubicBezTo>
                    <a:pt x="8110480" y="1965114"/>
                    <a:pt x="8108019" y="1974633"/>
                    <a:pt x="8105862" y="1977922"/>
                  </a:cubicBezTo>
                  <a:cubicBezTo>
                    <a:pt x="8102071" y="1983695"/>
                    <a:pt x="8099218" y="1985242"/>
                    <a:pt x="8077696" y="1993149"/>
                  </a:cubicBezTo>
                  <a:cubicBezTo>
                    <a:pt x="8062579" y="1998703"/>
                    <a:pt x="8053909" y="2008810"/>
                    <a:pt x="8045784" y="2030332"/>
                  </a:cubicBezTo>
                  <a:cubicBezTo>
                    <a:pt x="8038051" y="2050808"/>
                    <a:pt x="8033782" y="2055361"/>
                    <a:pt x="8016900" y="2060960"/>
                  </a:cubicBezTo>
                  <a:cubicBezTo>
                    <a:pt x="8007860" y="2063965"/>
                    <a:pt x="8001085" y="2064401"/>
                    <a:pt x="7980522" y="2063290"/>
                  </a:cubicBezTo>
                  <a:cubicBezTo>
                    <a:pt x="7966646" y="2062550"/>
                    <a:pt x="7910097" y="2061787"/>
                    <a:pt x="7854877" y="2061570"/>
                  </a:cubicBezTo>
                  <a:lnTo>
                    <a:pt x="7754479" y="2061221"/>
                  </a:lnTo>
                  <a:lnTo>
                    <a:pt x="7744132" y="2068322"/>
                  </a:lnTo>
                  <a:cubicBezTo>
                    <a:pt x="7733632" y="2075554"/>
                    <a:pt x="7728448" y="2081980"/>
                    <a:pt x="7716053" y="2103110"/>
                  </a:cubicBezTo>
                  <a:cubicBezTo>
                    <a:pt x="7703180" y="2125067"/>
                    <a:pt x="7716468" y="2123303"/>
                    <a:pt x="7565140" y="2123020"/>
                  </a:cubicBezTo>
                  <a:cubicBezTo>
                    <a:pt x="7492166" y="2122867"/>
                    <a:pt x="7389960" y="2122235"/>
                    <a:pt x="7337964" y="2121582"/>
                  </a:cubicBezTo>
                  <a:lnTo>
                    <a:pt x="7243447" y="2120406"/>
                  </a:lnTo>
                  <a:lnTo>
                    <a:pt x="7229049" y="2130056"/>
                  </a:lnTo>
                  <a:cubicBezTo>
                    <a:pt x="7221141" y="2135349"/>
                    <a:pt x="7212080" y="2141230"/>
                    <a:pt x="7208943" y="2143125"/>
                  </a:cubicBezTo>
                  <a:cubicBezTo>
                    <a:pt x="7205806" y="2145020"/>
                    <a:pt x="7200121" y="2152100"/>
                    <a:pt x="7196309" y="2158853"/>
                  </a:cubicBezTo>
                  <a:cubicBezTo>
                    <a:pt x="7186877" y="2175582"/>
                    <a:pt x="7182041" y="2177347"/>
                    <a:pt x="7145423" y="2177347"/>
                  </a:cubicBezTo>
                  <a:lnTo>
                    <a:pt x="7116364" y="2177347"/>
                  </a:lnTo>
                  <a:lnTo>
                    <a:pt x="7104776" y="2187236"/>
                  </a:lnTo>
                  <a:cubicBezTo>
                    <a:pt x="7098393" y="2192682"/>
                    <a:pt x="7090377" y="2198585"/>
                    <a:pt x="7086936" y="2200372"/>
                  </a:cubicBezTo>
                  <a:cubicBezTo>
                    <a:pt x="7082622" y="2202593"/>
                    <a:pt x="7077983" y="2208932"/>
                    <a:pt x="7072102" y="2220651"/>
                  </a:cubicBezTo>
                  <a:cubicBezTo>
                    <a:pt x="7061798" y="2241149"/>
                    <a:pt x="7059249" y="2242674"/>
                    <a:pt x="7024310" y="2249013"/>
                  </a:cubicBezTo>
                  <a:cubicBezTo>
                    <a:pt x="7010673" y="2251496"/>
                    <a:pt x="6996536" y="2255265"/>
                    <a:pt x="6992898" y="2257378"/>
                  </a:cubicBezTo>
                  <a:cubicBezTo>
                    <a:pt x="6988738" y="2259818"/>
                    <a:pt x="6983357" y="2266810"/>
                    <a:pt x="6978369" y="2276329"/>
                  </a:cubicBezTo>
                  <a:cubicBezTo>
                    <a:pt x="6964558" y="2302643"/>
                    <a:pt x="6984381" y="2300399"/>
                    <a:pt x="6764829" y="2300574"/>
                  </a:cubicBezTo>
                  <a:cubicBezTo>
                    <a:pt x="6661207" y="2300661"/>
                    <a:pt x="6569958" y="2299964"/>
                    <a:pt x="6562094" y="2299005"/>
                  </a:cubicBezTo>
                  <a:cubicBezTo>
                    <a:pt x="6544035" y="2296827"/>
                    <a:pt x="6535475" y="2299158"/>
                    <a:pt x="6516240" y="2311487"/>
                  </a:cubicBezTo>
                  <a:cubicBezTo>
                    <a:pt x="6505305" y="2318501"/>
                    <a:pt x="6499097" y="2324383"/>
                    <a:pt x="6493542" y="2333074"/>
                  </a:cubicBezTo>
                  <a:cubicBezTo>
                    <a:pt x="6484894" y="2346601"/>
                    <a:pt x="6485091" y="2346536"/>
                    <a:pt x="6453854" y="2348126"/>
                  </a:cubicBezTo>
                  <a:cubicBezTo>
                    <a:pt x="6412945" y="2350196"/>
                    <a:pt x="6406541" y="2356360"/>
                    <a:pt x="6400093" y="2400013"/>
                  </a:cubicBezTo>
                  <a:cubicBezTo>
                    <a:pt x="6395105" y="2433734"/>
                    <a:pt x="6393994" y="2435738"/>
                    <a:pt x="6375042" y="2445279"/>
                  </a:cubicBezTo>
                  <a:lnTo>
                    <a:pt x="6365392" y="2450136"/>
                  </a:lnTo>
                  <a:lnTo>
                    <a:pt x="6043939" y="2449897"/>
                  </a:lnTo>
                  <a:cubicBezTo>
                    <a:pt x="5741786" y="2449657"/>
                    <a:pt x="5722094" y="2449875"/>
                    <a:pt x="5715603" y="2453447"/>
                  </a:cubicBezTo>
                  <a:cubicBezTo>
                    <a:pt x="5699026" y="2462596"/>
                    <a:pt x="5681599" y="2476799"/>
                    <a:pt x="5673474" y="2487799"/>
                  </a:cubicBezTo>
                  <a:cubicBezTo>
                    <a:pt x="5668638" y="2494334"/>
                    <a:pt x="5661777" y="2501828"/>
                    <a:pt x="5658248" y="2504441"/>
                  </a:cubicBezTo>
                  <a:cubicBezTo>
                    <a:pt x="5654697" y="2507078"/>
                    <a:pt x="5649252" y="2513046"/>
                    <a:pt x="5646158" y="2517708"/>
                  </a:cubicBezTo>
                  <a:cubicBezTo>
                    <a:pt x="5636465" y="2532346"/>
                    <a:pt x="5634918" y="2532586"/>
                    <a:pt x="5549833" y="2531910"/>
                  </a:cubicBezTo>
                  <a:cubicBezTo>
                    <a:pt x="5461154" y="2531213"/>
                    <a:pt x="5467014" y="2529884"/>
                    <a:pt x="5440286" y="2556764"/>
                  </a:cubicBezTo>
                  <a:cubicBezTo>
                    <a:pt x="5430963" y="2566131"/>
                    <a:pt x="5421553" y="2573843"/>
                    <a:pt x="5419353" y="2573886"/>
                  </a:cubicBezTo>
                  <a:cubicBezTo>
                    <a:pt x="5417152" y="2573930"/>
                    <a:pt x="5328277" y="2573908"/>
                    <a:pt x="5221823" y="2573799"/>
                  </a:cubicBezTo>
                  <a:cubicBezTo>
                    <a:pt x="5029609" y="2573625"/>
                    <a:pt x="5028215" y="2573668"/>
                    <a:pt x="5018848" y="2578199"/>
                  </a:cubicBezTo>
                  <a:cubicBezTo>
                    <a:pt x="5005474" y="2584669"/>
                    <a:pt x="4988526" y="2606082"/>
                    <a:pt x="4982667" y="2623900"/>
                  </a:cubicBezTo>
                  <a:cubicBezTo>
                    <a:pt x="4980118" y="2631677"/>
                    <a:pt x="4976546" y="2640978"/>
                    <a:pt x="4974738" y="2644550"/>
                  </a:cubicBezTo>
                  <a:cubicBezTo>
                    <a:pt x="4970250" y="2653395"/>
                    <a:pt x="4942128" y="2683869"/>
                    <a:pt x="4935201" y="2687398"/>
                  </a:cubicBezTo>
                  <a:cubicBezTo>
                    <a:pt x="4931324" y="2689358"/>
                    <a:pt x="4919103" y="2690251"/>
                    <a:pt x="4895447" y="2690273"/>
                  </a:cubicBezTo>
                  <a:cubicBezTo>
                    <a:pt x="4863491" y="2690339"/>
                    <a:pt x="4860921" y="2690643"/>
                    <a:pt x="4855149" y="2695196"/>
                  </a:cubicBezTo>
                  <a:cubicBezTo>
                    <a:pt x="4839879" y="2707220"/>
                    <a:pt x="4822866" y="2717698"/>
                    <a:pt x="4815242" y="2719746"/>
                  </a:cubicBezTo>
                  <a:cubicBezTo>
                    <a:pt x="4810667" y="2720988"/>
                    <a:pt x="4790518" y="2721728"/>
                    <a:pt x="4770260" y="2721401"/>
                  </a:cubicBezTo>
                  <a:cubicBezTo>
                    <a:pt x="4735624" y="2720857"/>
                    <a:pt x="4732967" y="2721118"/>
                    <a:pt x="4723274" y="2725889"/>
                  </a:cubicBezTo>
                  <a:cubicBezTo>
                    <a:pt x="4714016" y="2730463"/>
                    <a:pt x="4712077" y="2732816"/>
                    <a:pt x="4703908" y="2749415"/>
                  </a:cubicBezTo>
                  <a:cubicBezTo>
                    <a:pt x="4698898" y="2759544"/>
                    <a:pt x="4692864" y="2768889"/>
                    <a:pt x="4690490" y="2770173"/>
                  </a:cubicBezTo>
                  <a:cubicBezTo>
                    <a:pt x="4688115" y="2771437"/>
                    <a:pt x="4677224" y="2773245"/>
                    <a:pt x="4666289" y="2774203"/>
                  </a:cubicBezTo>
                  <a:cubicBezTo>
                    <a:pt x="4643286" y="2776207"/>
                    <a:pt x="4631763" y="2780216"/>
                    <a:pt x="4614227" y="2792349"/>
                  </a:cubicBezTo>
                  <a:cubicBezTo>
                    <a:pt x="4603118" y="2800038"/>
                    <a:pt x="4600155" y="2801062"/>
                    <a:pt x="4589177" y="2801062"/>
                  </a:cubicBezTo>
                  <a:cubicBezTo>
                    <a:pt x="4582315" y="2801062"/>
                    <a:pt x="4568657" y="2799733"/>
                    <a:pt x="4558811" y="2798143"/>
                  </a:cubicBezTo>
                  <a:cubicBezTo>
                    <a:pt x="4545414" y="2795965"/>
                    <a:pt x="4539097" y="2795812"/>
                    <a:pt x="4533761" y="2797599"/>
                  </a:cubicBezTo>
                  <a:cubicBezTo>
                    <a:pt x="4516247" y="2803436"/>
                    <a:pt x="4493876" y="2813958"/>
                    <a:pt x="4486382" y="2819883"/>
                  </a:cubicBezTo>
                  <a:cubicBezTo>
                    <a:pt x="4481895" y="2823434"/>
                    <a:pt x="4475404" y="2827441"/>
                    <a:pt x="4471918" y="2828748"/>
                  </a:cubicBezTo>
                  <a:cubicBezTo>
                    <a:pt x="4467453" y="2830448"/>
                    <a:pt x="4396702" y="2831014"/>
                    <a:pt x="4228187" y="2830687"/>
                  </a:cubicBezTo>
                  <a:lnTo>
                    <a:pt x="3990751" y="2830230"/>
                  </a:lnTo>
                  <a:lnTo>
                    <a:pt x="3977725" y="2835240"/>
                  </a:lnTo>
                  <a:cubicBezTo>
                    <a:pt x="3967770" y="2839074"/>
                    <a:pt x="3961257" y="2843757"/>
                    <a:pt x="3950039" y="2855215"/>
                  </a:cubicBezTo>
                  <a:cubicBezTo>
                    <a:pt x="3941979" y="2863449"/>
                    <a:pt x="3931763" y="2871705"/>
                    <a:pt x="3927319" y="2873578"/>
                  </a:cubicBezTo>
                  <a:cubicBezTo>
                    <a:pt x="3922875" y="2875429"/>
                    <a:pt x="3913748" y="2880788"/>
                    <a:pt x="3907061" y="2885472"/>
                  </a:cubicBezTo>
                  <a:cubicBezTo>
                    <a:pt x="3885866" y="2900371"/>
                    <a:pt x="3875541" y="2902724"/>
                    <a:pt x="3831669" y="2902724"/>
                  </a:cubicBezTo>
                  <a:cubicBezTo>
                    <a:pt x="3784052" y="2902724"/>
                    <a:pt x="3777081" y="2904314"/>
                    <a:pt x="3763772" y="2918190"/>
                  </a:cubicBezTo>
                  <a:cubicBezTo>
                    <a:pt x="3758195" y="2924028"/>
                    <a:pt x="3750310" y="2929865"/>
                    <a:pt x="3746258" y="2931216"/>
                  </a:cubicBezTo>
                  <a:cubicBezTo>
                    <a:pt x="3741226" y="2932872"/>
                    <a:pt x="3714302" y="2933438"/>
                    <a:pt x="3661151" y="2932958"/>
                  </a:cubicBezTo>
                  <a:cubicBezTo>
                    <a:pt x="3589681" y="2932349"/>
                    <a:pt x="3582819" y="2932610"/>
                    <a:pt x="3576088" y="2936205"/>
                  </a:cubicBezTo>
                  <a:cubicBezTo>
                    <a:pt x="3564151" y="2942587"/>
                    <a:pt x="3550624" y="2956419"/>
                    <a:pt x="3546550" y="2966396"/>
                  </a:cubicBezTo>
                  <a:cubicBezTo>
                    <a:pt x="3535005" y="2994714"/>
                    <a:pt x="3524789" y="3006476"/>
                    <a:pt x="3501612" y="3018218"/>
                  </a:cubicBezTo>
                  <a:cubicBezTo>
                    <a:pt x="3494946" y="3021594"/>
                    <a:pt x="3485384" y="3027780"/>
                    <a:pt x="3480351" y="3031985"/>
                  </a:cubicBezTo>
                  <a:cubicBezTo>
                    <a:pt x="3471399" y="3039456"/>
                    <a:pt x="3467521" y="3041155"/>
                    <a:pt x="3446893" y="3046492"/>
                  </a:cubicBezTo>
                  <a:cubicBezTo>
                    <a:pt x="3440423" y="3048170"/>
                    <a:pt x="3432124" y="3053027"/>
                    <a:pt x="3424108" y="3059802"/>
                  </a:cubicBezTo>
                  <a:cubicBezTo>
                    <a:pt x="3417181" y="3065661"/>
                    <a:pt x="3409992" y="3070563"/>
                    <a:pt x="3408141" y="3070715"/>
                  </a:cubicBezTo>
                  <a:cubicBezTo>
                    <a:pt x="3406289" y="3070867"/>
                    <a:pt x="3330288" y="3070780"/>
                    <a:pt x="3239235" y="3070541"/>
                  </a:cubicBezTo>
                  <a:cubicBezTo>
                    <a:pt x="3124721" y="3070236"/>
                    <a:pt x="3069043" y="3070846"/>
                    <a:pt x="3058631" y="3072545"/>
                  </a:cubicBezTo>
                  <a:cubicBezTo>
                    <a:pt x="3046846" y="3074462"/>
                    <a:pt x="3040464" y="3077098"/>
                    <a:pt x="3029224" y="3084613"/>
                  </a:cubicBezTo>
                  <a:lnTo>
                    <a:pt x="3014869" y="3094219"/>
                  </a:lnTo>
                  <a:lnTo>
                    <a:pt x="2905822" y="3093936"/>
                  </a:lnTo>
                  <a:lnTo>
                    <a:pt x="2796776" y="3093652"/>
                  </a:lnTo>
                  <a:lnTo>
                    <a:pt x="2778391" y="3103346"/>
                  </a:lnTo>
                  <a:cubicBezTo>
                    <a:pt x="2762533" y="3111711"/>
                    <a:pt x="2759331" y="3114390"/>
                    <a:pt x="2755127" y="3122798"/>
                  </a:cubicBezTo>
                  <a:cubicBezTo>
                    <a:pt x="2752448" y="3128157"/>
                    <a:pt x="2749180" y="3138199"/>
                    <a:pt x="2747873" y="3145148"/>
                  </a:cubicBezTo>
                  <a:cubicBezTo>
                    <a:pt x="2745913" y="3155560"/>
                    <a:pt x="2743212" y="3160614"/>
                    <a:pt x="2732211" y="3174293"/>
                  </a:cubicBezTo>
                  <a:cubicBezTo>
                    <a:pt x="2716614" y="3193681"/>
                    <a:pt x="2708838" y="3197907"/>
                    <a:pt x="2692413" y="3195989"/>
                  </a:cubicBezTo>
                  <a:cubicBezTo>
                    <a:pt x="2686358" y="3195271"/>
                    <a:pt x="2633120" y="3194639"/>
                    <a:pt x="2574109" y="3194574"/>
                  </a:cubicBezTo>
                  <a:lnTo>
                    <a:pt x="2466806" y="3194465"/>
                  </a:lnTo>
                  <a:lnTo>
                    <a:pt x="2450033" y="3202023"/>
                  </a:lnTo>
                  <a:cubicBezTo>
                    <a:pt x="2412326" y="3218971"/>
                    <a:pt x="2413677" y="3218688"/>
                    <a:pt x="2377887" y="3217141"/>
                  </a:cubicBezTo>
                  <a:lnTo>
                    <a:pt x="2345452" y="3215747"/>
                  </a:lnTo>
                  <a:lnTo>
                    <a:pt x="2328244" y="3232128"/>
                  </a:lnTo>
                  <a:cubicBezTo>
                    <a:pt x="2307572" y="3251820"/>
                    <a:pt x="2302148" y="3254826"/>
                    <a:pt x="2281454" y="3258071"/>
                  </a:cubicBezTo>
                  <a:cubicBezTo>
                    <a:pt x="2252003" y="3262689"/>
                    <a:pt x="2248822" y="3263997"/>
                    <a:pt x="2237887" y="3275890"/>
                  </a:cubicBezTo>
                  <a:lnTo>
                    <a:pt x="2227671" y="3286999"/>
                  </a:lnTo>
                  <a:lnTo>
                    <a:pt x="2205213" y="3288328"/>
                  </a:lnTo>
                  <a:cubicBezTo>
                    <a:pt x="2168966" y="3290441"/>
                    <a:pt x="2159533" y="3297390"/>
                    <a:pt x="2148990" y="3329672"/>
                  </a:cubicBezTo>
                  <a:cubicBezTo>
                    <a:pt x="2145287" y="3341021"/>
                    <a:pt x="2140081" y="3352654"/>
                    <a:pt x="2137445" y="3355529"/>
                  </a:cubicBezTo>
                  <a:cubicBezTo>
                    <a:pt x="2129364" y="3364351"/>
                    <a:pt x="2114726" y="3369492"/>
                    <a:pt x="2093073" y="3371169"/>
                  </a:cubicBezTo>
                  <a:cubicBezTo>
                    <a:pt x="2071203" y="3372847"/>
                    <a:pt x="2069308" y="3373761"/>
                    <a:pt x="2047416" y="3392909"/>
                  </a:cubicBezTo>
                  <a:cubicBezTo>
                    <a:pt x="2039901" y="3399487"/>
                    <a:pt x="2032233" y="3404040"/>
                    <a:pt x="2026395" y="3405391"/>
                  </a:cubicBezTo>
                  <a:cubicBezTo>
                    <a:pt x="2020862" y="3406698"/>
                    <a:pt x="1986140" y="3407199"/>
                    <a:pt x="1938893" y="3406654"/>
                  </a:cubicBezTo>
                  <a:cubicBezTo>
                    <a:pt x="1864808" y="3405804"/>
                    <a:pt x="1859798" y="3405979"/>
                    <a:pt x="1845922" y="3410205"/>
                  </a:cubicBezTo>
                  <a:cubicBezTo>
                    <a:pt x="1829040" y="3415324"/>
                    <a:pt x="1820545" y="3421684"/>
                    <a:pt x="1812725" y="3435059"/>
                  </a:cubicBezTo>
                  <a:cubicBezTo>
                    <a:pt x="1806320" y="3445950"/>
                    <a:pt x="1800156" y="3450503"/>
                    <a:pt x="1784426" y="3455905"/>
                  </a:cubicBezTo>
                  <a:cubicBezTo>
                    <a:pt x="1778240" y="3458040"/>
                    <a:pt x="1765323" y="3465141"/>
                    <a:pt x="1755718" y="3471676"/>
                  </a:cubicBezTo>
                  <a:cubicBezTo>
                    <a:pt x="1733619" y="3486707"/>
                    <a:pt x="1718391" y="3490846"/>
                    <a:pt x="1684562" y="3490933"/>
                  </a:cubicBezTo>
                  <a:cubicBezTo>
                    <a:pt x="1666055" y="3490998"/>
                    <a:pt x="1657261" y="3492022"/>
                    <a:pt x="1649068" y="3495071"/>
                  </a:cubicBezTo>
                  <a:cubicBezTo>
                    <a:pt x="1603790" y="3511932"/>
                    <a:pt x="1597974" y="3514633"/>
                    <a:pt x="1584089" y="3525285"/>
                  </a:cubicBezTo>
                  <a:cubicBezTo>
                    <a:pt x="1575955" y="3531514"/>
                    <a:pt x="1567643" y="3536786"/>
                    <a:pt x="1565617" y="3537004"/>
                  </a:cubicBezTo>
                  <a:cubicBezTo>
                    <a:pt x="1563594" y="3537200"/>
                    <a:pt x="1535960" y="3537570"/>
                    <a:pt x="1504211" y="3537788"/>
                  </a:cubicBezTo>
                  <a:cubicBezTo>
                    <a:pt x="1471447" y="3538006"/>
                    <a:pt x="1442826" y="3539182"/>
                    <a:pt x="1438021" y="3540489"/>
                  </a:cubicBezTo>
                  <a:cubicBezTo>
                    <a:pt x="1433365" y="3541775"/>
                    <a:pt x="1425524" y="3546697"/>
                    <a:pt x="1420594" y="3551446"/>
                  </a:cubicBezTo>
                  <a:cubicBezTo>
                    <a:pt x="1408180" y="3563383"/>
                    <a:pt x="1405363" y="3564494"/>
                    <a:pt x="1378193" y="3568067"/>
                  </a:cubicBezTo>
                  <a:cubicBezTo>
                    <a:pt x="1353271" y="3571334"/>
                    <a:pt x="1338409" y="3576867"/>
                    <a:pt x="1334403" y="3584338"/>
                  </a:cubicBezTo>
                  <a:cubicBezTo>
                    <a:pt x="1333181" y="3586626"/>
                    <a:pt x="1328491" y="3590787"/>
                    <a:pt x="1323984" y="3593596"/>
                  </a:cubicBezTo>
                  <a:cubicBezTo>
                    <a:pt x="1316016" y="3598563"/>
                    <a:pt x="1314606" y="3598672"/>
                    <a:pt x="1273347" y="3598062"/>
                  </a:cubicBezTo>
                  <a:cubicBezTo>
                    <a:pt x="1217092" y="3597213"/>
                    <a:pt x="1213618" y="3598084"/>
                    <a:pt x="1197507" y="3617144"/>
                  </a:cubicBezTo>
                  <a:cubicBezTo>
                    <a:pt x="1190676" y="3625204"/>
                    <a:pt x="1181657" y="3636596"/>
                    <a:pt x="1177464" y="3642413"/>
                  </a:cubicBezTo>
                  <a:cubicBezTo>
                    <a:pt x="1171008" y="3651365"/>
                    <a:pt x="1167263" y="3654044"/>
                    <a:pt x="1153004" y="3659926"/>
                  </a:cubicBezTo>
                  <a:cubicBezTo>
                    <a:pt x="1136142" y="3666875"/>
                    <a:pt x="1109272" y="3687634"/>
                    <a:pt x="1087064" y="3710877"/>
                  </a:cubicBezTo>
                  <a:cubicBezTo>
                    <a:pt x="1082272" y="3715909"/>
                    <a:pt x="1070139" y="3725449"/>
                    <a:pt x="1060101" y="3732093"/>
                  </a:cubicBezTo>
                  <a:lnTo>
                    <a:pt x="1041849" y="3744183"/>
                  </a:lnTo>
                  <a:lnTo>
                    <a:pt x="1021874" y="3744597"/>
                  </a:lnTo>
                  <a:cubicBezTo>
                    <a:pt x="1004624" y="3744945"/>
                    <a:pt x="1000132" y="3745860"/>
                    <a:pt x="988936" y="3751415"/>
                  </a:cubicBezTo>
                  <a:cubicBezTo>
                    <a:pt x="978142" y="3756752"/>
                    <a:pt x="974823" y="3759823"/>
                    <a:pt x="969113" y="3769735"/>
                  </a:cubicBezTo>
                  <a:cubicBezTo>
                    <a:pt x="953495" y="3796920"/>
                    <a:pt x="950001" y="3801189"/>
                    <a:pt x="938981" y="3806657"/>
                  </a:cubicBezTo>
                  <a:cubicBezTo>
                    <a:pt x="928379" y="3811906"/>
                    <a:pt x="927224" y="3812015"/>
                    <a:pt x="888879" y="3811014"/>
                  </a:cubicBezTo>
                  <a:cubicBezTo>
                    <a:pt x="830024" y="3809489"/>
                    <a:pt x="818622" y="3810099"/>
                    <a:pt x="804098" y="3815545"/>
                  </a:cubicBezTo>
                  <a:cubicBezTo>
                    <a:pt x="797077" y="3818158"/>
                    <a:pt x="787438" y="3823844"/>
                    <a:pt x="782674" y="3828135"/>
                  </a:cubicBezTo>
                  <a:cubicBezTo>
                    <a:pt x="774131" y="3835868"/>
                    <a:pt x="773697" y="3835977"/>
                    <a:pt x="749740" y="3837459"/>
                  </a:cubicBezTo>
                  <a:cubicBezTo>
                    <a:pt x="719189" y="3839310"/>
                    <a:pt x="706938" y="3843536"/>
                    <a:pt x="692376" y="3857150"/>
                  </a:cubicBezTo>
                  <a:cubicBezTo>
                    <a:pt x="686157" y="3862966"/>
                    <a:pt x="679296" y="3867780"/>
                    <a:pt x="677128" y="3867868"/>
                  </a:cubicBezTo>
                  <a:cubicBezTo>
                    <a:pt x="674959" y="3867955"/>
                    <a:pt x="597291" y="3867889"/>
                    <a:pt x="504532" y="3867715"/>
                  </a:cubicBezTo>
                  <a:cubicBezTo>
                    <a:pt x="367301" y="3867497"/>
                    <a:pt x="334251" y="3866866"/>
                    <a:pt x="327146" y="3864426"/>
                  </a:cubicBezTo>
                  <a:cubicBezTo>
                    <a:pt x="312192" y="3859263"/>
                    <a:pt x="265700" y="3868172"/>
                    <a:pt x="248419" y="3879499"/>
                  </a:cubicBezTo>
                  <a:cubicBezTo>
                    <a:pt x="245592" y="3881351"/>
                    <a:pt x="240107" y="3888823"/>
                    <a:pt x="236227" y="3896098"/>
                  </a:cubicBezTo>
                  <a:cubicBezTo>
                    <a:pt x="232350" y="3903374"/>
                    <a:pt x="226294" y="3911368"/>
                    <a:pt x="222772" y="3913873"/>
                  </a:cubicBezTo>
                  <a:cubicBezTo>
                    <a:pt x="213752" y="3920299"/>
                    <a:pt x="172756" y="3924395"/>
                    <a:pt x="132965" y="3922848"/>
                  </a:cubicBezTo>
                  <a:lnTo>
                    <a:pt x="102468" y="3921650"/>
                  </a:lnTo>
                  <a:lnTo>
                    <a:pt x="85203" y="3930864"/>
                  </a:lnTo>
                  <a:cubicBezTo>
                    <a:pt x="73078" y="3937334"/>
                    <a:pt x="62758" y="3940993"/>
                    <a:pt x="50524" y="3943128"/>
                  </a:cubicBezTo>
                  <a:cubicBezTo>
                    <a:pt x="23579" y="3947833"/>
                    <a:pt x="14998" y="3954869"/>
                    <a:pt x="10215" y="3976239"/>
                  </a:cubicBezTo>
                  <a:lnTo>
                    <a:pt x="8110" y="3985627"/>
                  </a:lnTo>
                  <a:lnTo>
                    <a:pt x="57467" y="3984843"/>
                  </a:lnTo>
                  <a:cubicBezTo>
                    <a:pt x="105326" y="3984080"/>
                    <a:pt x="107232" y="3983884"/>
                    <a:pt x="120226" y="3978242"/>
                  </a:cubicBezTo>
                  <a:cubicBezTo>
                    <a:pt x="127597" y="3975040"/>
                    <a:pt x="138870" y="3969311"/>
                    <a:pt x="145276" y="3965499"/>
                  </a:cubicBezTo>
                  <a:cubicBezTo>
                    <a:pt x="167970" y="3952037"/>
                    <a:pt x="154643" y="3952604"/>
                    <a:pt x="435750" y="3953148"/>
                  </a:cubicBezTo>
                  <a:cubicBezTo>
                    <a:pt x="577122" y="3953410"/>
                    <a:pt x="700769" y="3953410"/>
                    <a:pt x="710522" y="3953148"/>
                  </a:cubicBezTo>
                  <a:cubicBezTo>
                    <a:pt x="725204" y="3952735"/>
                    <a:pt x="732976" y="3950970"/>
                    <a:pt x="755678" y="3942932"/>
                  </a:cubicBezTo>
                  <a:cubicBezTo>
                    <a:pt x="770761" y="3937574"/>
                    <a:pt x="792997" y="3931213"/>
                    <a:pt x="805095" y="3928795"/>
                  </a:cubicBezTo>
                  <a:cubicBezTo>
                    <a:pt x="824513" y="3924896"/>
                    <a:pt x="828536" y="3923262"/>
                    <a:pt x="839447" y="3914810"/>
                  </a:cubicBezTo>
                  <a:cubicBezTo>
                    <a:pt x="846246" y="3909560"/>
                    <a:pt x="860180" y="3901217"/>
                    <a:pt x="870416" y="3896273"/>
                  </a:cubicBezTo>
                  <a:lnTo>
                    <a:pt x="889023" y="3887298"/>
                  </a:lnTo>
                  <a:lnTo>
                    <a:pt x="931409" y="3889128"/>
                  </a:lnTo>
                  <a:cubicBezTo>
                    <a:pt x="976489" y="3891088"/>
                    <a:pt x="981680" y="3890500"/>
                    <a:pt x="999932" y="3881395"/>
                  </a:cubicBezTo>
                  <a:cubicBezTo>
                    <a:pt x="1013588" y="3874576"/>
                    <a:pt x="1019916" y="3868826"/>
                    <a:pt x="1025222" y="3858479"/>
                  </a:cubicBezTo>
                  <a:cubicBezTo>
                    <a:pt x="1027518" y="3854013"/>
                    <a:pt x="1031642" y="3848873"/>
                    <a:pt x="1034384" y="3847086"/>
                  </a:cubicBezTo>
                  <a:cubicBezTo>
                    <a:pt x="1043533" y="3841096"/>
                    <a:pt x="1065092" y="3834648"/>
                    <a:pt x="1082198" y="3832797"/>
                  </a:cubicBezTo>
                  <a:cubicBezTo>
                    <a:pt x="1096834" y="3831228"/>
                    <a:pt x="1101748" y="3829464"/>
                    <a:pt x="1118663" y="3819792"/>
                  </a:cubicBezTo>
                  <a:cubicBezTo>
                    <a:pt x="1130951" y="3812756"/>
                    <a:pt x="1141117" y="3805045"/>
                    <a:pt x="1146036" y="3799055"/>
                  </a:cubicBezTo>
                  <a:cubicBezTo>
                    <a:pt x="1150338" y="3793805"/>
                    <a:pt x="1158099" y="3787009"/>
                    <a:pt x="1163279" y="3783981"/>
                  </a:cubicBezTo>
                  <a:cubicBezTo>
                    <a:pt x="1168960" y="3780648"/>
                    <a:pt x="1175282" y="3774266"/>
                    <a:pt x="1179202" y="3767883"/>
                  </a:cubicBezTo>
                  <a:cubicBezTo>
                    <a:pt x="1186114" y="3756665"/>
                    <a:pt x="1186358" y="3756512"/>
                    <a:pt x="1225949" y="3739260"/>
                  </a:cubicBezTo>
                  <a:cubicBezTo>
                    <a:pt x="1252978" y="3727476"/>
                    <a:pt x="1256726" y="3724404"/>
                    <a:pt x="1265248" y="3707086"/>
                  </a:cubicBezTo>
                  <a:cubicBezTo>
                    <a:pt x="1275741" y="3685761"/>
                    <a:pt x="1278496" y="3684737"/>
                    <a:pt x="1325957" y="3684737"/>
                  </a:cubicBezTo>
                  <a:cubicBezTo>
                    <a:pt x="1348072" y="3684737"/>
                    <a:pt x="1367130" y="3683735"/>
                    <a:pt x="1370648" y="3682406"/>
                  </a:cubicBezTo>
                  <a:cubicBezTo>
                    <a:pt x="1374020" y="3681121"/>
                    <a:pt x="1382700" y="3673606"/>
                    <a:pt x="1389936" y="3665699"/>
                  </a:cubicBezTo>
                  <a:lnTo>
                    <a:pt x="1403094" y="3651322"/>
                  </a:lnTo>
                  <a:lnTo>
                    <a:pt x="1432041" y="3648664"/>
                  </a:lnTo>
                  <a:cubicBezTo>
                    <a:pt x="1459067" y="3646181"/>
                    <a:pt x="1462095" y="3645418"/>
                    <a:pt x="1477698" y="3637293"/>
                  </a:cubicBezTo>
                  <a:cubicBezTo>
                    <a:pt x="1502139" y="3624572"/>
                    <a:pt x="1512591" y="3623047"/>
                    <a:pt x="1562766" y="3624855"/>
                  </a:cubicBezTo>
                  <a:cubicBezTo>
                    <a:pt x="1612980" y="3626685"/>
                    <a:pt x="1619247" y="3625574"/>
                    <a:pt x="1631698" y="3612722"/>
                  </a:cubicBezTo>
                  <a:cubicBezTo>
                    <a:pt x="1643328" y="3600719"/>
                    <a:pt x="1648822" y="3598171"/>
                    <a:pt x="1668318" y="3595753"/>
                  </a:cubicBezTo>
                  <a:cubicBezTo>
                    <a:pt x="1678839" y="3594424"/>
                    <a:pt x="1688463" y="3591680"/>
                    <a:pt x="1694660" y="3588238"/>
                  </a:cubicBezTo>
                  <a:cubicBezTo>
                    <a:pt x="1713106" y="3577913"/>
                    <a:pt x="1725610" y="3575102"/>
                    <a:pt x="1754716" y="3574732"/>
                  </a:cubicBezTo>
                  <a:cubicBezTo>
                    <a:pt x="1787260" y="3574297"/>
                    <a:pt x="1801332" y="3569962"/>
                    <a:pt x="1814184" y="3556413"/>
                  </a:cubicBezTo>
                  <a:cubicBezTo>
                    <a:pt x="1818889" y="3551446"/>
                    <a:pt x="1826622" y="3546327"/>
                    <a:pt x="1832613" y="3544236"/>
                  </a:cubicBezTo>
                  <a:cubicBezTo>
                    <a:pt x="1855049" y="3536372"/>
                    <a:pt x="1861105" y="3532473"/>
                    <a:pt x="1872323" y="3518750"/>
                  </a:cubicBezTo>
                  <a:cubicBezTo>
                    <a:pt x="1886896" y="3500953"/>
                    <a:pt x="1904127" y="3486903"/>
                    <a:pt x="1913733" y="3485030"/>
                  </a:cubicBezTo>
                  <a:cubicBezTo>
                    <a:pt x="1917937" y="3484223"/>
                    <a:pt x="1959085" y="3483483"/>
                    <a:pt x="2005222" y="3483396"/>
                  </a:cubicBezTo>
                  <a:cubicBezTo>
                    <a:pt x="2097452" y="3483222"/>
                    <a:pt x="2100980" y="3482786"/>
                    <a:pt x="2115227" y="3469476"/>
                  </a:cubicBezTo>
                  <a:cubicBezTo>
                    <a:pt x="2127316" y="3458171"/>
                    <a:pt x="2131825" y="3456450"/>
                    <a:pt x="2153347" y="3455013"/>
                  </a:cubicBezTo>
                  <a:cubicBezTo>
                    <a:pt x="2180402" y="3453183"/>
                    <a:pt x="2195476" y="3450155"/>
                    <a:pt x="2201684" y="3445254"/>
                  </a:cubicBezTo>
                  <a:cubicBezTo>
                    <a:pt x="2204450" y="3443075"/>
                    <a:pt x="2213381" y="3427696"/>
                    <a:pt x="2221550" y="3411076"/>
                  </a:cubicBezTo>
                  <a:cubicBezTo>
                    <a:pt x="2229697" y="3394455"/>
                    <a:pt x="2237539" y="3378510"/>
                    <a:pt x="2238977" y="3375635"/>
                  </a:cubicBezTo>
                  <a:cubicBezTo>
                    <a:pt x="2244509" y="3364460"/>
                    <a:pt x="2251676" y="3361585"/>
                    <a:pt x="2272849" y="3362042"/>
                  </a:cubicBezTo>
                  <a:cubicBezTo>
                    <a:pt x="2296397" y="3362565"/>
                    <a:pt x="2315239" y="3356466"/>
                    <a:pt x="2332491" y="3342742"/>
                  </a:cubicBezTo>
                  <a:cubicBezTo>
                    <a:pt x="2340246" y="3336556"/>
                    <a:pt x="2349373" y="3332156"/>
                    <a:pt x="2363576" y="3327712"/>
                  </a:cubicBezTo>
                  <a:cubicBezTo>
                    <a:pt x="2375164" y="3324074"/>
                    <a:pt x="2388648" y="3317997"/>
                    <a:pt x="2395401" y="3313357"/>
                  </a:cubicBezTo>
                  <a:lnTo>
                    <a:pt x="2407120" y="3305276"/>
                  </a:lnTo>
                  <a:lnTo>
                    <a:pt x="2428903" y="3306669"/>
                  </a:lnTo>
                  <a:cubicBezTo>
                    <a:pt x="2464083" y="3308891"/>
                    <a:pt x="2493621" y="3301376"/>
                    <a:pt x="2511657" y="3285605"/>
                  </a:cubicBezTo>
                  <a:cubicBezTo>
                    <a:pt x="2525555" y="3273450"/>
                    <a:pt x="2529280" y="3272623"/>
                    <a:pt x="2559362" y="3274975"/>
                  </a:cubicBezTo>
                  <a:cubicBezTo>
                    <a:pt x="2593344" y="3277633"/>
                    <a:pt x="2764123" y="3277720"/>
                    <a:pt x="2774318" y="3275084"/>
                  </a:cubicBezTo>
                  <a:cubicBezTo>
                    <a:pt x="2796210" y="3269442"/>
                    <a:pt x="2816773" y="3245851"/>
                    <a:pt x="2827621" y="3213960"/>
                  </a:cubicBezTo>
                  <a:cubicBezTo>
                    <a:pt x="2833437" y="3196861"/>
                    <a:pt x="2837119" y="3191655"/>
                    <a:pt x="2847139" y="3186361"/>
                  </a:cubicBezTo>
                  <a:cubicBezTo>
                    <a:pt x="2852890" y="3183312"/>
                    <a:pt x="2865981" y="3182963"/>
                    <a:pt x="2956381" y="3183508"/>
                  </a:cubicBezTo>
                  <a:cubicBezTo>
                    <a:pt x="3080087" y="3184249"/>
                    <a:pt x="3079564" y="3184314"/>
                    <a:pt x="3096011" y="3166626"/>
                  </a:cubicBezTo>
                  <a:lnTo>
                    <a:pt x="3107447" y="3154319"/>
                  </a:lnTo>
                  <a:lnTo>
                    <a:pt x="3293148" y="3153229"/>
                  </a:lnTo>
                  <a:lnTo>
                    <a:pt x="3478849" y="3152140"/>
                  </a:lnTo>
                  <a:lnTo>
                    <a:pt x="3490502" y="3145997"/>
                  </a:lnTo>
                  <a:cubicBezTo>
                    <a:pt x="3496907" y="3142621"/>
                    <a:pt x="3506992" y="3135149"/>
                    <a:pt x="3512896" y="3129399"/>
                  </a:cubicBezTo>
                  <a:cubicBezTo>
                    <a:pt x="3519626" y="3122842"/>
                    <a:pt x="3528274" y="3117156"/>
                    <a:pt x="3536051" y="3114172"/>
                  </a:cubicBezTo>
                  <a:cubicBezTo>
                    <a:pt x="3542869" y="3111580"/>
                    <a:pt x="3551866" y="3106788"/>
                    <a:pt x="3556070" y="3103564"/>
                  </a:cubicBezTo>
                  <a:cubicBezTo>
                    <a:pt x="3560274" y="3100318"/>
                    <a:pt x="3572560" y="3093239"/>
                    <a:pt x="3583364" y="3087793"/>
                  </a:cubicBezTo>
                  <a:lnTo>
                    <a:pt x="3603012" y="3077925"/>
                  </a:lnTo>
                  <a:lnTo>
                    <a:pt x="3614252" y="3056599"/>
                  </a:lnTo>
                  <a:cubicBezTo>
                    <a:pt x="3627279" y="3031898"/>
                    <a:pt x="3630067" y="3028456"/>
                    <a:pt x="3643202" y="3020744"/>
                  </a:cubicBezTo>
                  <a:lnTo>
                    <a:pt x="3652896" y="3015059"/>
                  </a:lnTo>
                  <a:lnTo>
                    <a:pt x="3730879" y="3015734"/>
                  </a:lnTo>
                  <a:lnTo>
                    <a:pt x="3808841" y="3016388"/>
                  </a:lnTo>
                  <a:lnTo>
                    <a:pt x="3835547" y="3002861"/>
                  </a:lnTo>
                  <a:lnTo>
                    <a:pt x="3862231" y="2989333"/>
                  </a:lnTo>
                  <a:lnTo>
                    <a:pt x="3891769" y="2990619"/>
                  </a:lnTo>
                  <a:cubicBezTo>
                    <a:pt x="3926644" y="2992143"/>
                    <a:pt x="3934660" y="2990466"/>
                    <a:pt x="3946532" y="2979030"/>
                  </a:cubicBezTo>
                  <a:cubicBezTo>
                    <a:pt x="3951280" y="2974477"/>
                    <a:pt x="3959253" y="2969010"/>
                    <a:pt x="3964241" y="2966897"/>
                  </a:cubicBezTo>
                  <a:cubicBezTo>
                    <a:pt x="3992494" y="2954916"/>
                    <a:pt x="3995369" y="2953151"/>
                    <a:pt x="4003799" y="2942587"/>
                  </a:cubicBezTo>
                  <a:cubicBezTo>
                    <a:pt x="4012774" y="2931368"/>
                    <a:pt x="4033468" y="2915075"/>
                    <a:pt x="4043750" y="2911154"/>
                  </a:cubicBezTo>
                  <a:cubicBezTo>
                    <a:pt x="4047605" y="2909694"/>
                    <a:pt x="4132363" y="2909171"/>
                    <a:pt x="4295715" y="2909607"/>
                  </a:cubicBezTo>
                  <a:lnTo>
                    <a:pt x="4541864" y="2910282"/>
                  </a:lnTo>
                  <a:lnTo>
                    <a:pt x="4557548" y="2902179"/>
                  </a:lnTo>
                  <a:cubicBezTo>
                    <a:pt x="4566174" y="2897714"/>
                    <a:pt x="4576891" y="2890852"/>
                    <a:pt x="4581335" y="2886953"/>
                  </a:cubicBezTo>
                  <a:lnTo>
                    <a:pt x="4589438" y="2879852"/>
                  </a:lnTo>
                  <a:lnTo>
                    <a:pt x="4625554" y="2879633"/>
                  </a:lnTo>
                  <a:cubicBezTo>
                    <a:pt x="4671255" y="2879351"/>
                    <a:pt x="4689727" y="2874558"/>
                    <a:pt x="4711315" y="2857349"/>
                  </a:cubicBezTo>
                  <a:cubicBezTo>
                    <a:pt x="4717218" y="2852644"/>
                    <a:pt x="4724689" y="2849660"/>
                    <a:pt x="4737454" y="2846915"/>
                  </a:cubicBezTo>
                  <a:cubicBezTo>
                    <a:pt x="4754358" y="2843256"/>
                    <a:pt x="4756123" y="2842319"/>
                    <a:pt x="4769715" y="2829532"/>
                  </a:cubicBezTo>
                  <a:cubicBezTo>
                    <a:pt x="4787795" y="2812564"/>
                    <a:pt x="4797489" y="2809971"/>
                    <a:pt x="4834847" y="2812149"/>
                  </a:cubicBezTo>
                  <a:cubicBezTo>
                    <a:pt x="4867195" y="2814023"/>
                    <a:pt x="4879327" y="2811518"/>
                    <a:pt x="4893095" y="2800125"/>
                  </a:cubicBezTo>
                  <a:cubicBezTo>
                    <a:pt x="4912264" y="2784224"/>
                    <a:pt x="4919822" y="2781762"/>
                    <a:pt x="4947030" y="2782394"/>
                  </a:cubicBezTo>
                  <a:cubicBezTo>
                    <a:pt x="4960208" y="2782699"/>
                    <a:pt x="4976240" y="2781871"/>
                    <a:pt x="4982667" y="2780564"/>
                  </a:cubicBezTo>
                  <a:cubicBezTo>
                    <a:pt x="4993275" y="2778364"/>
                    <a:pt x="4996216" y="2776295"/>
                    <a:pt x="5014492" y="2758215"/>
                  </a:cubicBezTo>
                  <a:cubicBezTo>
                    <a:pt x="5025558" y="2747236"/>
                    <a:pt x="5036863" y="2733861"/>
                    <a:pt x="5039608" y="2728481"/>
                  </a:cubicBezTo>
                  <a:cubicBezTo>
                    <a:pt x="5042352" y="2723100"/>
                    <a:pt x="5049148" y="2712209"/>
                    <a:pt x="5054725" y="2704258"/>
                  </a:cubicBezTo>
                  <a:cubicBezTo>
                    <a:pt x="5060302" y="2696329"/>
                    <a:pt x="5066183" y="2685829"/>
                    <a:pt x="5067795" y="2680928"/>
                  </a:cubicBezTo>
                  <a:cubicBezTo>
                    <a:pt x="5069407" y="2676049"/>
                    <a:pt x="5073590" y="2669296"/>
                    <a:pt x="5077096" y="2665942"/>
                  </a:cubicBezTo>
                  <a:lnTo>
                    <a:pt x="5083457" y="2659842"/>
                  </a:lnTo>
                  <a:lnTo>
                    <a:pt x="5252668" y="2659319"/>
                  </a:lnTo>
                  <a:cubicBezTo>
                    <a:pt x="5492522" y="2658600"/>
                    <a:pt x="5491629" y="2658622"/>
                    <a:pt x="5503719" y="2652676"/>
                  </a:cubicBezTo>
                  <a:cubicBezTo>
                    <a:pt x="5511016" y="2649082"/>
                    <a:pt x="5515786" y="2644420"/>
                    <a:pt x="5521690" y="2635140"/>
                  </a:cubicBezTo>
                  <a:cubicBezTo>
                    <a:pt x="5531274" y="2620110"/>
                    <a:pt x="5539355" y="2612028"/>
                    <a:pt x="5548243" y="2608565"/>
                  </a:cubicBezTo>
                  <a:cubicBezTo>
                    <a:pt x="5556521" y="2605363"/>
                    <a:pt x="5655982" y="2605581"/>
                    <a:pt x="5674389" y="2608848"/>
                  </a:cubicBezTo>
                  <a:cubicBezTo>
                    <a:pt x="5693057" y="2612181"/>
                    <a:pt x="5703469" y="2607781"/>
                    <a:pt x="5715385" y="2591552"/>
                  </a:cubicBezTo>
                  <a:cubicBezTo>
                    <a:pt x="5726320" y="2576675"/>
                    <a:pt x="5728476" y="2574910"/>
                    <a:pt x="5741023" y="2570401"/>
                  </a:cubicBezTo>
                  <a:cubicBezTo>
                    <a:pt x="5760628" y="2563365"/>
                    <a:pt x="5764919" y="2560729"/>
                    <a:pt x="5770518" y="2552278"/>
                  </a:cubicBezTo>
                  <a:cubicBezTo>
                    <a:pt x="5773633" y="2547572"/>
                    <a:pt x="5778817" y="2542627"/>
                    <a:pt x="5782019" y="2541299"/>
                  </a:cubicBezTo>
                  <a:cubicBezTo>
                    <a:pt x="5786158" y="2539600"/>
                    <a:pt x="5882200" y="2538750"/>
                    <a:pt x="6113514" y="2538380"/>
                  </a:cubicBezTo>
                  <a:lnTo>
                    <a:pt x="6439172" y="2537857"/>
                  </a:lnTo>
                  <a:lnTo>
                    <a:pt x="6449584" y="2533043"/>
                  </a:lnTo>
                  <a:cubicBezTo>
                    <a:pt x="6461608" y="2527510"/>
                    <a:pt x="6464484" y="2522239"/>
                    <a:pt x="6468426" y="2498647"/>
                  </a:cubicBezTo>
                  <a:cubicBezTo>
                    <a:pt x="6477031" y="2447152"/>
                    <a:pt x="6493520" y="2427852"/>
                    <a:pt x="6528940" y="2427852"/>
                  </a:cubicBezTo>
                  <a:cubicBezTo>
                    <a:pt x="6548457" y="2427830"/>
                    <a:pt x="6550810" y="2426741"/>
                    <a:pt x="6575054" y="2406439"/>
                  </a:cubicBezTo>
                  <a:cubicBezTo>
                    <a:pt x="6583833" y="2399099"/>
                    <a:pt x="6594093" y="2392302"/>
                    <a:pt x="6597862" y="2391366"/>
                  </a:cubicBezTo>
                  <a:cubicBezTo>
                    <a:pt x="6601630" y="2390407"/>
                    <a:pt x="6692444" y="2390146"/>
                    <a:pt x="6799682" y="2390777"/>
                  </a:cubicBezTo>
                  <a:cubicBezTo>
                    <a:pt x="7035179" y="2392150"/>
                    <a:pt x="7034395" y="2392215"/>
                    <a:pt x="7047639" y="2369801"/>
                  </a:cubicBezTo>
                  <a:cubicBezTo>
                    <a:pt x="7073474" y="2326125"/>
                    <a:pt x="7075739" y="2324383"/>
                    <a:pt x="7106519" y="2324383"/>
                  </a:cubicBezTo>
                  <a:cubicBezTo>
                    <a:pt x="7136688" y="2324383"/>
                    <a:pt x="7138671" y="2323119"/>
                    <a:pt x="7151370" y="2295934"/>
                  </a:cubicBezTo>
                  <a:cubicBezTo>
                    <a:pt x="7160519" y="2276394"/>
                    <a:pt x="7161630" y="2274979"/>
                    <a:pt x="7171324" y="2270687"/>
                  </a:cubicBezTo>
                  <a:cubicBezTo>
                    <a:pt x="7180407" y="2266657"/>
                    <a:pt x="7184023" y="2266309"/>
                    <a:pt x="7202931" y="2267659"/>
                  </a:cubicBezTo>
                  <a:cubicBezTo>
                    <a:pt x="7250200" y="2271014"/>
                    <a:pt x="7268106" y="2261734"/>
                    <a:pt x="7274575" y="2230606"/>
                  </a:cubicBezTo>
                  <a:cubicBezTo>
                    <a:pt x="7277320" y="2217362"/>
                    <a:pt x="7286447" y="2206209"/>
                    <a:pt x="7296075" y="2204336"/>
                  </a:cubicBezTo>
                  <a:cubicBezTo>
                    <a:pt x="7299212" y="2203704"/>
                    <a:pt x="7410589" y="2203029"/>
                    <a:pt x="7543575" y="2202811"/>
                  </a:cubicBezTo>
                  <a:cubicBezTo>
                    <a:pt x="7769836" y="2202419"/>
                    <a:pt x="7785825" y="2202157"/>
                    <a:pt x="7792381" y="2198563"/>
                  </a:cubicBezTo>
                  <a:cubicBezTo>
                    <a:pt x="7800790" y="2193967"/>
                    <a:pt x="7803077" y="2190046"/>
                    <a:pt x="7806323" y="2174798"/>
                  </a:cubicBezTo>
                  <a:cubicBezTo>
                    <a:pt x="7809677" y="2158896"/>
                    <a:pt x="7813445" y="2152296"/>
                    <a:pt x="7820917" y="2149181"/>
                  </a:cubicBezTo>
                  <a:cubicBezTo>
                    <a:pt x="7825622" y="2147242"/>
                    <a:pt x="7862806" y="2146458"/>
                    <a:pt x="7963553" y="2146153"/>
                  </a:cubicBezTo>
                  <a:lnTo>
                    <a:pt x="8099850" y="2145761"/>
                  </a:lnTo>
                  <a:lnTo>
                    <a:pt x="8106472" y="2139401"/>
                  </a:lnTo>
                  <a:cubicBezTo>
                    <a:pt x="8113791" y="2132387"/>
                    <a:pt x="8116536" y="2125394"/>
                    <a:pt x="8118736" y="2108011"/>
                  </a:cubicBezTo>
                  <a:cubicBezTo>
                    <a:pt x="8120805" y="2091608"/>
                    <a:pt x="8128298" y="2083832"/>
                    <a:pt x="8151280" y="2074203"/>
                  </a:cubicBezTo>
                  <a:cubicBezTo>
                    <a:pt x="8175219" y="2064183"/>
                    <a:pt x="8192755" y="2052835"/>
                    <a:pt x="8197024" y="2044579"/>
                  </a:cubicBezTo>
                  <a:cubicBezTo>
                    <a:pt x="8198898" y="2040919"/>
                    <a:pt x="8201403" y="2030420"/>
                    <a:pt x="8202557" y="2021227"/>
                  </a:cubicBezTo>
                  <a:cubicBezTo>
                    <a:pt x="8204866" y="2003104"/>
                    <a:pt x="8208635" y="1995240"/>
                    <a:pt x="8216476" y="1992256"/>
                  </a:cubicBezTo>
                  <a:cubicBezTo>
                    <a:pt x="8219265" y="1991210"/>
                    <a:pt x="8274681" y="1990818"/>
                    <a:pt x="8340510" y="1991384"/>
                  </a:cubicBezTo>
                  <a:cubicBezTo>
                    <a:pt x="8447573" y="1992321"/>
                    <a:pt x="8460273" y="1992059"/>
                    <a:pt x="8467025" y="1988857"/>
                  </a:cubicBezTo>
                  <a:cubicBezTo>
                    <a:pt x="8477569" y="1983847"/>
                    <a:pt x="8480858" y="1977683"/>
                    <a:pt x="8483254" y="1958426"/>
                  </a:cubicBezTo>
                  <a:cubicBezTo>
                    <a:pt x="8485606" y="1939388"/>
                    <a:pt x="8489724" y="1933202"/>
                    <a:pt x="8504405" y="1926601"/>
                  </a:cubicBezTo>
                  <a:cubicBezTo>
                    <a:pt x="8511572" y="1923377"/>
                    <a:pt x="8517933" y="1922680"/>
                    <a:pt x="8537080" y="1923094"/>
                  </a:cubicBezTo>
                  <a:cubicBezTo>
                    <a:pt x="8562305" y="1923595"/>
                    <a:pt x="8569232" y="1921678"/>
                    <a:pt x="8581213" y="1910787"/>
                  </a:cubicBezTo>
                  <a:cubicBezTo>
                    <a:pt x="8591734" y="1901202"/>
                    <a:pt x="8593281" y="1895125"/>
                    <a:pt x="8594783" y="1857135"/>
                  </a:cubicBezTo>
                  <a:cubicBezTo>
                    <a:pt x="8596025" y="1825615"/>
                    <a:pt x="8596918" y="1819363"/>
                    <a:pt x="8601950" y="1806228"/>
                  </a:cubicBezTo>
                  <a:cubicBezTo>
                    <a:pt x="8606263" y="1794966"/>
                    <a:pt x="8607679" y="1787298"/>
                    <a:pt x="8607679" y="1775274"/>
                  </a:cubicBezTo>
                  <a:cubicBezTo>
                    <a:pt x="8607679" y="1760418"/>
                    <a:pt x="8608180" y="1758697"/>
                    <a:pt x="8614540" y="1751443"/>
                  </a:cubicBezTo>
                  <a:cubicBezTo>
                    <a:pt x="8626020" y="1738374"/>
                    <a:pt x="8636389" y="1734366"/>
                    <a:pt x="8654295" y="1736021"/>
                  </a:cubicBezTo>
                  <a:cubicBezTo>
                    <a:pt x="8662681" y="1736805"/>
                    <a:pt x="8738203" y="1737415"/>
                    <a:pt x="8822134" y="1737372"/>
                  </a:cubicBezTo>
                  <a:cubicBezTo>
                    <a:pt x="8995811" y="1737306"/>
                    <a:pt x="8977709" y="1739441"/>
                    <a:pt x="8995287" y="1716874"/>
                  </a:cubicBezTo>
                  <a:cubicBezTo>
                    <a:pt x="9004632" y="1704893"/>
                    <a:pt x="9005025" y="1703826"/>
                    <a:pt x="9006222" y="1685702"/>
                  </a:cubicBezTo>
                  <a:lnTo>
                    <a:pt x="9007464" y="1666925"/>
                  </a:lnTo>
                  <a:lnTo>
                    <a:pt x="9018290" y="1658016"/>
                  </a:lnTo>
                  <a:cubicBezTo>
                    <a:pt x="9037851" y="1641940"/>
                    <a:pt x="9054472" y="1624056"/>
                    <a:pt x="9058568" y="1614711"/>
                  </a:cubicBezTo>
                  <a:cubicBezTo>
                    <a:pt x="9060767" y="1609679"/>
                    <a:pt x="9064688" y="1594758"/>
                    <a:pt x="9067281" y="1581579"/>
                  </a:cubicBezTo>
                  <a:cubicBezTo>
                    <a:pt x="9073162" y="1551562"/>
                    <a:pt x="9074317" y="1548599"/>
                    <a:pt x="9086036" y="1533482"/>
                  </a:cubicBezTo>
                  <a:cubicBezTo>
                    <a:pt x="9091307" y="1526707"/>
                    <a:pt x="9095751" y="1519562"/>
                    <a:pt x="9095926" y="1517602"/>
                  </a:cubicBezTo>
                  <a:cubicBezTo>
                    <a:pt x="9096100" y="1515641"/>
                    <a:pt x="9096404" y="1505229"/>
                    <a:pt x="9096579" y="1494446"/>
                  </a:cubicBezTo>
                  <a:cubicBezTo>
                    <a:pt x="9096992" y="1472402"/>
                    <a:pt x="9100783" y="1460944"/>
                    <a:pt x="9109561" y="1455193"/>
                  </a:cubicBezTo>
                  <a:cubicBezTo>
                    <a:pt x="9114745" y="1451773"/>
                    <a:pt x="9151843" y="1451556"/>
                    <a:pt x="9638520" y="1451773"/>
                  </a:cubicBezTo>
                  <a:lnTo>
                    <a:pt x="10161903" y="1452035"/>
                  </a:lnTo>
                  <a:lnTo>
                    <a:pt x="10172795" y="1446850"/>
                  </a:lnTo>
                  <a:cubicBezTo>
                    <a:pt x="10188043" y="1439596"/>
                    <a:pt x="10198826" y="1428204"/>
                    <a:pt x="10204293" y="1413566"/>
                  </a:cubicBezTo>
                  <a:cubicBezTo>
                    <a:pt x="10208388" y="1402609"/>
                    <a:pt x="10208867" y="1397359"/>
                    <a:pt x="10208366" y="1369194"/>
                  </a:cubicBezTo>
                  <a:cubicBezTo>
                    <a:pt x="10207866" y="1341464"/>
                    <a:pt x="10208301" y="1336432"/>
                    <a:pt x="10211699" y="1331247"/>
                  </a:cubicBezTo>
                  <a:cubicBezTo>
                    <a:pt x="10219649" y="1319114"/>
                    <a:pt x="10219867" y="1319093"/>
                    <a:pt x="10350152" y="1319093"/>
                  </a:cubicBezTo>
                  <a:cubicBezTo>
                    <a:pt x="10427351" y="1319093"/>
                    <a:pt x="10473794" y="1318265"/>
                    <a:pt x="10480830" y="1316762"/>
                  </a:cubicBezTo>
                  <a:cubicBezTo>
                    <a:pt x="10495359" y="1313625"/>
                    <a:pt x="10504551" y="1307090"/>
                    <a:pt x="10512546" y="1294173"/>
                  </a:cubicBezTo>
                  <a:lnTo>
                    <a:pt x="10519146" y="1283521"/>
                  </a:lnTo>
                  <a:lnTo>
                    <a:pt x="10520235" y="1229956"/>
                  </a:lnTo>
                  <a:cubicBezTo>
                    <a:pt x="10521150" y="1184691"/>
                    <a:pt x="10521912" y="1175346"/>
                    <a:pt x="10525093" y="1169530"/>
                  </a:cubicBezTo>
                  <a:cubicBezTo>
                    <a:pt x="10532891" y="1155284"/>
                    <a:pt x="10549904" y="1147594"/>
                    <a:pt x="10567744" y="1150252"/>
                  </a:cubicBezTo>
                  <a:cubicBezTo>
                    <a:pt x="10584256" y="1152735"/>
                    <a:pt x="11000291" y="1151885"/>
                    <a:pt x="11009702" y="1149359"/>
                  </a:cubicBezTo>
                  <a:cubicBezTo>
                    <a:pt x="11019918" y="1146614"/>
                    <a:pt x="11033532" y="1133239"/>
                    <a:pt x="11036625" y="1122914"/>
                  </a:cubicBezTo>
                  <a:cubicBezTo>
                    <a:pt x="11037997" y="1118274"/>
                    <a:pt x="11038673" y="1087277"/>
                    <a:pt x="11038367" y="1041358"/>
                  </a:cubicBezTo>
                  <a:cubicBezTo>
                    <a:pt x="11037823" y="956121"/>
                    <a:pt x="11037583" y="957319"/>
                    <a:pt x="11055903" y="948192"/>
                  </a:cubicBezTo>
                  <a:lnTo>
                    <a:pt x="11066729" y="942811"/>
                  </a:lnTo>
                  <a:lnTo>
                    <a:pt x="11139289" y="944096"/>
                  </a:lnTo>
                  <a:cubicBezTo>
                    <a:pt x="11179195" y="944794"/>
                    <a:pt x="11217381" y="945273"/>
                    <a:pt x="11224134" y="945142"/>
                  </a:cubicBezTo>
                  <a:cubicBezTo>
                    <a:pt x="11247333" y="944728"/>
                    <a:pt x="11267330" y="934839"/>
                    <a:pt x="11275651" y="919656"/>
                  </a:cubicBezTo>
                  <a:cubicBezTo>
                    <a:pt x="11278983" y="913556"/>
                    <a:pt x="11279484" y="901532"/>
                    <a:pt x="11280465" y="806863"/>
                  </a:cubicBezTo>
                  <a:cubicBezTo>
                    <a:pt x="11281511" y="704809"/>
                    <a:pt x="11281706" y="700736"/>
                    <a:pt x="11285911" y="696096"/>
                  </a:cubicBezTo>
                  <a:cubicBezTo>
                    <a:pt x="11295582" y="685400"/>
                    <a:pt x="11301007" y="684181"/>
                    <a:pt x="11339279" y="684072"/>
                  </a:cubicBezTo>
                  <a:cubicBezTo>
                    <a:pt x="11386701" y="683963"/>
                    <a:pt x="11390056" y="682285"/>
                    <a:pt x="11400599" y="653510"/>
                  </a:cubicBezTo>
                  <a:cubicBezTo>
                    <a:pt x="11405260" y="640745"/>
                    <a:pt x="11405325" y="638806"/>
                    <a:pt x="11404760" y="532265"/>
                  </a:cubicBezTo>
                  <a:cubicBezTo>
                    <a:pt x="11404193" y="426269"/>
                    <a:pt x="11404259" y="423807"/>
                    <a:pt x="11408659" y="416728"/>
                  </a:cubicBezTo>
                  <a:cubicBezTo>
                    <a:pt x="11414780" y="406816"/>
                    <a:pt x="11428983" y="399170"/>
                    <a:pt x="11441486" y="399105"/>
                  </a:cubicBezTo>
                  <a:cubicBezTo>
                    <a:pt x="11446975" y="399062"/>
                    <a:pt x="11461809" y="399846"/>
                    <a:pt x="11474443" y="400826"/>
                  </a:cubicBezTo>
                  <a:cubicBezTo>
                    <a:pt x="11494179" y="402373"/>
                    <a:pt x="11498558" y="402111"/>
                    <a:pt x="11505311" y="398887"/>
                  </a:cubicBezTo>
                  <a:cubicBezTo>
                    <a:pt x="11516180" y="393746"/>
                    <a:pt x="11536481" y="371898"/>
                    <a:pt x="11540010" y="361551"/>
                  </a:cubicBezTo>
                  <a:cubicBezTo>
                    <a:pt x="11542276" y="354994"/>
                    <a:pt x="11542973" y="332645"/>
                    <a:pt x="11543103" y="264791"/>
                  </a:cubicBezTo>
                  <a:cubicBezTo>
                    <a:pt x="11543234" y="184237"/>
                    <a:pt x="11543583" y="175915"/>
                    <a:pt x="11547177" y="168945"/>
                  </a:cubicBezTo>
                  <a:cubicBezTo>
                    <a:pt x="11549334" y="164741"/>
                    <a:pt x="11552536" y="159687"/>
                    <a:pt x="11554279" y="157683"/>
                  </a:cubicBezTo>
                  <a:cubicBezTo>
                    <a:pt x="11557154" y="154394"/>
                    <a:pt x="11556522" y="153631"/>
                    <a:pt x="11547635" y="149711"/>
                  </a:cubicBezTo>
                  <a:cubicBezTo>
                    <a:pt x="11529860" y="141847"/>
                    <a:pt x="11499406" y="138928"/>
                    <a:pt x="11476056" y="142871"/>
                  </a:cubicBezTo>
                  <a:moveTo>
                    <a:pt x="3942306" y="2172859"/>
                  </a:moveTo>
                  <a:cubicBezTo>
                    <a:pt x="3933353" y="2180309"/>
                    <a:pt x="3904185" y="2191092"/>
                    <a:pt x="3888371" y="2192791"/>
                  </a:cubicBezTo>
                  <a:cubicBezTo>
                    <a:pt x="3873536" y="2194381"/>
                    <a:pt x="3873667" y="2194403"/>
                    <a:pt x="3893817" y="2193967"/>
                  </a:cubicBezTo>
                  <a:cubicBezTo>
                    <a:pt x="3911918" y="2193553"/>
                    <a:pt x="3915926" y="2192726"/>
                    <a:pt x="3925794" y="2187345"/>
                  </a:cubicBezTo>
                  <a:cubicBezTo>
                    <a:pt x="3932002" y="2183947"/>
                    <a:pt x="3939779" y="2178370"/>
                    <a:pt x="3943068" y="2174907"/>
                  </a:cubicBezTo>
                  <a:cubicBezTo>
                    <a:pt x="3949908" y="2167784"/>
                    <a:pt x="3949538" y="2166803"/>
                    <a:pt x="3942306" y="2172859"/>
                  </a:cubicBezTo>
                  <a:moveTo>
                    <a:pt x="3608502" y="2335209"/>
                  </a:moveTo>
                  <a:cubicBezTo>
                    <a:pt x="3600072" y="2348845"/>
                    <a:pt x="3595955" y="2349803"/>
                    <a:pt x="3545570" y="2349912"/>
                  </a:cubicBezTo>
                  <a:lnTo>
                    <a:pt x="3500632" y="2350021"/>
                  </a:lnTo>
                  <a:lnTo>
                    <a:pt x="3530039" y="2351982"/>
                  </a:lnTo>
                  <a:cubicBezTo>
                    <a:pt x="3568442" y="2354552"/>
                    <a:pt x="3593079" y="2353463"/>
                    <a:pt x="3599549" y="2348954"/>
                  </a:cubicBezTo>
                  <a:cubicBezTo>
                    <a:pt x="3605125" y="2345033"/>
                    <a:pt x="3615951" y="2330046"/>
                    <a:pt x="3614339" y="2328456"/>
                  </a:cubicBezTo>
                  <a:cubicBezTo>
                    <a:pt x="3613773" y="2327890"/>
                    <a:pt x="3611137" y="2330917"/>
                    <a:pt x="3608502" y="2335209"/>
                  </a:cubicBezTo>
                  <a:moveTo>
                    <a:pt x="3408097" y="2386726"/>
                  </a:moveTo>
                  <a:cubicBezTo>
                    <a:pt x="3400538" y="2389732"/>
                    <a:pt x="3395158" y="2395003"/>
                    <a:pt x="3390605" y="2403891"/>
                  </a:cubicBezTo>
                  <a:cubicBezTo>
                    <a:pt x="3388449" y="2408095"/>
                    <a:pt x="3381740" y="2418115"/>
                    <a:pt x="3375706" y="2426175"/>
                  </a:cubicBezTo>
                  <a:cubicBezTo>
                    <a:pt x="3369345" y="2434649"/>
                    <a:pt x="3366578" y="2439702"/>
                    <a:pt x="3369149" y="2438156"/>
                  </a:cubicBezTo>
                  <a:cubicBezTo>
                    <a:pt x="3371589" y="2436675"/>
                    <a:pt x="3379779" y="2426109"/>
                    <a:pt x="3387360" y="2414673"/>
                  </a:cubicBezTo>
                  <a:cubicBezTo>
                    <a:pt x="3402303" y="2392128"/>
                    <a:pt x="3406812" y="2388795"/>
                    <a:pt x="3422866" y="2388381"/>
                  </a:cubicBezTo>
                  <a:cubicBezTo>
                    <a:pt x="3432037" y="2388164"/>
                    <a:pt x="3432429" y="2387945"/>
                    <a:pt x="3426569" y="2386464"/>
                  </a:cubicBezTo>
                  <a:cubicBezTo>
                    <a:pt x="3417573" y="2384177"/>
                    <a:pt x="3414371" y="2384221"/>
                    <a:pt x="3408097" y="2386726"/>
                  </a:cubicBezTo>
                  <a:moveTo>
                    <a:pt x="3106989" y="2542323"/>
                  </a:moveTo>
                  <a:cubicBezTo>
                    <a:pt x="3093506" y="2552081"/>
                    <a:pt x="3090543" y="2557505"/>
                    <a:pt x="3096795" y="2560860"/>
                  </a:cubicBezTo>
                  <a:cubicBezTo>
                    <a:pt x="3101827" y="2563561"/>
                    <a:pt x="3112871" y="2562188"/>
                    <a:pt x="3117598" y="2558268"/>
                  </a:cubicBezTo>
                  <a:cubicBezTo>
                    <a:pt x="3120713" y="2555675"/>
                    <a:pt x="3121540" y="2541734"/>
                    <a:pt x="3118817" y="2537465"/>
                  </a:cubicBezTo>
                  <a:cubicBezTo>
                    <a:pt x="3117685" y="2535679"/>
                    <a:pt x="3114134" y="2537138"/>
                    <a:pt x="3106989" y="2542323"/>
                  </a:cubicBezTo>
                  <a:moveTo>
                    <a:pt x="3012342" y="2569072"/>
                  </a:moveTo>
                  <a:cubicBezTo>
                    <a:pt x="3020815" y="2578417"/>
                    <a:pt x="3015958" y="2583471"/>
                    <a:pt x="2993064" y="2589178"/>
                  </a:cubicBezTo>
                  <a:cubicBezTo>
                    <a:pt x="2973742" y="2594014"/>
                    <a:pt x="2970366" y="2596061"/>
                    <a:pt x="2961391" y="2608478"/>
                  </a:cubicBezTo>
                  <a:cubicBezTo>
                    <a:pt x="2954704" y="2617692"/>
                    <a:pt x="2944117" y="2623900"/>
                    <a:pt x="2935055" y="2623900"/>
                  </a:cubicBezTo>
                  <a:cubicBezTo>
                    <a:pt x="2932441" y="2623900"/>
                    <a:pt x="2930873" y="2624488"/>
                    <a:pt x="2931592" y="2625207"/>
                  </a:cubicBezTo>
                  <a:cubicBezTo>
                    <a:pt x="2932311" y="2625926"/>
                    <a:pt x="2937125" y="2625817"/>
                    <a:pt x="2942287" y="2624989"/>
                  </a:cubicBezTo>
                  <a:cubicBezTo>
                    <a:pt x="2950151" y="2623704"/>
                    <a:pt x="2953832" y="2621177"/>
                    <a:pt x="2964767" y="2609567"/>
                  </a:cubicBezTo>
                  <a:cubicBezTo>
                    <a:pt x="2977336" y="2596214"/>
                    <a:pt x="2978534" y="2595495"/>
                    <a:pt x="2996004" y="2591160"/>
                  </a:cubicBezTo>
                  <a:cubicBezTo>
                    <a:pt x="3006003" y="2588677"/>
                    <a:pt x="3015936" y="2585562"/>
                    <a:pt x="3018114" y="2584190"/>
                  </a:cubicBezTo>
                  <a:cubicBezTo>
                    <a:pt x="3021425" y="2582142"/>
                    <a:pt x="3029028" y="2569508"/>
                    <a:pt x="3029028" y="2566110"/>
                  </a:cubicBezTo>
                  <a:cubicBezTo>
                    <a:pt x="3029028" y="2565543"/>
                    <a:pt x="3024475" y="2565086"/>
                    <a:pt x="3018877" y="2565086"/>
                  </a:cubicBezTo>
                  <a:cubicBezTo>
                    <a:pt x="3009205" y="2565086"/>
                    <a:pt x="3008900" y="2565260"/>
                    <a:pt x="3012342" y="2569072"/>
                  </a:cubicBezTo>
                  <a:moveTo>
                    <a:pt x="2577573" y="2739525"/>
                  </a:moveTo>
                  <a:cubicBezTo>
                    <a:pt x="2574567" y="2741289"/>
                    <a:pt x="2574022" y="2743511"/>
                    <a:pt x="2575068" y="2750024"/>
                  </a:cubicBezTo>
                  <a:cubicBezTo>
                    <a:pt x="2576745" y="2760458"/>
                    <a:pt x="2571474" y="2771415"/>
                    <a:pt x="2563871" y="2773332"/>
                  </a:cubicBezTo>
                  <a:cubicBezTo>
                    <a:pt x="2556923" y="2775075"/>
                    <a:pt x="2546532" y="2770805"/>
                    <a:pt x="2544027" y="2765164"/>
                  </a:cubicBezTo>
                  <a:cubicBezTo>
                    <a:pt x="2542088" y="2760829"/>
                    <a:pt x="2542023" y="2760829"/>
                    <a:pt x="2538232" y="2765033"/>
                  </a:cubicBezTo>
                  <a:cubicBezTo>
                    <a:pt x="2534508" y="2769150"/>
                    <a:pt x="2534638" y="2769390"/>
                    <a:pt x="2542197" y="2772984"/>
                  </a:cubicBezTo>
                  <a:cubicBezTo>
                    <a:pt x="2557184" y="2780085"/>
                    <a:pt x="2571408" y="2776229"/>
                    <a:pt x="2576222" y="2763748"/>
                  </a:cubicBezTo>
                  <a:cubicBezTo>
                    <a:pt x="2578030" y="2759086"/>
                    <a:pt x="2582518" y="2736954"/>
                    <a:pt x="2581603" y="2737238"/>
                  </a:cubicBezTo>
                  <a:cubicBezTo>
                    <a:pt x="2581494" y="2737281"/>
                    <a:pt x="2579664" y="2738305"/>
                    <a:pt x="2577573" y="2739525"/>
                  </a:cubicBezTo>
                  <a:moveTo>
                    <a:pt x="2280234" y="2873535"/>
                  </a:moveTo>
                  <a:cubicBezTo>
                    <a:pt x="2276334" y="2876584"/>
                    <a:pt x="2273154" y="2880374"/>
                    <a:pt x="2273154" y="2881943"/>
                  </a:cubicBezTo>
                  <a:cubicBezTo>
                    <a:pt x="2273154" y="2883511"/>
                    <a:pt x="2276334" y="2886321"/>
                    <a:pt x="2280234" y="2888151"/>
                  </a:cubicBezTo>
                  <a:cubicBezTo>
                    <a:pt x="2288533" y="2892094"/>
                    <a:pt x="2315304" y="2897104"/>
                    <a:pt x="2319356" y="2895492"/>
                  </a:cubicBezTo>
                  <a:cubicBezTo>
                    <a:pt x="2320903" y="2894860"/>
                    <a:pt x="2319443" y="2894272"/>
                    <a:pt x="2316110" y="2894185"/>
                  </a:cubicBezTo>
                  <a:cubicBezTo>
                    <a:pt x="2308334" y="2893967"/>
                    <a:pt x="2296876" y="2889175"/>
                    <a:pt x="2293020" y="2884535"/>
                  </a:cubicBezTo>
                  <a:cubicBezTo>
                    <a:pt x="2291365" y="2882553"/>
                    <a:pt x="2289404" y="2878000"/>
                    <a:pt x="2288664" y="2874449"/>
                  </a:cubicBezTo>
                  <a:lnTo>
                    <a:pt x="2287313" y="2867980"/>
                  </a:lnTo>
                  <a:lnTo>
                    <a:pt x="2280234" y="2873535"/>
                  </a:lnTo>
                  <a:moveTo>
                    <a:pt x="2447854" y="2872663"/>
                  </a:moveTo>
                  <a:cubicBezTo>
                    <a:pt x="2446373" y="2874144"/>
                    <a:pt x="2435264" y="2875865"/>
                    <a:pt x="2421824" y="2876671"/>
                  </a:cubicBezTo>
                  <a:cubicBezTo>
                    <a:pt x="2404049" y="2877739"/>
                    <a:pt x="2396185" y="2879220"/>
                    <a:pt x="2389149" y="2882814"/>
                  </a:cubicBezTo>
                  <a:cubicBezTo>
                    <a:pt x="2384052" y="2885428"/>
                    <a:pt x="2374751" y="2888957"/>
                    <a:pt x="2368455" y="2890656"/>
                  </a:cubicBezTo>
                  <a:cubicBezTo>
                    <a:pt x="2362160" y="2892333"/>
                    <a:pt x="2359176" y="2893792"/>
                    <a:pt x="2361811" y="2893858"/>
                  </a:cubicBezTo>
                  <a:cubicBezTo>
                    <a:pt x="2369849" y="2894098"/>
                    <a:pt x="2389084" y="2889349"/>
                    <a:pt x="2400585" y="2884274"/>
                  </a:cubicBezTo>
                  <a:cubicBezTo>
                    <a:pt x="2408471" y="2880788"/>
                    <a:pt x="2414309" y="2879721"/>
                    <a:pt x="2421693" y="2880418"/>
                  </a:cubicBezTo>
                  <a:cubicBezTo>
                    <a:pt x="2432868" y="2881442"/>
                    <a:pt x="2445567" y="2878174"/>
                    <a:pt x="2449684" y="2873208"/>
                  </a:cubicBezTo>
                  <a:cubicBezTo>
                    <a:pt x="2452843" y="2869396"/>
                    <a:pt x="2451514" y="2869004"/>
                    <a:pt x="2447854" y="2872663"/>
                  </a:cubicBezTo>
                  <a:moveTo>
                    <a:pt x="2294502" y="2969947"/>
                  </a:moveTo>
                  <a:cubicBezTo>
                    <a:pt x="2310316" y="2974673"/>
                    <a:pt x="2316394" y="2980838"/>
                    <a:pt x="2314760" y="2990488"/>
                  </a:cubicBezTo>
                  <a:cubicBezTo>
                    <a:pt x="2314346" y="2992971"/>
                    <a:pt x="2321970" y="2988571"/>
                    <a:pt x="2325543" y="2984280"/>
                  </a:cubicBezTo>
                  <a:cubicBezTo>
                    <a:pt x="2328178" y="2981121"/>
                    <a:pt x="2327917" y="2980119"/>
                    <a:pt x="2323517" y="2976568"/>
                  </a:cubicBezTo>
                  <a:cubicBezTo>
                    <a:pt x="2317722" y="2971863"/>
                    <a:pt x="2306700" y="2968552"/>
                    <a:pt x="2291452" y="2966962"/>
                  </a:cubicBezTo>
                  <a:lnTo>
                    <a:pt x="2280778" y="2965829"/>
                  </a:lnTo>
                  <a:lnTo>
                    <a:pt x="2294502" y="2969947"/>
                  </a:lnTo>
                  <a:moveTo>
                    <a:pt x="2093443" y="2998417"/>
                  </a:moveTo>
                  <a:cubicBezTo>
                    <a:pt x="2083053" y="3000922"/>
                    <a:pt x="2077302" y="3005540"/>
                    <a:pt x="2072684" y="3015059"/>
                  </a:cubicBezTo>
                  <a:cubicBezTo>
                    <a:pt x="2066912" y="3026953"/>
                    <a:pt x="2067238" y="3029066"/>
                    <a:pt x="2074928" y="3029066"/>
                  </a:cubicBezTo>
                  <a:cubicBezTo>
                    <a:pt x="2080461" y="3029066"/>
                    <a:pt x="2081463" y="3028216"/>
                    <a:pt x="2081463" y="3023555"/>
                  </a:cubicBezTo>
                  <a:cubicBezTo>
                    <a:pt x="2081463" y="3015059"/>
                    <a:pt x="2087540" y="3007566"/>
                    <a:pt x="2095644" y="3006041"/>
                  </a:cubicBezTo>
                  <a:cubicBezTo>
                    <a:pt x="2105359" y="3004211"/>
                    <a:pt x="2111393" y="3006455"/>
                    <a:pt x="2114900" y="3013164"/>
                  </a:cubicBezTo>
                  <a:lnTo>
                    <a:pt x="2117841" y="3018762"/>
                  </a:lnTo>
                  <a:lnTo>
                    <a:pt x="2121369" y="3013709"/>
                  </a:lnTo>
                  <a:cubicBezTo>
                    <a:pt x="2125639" y="3007631"/>
                    <a:pt x="2123286" y="3003797"/>
                    <a:pt x="2112569" y="2999310"/>
                  </a:cubicBezTo>
                  <a:cubicBezTo>
                    <a:pt x="2104945" y="2996129"/>
                    <a:pt x="2103224" y="2996043"/>
                    <a:pt x="2093443" y="2998417"/>
                  </a:cubicBezTo>
                  <a:moveTo>
                    <a:pt x="1888247" y="3036145"/>
                  </a:moveTo>
                  <a:cubicBezTo>
                    <a:pt x="1885001" y="3039739"/>
                    <a:pt x="1883411" y="3045381"/>
                    <a:pt x="1882365" y="3057275"/>
                  </a:cubicBezTo>
                  <a:cubicBezTo>
                    <a:pt x="1881363" y="3068885"/>
                    <a:pt x="1879337" y="3076313"/>
                    <a:pt x="1875264" y="3083414"/>
                  </a:cubicBezTo>
                  <a:cubicBezTo>
                    <a:pt x="1865614" y="3100209"/>
                    <a:pt x="1863131" y="3105525"/>
                    <a:pt x="1864351" y="3106744"/>
                  </a:cubicBezTo>
                  <a:cubicBezTo>
                    <a:pt x="1866812" y="3109206"/>
                    <a:pt x="1870123" y="3104697"/>
                    <a:pt x="1877834" y="3088403"/>
                  </a:cubicBezTo>
                  <a:cubicBezTo>
                    <a:pt x="1882213" y="3079123"/>
                    <a:pt x="1887245" y="3069909"/>
                    <a:pt x="1889031" y="3067927"/>
                  </a:cubicBezTo>
                  <a:cubicBezTo>
                    <a:pt x="1891688" y="3064942"/>
                    <a:pt x="1891819" y="3062873"/>
                    <a:pt x="1889662" y="3055728"/>
                  </a:cubicBezTo>
                  <a:cubicBezTo>
                    <a:pt x="1886286" y="3044467"/>
                    <a:pt x="1889510" y="3037779"/>
                    <a:pt x="1898289" y="3037779"/>
                  </a:cubicBezTo>
                  <a:cubicBezTo>
                    <a:pt x="1905194" y="3037779"/>
                    <a:pt x="1908592" y="3040828"/>
                    <a:pt x="1909703" y="3048082"/>
                  </a:cubicBezTo>
                  <a:cubicBezTo>
                    <a:pt x="1910465" y="3052918"/>
                    <a:pt x="1910531" y="3052896"/>
                    <a:pt x="1920812" y="3046187"/>
                  </a:cubicBezTo>
                  <a:cubicBezTo>
                    <a:pt x="1926498" y="3042484"/>
                    <a:pt x="1931159" y="3038672"/>
                    <a:pt x="1931159" y="3037735"/>
                  </a:cubicBezTo>
                  <a:cubicBezTo>
                    <a:pt x="1931159" y="3034621"/>
                    <a:pt x="1917610" y="3031244"/>
                    <a:pt x="1905085" y="3031244"/>
                  </a:cubicBezTo>
                  <a:cubicBezTo>
                    <a:pt x="1895021" y="3031244"/>
                    <a:pt x="1891884" y="3032159"/>
                    <a:pt x="1888247" y="3036145"/>
                  </a:cubicBezTo>
                  <a:moveTo>
                    <a:pt x="1704615" y="3087967"/>
                  </a:moveTo>
                  <a:cubicBezTo>
                    <a:pt x="1696828" y="3092563"/>
                    <a:pt x="1687690" y="3097901"/>
                    <a:pt x="1684307" y="3099861"/>
                  </a:cubicBezTo>
                  <a:cubicBezTo>
                    <a:pt x="1677116" y="3103999"/>
                    <a:pt x="1668259" y="3102736"/>
                    <a:pt x="1660204" y="3096397"/>
                  </a:cubicBezTo>
                  <a:cubicBezTo>
                    <a:pt x="1652434" y="3090276"/>
                    <a:pt x="1638081" y="3085702"/>
                    <a:pt x="1626704" y="3085702"/>
                  </a:cubicBezTo>
                  <a:cubicBezTo>
                    <a:pt x="1616069" y="3085702"/>
                    <a:pt x="1618123" y="3084046"/>
                    <a:pt x="1593622" y="3112539"/>
                  </a:cubicBezTo>
                  <a:cubicBezTo>
                    <a:pt x="1586126" y="3121252"/>
                    <a:pt x="1587751" y="3120097"/>
                    <a:pt x="1600760" y="3107485"/>
                  </a:cubicBezTo>
                  <a:cubicBezTo>
                    <a:pt x="1617463" y="3091278"/>
                    <a:pt x="1617696" y="3091148"/>
                    <a:pt x="1629087" y="3091257"/>
                  </a:cubicBezTo>
                  <a:cubicBezTo>
                    <a:pt x="1637388" y="3091322"/>
                    <a:pt x="1644581" y="3093304"/>
                    <a:pt x="1655030" y="3098336"/>
                  </a:cubicBezTo>
                  <a:cubicBezTo>
                    <a:pt x="1662981" y="3102170"/>
                    <a:pt x="1672291" y="3105307"/>
                    <a:pt x="1675718" y="3105307"/>
                  </a:cubicBezTo>
                  <a:cubicBezTo>
                    <a:pt x="1679375" y="3105307"/>
                    <a:pt x="1688199" y="3101298"/>
                    <a:pt x="1697093" y="3095591"/>
                  </a:cubicBezTo>
                  <a:cubicBezTo>
                    <a:pt x="1724155" y="3078252"/>
                    <a:pt x="1728398" y="3073939"/>
                    <a:pt x="1704615" y="3087967"/>
                  </a:cubicBezTo>
                  <a:moveTo>
                    <a:pt x="1222963" y="3210410"/>
                  </a:moveTo>
                  <a:cubicBezTo>
                    <a:pt x="1219830" y="3213111"/>
                    <a:pt x="1214058" y="3220713"/>
                    <a:pt x="1210132" y="3227292"/>
                  </a:cubicBezTo>
                  <a:cubicBezTo>
                    <a:pt x="1206207" y="3233870"/>
                    <a:pt x="1198910" y="3244675"/>
                    <a:pt x="1193917" y="3251253"/>
                  </a:cubicBezTo>
                  <a:cubicBezTo>
                    <a:pt x="1188922" y="3257832"/>
                    <a:pt x="1182182" y="3267852"/>
                    <a:pt x="1178939" y="3273472"/>
                  </a:cubicBezTo>
                  <a:cubicBezTo>
                    <a:pt x="1175695" y="3279114"/>
                    <a:pt x="1170877" y="3285235"/>
                    <a:pt x="1168233" y="3287086"/>
                  </a:cubicBezTo>
                  <a:cubicBezTo>
                    <a:pt x="1162863" y="3290855"/>
                    <a:pt x="1164643" y="3291639"/>
                    <a:pt x="1170918" y="3288285"/>
                  </a:cubicBezTo>
                  <a:cubicBezTo>
                    <a:pt x="1175892" y="3285627"/>
                    <a:pt x="1195568" y="3257679"/>
                    <a:pt x="1206771" y="3237334"/>
                  </a:cubicBezTo>
                  <a:cubicBezTo>
                    <a:pt x="1211317" y="3229100"/>
                    <a:pt x="1218460" y="3218557"/>
                    <a:pt x="1222645" y="3213917"/>
                  </a:cubicBezTo>
                  <a:cubicBezTo>
                    <a:pt x="1231231" y="3204420"/>
                    <a:pt x="1231340" y="3203222"/>
                    <a:pt x="1222963" y="3210410"/>
                  </a:cubicBezTo>
                  <a:moveTo>
                    <a:pt x="886660" y="3420269"/>
                  </a:moveTo>
                  <a:cubicBezTo>
                    <a:pt x="879295" y="3426172"/>
                    <a:pt x="864594" y="3431552"/>
                    <a:pt x="845272" y="3435430"/>
                  </a:cubicBezTo>
                  <a:lnTo>
                    <a:pt x="832202" y="3438065"/>
                  </a:lnTo>
                  <a:lnTo>
                    <a:pt x="842148" y="3438326"/>
                  </a:lnTo>
                  <a:cubicBezTo>
                    <a:pt x="857331" y="3438719"/>
                    <a:pt x="876555" y="3434471"/>
                    <a:pt x="885697" y="3428698"/>
                  </a:cubicBezTo>
                  <a:cubicBezTo>
                    <a:pt x="895205" y="3422708"/>
                    <a:pt x="896741" y="3420770"/>
                    <a:pt x="894685" y="3417458"/>
                  </a:cubicBezTo>
                  <a:cubicBezTo>
                    <a:pt x="893694" y="3415847"/>
                    <a:pt x="891003" y="3416805"/>
                    <a:pt x="886660" y="3420269"/>
                  </a:cubicBezTo>
                  <a:moveTo>
                    <a:pt x="24049" y="3836478"/>
                  </a:moveTo>
                  <a:cubicBezTo>
                    <a:pt x="18059" y="3839244"/>
                    <a:pt x="12151" y="3841532"/>
                    <a:pt x="10923" y="3841553"/>
                  </a:cubicBezTo>
                  <a:cubicBezTo>
                    <a:pt x="9644" y="3841553"/>
                    <a:pt x="9030" y="3845169"/>
                    <a:pt x="9487" y="3849984"/>
                  </a:cubicBezTo>
                  <a:cubicBezTo>
                    <a:pt x="10160" y="3857020"/>
                    <a:pt x="9339" y="3859111"/>
                    <a:pt x="4348" y="3863054"/>
                  </a:cubicBezTo>
                  <a:cubicBezTo>
                    <a:pt x="-1962" y="3868020"/>
                    <a:pt x="-1306" y="3869196"/>
                    <a:pt x="5679" y="3865449"/>
                  </a:cubicBezTo>
                  <a:cubicBezTo>
                    <a:pt x="7999" y="3864208"/>
                    <a:pt x="12343" y="3858370"/>
                    <a:pt x="15336" y="3852467"/>
                  </a:cubicBezTo>
                  <a:cubicBezTo>
                    <a:pt x="23502" y="3836348"/>
                    <a:pt x="29484" y="3834430"/>
                    <a:pt x="52718" y="3840486"/>
                  </a:cubicBezTo>
                  <a:cubicBezTo>
                    <a:pt x="67084" y="3844233"/>
                    <a:pt x="81774" y="3844777"/>
                    <a:pt x="81774" y="3841575"/>
                  </a:cubicBezTo>
                  <a:cubicBezTo>
                    <a:pt x="81774" y="3840377"/>
                    <a:pt x="76359" y="3839397"/>
                    <a:pt x="69739" y="3839397"/>
                  </a:cubicBezTo>
                  <a:cubicBezTo>
                    <a:pt x="63119" y="3839397"/>
                    <a:pt x="52583" y="3837611"/>
                    <a:pt x="46322" y="3835411"/>
                  </a:cubicBezTo>
                  <a:cubicBezTo>
                    <a:pt x="34969" y="3831425"/>
                    <a:pt x="34915" y="3831425"/>
                    <a:pt x="24049" y="3836478"/>
                  </a:cubicBezTo>
                </a:path>
              </a:pathLst>
            </a:custGeom>
            <a:solidFill>
              <a:srgbClr val="426F8F"/>
            </a:solidFill>
            <a:ln w="217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53" name="Text Placeholder 7">
              <a:extLst>
                <a:ext uri="{FF2B5EF4-FFF2-40B4-BE49-F238E27FC236}">
                  <a16:creationId xmlns:a16="http://schemas.microsoft.com/office/drawing/2014/main" id="{FC14BB8B-5669-C2D0-C18F-07232CCF7140}"/>
                </a:ext>
              </a:extLst>
            </p:cNvPr>
            <p:cNvSpPr txBox="1">
              <a:spLocks/>
            </p:cNvSpPr>
            <p:nvPr/>
          </p:nvSpPr>
          <p:spPr bwMode="gray">
            <a:xfrm>
              <a:off x="772489" y="2487266"/>
              <a:ext cx="4680609" cy="2059195"/>
            </a:xfrm>
            <a:prstGeom prst="rect">
              <a:avLst/>
            </a:prstGeom>
          </p:spPr>
          <p:txBody>
            <a:bodyPr vert="horz" lIns="0" tIns="0" rIns="0" bIns="0" rtlCol="0">
              <a:noAutofit/>
            </a:bodyPr>
            <a:lstStyle>
              <a:lvl1pPr marL="270000" indent="-270000" algn="l" defTabSz="914400" rtl="0" eaLnBrk="1" latinLnBrk="0" hangingPunct="1">
                <a:spcBef>
                  <a:spcPts val="1800"/>
                </a:spcBef>
                <a:spcAft>
                  <a:spcPts val="0"/>
                </a:spcAft>
                <a:buFont typeface="Arial" panose="020B0604020202020204" pitchFamily="34" charset="0"/>
                <a:buChar char="•"/>
                <a:defRPr sz="2000" kern="1200">
                  <a:solidFill>
                    <a:schemeClr val="bg1"/>
                  </a:solidFill>
                  <a:latin typeface="+mn-lt"/>
                  <a:ea typeface="+mn-ea"/>
                  <a:cs typeface="+mn-cs"/>
                </a:defRPr>
              </a:lvl1pPr>
              <a:lvl2pPr marL="540000" indent="-270000" algn="l" defTabSz="914400" rtl="0" eaLnBrk="1" latinLnBrk="0" hangingPunct="1">
                <a:spcBef>
                  <a:spcPts val="600"/>
                </a:spcBef>
                <a:spcAft>
                  <a:spcPts val="0"/>
                </a:spcAft>
                <a:buFont typeface="Arial" panose="020B0604020202020204" pitchFamily="34" charset="0"/>
                <a:buChar char="•"/>
                <a:defRPr sz="2000" kern="1200">
                  <a:solidFill>
                    <a:schemeClr val="bg1"/>
                  </a:solidFill>
                  <a:latin typeface="+mn-lt"/>
                  <a:ea typeface="+mn-ea"/>
                  <a:cs typeface="+mn-cs"/>
                </a:defRPr>
              </a:lvl2pPr>
              <a:lvl3pPr marL="810000" indent="-270000" algn="l" defTabSz="914400" rtl="0" eaLnBrk="1" latinLnBrk="0" hangingPunct="1">
                <a:spcBef>
                  <a:spcPts val="600"/>
                </a:spcBef>
                <a:spcAft>
                  <a:spcPts val="0"/>
                </a:spcAft>
                <a:buFont typeface="Arial" panose="020B0604020202020204" pitchFamily="34" charset="0"/>
                <a:buChar char="•"/>
                <a:defRPr sz="2000" kern="1200">
                  <a:solidFill>
                    <a:schemeClr val="bg1"/>
                  </a:solidFill>
                  <a:latin typeface="+mn-lt"/>
                  <a:ea typeface="+mn-ea"/>
                  <a:cs typeface="+mn-cs"/>
                </a:defRPr>
              </a:lvl3pPr>
              <a:lvl4pPr marL="1080000" indent="-270000" algn="l" defTabSz="914400" rtl="0" eaLnBrk="1" latinLnBrk="0" hangingPunct="1">
                <a:spcBef>
                  <a:spcPts val="600"/>
                </a:spcBef>
                <a:spcAft>
                  <a:spcPts val="0"/>
                </a:spcAft>
                <a:buFont typeface="Arial" panose="020B0604020202020204" pitchFamily="34" charset="0"/>
                <a:buChar char="•"/>
                <a:defRPr sz="2000" kern="1200">
                  <a:solidFill>
                    <a:schemeClr val="bg1"/>
                  </a:solidFill>
                  <a:latin typeface="+mn-lt"/>
                  <a:ea typeface="+mn-ea"/>
                  <a:cs typeface="+mn-cs"/>
                </a:defRPr>
              </a:lvl4pPr>
              <a:lvl5pPr marL="1080000" indent="-270000" algn="l" defTabSz="914400" rtl="0" eaLnBrk="1" latinLnBrk="0" hangingPunct="1">
                <a:spcBef>
                  <a:spcPts val="600"/>
                </a:spcBef>
                <a:spcAft>
                  <a:spcPts val="0"/>
                </a:spcAft>
                <a:buFont typeface="Arial" panose="020B0604020202020204" pitchFamily="34" charset="0"/>
                <a:buChar char="•"/>
                <a:defRPr sz="2000" kern="1200">
                  <a:solidFill>
                    <a:schemeClr val="bg1"/>
                  </a:solidFill>
                  <a:latin typeface="+mn-lt"/>
                  <a:ea typeface="+mn-ea"/>
                  <a:cs typeface="+mn-cs"/>
                </a:defRPr>
              </a:lvl5pPr>
              <a:lvl6pPr marL="1080000" indent="-270000" algn="l" defTabSz="914400" rtl="0" eaLnBrk="1" latinLnBrk="0" hangingPunct="1">
                <a:spcBef>
                  <a:spcPts val="600"/>
                </a:spcBef>
                <a:spcAft>
                  <a:spcPts val="0"/>
                </a:spcAft>
                <a:buFontTx/>
                <a:buBlip>
                  <a:blip r:embed="rId4"/>
                </a:buBlip>
                <a:defRPr sz="2000" kern="1200">
                  <a:solidFill>
                    <a:schemeClr val="tx1"/>
                  </a:solidFill>
                  <a:latin typeface="+mn-lt"/>
                  <a:ea typeface="+mn-ea"/>
                  <a:cs typeface="+mn-cs"/>
                </a:defRPr>
              </a:lvl6pPr>
              <a:lvl7pPr marL="1080000" indent="-270000" algn="l" defTabSz="914400" rtl="0" eaLnBrk="1" latinLnBrk="0" hangingPunct="1">
                <a:spcBef>
                  <a:spcPts val="600"/>
                </a:spcBef>
                <a:spcAft>
                  <a:spcPts val="0"/>
                </a:spcAft>
                <a:buFontTx/>
                <a:buBlip>
                  <a:blip r:embed="rId4"/>
                </a:buBlip>
                <a:defRPr sz="2000" kern="1200">
                  <a:solidFill>
                    <a:schemeClr val="tx1"/>
                  </a:solidFill>
                  <a:latin typeface="+mn-lt"/>
                  <a:ea typeface="+mn-ea"/>
                  <a:cs typeface="+mn-cs"/>
                </a:defRPr>
              </a:lvl7pPr>
              <a:lvl8pPr marL="1080000" indent="-270000" algn="l" defTabSz="914400" rtl="0" eaLnBrk="1" latinLnBrk="0" hangingPunct="1">
                <a:spcBef>
                  <a:spcPts val="600"/>
                </a:spcBef>
                <a:spcAft>
                  <a:spcPts val="0"/>
                </a:spcAft>
                <a:buFontTx/>
                <a:buBlip>
                  <a:blip r:embed="rId4"/>
                </a:buBlip>
                <a:defRPr sz="2000" kern="1200">
                  <a:solidFill>
                    <a:schemeClr val="tx1"/>
                  </a:solidFill>
                  <a:latin typeface="+mn-lt"/>
                  <a:ea typeface="+mn-ea"/>
                  <a:cs typeface="+mn-cs"/>
                </a:defRPr>
              </a:lvl8pPr>
              <a:lvl9pPr marL="1080000" indent="-270000" algn="l" defTabSz="914400" rtl="0" eaLnBrk="1" latinLnBrk="0" hangingPunct="1">
                <a:spcBef>
                  <a:spcPts val="600"/>
                </a:spcBef>
                <a:spcAft>
                  <a:spcPts val="0"/>
                </a:spcAft>
                <a:buFontTx/>
                <a:buBlip>
                  <a:blip r:embed="rId4"/>
                </a:buBlip>
                <a:defRPr sz="2000" kern="1200">
                  <a:solidFill>
                    <a:schemeClr val="tx1"/>
                  </a:solidFill>
                  <a:latin typeface="+mn-lt"/>
                  <a:ea typeface="+mn-ea"/>
                  <a:cs typeface="+mn-cs"/>
                </a:defRPr>
              </a:lvl9pPr>
            </a:lstStyle>
            <a:p>
              <a:pPr marL="214308" marR="0" lvl="0" indent="-214308" algn="l" defTabSz="685783" rtl="0" eaLnBrk="1" fontAlgn="auto" latinLnBrk="0" hangingPunct="1">
                <a:lnSpc>
                  <a:spcPct val="100000"/>
                </a:lnSpc>
                <a:spcBef>
                  <a:spcPts val="135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srgbClr val="FFFFFF"/>
                </a:solidFill>
                <a:effectLst/>
                <a:uLnTx/>
                <a:uFillTx/>
                <a:latin typeface="Arial"/>
                <a:ea typeface="+mn-ea"/>
                <a:cs typeface="Arial"/>
              </a:endParaRPr>
            </a:p>
          </p:txBody>
        </p:sp>
        <p:grpSp>
          <p:nvGrpSpPr>
            <p:cNvPr id="54" name="Group 53">
              <a:extLst>
                <a:ext uri="{FF2B5EF4-FFF2-40B4-BE49-F238E27FC236}">
                  <a16:creationId xmlns:a16="http://schemas.microsoft.com/office/drawing/2014/main" id="{D2C07696-E95C-CF25-C9B3-C140DAFD33B7}"/>
                </a:ext>
              </a:extLst>
            </p:cNvPr>
            <p:cNvGrpSpPr/>
            <p:nvPr/>
          </p:nvGrpSpPr>
          <p:grpSpPr>
            <a:xfrm>
              <a:off x="596449" y="2684641"/>
              <a:ext cx="5070879" cy="2718819"/>
              <a:chOff x="6608041" y="2327508"/>
              <a:chExt cx="5070879" cy="2986998"/>
            </a:xfrm>
          </p:grpSpPr>
          <p:sp>
            <p:nvSpPr>
              <p:cNvPr id="58" name="TextBox 57">
                <a:extLst>
                  <a:ext uri="{FF2B5EF4-FFF2-40B4-BE49-F238E27FC236}">
                    <a16:creationId xmlns:a16="http://schemas.microsoft.com/office/drawing/2014/main" id="{7D441341-85CE-0C7A-100E-C71C50BCB950}"/>
                  </a:ext>
                </a:extLst>
              </p:cNvPr>
              <p:cNvSpPr txBox="1"/>
              <p:nvPr/>
            </p:nvSpPr>
            <p:spPr>
              <a:xfrm>
                <a:off x="7721600" y="5014086"/>
                <a:ext cx="3610960" cy="300420"/>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25" b="1"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rPr>
                  <a:t>Months</a:t>
                </a:r>
              </a:p>
            </p:txBody>
          </p:sp>
          <p:sp>
            <p:nvSpPr>
              <p:cNvPr id="59" name="TextBox 58">
                <a:extLst>
                  <a:ext uri="{FF2B5EF4-FFF2-40B4-BE49-F238E27FC236}">
                    <a16:creationId xmlns:a16="http://schemas.microsoft.com/office/drawing/2014/main" id="{FDEB2FE9-EE0E-2E34-C4AE-346F8087E909}"/>
                  </a:ext>
                </a:extLst>
              </p:cNvPr>
              <p:cNvSpPr txBox="1"/>
              <p:nvPr/>
            </p:nvSpPr>
            <p:spPr>
              <a:xfrm rot="16200000">
                <a:off x="5636630" y="3382998"/>
                <a:ext cx="2348504" cy="40568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Cumulative hazard of ischemic/unknown stroke </a:t>
                </a:r>
              </a:p>
            </p:txBody>
          </p:sp>
          <p:grpSp>
            <p:nvGrpSpPr>
              <p:cNvPr id="60" name="Group 59">
                <a:extLst>
                  <a:ext uri="{FF2B5EF4-FFF2-40B4-BE49-F238E27FC236}">
                    <a16:creationId xmlns:a16="http://schemas.microsoft.com/office/drawing/2014/main" id="{20BCF508-1E4A-EB58-4510-DFF898CA1445}"/>
                  </a:ext>
                </a:extLst>
              </p:cNvPr>
              <p:cNvGrpSpPr/>
              <p:nvPr/>
            </p:nvGrpSpPr>
            <p:grpSpPr>
              <a:xfrm>
                <a:off x="6837680" y="2327508"/>
                <a:ext cx="4841240" cy="2761002"/>
                <a:chOff x="6837680" y="2697172"/>
                <a:chExt cx="4841240" cy="2761002"/>
              </a:xfrm>
            </p:grpSpPr>
            <p:grpSp>
              <p:nvGrpSpPr>
                <p:cNvPr id="61" name="Group 60">
                  <a:extLst>
                    <a:ext uri="{FF2B5EF4-FFF2-40B4-BE49-F238E27FC236}">
                      <a16:creationId xmlns:a16="http://schemas.microsoft.com/office/drawing/2014/main" id="{5AB31612-8261-FD7E-7C0A-B27A0FB8DD0C}"/>
                    </a:ext>
                  </a:extLst>
                </p:cNvPr>
                <p:cNvGrpSpPr/>
                <p:nvPr/>
              </p:nvGrpSpPr>
              <p:grpSpPr>
                <a:xfrm>
                  <a:off x="6837680" y="2697172"/>
                  <a:ext cx="4841240" cy="2761002"/>
                  <a:chOff x="6950231" y="8166567"/>
                  <a:chExt cx="2803893" cy="1739957"/>
                </a:xfrm>
              </p:grpSpPr>
              <p:cxnSp>
                <p:nvCxnSpPr>
                  <p:cNvPr id="192" name="Straight Connector 191">
                    <a:extLst>
                      <a:ext uri="{FF2B5EF4-FFF2-40B4-BE49-F238E27FC236}">
                        <a16:creationId xmlns:a16="http://schemas.microsoft.com/office/drawing/2014/main" id="{B6029161-51BB-44CA-ADF4-465EEE08AFC5}"/>
                      </a:ext>
                    </a:extLst>
                  </p:cNvPr>
                  <p:cNvCxnSpPr>
                    <a:cxnSpLocks/>
                  </p:cNvCxnSpPr>
                  <p:nvPr/>
                </p:nvCxnSpPr>
                <p:spPr>
                  <a:xfrm>
                    <a:off x="7418833" y="8238246"/>
                    <a:ext cx="0" cy="1461318"/>
                  </a:xfrm>
                  <a:prstGeom prst="line">
                    <a:avLst/>
                  </a:prstGeom>
                  <a:noFill/>
                  <a:ln w="6350" cap="flat" cmpd="sng" algn="ctr">
                    <a:solidFill>
                      <a:srgbClr val="464545"/>
                    </a:solidFill>
                    <a:prstDash val="solid"/>
                  </a:ln>
                  <a:effectLst/>
                </p:spPr>
              </p:cxnSp>
              <p:cxnSp>
                <p:nvCxnSpPr>
                  <p:cNvPr id="193" name="Straight Connector 192">
                    <a:extLst>
                      <a:ext uri="{FF2B5EF4-FFF2-40B4-BE49-F238E27FC236}">
                        <a16:creationId xmlns:a16="http://schemas.microsoft.com/office/drawing/2014/main" id="{B9BDEF5C-BAFB-841B-24E0-3F5A30C8D467}"/>
                      </a:ext>
                    </a:extLst>
                  </p:cNvPr>
                  <p:cNvCxnSpPr>
                    <a:cxnSpLocks/>
                  </p:cNvCxnSpPr>
                  <p:nvPr/>
                </p:nvCxnSpPr>
                <p:spPr>
                  <a:xfrm>
                    <a:off x="7418833" y="9699564"/>
                    <a:ext cx="2134691" cy="0"/>
                  </a:xfrm>
                  <a:prstGeom prst="line">
                    <a:avLst/>
                  </a:prstGeom>
                  <a:noFill/>
                  <a:ln w="6350" cap="flat" cmpd="sng" algn="ctr">
                    <a:solidFill>
                      <a:srgbClr val="464545"/>
                    </a:solidFill>
                    <a:prstDash val="solid"/>
                  </a:ln>
                  <a:effectLst/>
                </p:spPr>
              </p:cxnSp>
              <p:cxnSp>
                <p:nvCxnSpPr>
                  <p:cNvPr id="194" name="Straight Connector 193">
                    <a:extLst>
                      <a:ext uri="{FF2B5EF4-FFF2-40B4-BE49-F238E27FC236}">
                        <a16:creationId xmlns:a16="http://schemas.microsoft.com/office/drawing/2014/main" id="{29A51688-7180-F5B5-CEC2-7034C4855461}"/>
                      </a:ext>
                    </a:extLst>
                  </p:cNvPr>
                  <p:cNvCxnSpPr>
                    <a:cxnSpLocks/>
                  </p:cNvCxnSpPr>
                  <p:nvPr/>
                </p:nvCxnSpPr>
                <p:spPr>
                  <a:xfrm>
                    <a:off x="7376362" y="9425164"/>
                    <a:ext cx="42471" cy="0"/>
                  </a:xfrm>
                  <a:prstGeom prst="line">
                    <a:avLst/>
                  </a:prstGeom>
                  <a:noFill/>
                  <a:ln w="6350" cap="flat" cmpd="sng" algn="ctr">
                    <a:solidFill>
                      <a:srgbClr val="464545"/>
                    </a:solidFill>
                    <a:prstDash val="solid"/>
                  </a:ln>
                  <a:effectLst/>
                </p:spPr>
              </p:cxnSp>
              <p:cxnSp>
                <p:nvCxnSpPr>
                  <p:cNvPr id="197" name="Straight Connector 196">
                    <a:extLst>
                      <a:ext uri="{FF2B5EF4-FFF2-40B4-BE49-F238E27FC236}">
                        <a16:creationId xmlns:a16="http://schemas.microsoft.com/office/drawing/2014/main" id="{D841FD70-4AD5-6317-6196-2D515ED337A4}"/>
                      </a:ext>
                    </a:extLst>
                  </p:cNvPr>
                  <p:cNvCxnSpPr>
                    <a:cxnSpLocks/>
                  </p:cNvCxnSpPr>
                  <p:nvPr/>
                </p:nvCxnSpPr>
                <p:spPr>
                  <a:xfrm>
                    <a:off x="7376362" y="9189559"/>
                    <a:ext cx="42471" cy="0"/>
                  </a:xfrm>
                  <a:prstGeom prst="line">
                    <a:avLst/>
                  </a:prstGeom>
                  <a:noFill/>
                  <a:ln w="6350" cap="flat" cmpd="sng" algn="ctr">
                    <a:solidFill>
                      <a:srgbClr val="464545"/>
                    </a:solidFill>
                    <a:prstDash val="solid"/>
                  </a:ln>
                  <a:effectLst/>
                </p:spPr>
              </p:cxnSp>
              <p:cxnSp>
                <p:nvCxnSpPr>
                  <p:cNvPr id="198" name="Straight Connector 197">
                    <a:extLst>
                      <a:ext uri="{FF2B5EF4-FFF2-40B4-BE49-F238E27FC236}">
                        <a16:creationId xmlns:a16="http://schemas.microsoft.com/office/drawing/2014/main" id="{C337AA26-3D89-E55A-08FE-E00ED5B3457B}"/>
                      </a:ext>
                    </a:extLst>
                  </p:cNvPr>
                  <p:cNvCxnSpPr>
                    <a:cxnSpLocks/>
                  </p:cNvCxnSpPr>
                  <p:nvPr/>
                </p:nvCxnSpPr>
                <p:spPr>
                  <a:xfrm>
                    <a:off x="7376362" y="8949989"/>
                    <a:ext cx="42471" cy="0"/>
                  </a:xfrm>
                  <a:prstGeom prst="line">
                    <a:avLst/>
                  </a:prstGeom>
                  <a:noFill/>
                  <a:ln w="6350" cap="flat" cmpd="sng" algn="ctr">
                    <a:solidFill>
                      <a:srgbClr val="464545"/>
                    </a:solidFill>
                    <a:prstDash val="solid"/>
                  </a:ln>
                  <a:effectLst/>
                </p:spPr>
              </p:cxnSp>
              <p:cxnSp>
                <p:nvCxnSpPr>
                  <p:cNvPr id="199" name="Straight Connector 198">
                    <a:extLst>
                      <a:ext uri="{FF2B5EF4-FFF2-40B4-BE49-F238E27FC236}">
                        <a16:creationId xmlns:a16="http://schemas.microsoft.com/office/drawing/2014/main" id="{86B075EA-7277-9CB5-CA00-A28EC0AFC8F7}"/>
                      </a:ext>
                    </a:extLst>
                  </p:cNvPr>
                  <p:cNvCxnSpPr>
                    <a:cxnSpLocks/>
                  </p:cNvCxnSpPr>
                  <p:nvPr/>
                </p:nvCxnSpPr>
                <p:spPr>
                  <a:xfrm>
                    <a:off x="7376362" y="8715350"/>
                    <a:ext cx="42471" cy="0"/>
                  </a:xfrm>
                  <a:prstGeom prst="line">
                    <a:avLst/>
                  </a:prstGeom>
                  <a:noFill/>
                  <a:ln w="6350" cap="flat" cmpd="sng" algn="ctr">
                    <a:solidFill>
                      <a:srgbClr val="464545"/>
                    </a:solidFill>
                    <a:prstDash val="solid"/>
                  </a:ln>
                  <a:effectLst/>
                </p:spPr>
              </p:cxnSp>
              <p:cxnSp>
                <p:nvCxnSpPr>
                  <p:cNvPr id="200" name="Straight Connector 199">
                    <a:extLst>
                      <a:ext uri="{FF2B5EF4-FFF2-40B4-BE49-F238E27FC236}">
                        <a16:creationId xmlns:a16="http://schemas.microsoft.com/office/drawing/2014/main" id="{8EE2156A-7098-B46E-A425-D71D9AD73A8B}"/>
                      </a:ext>
                    </a:extLst>
                  </p:cNvPr>
                  <p:cNvCxnSpPr>
                    <a:cxnSpLocks/>
                  </p:cNvCxnSpPr>
                  <p:nvPr/>
                </p:nvCxnSpPr>
                <p:spPr>
                  <a:xfrm>
                    <a:off x="7376362" y="8475797"/>
                    <a:ext cx="42471" cy="0"/>
                  </a:xfrm>
                  <a:prstGeom prst="line">
                    <a:avLst/>
                  </a:prstGeom>
                  <a:noFill/>
                  <a:ln w="6350" cap="flat" cmpd="sng" algn="ctr">
                    <a:solidFill>
                      <a:srgbClr val="464545"/>
                    </a:solidFill>
                    <a:prstDash val="solid"/>
                  </a:ln>
                  <a:effectLst/>
                </p:spPr>
              </p:cxnSp>
              <p:cxnSp>
                <p:nvCxnSpPr>
                  <p:cNvPr id="201" name="Straight Connector 200">
                    <a:extLst>
                      <a:ext uri="{FF2B5EF4-FFF2-40B4-BE49-F238E27FC236}">
                        <a16:creationId xmlns:a16="http://schemas.microsoft.com/office/drawing/2014/main" id="{86A8D794-1960-6BFB-F9B9-FB2C20071C24}"/>
                      </a:ext>
                    </a:extLst>
                  </p:cNvPr>
                  <p:cNvCxnSpPr>
                    <a:cxnSpLocks/>
                  </p:cNvCxnSpPr>
                  <p:nvPr/>
                </p:nvCxnSpPr>
                <p:spPr>
                  <a:xfrm>
                    <a:off x="7376362" y="8238246"/>
                    <a:ext cx="42471" cy="0"/>
                  </a:xfrm>
                  <a:prstGeom prst="line">
                    <a:avLst/>
                  </a:prstGeom>
                  <a:noFill/>
                  <a:ln w="6350" cap="flat" cmpd="sng" algn="ctr">
                    <a:solidFill>
                      <a:srgbClr val="464545"/>
                    </a:solidFill>
                    <a:prstDash val="solid"/>
                  </a:ln>
                  <a:effectLst/>
                </p:spPr>
              </p:cxnSp>
              <p:cxnSp>
                <p:nvCxnSpPr>
                  <p:cNvPr id="202" name="Straight Connector 201">
                    <a:extLst>
                      <a:ext uri="{FF2B5EF4-FFF2-40B4-BE49-F238E27FC236}">
                        <a16:creationId xmlns:a16="http://schemas.microsoft.com/office/drawing/2014/main" id="{23862610-E483-E655-E5B3-AB2C062E2105}"/>
                      </a:ext>
                    </a:extLst>
                  </p:cNvPr>
                  <p:cNvCxnSpPr>
                    <a:cxnSpLocks/>
                  </p:cNvCxnSpPr>
                  <p:nvPr/>
                </p:nvCxnSpPr>
                <p:spPr>
                  <a:xfrm>
                    <a:off x="7789268" y="9699564"/>
                    <a:ext cx="0" cy="54000"/>
                  </a:xfrm>
                  <a:prstGeom prst="line">
                    <a:avLst/>
                  </a:prstGeom>
                  <a:noFill/>
                  <a:ln w="6350" cap="flat" cmpd="sng" algn="ctr">
                    <a:solidFill>
                      <a:srgbClr val="464545"/>
                    </a:solidFill>
                    <a:prstDash val="solid"/>
                  </a:ln>
                  <a:effectLst/>
                </p:spPr>
              </p:cxnSp>
              <p:cxnSp>
                <p:nvCxnSpPr>
                  <p:cNvPr id="203" name="Straight Connector 202">
                    <a:extLst>
                      <a:ext uri="{FF2B5EF4-FFF2-40B4-BE49-F238E27FC236}">
                        <a16:creationId xmlns:a16="http://schemas.microsoft.com/office/drawing/2014/main" id="{54B5B930-D1AF-39A0-D0BA-06ACADC5C9EE}"/>
                      </a:ext>
                    </a:extLst>
                  </p:cNvPr>
                  <p:cNvCxnSpPr>
                    <a:cxnSpLocks/>
                  </p:cNvCxnSpPr>
                  <p:nvPr/>
                </p:nvCxnSpPr>
                <p:spPr>
                  <a:xfrm>
                    <a:off x="8136914" y="9699564"/>
                    <a:ext cx="0" cy="54000"/>
                  </a:xfrm>
                  <a:prstGeom prst="line">
                    <a:avLst/>
                  </a:prstGeom>
                  <a:noFill/>
                  <a:ln w="6350" cap="flat" cmpd="sng" algn="ctr">
                    <a:solidFill>
                      <a:srgbClr val="464545"/>
                    </a:solidFill>
                    <a:prstDash val="solid"/>
                  </a:ln>
                  <a:effectLst/>
                </p:spPr>
              </p:cxnSp>
              <p:cxnSp>
                <p:nvCxnSpPr>
                  <p:cNvPr id="204" name="Straight Connector 203">
                    <a:extLst>
                      <a:ext uri="{FF2B5EF4-FFF2-40B4-BE49-F238E27FC236}">
                        <a16:creationId xmlns:a16="http://schemas.microsoft.com/office/drawing/2014/main" id="{EA24A0AB-31EF-1FBF-5870-38AEA15E6372}"/>
                      </a:ext>
                    </a:extLst>
                  </p:cNvPr>
                  <p:cNvCxnSpPr>
                    <a:cxnSpLocks/>
                  </p:cNvCxnSpPr>
                  <p:nvPr/>
                </p:nvCxnSpPr>
                <p:spPr>
                  <a:xfrm>
                    <a:off x="8490608" y="9699564"/>
                    <a:ext cx="0" cy="54000"/>
                  </a:xfrm>
                  <a:prstGeom prst="line">
                    <a:avLst/>
                  </a:prstGeom>
                  <a:noFill/>
                  <a:ln w="6350" cap="flat" cmpd="sng" algn="ctr">
                    <a:solidFill>
                      <a:srgbClr val="464545"/>
                    </a:solidFill>
                    <a:prstDash val="solid"/>
                  </a:ln>
                  <a:effectLst/>
                </p:spPr>
              </p:cxnSp>
              <p:cxnSp>
                <p:nvCxnSpPr>
                  <p:cNvPr id="205" name="Straight Connector 204">
                    <a:extLst>
                      <a:ext uri="{FF2B5EF4-FFF2-40B4-BE49-F238E27FC236}">
                        <a16:creationId xmlns:a16="http://schemas.microsoft.com/office/drawing/2014/main" id="{01500EB0-4775-2873-29F0-50BE648899CD}"/>
                      </a:ext>
                    </a:extLst>
                  </p:cNvPr>
                  <p:cNvCxnSpPr>
                    <a:cxnSpLocks/>
                  </p:cNvCxnSpPr>
                  <p:nvPr/>
                </p:nvCxnSpPr>
                <p:spPr>
                  <a:xfrm>
                    <a:off x="8843379" y="9699564"/>
                    <a:ext cx="0" cy="54000"/>
                  </a:xfrm>
                  <a:prstGeom prst="line">
                    <a:avLst/>
                  </a:prstGeom>
                  <a:noFill/>
                  <a:ln w="6350" cap="flat" cmpd="sng" algn="ctr">
                    <a:solidFill>
                      <a:srgbClr val="464545"/>
                    </a:solidFill>
                    <a:prstDash val="solid"/>
                  </a:ln>
                  <a:effectLst/>
                </p:spPr>
              </p:cxnSp>
              <p:cxnSp>
                <p:nvCxnSpPr>
                  <p:cNvPr id="206" name="Straight Connector 205">
                    <a:extLst>
                      <a:ext uri="{FF2B5EF4-FFF2-40B4-BE49-F238E27FC236}">
                        <a16:creationId xmlns:a16="http://schemas.microsoft.com/office/drawing/2014/main" id="{C9852F3D-9452-6BCD-F485-6E997A4B88CC}"/>
                      </a:ext>
                    </a:extLst>
                  </p:cNvPr>
                  <p:cNvCxnSpPr>
                    <a:cxnSpLocks/>
                  </p:cNvCxnSpPr>
                  <p:nvPr/>
                </p:nvCxnSpPr>
                <p:spPr>
                  <a:xfrm>
                    <a:off x="9195232" y="9699564"/>
                    <a:ext cx="0" cy="54000"/>
                  </a:xfrm>
                  <a:prstGeom prst="line">
                    <a:avLst/>
                  </a:prstGeom>
                  <a:noFill/>
                  <a:ln w="6350" cap="flat" cmpd="sng" algn="ctr">
                    <a:solidFill>
                      <a:srgbClr val="464545"/>
                    </a:solidFill>
                    <a:prstDash val="solid"/>
                  </a:ln>
                  <a:effectLst/>
                </p:spPr>
              </p:cxnSp>
              <p:cxnSp>
                <p:nvCxnSpPr>
                  <p:cNvPr id="207" name="Straight Connector 206">
                    <a:extLst>
                      <a:ext uri="{FF2B5EF4-FFF2-40B4-BE49-F238E27FC236}">
                        <a16:creationId xmlns:a16="http://schemas.microsoft.com/office/drawing/2014/main" id="{EB480136-F285-D97D-6921-1CF29C99C102}"/>
                      </a:ext>
                    </a:extLst>
                  </p:cNvPr>
                  <p:cNvCxnSpPr>
                    <a:cxnSpLocks/>
                  </p:cNvCxnSpPr>
                  <p:nvPr/>
                </p:nvCxnSpPr>
                <p:spPr>
                  <a:xfrm>
                    <a:off x="9553524" y="9699564"/>
                    <a:ext cx="0" cy="54000"/>
                  </a:xfrm>
                  <a:prstGeom prst="line">
                    <a:avLst/>
                  </a:prstGeom>
                  <a:noFill/>
                  <a:ln w="6350" cap="flat" cmpd="sng" algn="ctr">
                    <a:solidFill>
                      <a:srgbClr val="464545"/>
                    </a:solidFill>
                    <a:prstDash val="solid"/>
                  </a:ln>
                  <a:effectLst/>
                </p:spPr>
              </p:cxnSp>
              <p:sp>
                <p:nvSpPr>
                  <p:cNvPr id="208" name="Text Placeholder 2">
                    <a:extLst>
                      <a:ext uri="{FF2B5EF4-FFF2-40B4-BE49-F238E27FC236}">
                        <a16:creationId xmlns:a16="http://schemas.microsoft.com/office/drawing/2014/main" id="{D1318D61-12B9-62F3-DC0B-650A30540EA8}"/>
                      </a:ext>
                    </a:extLst>
                  </p:cNvPr>
                  <p:cNvSpPr txBox="1">
                    <a:spLocks/>
                  </p:cNvSpPr>
                  <p:nvPr/>
                </p:nvSpPr>
                <p:spPr>
                  <a:xfrm>
                    <a:off x="7243188"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p:txBody>
              </p:sp>
              <p:sp>
                <p:nvSpPr>
                  <p:cNvPr id="209" name="Text Placeholder 2">
                    <a:extLst>
                      <a:ext uri="{FF2B5EF4-FFF2-40B4-BE49-F238E27FC236}">
                        <a16:creationId xmlns:a16="http://schemas.microsoft.com/office/drawing/2014/main" id="{1435EC1E-B12B-B712-3C9E-00B35A617670}"/>
                      </a:ext>
                    </a:extLst>
                  </p:cNvPr>
                  <p:cNvSpPr txBox="1">
                    <a:spLocks/>
                  </p:cNvSpPr>
                  <p:nvPr/>
                </p:nvSpPr>
                <p:spPr>
                  <a:xfrm>
                    <a:off x="7596378"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6</a:t>
                    </a:r>
                  </a:p>
                </p:txBody>
              </p:sp>
              <p:sp>
                <p:nvSpPr>
                  <p:cNvPr id="210" name="Text Placeholder 2">
                    <a:extLst>
                      <a:ext uri="{FF2B5EF4-FFF2-40B4-BE49-F238E27FC236}">
                        <a16:creationId xmlns:a16="http://schemas.microsoft.com/office/drawing/2014/main" id="{F5C84940-62CA-D576-4CDE-6A3548AEAB98}"/>
                      </a:ext>
                    </a:extLst>
                  </p:cNvPr>
                  <p:cNvSpPr txBox="1">
                    <a:spLocks/>
                  </p:cNvSpPr>
                  <p:nvPr/>
                </p:nvSpPr>
                <p:spPr>
                  <a:xfrm>
                    <a:off x="7943521"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12</a:t>
                    </a:r>
                  </a:p>
                </p:txBody>
              </p:sp>
              <p:sp>
                <p:nvSpPr>
                  <p:cNvPr id="211" name="Text Placeholder 2">
                    <a:extLst>
                      <a:ext uri="{FF2B5EF4-FFF2-40B4-BE49-F238E27FC236}">
                        <a16:creationId xmlns:a16="http://schemas.microsoft.com/office/drawing/2014/main" id="{677617B0-7010-FA6E-43CB-F4DCA864A754}"/>
                      </a:ext>
                    </a:extLst>
                  </p:cNvPr>
                  <p:cNvSpPr txBox="1">
                    <a:spLocks/>
                  </p:cNvSpPr>
                  <p:nvPr/>
                </p:nvSpPr>
                <p:spPr>
                  <a:xfrm>
                    <a:off x="8296713"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18</a:t>
                    </a:r>
                  </a:p>
                </p:txBody>
              </p:sp>
              <p:sp>
                <p:nvSpPr>
                  <p:cNvPr id="212" name="Text Placeholder 2">
                    <a:extLst>
                      <a:ext uri="{FF2B5EF4-FFF2-40B4-BE49-F238E27FC236}">
                        <a16:creationId xmlns:a16="http://schemas.microsoft.com/office/drawing/2014/main" id="{0B31AE95-99A7-C0EB-2F46-E2FA88692370}"/>
                      </a:ext>
                    </a:extLst>
                  </p:cNvPr>
                  <p:cNvSpPr txBox="1">
                    <a:spLocks/>
                  </p:cNvSpPr>
                  <p:nvPr/>
                </p:nvSpPr>
                <p:spPr>
                  <a:xfrm>
                    <a:off x="8648984"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24</a:t>
                    </a:r>
                  </a:p>
                </p:txBody>
              </p:sp>
              <p:sp>
                <p:nvSpPr>
                  <p:cNvPr id="213" name="Text Placeholder 2">
                    <a:extLst>
                      <a:ext uri="{FF2B5EF4-FFF2-40B4-BE49-F238E27FC236}">
                        <a16:creationId xmlns:a16="http://schemas.microsoft.com/office/drawing/2014/main" id="{82909339-969F-F478-072D-DAA262811301}"/>
                      </a:ext>
                    </a:extLst>
                  </p:cNvPr>
                  <p:cNvSpPr txBox="1">
                    <a:spLocks/>
                  </p:cNvSpPr>
                  <p:nvPr/>
                </p:nvSpPr>
                <p:spPr>
                  <a:xfrm>
                    <a:off x="9000334"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30</a:t>
                    </a:r>
                  </a:p>
                </p:txBody>
              </p:sp>
              <p:sp>
                <p:nvSpPr>
                  <p:cNvPr id="214" name="Text Placeholder 2">
                    <a:extLst>
                      <a:ext uri="{FF2B5EF4-FFF2-40B4-BE49-F238E27FC236}">
                        <a16:creationId xmlns:a16="http://schemas.microsoft.com/office/drawing/2014/main" id="{D96A9417-ABCA-66D7-938E-FFE47698C37F}"/>
                      </a:ext>
                    </a:extLst>
                  </p:cNvPr>
                  <p:cNvSpPr txBox="1">
                    <a:spLocks/>
                  </p:cNvSpPr>
                  <p:nvPr/>
                </p:nvSpPr>
                <p:spPr>
                  <a:xfrm>
                    <a:off x="9358124" y="9762524"/>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36</a:t>
                    </a:r>
                  </a:p>
                </p:txBody>
              </p:sp>
              <p:grpSp>
                <p:nvGrpSpPr>
                  <p:cNvPr id="215" name="Group 214">
                    <a:extLst>
                      <a:ext uri="{FF2B5EF4-FFF2-40B4-BE49-F238E27FC236}">
                        <a16:creationId xmlns:a16="http://schemas.microsoft.com/office/drawing/2014/main" id="{DF5A7ECB-BF9B-8051-8448-A17CF25DDE74}"/>
                      </a:ext>
                    </a:extLst>
                  </p:cNvPr>
                  <p:cNvGrpSpPr/>
                  <p:nvPr/>
                </p:nvGrpSpPr>
                <p:grpSpPr>
                  <a:xfrm>
                    <a:off x="6950231" y="8166567"/>
                    <a:ext cx="396000" cy="1575057"/>
                    <a:chOff x="1326706" y="3671505"/>
                    <a:chExt cx="396000" cy="1575057"/>
                  </a:xfrm>
                </p:grpSpPr>
                <p:sp>
                  <p:nvSpPr>
                    <p:cNvPr id="216" name="Text Placeholder 2">
                      <a:extLst>
                        <a:ext uri="{FF2B5EF4-FFF2-40B4-BE49-F238E27FC236}">
                          <a16:creationId xmlns:a16="http://schemas.microsoft.com/office/drawing/2014/main" id="{18A6A0AF-CCF4-3328-FC65-CB21AFB18008}"/>
                        </a:ext>
                      </a:extLst>
                    </p:cNvPr>
                    <p:cNvSpPr txBox="1">
                      <a:spLocks/>
                    </p:cNvSpPr>
                    <p:nvPr/>
                  </p:nvSpPr>
                  <p:spPr>
                    <a:xfrm>
                      <a:off x="1326706" y="5102562"/>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0.000</a:t>
                      </a:r>
                    </a:p>
                  </p:txBody>
                </p:sp>
                <p:sp>
                  <p:nvSpPr>
                    <p:cNvPr id="217" name="Text Placeholder 2">
                      <a:extLst>
                        <a:ext uri="{FF2B5EF4-FFF2-40B4-BE49-F238E27FC236}">
                          <a16:creationId xmlns:a16="http://schemas.microsoft.com/office/drawing/2014/main" id="{36F07C7E-E55C-A2E1-3FD5-9EFA45823044}"/>
                        </a:ext>
                      </a:extLst>
                    </p:cNvPr>
                    <p:cNvSpPr txBox="1">
                      <a:spLocks/>
                    </p:cNvSpPr>
                    <p:nvPr/>
                  </p:nvSpPr>
                  <p:spPr>
                    <a:xfrm>
                      <a:off x="1326706" y="4859196"/>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0.005</a:t>
                      </a:r>
                    </a:p>
                  </p:txBody>
                </p:sp>
                <p:sp>
                  <p:nvSpPr>
                    <p:cNvPr id="218" name="Text Placeholder 2">
                      <a:extLst>
                        <a:ext uri="{FF2B5EF4-FFF2-40B4-BE49-F238E27FC236}">
                          <a16:creationId xmlns:a16="http://schemas.microsoft.com/office/drawing/2014/main" id="{219C3B9A-C219-6D15-F8C1-CF1CA2C4FD1E}"/>
                        </a:ext>
                      </a:extLst>
                    </p:cNvPr>
                    <p:cNvSpPr txBox="1">
                      <a:spLocks/>
                    </p:cNvSpPr>
                    <p:nvPr/>
                  </p:nvSpPr>
                  <p:spPr>
                    <a:xfrm>
                      <a:off x="1326706" y="4623435"/>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0.010</a:t>
                      </a:r>
                    </a:p>
                  </p:txBody>
                </p:sp>
                <p:sp>
                  <p:nvSpPr>
                    <p:cNvPr id="219" name="Text Placeholder 2">
                      <a:extLst>
                        <a:ext uri="{FF2B5EF4-FFF2-40B4-BE49-F238E27FC236}">
                          <a16:creationId xmlns:a16="http://schemas.microsoft.com/office/drawing/2014/main" id="{FFB80337-5717-BA1E-993B-40AAAA95C168}"/>
                        </a:ext>
                      </a:extLst>
                    </p:cNvPr>
                    <p:cNvSpPr txBox="1">
                      <a:spLocks/>
                    </p:cNvSpPr>
                    <p:nvPr/>
                  </p:nvSpPr>
                  <p:spPr>
                    <a:xfrm>
                      <a:off x="1326706" y="4383711"/>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0.015</a:t>
                      </a:r>
                    </a:p>
                  </p:txBody>
                </p:sp>
                <p:sp>
                  <p:nvSpPr>
                    <p:cNvPr id="220" name="Text Placeholder 2">
                      <a:extLst>
                        <a:ext uri="{FF2B5EF4-FFF2-40B4-BE49-F238E27FC236}">
                          <a16:creationId xmlns:a16="http://schemas.microsoft.com/office/drawing/2014/main" id="{D3A1AD82-AB6A-6289-CE93-7A9FD49DA3C2}"/>
                        </a:ext>
                      </a:extLst>
                    </p:cNvPr>
                    <p:cNvSpPr txBox="1">
                      <a:spLocks/>
                    </p:cNvSpPr>
                    <p:nvPr/>
                  </p:nvSpPr>
                  <p:spPr>
                    <a:xfrm>
                      <a:off x="1326706" y="4148917"/>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0.020</a:t>
                      </a:r>
                    </a:p>
                  </p:txBody>
                </p:sp>
                <p:sp>
                  <p:nvSpPr>
                    <p:cNvPr id="221" name="Text Placeholder 2">
                      <a:extLst>
                        <a:ext uri="{FF2B5EF4-FFF2-40B4-BE49-F238E27FC236}">
                          <a16:creationId xmlns:a16="http://schemas.microsoft.com/office/drawing/2014/main" id="{96E7F998-F95B-FD9E-6D19-1F3AA04A7D6C}"/>
                        </a:ext>
                      </a:extLst>
                    </p:cNvPr>
                    <p:cNvSpPr txBox="1">
                      <a:spLocks/>
                    </p:cNvSpPr>
                    <p:nvPr/>
                  </p:nvSpPr>
                  <p:spPr>
                    <a:xfrm>
                      <a:off x="1326706" y="3909210"/>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0.025</a:t>
                      </a:r>
                    </a:p>
                  </p:txBody>
                </p:sp>
                <p:sp>
                  <p:nvSpPr>
                    <p:cNvPr id="222" name="Text Placeholder 2">
                      <a:extLst>
                        <a:ext uri="{FF2B5EF4-FFF2-40B4-BE49-F238E27FC236}">
                          <a16:creationId xmlns:a16="http://schemas.microsoft.com/office/drawing/2014/main" id="{9A149147-790E-55B0-C408-93E551779294}"/>
                        </a:ext>
                      </a:extLst>
                    </p:cNvPr>
                    <p:cNvSpPr txBox="1">
                      <a:spLocks/>
                    </p:cNvSpPr>
                    <p:nvPr/>
                  </p:nvSpPr>
                  <p:spPr>
                    <a:xfrm>
                      <a:off x="1326706" y="3671505"/>
                      <a:ext cx="396000" cy="144000"/>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0.030</a:t>
                      </a:r>
                    </a:p>
                  </p:txBody>
                </p:sp>
              </p:grpSp>
            </p:grpSp>
            <p:cxnSp>
              <p:nvCxnSpPr>
                <p:cNvPr id="62" name="Straight Connector 61">
                  <a:extLst>
                    <a:ext uri="{FF2B5EF4-FFF2-40B4-BE49-F238E27FC236}">
                      <a16:creationId xmlns:a16="http://schemas.microsoft.com/office/drawing/2014/main" id="{83A7C0C6-48D2-E6F7-A9D8-2908F3A9D2AE}"/>
                    </a:ext>
                  </a:extLst>
                </p:cNvPr>
                <p:cNvCxnSpPr>
                  <a:cxnSpLocks/>
                </p:cNvCxnSpPr>
                <p:nvPr/>
              </p:nvCxnSpPr>
              <p:spPr>
                <a:xfrm>
                  <a:off x="7573444" y="5070570"/>
                  <a:ext cx="73331" cy="0"/>
                </a:xfrm>
                <a:prstGeom prst="line">
                  <a:avLst/>
                </a:prstGeom>
                <a:noFill/>
                <a:ln w="6350" cap="flat" cmpd="sng" algn="ctr">
                  <a:solidFill>
                    <a:srgbClr val="464545"/>
                  </a:solidFill>
                  <a:prstDash val="solid"/>
                </a:ln>
                <a:effectLst/>
              </p:spPr>
            </p:cxnSp>
            <p:cxnSp>
              <p:nvCxnSpPr>
                <p:cNvPr id="63" name="Straight Connector 62">
                  <a:extLst>
                    <a:ext uri="{FF2B5EF4-FFF2-40B4-BE49-F238E27FC236}">
                      <a16:creationId xmlns:a16="http://schemas.microsoft.com/office/drawing/2014/main" id="{34F924B2-BAD3-3A44-BBC2-F3E1376B41A8}"/>
                    </a:ext>
                  </a:extLst>
                </p:cNvPr>
                <p:cNvCxnSpPr>
                  <a:cxnSpLocks/>
                </p:cNvCxnSpPr>
                <p:nvPr/>
              </p:nvCxnSpPr>
              <p:spPr>
                <a:xfrm>
                  <a:off x="7685374" y="5129756"/>
                  <a:ext cx="0" cy="85688"/>
                </a:xfrm>
                <a:prstGeom prst="line">
                  <a:avLst/>
                </a:prstGeom>
                <a:noFill/>
                <a:ln w="6350" cap="flat" cmpd="sng" algn="ctr">
                  <a:solidFill>
                    <a:srgbClr val="464545"/>
                  </a:solidFill>
                  <a:prstDash val="solid"/>
                </a:ln>
                <a:effectLst/>
              </p:spPr>
            </p:cxnSp>
          </p:grpSp>
        </p:grpSp>
        <p:sp>
          <p:nvSpPr>
            <p:cNvPr id="55" name="Text Placeholder 2">
              <a:extLst>
                <a:ext uri="{FF2B5EF4-FFF2-40B4-BE49-F238E27FC236}">
                  <a16:creationId xmlns:a16="http://schemas.microsoft.com/office/drawing/2014/main" id="{E9011960-841D-B8F2-2AD0-0CE11ABCEE05}"/>
                </a:ext>
              </a:extLst>
            </p:cNvPr>
            <p:cNvSpPr txBox="1">
              <a:spLocks/>
            </p:cNvSpPr>
            <p:nvPr/>
          </p:nvSpPr>
          <p:spPr>
            <a:xfrm>
              <a:off x="3663697" y="4403351"/>
              <a:ext cx="1764001" cy="113514"/>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750" b="1" i="0" u="none" strike="noStrike" kern="1200" cap="none" spc="0" normalizeH="0" baseline="0" noProof="0">
                  <a:ln>
                    <a:noFill/>
                  </a:ln>
                  <a:solidFill>
                    <a:srgbClr val="426F8F"/>
                  </a:solidFill>
                  <a:effectLst/>
                  <a:uLnTx/>
                  <a:uFillTx/>
                  <a:latin typeface="Arial" panose="020B0604020202020204" pitchFamily="34" charset="0"/>
                  <a:ea typeface="+mn-ea"/>
                  <a:cs typeface="Arial" panose="020B0604020202020204" pitchFamily="34" charset="0"/>
                </a:rPr>
                <a:t>Rivaroxaban + aspirin</a:t>
              </a:r>
            </a:p>
          </p:txBody>
        </p:sp>
        <p:sp>
          <p:nvSpPr>
            <p:cNvPr id="56" name="Text Placeholder 2">
              <a:extLst>
                <a:ext uri="{FF2B5EF4-FFF2-40B4-BE49-F238E27FC236}">
                  <a16:creationId xmlns:a16="http://schemas.microsoft.com/office/drawing/2014/main" id="{30360C12-9506-29DB-F54F-1207911371FC}"/>
                </a:ext>
              </a:extLst>
            </p:cNvPr>
            <p:cNvSpPr txBox="1">
              <a:spLocks/>
            </p:cNvSpPr>
            <p:nvPr/>
          </p:nvSpPr>
          <p:spPr>
            <a:xfrm>
              <a:off x="4495774" y="3698403"/>
              <a:ext cx="931924" cy="113514"/>
            </a:xfrm>
            <a:prstGeom prst="rect">
              <a:avLst/>
            </a:prstGeom>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750" b="1" i="0" u="none" strike="noStrike" kern="1200" cap="none" spc="0" normalizeH="0" baseline="0" noProof="0">
                  <a:ln>
                    <a:noFill/>
                  </a:ln>
                  <a:solidFill>
                    <a:srgbClr val="90B4CC"/>
                  </a:solidFill>
                  <a:effectLst/>
                  <a:uLnTx/>
                  <a:uFillTx/>
                  <a:latin typeface="Arial" panose="020B0604020202020204" pitchFamily="34" charset="0"/>
                  <a:ea typeface="+mn-ea"/>
                  <a:cs typeface="Arial" panose="020B0604020202020204" pitchFamily="34" charset="0"/>
                </a:rPr>
                <a:t>Rivaroxaban alone </a:t>
              </a:r>
            </a:p>
          </p:txBody>
        </p:sp>
        <p:sp>
          <p:nvSpPr>
            <p:cNvPr id="57" name="Text Placeholder 2">
              <a:extLst>
                <a:ext uri="{FF2B5EF4-FFF2-40B4-BE49-F238E27FC236}">
                  <a16:creationId xmlns:a16="http://schemas.microsoft.com/office/drawing/2014/main" id="{14F6D2D6-CD35-9166-D4D2-8A3F41C2E7CE}"/>
                </a:ext>
              </a:extLst>
            </p:cNvPr>
            <p:cNvSpPr txBox="1">
              <a:spLocks/>
            </p:cNvSpPr>
            <p:nvPr/>
          </p:nvSpPr>
          <p:spPr>
            <a:xfrm>
              <a:off x="4495774" y="3073304"/>
              <a:ext cx="931924" cy="113514"/>
            </a:xfrm>
            <a:prstGeom prst="rect">
              <a:avLst/>
            </a:prstGeom>
            <a:ln>
              <a:noFill/>
            </a:ln>
          </p:spPr>
          <p:txBody>
            <a:bodyPr wrap="none" lIns="0" tIns="0" rIns="0" bIns="0" numCol="1" spcCol="720000" anchor="ct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461963" indent="-231775"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ts val="1000"/>
                </a:spcBef>
                <a:spcAft>
                  <a:spcPts val="0"/>
                </a:spcAft>
                <a:buClr>
                  <a:srgbClr val="ED653B"/>
                </a:buClr>
                <a:buSzTx/>
                <a:buFont typeface="Arial" panose="020B0604020202020204" pitchFamily="34" charset="0"/>
                <a:buNone/>
                <a:tabLst/>
                <a:defRPr/>
              </a:pPr>
              <a:r>
                <a:rPr kumimoji="0" lang="en-GB" sz="750" b="1" i="0" u="none" strike="noStrike" kern="1200" cap="none" spc="0" normalizeH="0" baseline="0" noProof="0">
                  <a:ln>
                    <a:noFill/>
                  </a:ln>
                  <a:solidFill>
                    <a:schemeClr val="accent2"/>
                  </a:solidFill>
                  <a:effectLst/>
                  <a:uLnTx/>
                  <a:uFillTx/>
                  <a:latin typeface="Arial" panose="020B0604020202020204" pitchFamily="34" charset="0"/>
                  <a:ea typeface="+mn-ea"/>
                  <a:cs typeface="Arial" panose="020B0604020202020204" pitchFamily="34" charset="0"/>
                </a:rPr>
                <a:t>Aspirin alone</a:t>
              </a:r>
            </a:p>
          </p:txBody>
        </p:sp>
      </p:grpSp>
    </p:spTree>
    <p:extLst>
      <p:ext uri="{BB962C8B-B14F-4D97-AF65-F5344CB8AC3E}">
        <p14:creationId xmlns:p14="http://schemas.microsoft.com/office/powerpoint/2010/main" val="592425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11EE5-8163-C739-AECB-0AEBA7D41CAE}"/>
              </a:ext>
            </a:extLst>
          </p:cNvPr>
          <p:cNvSpPr>
            <a:spLocks noGrp="1"/>
          </p:cNvSpPr>
          <p:nvPr>
            <p:ph type="title"/>
          </p:nvPr>
        </p:nvSpPr>
        <p:spPr/>
        <p:txBody>
          <a:bodyPr anchor="t"/>
          <a:lstStyle/>
          <a:p>
            <a:r>
              <a:rPr lang="en-US"/>
              <a:t>The findings from the COMPASS trial support the combination of anticoagulant and antiplatelet therapies and highlight the need for uncoupling hemostasis and thrombosis</a:t>
            </a:r>
          </a:p>
        </p:txBody>
      </p:sp>
      <p:sp>
        <p:nvSpPr>
          <p:cNvPr id="34" name="Text Placeholder 33">
            <a:extLst>
              <a:ext uri="{FF2B5EF4-FFF2-40B4-BE49-F238E27FC236}">
                <a16:creationId xmlns:a16="http://schemas.microsoft.com/office/drawing/2014/main" id="{750A1F22-6F98-DD21-C791-D9B549DC2ACB}"/>
              </a:ext>
            </a:extLst>
          </p:cNvPr>
          <p:cNvSpPr>
            <a:spLocks noGrp="1"/>
          </p:cNvSpPr>
          <p:nvPr>
            <p:ph type="body" sz="quarter" idx="14"/>
          </p:nvPr>
        </p:nvSpPr>
        <p:spPr>
          <a:xfrm>
            <a:off x="359569" y="4464807"/>
            <a:ext cx="8424000" cy="262764"/>
          </a:xfrm>
        </p:spPr>
        <p:txBody>
          <a:bodyPr/>
          <a:lstStyle/>
          <a:p>
            <a:r>
              <a:rPr lang="en-GB" err="1">
                <a:solidFill>
                  <a:schemeClr val="tx2"/>
                </a:solidFill>
              </a:rPr>
              <a:t>FXa</a:t>
            </a:r>
            <a:r>
              <a:rPr lang="en-GB">
                <a:solidFill>
                  <a:schemeClr val="tx2"/>
                </a:solidFill>
              </a:rPr>
              <a:t>, activated Factor X; SSP, secondary stroke prevention.</a:t>
            </a:r>
            <a:br>
              <a:rPr lang="en-GB">
                <a:solidFill>
                  <a:schemeClr val="tx2"/>
                </a:solidFill>
              </a:rPr>
            </a:br>
            <a:r>
              <a:rPr lang="en-GB" b="1">
                <a:solidFill>
                  <a:schemeClr val="tx2"/>
                </a:solidFill>
              </a:rPr>
              <a:t>1.</a:t>
            </a:r>
            <a:r>
              <a:rPr lang="en-GB">
                <a:solidFill>
                  <a:schemeClr val="tx2"/>
                </a:solidFill>
              </a:rPr>
              <a:t> Sharma M, et al. Circulation. 2019,139:1134–1145; </a:t>
            </a:r>
            <a:r>
              <a:rPr lang="en-GB" b="1">
                <a:solidFill>
                  <a:schemeClr val="tx2"/>
                </a:solidFill>
              </a:rPr>
              <a:t>2.</a:t>
            </a:r>
            <a:r>
              <a:rPr lang="en-GB">
                <a:solidFill>
                  <a:schemeClr val="tx2"/>
                </a:solidFill>
              </a:rPr>
              <a:t> </a:t>
            </a:r>
            <a:r>
              <a:rPr lang="en-GB" err="1">
                <a:solidFill>
                  <a:schemeClr val="tx2"/>
                </a:solidFill>
              </a:rPr>
              <a:t>Eikelboom</a:t>
            </a:r>
            <a:r>
              <a:rPr lang="en-GB">
                <a:solidFill>
                  <a:schemeClr val="tx2"/>
                </a:solidFill>
              </a:rPr>
              <a:t> JW, et al. N Engl J Med. 2017;377:1319–1330; </a:t>
            </a:r>
            <a:r>
              <a:rPr lang="en-GB" b="1">
                <a:solidFill>
                  <a:schemeClr val="tx2"/>
                </a:solidFill>
              </a:rPr>
              <a:t>3. </a:t>
            </a:r>
            <a:r>
              <a:rPr lang="en-GB">
                <a:solidFill>
                  <a:schemeClr val="tx2"/>
                </a:solidFill>
              </a:rPr>
              <a:t>Hart RG, et al. N Engl J Med. 2018;378:2191–2201; </a:t>
            </a:r>
            <a:br>
              <a:rPr lang="en-GB">
                <a:solidFill>
                  <a:schemeClr val="tx2"/>
                </a:solidFill>
              </a:rPr>
            </a:br>
            <a:r>
              <a:rPr lang="en-GB" b="1">
                <a:solidFill>
                  <a:schemeClr val="tx2"/>
                </a:solidFill>
              </a:rPr>
              <a:t>4. </a:t>
            </a:r>
            <a:r>
              <a:rPr lang="en-GB">
                <a:solidFill>
                  <a:schemeClr val="tx2"/>
                </a:solidFill>
              </a:rPr>
              <a:t>Diener HC, et al. N Engl J Med. 2019;380:1906–1917.</a:t>
            </a:r>
          </a:p>
        </p:txBody>
      </p:sp>
      <p:sp>
        <p:nvSpPr>
          <p:cNvPr id="35" name="Rounded Rectangle 34">
            <a:extLst>
              <a:ext uri="{FF2B5EF4-FFF2-40B4-BE49-F238E27FC236}">
                <a16:creationId xmlns:a16="http://schemas.microsoft.com/office/drawing/2014/main" id="{7F8322EC-2BD4-3A6B-640E-57BD96F0729C}"/>
              </a:ext>
            </a:extLst>
          </p:cNvPr>
          <p:cNvSpPr/>
          <p:nvPr/>
        </p:nvSpPr>
        <p:spPr bwMode="auto">
          <a:xfrm>
            <a:off x="1021808" y="1524410"/>
            <a:ext cx="7025691" cy="1346135"/>
          </a:xfrm>
          <a:prstGeom prst="roundRect">
            <a:avLst>
              <a:gd name="adj" fmla="val 50000"/>
            </a:avLst>
          </a:prstGeom>
          <a:solidFill>
            <a:schemeClr val="accent3">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cxnSp>
        <p:nvCxnSpPr>
          <p:cNvPr id="39" name="Straight Connector 38">
            <a:extLst>
              <a:ext uri="{FF2B5EF4-FFF2-40B4-BE49-F238E27FC236}">
                <a16:creationId xmlns:a16="http://schemas.microsoft.com/office/drawing/2014/main" id="{349309AC-190F-F349-1AB4-694FCCFD041B}"/>
              </a:ext>
            </a:extLst>
          </p:cNvPr>
          <p:cNvCxnSpPr>
            <a:cxnSpLocks/>
          </p:cNvCxnSpPr>
          <p:nvPr/>
        </p:nvCxnSpPr>
        <p:spPr>
          <a:xfrm>
            <a:off x="2249424" y="2197578"/>
            <a:ext cx="4572000"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338F8EE9-CA86-2C14-444A-726295BD087D}"/>
              </a:ext>
            </a:extLst>
          </p:cNvPr>
          <p:cNvSpPr/>
          <p:nvPr/>
        </p:nvSpPr>
        <p:spPr>
          <a:xfrm>
            <a:off x="455242" y="3135251"/>
            <a:ext cx="2776050" cy="1015663"/>
          </a:xfrm>
          <a:prstGeom prst="rect">
            <a:avLst/>
          </a:prstGeom>
        </p:spPr>
        <p:txBody>
          <a:bodyPr wrap="square">
            <a:spAutoFit/>
          </a:bodyPr>
          <a:lstStyle/>
          <a:p>
            <a:pPr algn="ctr"/>
            <a:r>
              <a:rPr lang="en-US" sz="1200" noProof="0">
                <a:latin typeface="+mn-lt"/>
                <a:cs typeface="Arial" panose="020B0604020202020204" pitchFamily="34" charset="0"/>
              </a:rPr>
              <a:t>The COMPASS trial showed that treatment </a:t>
            </a:r>
            <a:r>
              <a:rPr lang="en-US" sz="1200">
                <a:latin typeface="+mn-lt"/>
                <a:cs typeface="Arial" panose="020B0604020202020204" pitchFamily="34" charset="0"/>
              </a:rPr>
              <a:t>with an anticoagulant (</a:t>
            </a:r>
            <a:r>
              <a:rPr lang="en-US" sz="1200" err="1">
                <a:latin typeface="+mn-lt"/>
                <a:cs typeface="Arial" panose="020B0604020202020204" pitchFamily="34" charset="0"/>
              </a:rPr>
              <a:t>FXa</a:t>
            </a:r>
            <a:r>
              <a:rPr lang="en-US" sz="1200">
                <a:latin typeface="+mn-lt"/>
                <a:cs typeface="Arial" panose="020B0604020202020204" pitchFamily="34" charset="0"/>
              </a:rPr>
              <a:t>) plus an antiplatelet (aspirin)</a:t>
            </a:r>
            <a:r>
              <a:rPr lang="en-US" sz="1200">
                <a:solidFill>
                  <a:schemeClr val="accent3"/>
                </a:solidFill>
                <a:latin typeface="+mn-lt"/>
                <a:cs typeface="Arial" panose="020B0604020202020204" pitchFamily="34" charset="0"/>
              </a:rPr>
              <a:t> </a:t>
            </a:r>
            <a:r>
              <a:rPr lang="en-US" sz="1200" b="1">
                <a:solidFill>
                  <a:schemeClr val="accent3"/>
                </a:solidFill>
                <a:latin typeface="+mn-lt"/>
                <a:cs typeface="Arial"/>
              </a:rPr>
              <a:t>reduces the risk of stroke </a:t>
            </a:r>
            <a:r>
              <a:rPr lang="en-US" sz="1200">
                <a:latin typeface="+mn-lt"/>
                <a:cs typeface="Arial" panose="020B0604020202020204" pitchFamily="34" charset="0"/>
              </a:rPr>
              <a:t>compared with </a:t>
            </a:r>
            <a:r>
              <a:rPr lang="en-US" sz="1200" noProof="0">
                <a:latin typeface="+mn-lt"/>
                <a:cs typeface="Arial" panose="020B0604020202020204" pitchFamily="34" charset="0"/>
              </a:rPr>
              <a:t>antiplatelet treatment alone</a:t>
            </a:r>
            <a:r>
              <a:rPr lang="en-US" sz="1200" baseline="30000" noProof="0">
                <a:latin typeface="+mn-lt"/>
                <a:cs typeface="Arial" panose="020B0604020202020204" pitchFamily="34" charset="0"/>
              </a:rPr>
              <a:t>1,2</a:t>
            </a:r>
          </a:p>
        </p:txBody>
      </p:sp>
      <p:sp>
        <p:nvSpPr>
          <p:cNvPr id="44" name="Rectangle 43">
            <a:extLst>
              <a:ext uri="{FF2B5EF4-FFF2-40B4-BE49-F238E27FC236}">
                <a16:creationId xmlns:a16="http://schemas.microsoft.com/office/drawing/2014/main" id="{B27A19D8-7CD3-7A9A-CD13-A2A9F63B418C}"/>
              </a:ext>
            </a:extLst>
          </p:cNvPr>
          <p:cNvSpPr/>
          <p:nvPr/>
        </p:nvSpPr>
        <p:spPr>
          <a:xfrm>
            <a:off x="3306407" y="3135251"/>
            <a:ext cx="2495090" cy="1015663"/>
          </a:xfrm>
          <a:prstGeom prst="rect">
            <a:avLst/>
          </a:prstGeom>
        </p:spPr>
        <p:txBody>
          <a:bodyPr wrap="square">
            <a:spAutoFit/>
          </a:bodyPr>
          <a:lstStyle/>
          <a:p>
            <a:pPr algn="ctr"/>
            <a:r>
              <a:rPr lang="en-US" sz="1200" noProof="0">
                <a:latin typeface="+mn-lt"/>
                <a:cs typeface="Arial" panose="020B0604020202020204" pitchFamily="34" charset="0"/>
              </a:rPr>
              <a:t>However, the COMPASS trial highlighted that </a:t>
            </a:r>
            <a:r>
              <a:rPr lang="en-US" sz="1200" err="1">
                <a:latin typeface="+mn-lt"/>
                <a:cs typeface="Arial" panose="020B0604020202020204" pitchFamily="34" charset="0"/>
              </a:rPr>
              <a:t>FXa</a:t>
            </a:r>
            <a:r>
              <a:rPr lang="en-US" sz="1200">
                <a:latin typeface="+mn-lt"/>
                <a:cs typeface="Arial" panose="020B0604020202020204" pitchFamily="34" charset="0"/>
              </a:rPr>
              <a:t> inhibitors combined with antiplatelet therapy have </a:t>
            </a:r>
            <a:r>
              <a:rPr lang="en-US" sz="1200">
                <a:solidFill>
                  <a:schemeClr val="accent3"/>
                </a:solidFill>
                <a:latin typeface="+mn-lt"/>
                <a:cs typeface="Arial" panose="020B0604020202020204" pitchFamily="34" charset="0"/>
              </a:rPr>
              <a:t>a </a:t>
            </a:r>
            <a:r>
              <a:rPr lang="en-US" sz="1200" b="1">
                <a:solidFill>
                  <a:schemeClr val="accent3"/>
                </a:solidFill>
                <a:latin typeface="+mn-lt"/>
                <a:cs typeface="Arial"/>
              </a:rPr>
              <a:t>higher risk of bleeding </a:t>
            </a:r>
            <a:r>
              <a:rPr lang="en-US" sz="1200">
                <a:latin typeface="+mn-lt"/>
                <a:cs typeface="Arial" panose="020B0604020202020204" pitchFamily="34" charset="0"/>
              </a:rPr>
              <a:t>than antiplatelet therapy alone</a:t>
            </a:r>
            <a:r>
              <a:rPr lang="en-US" sz="1200" baseline="30000">
                <a:cs typeface="Arial" panose="020B0604020202020204" pitchFamily="34" charset="0"/>
              </a:rPr>
              <a:t>1,2</a:t>
            </a:r>
            <a:endParaRPr lang="en-US" sz="1200">
              <a:latin typeface="+mn-lt"/>
              <a:cs typeface="Arial" panose="020B0604020202020204" pitchFamily="34" charset="0"/>
            </a:endParaRPr>
          </a:p>
        </p:txBody>
      </p:sp>
      <p:sp>
        <p:nvSpPr>
          <p:cNvPr id="45" name="Rectangle 44">
            <a:extLst>
              <a:ext uri="{FF2B5EF4-FFF2-40B4-BE49-F238E27FC236}">
                <a16:creationId xmlns:a16="http://schemas.microsoft.com/office/drawing/2014/main" id="{7CAB7FE4-4ED5-2BCA-3EC7-09C1F55EA2A1}"/>
              </a:ext>
            </a:extLst>
          </p:cNvPr>
          <p:cNvSpPr/>
          <p:nvPr/>
        </p:nvSpPr>
        <p:spPr>
          <a:xfrm>
            <a:off x="5905524" y="3135251"/>
            <a:ext cx="2939752" cy="1200329"/>
          </a:xfrm>
          <a:prstGeom prst="rect">
            <a:avLst/>
          </a:prstGeom>
        </p:spPr>
        <p:txBody>
          <a:bodyPr wrap="square" lIns="91440" tIns="45720" rIns="91440" bIns="45720" anchor="t">
            <a:spAutoFit/>
          </a:bodyPr>
          <a:lstStyle/>
          <a:p>
            <a:pPr algn="ctr"/>
            <a:r>
              <a:rPr lang="en-US" sz="1200">
                <a:latin typeface="+mn-lt"/>
                <a:cs typeface="Arial"/>
              </a:rPr>
              <a:t>This</a:t>
            </a:r>
            <a:r>
              <a:rPr lang="en-US" sz="1200" noProof="0">
                <a:latin typeface="+mn-lt"/>
                <a:cs typeface="Arial"/>
              </a:rPr>
              <a:t> supports the</a:t>
            </a:r>
            <a:r>
              <a:rPr lang="en-US" sz="1200" b="1" noProof="0">
                <a:latin typeface="+mn-lt"/>
                <a:cs typeface="Arial"/>
              </a:rPr>
              <a:t> </a:t>
            </a:r>
            <a:r>
              <a:rPr lang="en-US" sz="1200" b="1">
                <a:solidFill>
                  <a:schemeClr val="accent3"/>
                </a:solidFill>
                <a:latin typeface="+mn-lt"/>
                <a:cs typeface="Arial"/>
              </a:rPr>
              <a:t>utility of </a:t>
            </a:r>
            <a:r>
              <a:rPr lang="en-US" sz="1200" b="1" noProof="0">
                <a:solidFill>
                  <a:schemeClr val="accent3"/>
                </a:solidFill>
                <a:latin typeface="+mn-lt"/>
                <a:cs typeface="Arial"/>
              </a:rPr>
              <a:t>anticoagulants </a:t>
            </a:r>
            <a:r>
              <a:rPr lang="en-US" sz="1200" noProof="0">
                <a:latin typeface="+mn-lt"/>
                <a:cs typeface="Arial"/>
              </a:rPr>
              <a:t>for SSP and highlights the need for an agent that when combined with antiplatelet therapy, is effective at preventing stroke without increasing the </a:t>
            </a:r>
            <a:r>
              <a:rPr lang="en-US" sz="1200">
                <a:latin typeface="+mn-lt"/>
                <a:cs typeface="Arial"/>
              </a:rPr>
              <a:t>risk of major bleeding</a:t>
            </a:r>
            <a:r>
              <a:rPr lang="en-US" sz="1200" baseline="30000">
                <a:cs typeface="Arial" panose="020B0604020202020204" pitchFamily="34" charset="0"/>
              </a:rPr>
              <a:t>1–4</a:t>
            </a:r>
            <a:endParaRPr lang="en-US" sz="1200" b="1" noProof="0">
              <a:latin typeface="+mn-lt"/>
              <a:cs typeface="Arial"/>
            </a:endParaRPr>
          </a:p>
        </p:txBody>
      </p:sp>
      <p:sp>
        <p:nvSpPr>
          <p:cNvPr id="47" name="Freeform: Shape 4">
            <a:extLst>
              <a:ext uri="{FF2B5EF4-FFF2-40B4-BE49-F238E27FC236}">
                <a16:creationId xmlns:a16="http://schemas.microsoft.com/office/drawing/2014/main" id="{25A3BC1C-9FA9-6B56-0904-EC150D23FAC5}"/>
              </a:ext>
            </a:extLst>
          </p:cNvPr>
          <p:cNvSpPr/>
          <p:nvPr/>
        </p:nvSpPr>
        <p:spPr>
          <a:xfrm>
            <a:off x="1528874" y="2328727"/>
            <a:ext cx="45720" cy="45720"/>
          </a:xfrm>
          <a:custGeom>
            <a:avLst/>
            <a:gdLst/>
            <a:ahLst/>
            <a:cxnLst/>
            <a:rect l="l" t="t" r="r" b="b"/>
            <a:pathLst>
              <a:path/>
            </a:pathLst>
          </a:custGeom>
          <a:noFill/>
          <a:ln w="83971" cap="flat">
            <a:solidFill>
              <a:srgbClr val="FFDA00"/>
            </a:solidFill>
            <a:prstDash val="solid"/>
            <a:miter/>
          </a:ln>
        </p:spPr>
        <p:txBody>
          <a:bodyPr rtlCol="0" anchor="ctr"/>
          <a:lstStyle/>
          <a:p>
            <a:endParaRPr lang="en-US" sz="1200" noProof="0"/>
          </a:p>
        </p:txBody>
      </p:sp>
      <p:sp>
        <p:nvSpPr>
          <p:cNvPr id="48" name="Freeform: Shape 5">
            <a:extLst>
              <a:ext uri="{FF2B5EF4-FFF2-40B4-BE49-F238E27FC236}">
                <a16:creationId xmlns:a16="http://schemas.microsoft.com/office/drawing/2014/main" id="{7FB824FD-66BD-1E28-0447-258F57D36201}"/>
              </a:ext>
            </a:extLst>
          </p:cNvPr>
          <p:cNvSpPr/>
          <p:nvPr/>
        </p:nvSpPr>
        <p:spPr>
          <a:xfrm>
            <a:off x="1528874" y="2328727"/>
            <a:ext cx="45720" cy="45720"/>
          </a:xfrm>
          <a:custGeom>
            <a:avLst/>
            <a:gdLst/>
            <a:ahLst/>
            <a:cxnLst/>
            <a:rect l="l" t="t" r="r" b="b"/>
            <a:pathLst>
              <a:path/>
            </a:pathLst>
          </a:custGeom>
          <a:noFill/>
          <a:ln w="83971" cap="flat">
            <a:solidFill>
              <a:srgbClr val="FFDA00"/>
            </a:solidFill>
            <a:prstDash val="solid"/>
            <a:miter/>
          </a:ln>
        </p:spPr>
        <p:txBody>
          <a:bodyPr rtlCol="0" anchor="ctr"/>
          <a:lstStyle/>
          <a:p>
            <a:endParaRPr lang="en-US" sz="1200" noProof="0"/>
          </a:p>
        </p:txBody>
      </p:sp>
      <p:sp>
        <p:nvSpPr>
          <p:cNvPr id="49" name="Freeform: Shape 6">
            <a:extLst>
              <a:ext uri="{FF2B5EF4-FFF2-40B4-BE49-F238E27FC236}">
                <a16:creationId xmlns:a16="http://schemas.microsoft.com/office/drawing/2014/main" id="{F170902D-B827-BE5E-6DFD-07A83AA2A0D4}"/>
              </a:ext>
            </a:extLst>
          </p:cNvPr>
          <p:cNvSpPr/>
          <p:nvPr/>
        </p:nvSpPr>
        <p:spPr>
          <a:xfrm>
            <a:off x="1528874" y="2328727"/>
            <a:ext cx="45720" cy="45720"/>
          </a:xfrm>
          <a:custGeom>
            <a:avLst/>
            <a:gdLst/>
            <a:ahLst/>
            <a:cxnLst/>
            <a:rect l="l" t="t" r="r" b="b"/>
            <a:pathLst>
              <a:path/>
            </a:pathLst>
          </a:custGeom>
          <a:noFill/>
          <a:ln w="83971" cap="flat">
            <a:solidFill>
              <a:srgbClr val="FFDA00"/>
            </a:solidFill>
            <a:prstDash val="solid"/>
            <a:miter/>
          </a:ln>
        </p:spPr>
        <p:txBody>
          <a:bodyPr rtlCol="0" anchor="ctr"/>
          <a:lstStyle/>
          <a:p>
            <a:endParaRPr lang="en-US" sz="1200" noProof="0"/>
          </a:p>
        </p:txBody>
      </p:sp>
      <p:sp>
        <p:nvSpPr>
          <p:cNvPr id="53" name="Freeform: Shape 23">
            <a:extLst>
              <a:ext uri="{FF2B5EF4-FFF2-40B4-BE49-F238E27FC236}">
                <a16:creationId xmlns:a16="http://schemas.microsoft.com/office/drawing/2014/main" id="{4DB09AFA-6E80-1888-960E-54C28209F798}"/>
              </a:ext>
            </a:extLst>
          </p:cNvPr>
          <p:cNvSpPr/>
          <p:nvPr/>
        </p:nvSpPr>
        <p:spPr>
          <a:xfrm>
            <a:off x="1311054" y="1694560"/>
            <a:ext cx="537450" cy="887697"/>
          </a:xfrm>
          <a:custGeom>
            <a:avLst/>
            <a:gdLst>
              <a:gd name="connsiteX0" fmla="*/ 290560 w 747475"/>
              <a:gd name="connsiteY0" fmla="*/ 1153203 h 1234594"/>
              <a:gd name="connsiteX1" fmla="*/ 127417 w 747475"/>
              <a:gd name="connsiteY1" fmla="*/ 469347 h 1234594"/>
              <a:gd name="connsiteX2" fmla="*/ 715634 w 747475"/>
              <a:gd name="connsiteY2" fmla="*/ 84271 h 1234594"/>
              <a:gd name="connsiteX3" fmla="*/ 748388 w 747475"/>
              <a:gd name="connsiteY3" fmla="*/ 2070 h 1234594"/>
              <a:gd name="connsiteX4" fmla="*/ 530760 w 747475"/>
              <a:gd name="connsiteY4" fmla="*/ 19917 h 1234594"/>
              <a:gd name="connsiteX5" fmla="*/ 331398 w 747475"/>
              <a:gd name="connsiteY5" fmla="*/ 103063 h 1234594"/>
              <a:gd name="connsiteX6" fmla="*/ 165735 w 747475"/>
              <a:gd name="connsiteY6" fmla="*/ 244790 h 1234594"/>
              <a:gd name="connsiteX7" fmla="*/ 49415 w 747475"/>
              <a:gd name="connsiteY7" fmla="*/ 438272 h 1234594"/>
              <a:gd name="connsiteX8" fmla="*/ 913 w 747475"/>
              <a:gd name="connsiteY8" fmla="*/ 659575 h 1234594"/>
              <a:gd name="connsiteX9" fmla="*/ 24429 w 747475"/>
              <a:gd name="connsiteY9" fmla="*/ 877099 h 1234594"/>
              <a:gd name="connsiteX10" fmla="*/ 113034 w 747475"/>
              <a:gd name="connsiteY10" fmla="*/ 1074886 h 1234594"/>
              <a:gd name="connsiteX11" fmla="*/ 257805 w 747475"/>
              <a:gd name="connsiteY11" fmla="*/ 1235510 h 1234594"/>
              <a:gd name="connsiteX12" fmla="*/ 290560 w 747475"/>
              <a:gd name="connsiteY12" fmla="*/ 1153203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290560" y="1153203"/>
                </a:moveTo>
                <a:cubicBezTo>
                  <a:pt x="96867" y="982712"/>
                  <a:pt x="31043" y="711542"/>
                  <a:pt x="127417" y="469347"/>
                </a:cubicBezTo>
                <a:cubicBezTo>
                  <a:pt x="223581" y="227467"/>
                  <a:pt x="457797" y="75243"/>
                  <a:pt x="715634" y="84271"/>
                </a:cubicBezTo>
                <a:lnTo>
                  <a:pt x="748388" y="2070"/>
                </a:lnTo>
                <a:cubicBezTo>
                  <a:pt x="675321" y="-3599"/>
                  <a:pt x="602148" y="2385"/>
                  <a:pt x="530760" y="19917"/>
                </a:cubicBezTo>
                <a:cubicBezTo>
                  <a:pt x="460316" y="37134"/>
                  <a:pt x="393233" y="65059"/>
                  <a:pt x="331398" y="103063"/>
                </a:cubicBezTo>
                <a:cubicBezTo>
                  <a:pt x="268828" y="141487"/>
                  <a:pt x="213083" y="189149"/>
                  <a:pt x="165735" y="244790"/>
                </a:cubicBezTo>
                <a:cubicBezTo>
                  <a:pt x="116709" y="302320"/>
                  <a:pt x="77550" y="367409"/>
                  <a:pt x="49415" y="438272"/>
                </a:cubicBezTo>
                <a:cubicBezTo>
                  <a:pt x="21174" y="509345"/>
                  <a:pt x="4797" y="583883"/>
                  <a:pt x="913" y="659575"/>
                </a:cubicBezTo>
                <a:cubicBezTo>
                  <a:pt x="-2867" y="732853"/>
                  <a:pt x="5112" y="806026"/>
                  <a:pt x="24429" y="877099"/>
                </a:cubicBezTo>
                <a:cubicBezTo>
                  <a:pt x="43536" y="947332"/>
                  <a:pt x="73351" y="1013891"/>
                  <a:pt x="113034" y="1074886"/>
                </a:cubicBezTo>
                <a:cubicBezTo>
                  <a:pt x="152718" y="1135881"/>
                  <a:pt x="201429" y="1189947"/>
                  <a:pt x="257805" y="1235510"/>
                </a:cubicBezTo>
                <a:lnTo>
                  <a:pt x="290560" y="1153203"/>
                </a:lnTo>
                <a:close/>
              </a:path>
            </a:pathLst>
          </a:custGeom>
          <a:solidFill>
            <a:schemeClr val="accent3"/>
          </a:solidFill>
          <a:ln w="1050" cap="flat">
            <a:noFill/>
            <a:prstDash val="solid"/>
            <a:miter/>
          </a:ln>
        </p:spPr>
        <p:txBody>
          <a:bodyPr rtlCol="0" anchor="ctr"/>
          <a:lstStyle/>
          <a:p>
            <a:endParaRPr lang="en-US" sz="1200" noProof="0"/>
          </a:p>
        </p:txBody>
      </p:sp>
      <p:sp>
        <p:nvSpPr>
          <p:cNvPr id="54" name="Freeform: Shape 24">
            <a:extLst>
              <a:ext uri="{FF2B5EF4-FFF2-40B4-BE49-F238E27FC236}">
                <a16:creationId xmlns:a16="http://schemas.microsoft.com/office/drawing/2014/main" id="{1BBE12D5-2C59-8C2F-629F-C1B6A87A8E86}"/>
              </a:ext>
            </a:extLst>
          </p:cNvPr>
          <p:cNvSpPr/>
          <p:nvPr/>
        </p:nvSpPr>
        <p:spPr>
          <a:xfrm>
            <a:off x="1768203" y="1805802"/>
            <a:ext cx="537450" cy="887697"/>
          </a:xfrm>
          <a:custGeom>
            <a:avLst/>
            <a:gdLst>
              <a:gd name="connsiteX0" fmla="*/ 32440 w 747475"/>
              <a:gd name="connsiteY0" fmla="*/ 1151238 h 1234594"/>
              <a:gd name="connsiteX1" fmla="*/ 620657 w 747475"/>
              <a:gd name="connsiteY1" fmla="*/ 766162 h 1234594"/>
              <a:gd name="connsiteX2" fmla="*/ 457514 w 747475"/>
              <a:gd name="connsiteY2" fmla="*/ 82306 h 1234594"/>
              <a:gd name="connsiteX3" fmla="*/ 490268 w 747475"/>
              <a:gd name="connsiteY3" fmla="*/ 0 h 1234594"/>
              <a:gd name="connsiteX4" fmla="*/ 636299 w 747475"/>
              <a:gd name="connsiteY4" fmla="*/ 162408 h 1234594"/>
              <a:gd name="connsiteX5" fmla="*/ 724169 w 747475"/>
              <a:gd name="connsiteY5" fmla="*/ 359775 h 1234594"/>
              <a:gd name="connsiteX6" fmla="*/ 747266 w 747475"/>
              <a:gd name="connsiteY6" fmla="*/ 576564 h 1234594"/>
              <a:gd name="connsiteX7" fmla="*/ 698869 w 747475"/>
              <a:gd name="connsiteY7" fmla="*/ 797132 h 1234594"/>
              <a:gd name="connsiteX8" fmla="*/ 582128 w 747475"/>
              <a:gd name="connsiteY8" fmla="*/ 991350 h 1234594"/>
              <a:gd name="connsiteX9" fmla="*/ 415731 w 747475"/>
              <a:gd name="connsiteY9" fmla="*/ 1133286 h 1234594"/>
              <a:gd name="connsiteX10" fmla="*/ 215529 w 747475"/>
              <a:gd name="connsiteY10" fmla="*/ 1216117 h 1234594"/>
              <a:gd name="connsiteX11" fmla="*/ 0 w 747475"/>
              <a:gd name="connsiteY11" fmla="*/ 1233440 h 1234594"/>
              <a:gd name="connsiteX12" fmla="*/ 32440 w 747475"/>
              <a:gd name="connsiteY12" fmla="*/ 1151238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32440" y="1151238"/>
                </a:moveTo>
                <a:cubicBezTo>
                  <a:pt x="290382" y="1160267"/>
                  <a:pt x="524388" y="1008357"/>
                  <a:pt x="620657" y="766162"/>
                </a:cubicBezTo>
                <a:cubicBezTo>
                  <a:pt x="716821" y="524283"/>
                  <a:pt x="651102" y="252798"/>
                  <a:pt x="457514" y="82306"/>
                </a:cubicBezTo>
                <a:lnTo>
                  <a:pt x="490268" y="0"/>
                </a:lnTo>
                <a:cubicBezTo>
                  <a:pt x="547169" y="46087"/>
                  <a:pt x="596301" y="100678"/>
                  <a:pt x="636299" y="162408"/>
                </a:cubicBezTo>
                <a:cubicBezTo>
                  <a:pt x="675668" y="223298"/>
                  <a:pt x="705273" y="289647"/>
                  <a:pt x="724169" y="359775"/>
                </a:cubicBezTo>
                <a:cubicBezTo>
                  <a:pt x="743276" y="430638"/>
                  <a:pt x="751045" y="503601"/>
                  <a:pt x="747266" y="576564"/>
                </a:cubicBezTo>
                <a:cubicBezTo>
                  <a:pt x="743276" y="652046"/>
                  <a:pt x="727004" y="726269"/>
                  <a:pt x="698869" y="797132"/>
                </a:cubicBezTo>
                <a:cubicBezTo>
                  <a:pt x="670628" y="868205"/>
                  <a:pt x="631260" y="933609"/>
                  <a:pt x="582128" y="991350"/>
                </a:cubicBezTo>
                <a:cubicBezTo>
                  <a:pt x="534571" y="1047201"/>
                  <a:pt x="478510" y="1094968"/>
                  <a:pt x="415731" y="1133286"/>
                </a:cubicBezTo>
                <a:cubicBezTo>
                  <a:pt x="353581" y="1171185"/>
                  <a:pt x="286182" y="1199110"/>
                  <a:pt x="215529" y="1216117"/>
                </a:cubicBezTo>
                <a:cubicBezTo>
                  <a:pt x="144771" y="1233125"/>
                  <a:pt x="72228" y="1239004"/>
                  <a:pt x="0" y="1233440"/>
                </a:cubicBezTo>
                <a:lnTo>
                  <a:pt x="32440" y="1151238"/>
                </a:lnTo>
                <a:close/>
              </a:path>
            </a:pathLst>
          </a:custGeom>
          <a:solidFill>
            <a:schemeClr val="accent3"/>
          </a:solidFill>
          <a:ln w="1050" cap="flat">
            <a:noFill/>
            <a:prstDash val="solid"/>
            <a:miter/>
          </a:ln>
        </p:spPr>
        <p:txBody>
          <a:bodyPr rtlCol="0" anchor="ctr"/>
          <a:lstStyle/>
          <a:p>
            <a:endParaRPr lang="en-US" sz="1200" noProof="0"/>
          </a:p>
        </p:txBody>
      </p:sp>
      <p:sp>
        <p:nvSpPr>
          <p:cNvPr id="55" name="Freeform: Shape 25">
            <a:extLst>
              <a:ext uri="{FF2B5EF4-FFF2-40B4-BE49-F238E27FC236}">
                <a16:creationId xmlns:a16="http://schemas.microsoft.com/office/drawing/2014/main" id="{D099B78D-CA80-A8C7-64CA-26574467AD41}"/>
              </a:ext>
            </a:extLst>
          </p:cNvPr>
          <p:cNvSpPr/>
          <p:nvPr/>
        </p:nvSpPr>
        <p:spPr>
          <a:xfrm>
            <a:off x="1367532" y="1755605"/>
            <a:ext cx="877129" cy="877129"/>
          </a:xfrm>
          <a:custGeom>
            <a:avLst/>
            <a:gdLst>
              <a:gd name="connsiteX0" fmla="*/ 1220527 w 1219896"/>
              <a:gd name="connsiteY0" fmla="*/ 610263 h 1219896"/>
              <a:gd name="connsiteX1" fmla="*/ 610263 w 1219896"/>
              <a:gd name="connsiteY1" fmla="*/ 1220527 h 1219896"/>
              <a:gd name="connsiteX2" fmla="*/ 0 w 1219896"/>
              <a:gd name="connsiteY2" fmla="*/ 610263 h 1219896"/>
              <a:gd name="connsiteX3" fmla="*/ 610263 w 1219896"/>
              <a:gd name="connsiteY3" fmla="*/ 0 h 1219896"/>
              <a:gd name="connsiteX4" fmla="*/ 1220527 w 1219896"/>
              <a:gd name="connsiteY4" fmla="*/ 610263 h 121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96" h="1219896">
                <a:moveTo>
                  <a:pt x="1220527" y="610263"/>
                </a:moveTo>
                <a:cubicBezTo>
                  <a:pt x="1220527" y="947302"/>
                  <a:pt x="947303" y="1220527"/>
                  <a:pt x="610263" y="1220527"/>
                </a:cubicBezTo>
                <a:cubicBezTo>
                  <a:pt x="273224" y="1220527"/>
                  <a:pt x="0" y="947302"/>
                  <a:pt x="0" y="610263"/>
                </a:cubicBezTo>
                <a:cubicBezTo>
                  <a:pt x="0" y="273224"/>
                  <a:pt x="273224" y="0"/>
                  <a:pt x="610263" y="0"/>
                </a:cubicBezTo>
                <a:cubicBezTo>
                  <a:pt x="947302" y="0"/>
                  <a:pt x="1220527" y="273224"/>
                  <a:pt x="1220527" y="610263"/>
                </a:cubicBezTo>
                <a:close/>
              </a:path>
            </a:pathLst>
          </a:custGeom>
          <a:solidFill>
            <a:srgbClr val="FFFFFF"/>
          </a:solidFill>
          <a:ln w="1050" cap="flat">
            <a:noFill/>
            <a:prstDash val="solid"/>
            <a:miter/>
          </a:ln>
        </p:spPr>
        <p:txBody>
          <a:bodyPr rtlCol="0" anchor="ctr"/>
          <a:lstStyle/>
          <a:p>
            <a:endParaRPr lang="en-US" sz="1200" noProof="0"/>
          </a:p>
        </p:txBody>
      </p:sp>
      <p:sp>
        <p:nvSpPr>
          <p:cNvPr id="60" name="Freeform: Shape 11">
            <a:extLst>
              <a:ext uri="{FF2B5EF4-FFF2-40B4-BE49-F238E27FC236}">
                <a16:creationId xmlns:a16="http://schemas.microsoft.com/office/drawing/2014/main" id="{BC312556-BBD9-7A48-FC42-9D7CE13EE1C7}"/>
              </a:ext>
            </a:extLst>
          </p:cNvPr>
          <p:cNvSpPr/>
          <p:nvPr/>
        </p:nvSpPr>
        <p:spPr>
          <a:xfrm>
            <a:off x="4529497" y="1694554"/>
            <a:ext cx="537466" cy="887724"/>
          </a:xfrm>
          <a:custGeom>
            <a:avLst/>
            <a:gdLst>
              <a:gd name="connsiteX0" fmla="*/ 457829 w 747475"/>
              <a:gd name="connsiteY0" fmla="*/ 1153308 h 1234594"/>
              <a:gd name="connsiteX1" fmla="*/ 620972 w 747475"/>
              <a:gd name="connsiteY1" fmla="*/ 469452 h 1234594"/>
              <a:gd name="connsiteX2" fmla="*/ 32754 w 747475"/>
              <a:gd name="connsiteY2" fmla="*/ 84376 h 1234594"/>
              <a:gd name="connsiteX3" fmla="*/ 0 w 747475"/>
              <a:gd name="connsiteY3" fmla="*/ 2070 h 1234594"/>
              <a:gd name="connsiteX4" fmla="*/ 217629 w 747475"/>
              <a:gd name="connsiteY4" fmla="*/ 19917 h 1234594"/>
              <a:gd name="connsiteX5" fmla="*/ 416991 w 747475"/>
              <a:gd name="connsiteY5" fmla="*/ 103063 h 1234594"/>
              <a:gd name="connsiteX6" fmla="*/ 582653 w 747475"/>
              <a:gd name="connsiteY6" fmla="*/ 244789 h 1234594"/>
              <a:gd name="connsiteX7" fmla="*/ 698974 w 747475"/>
              <a:gd name="connsiteY7" fmla="*/ 438377 h 1234594"/>
              <a:gd name="connsiteX8" fmla="*/ 747476 w 747475"/>
              <a:gd name="connsiteY8" fmla="*/ 659680 h 1234594"/>
              <a:gd name="connsiteX9" fmla="*/ 723960 w 747475"/>
              <a:gd name="connsiteY9" fmla="*/ 877204 h 1234594"/>
              <a:gd name="connsiteX10" fmla="*/ 635354 w 747475"/>
              <a:gd name="connsiteY10" fmla="*/ 1074991 h 1234594"/>
              <a:gd name="connsiteX11" fmla="*/ 490583 w 747475"/>
              <a:gd name="connsiteY11" fmla="*/ 1235614 h 1234594"/>
              <a:gd name="connsiteX12" fmla="*/ 457829 w 747475"/>
              <a:gd name="connsiteY12" fmla="*/ 1153308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457829" y="1153308"/>
                </a:moveTo>
                <a:cubicBezTo>
                  <a:pt x="651522" y="982817"/>
                  <a:pt x="717345" y="711647"/>
                  <a:pt x="620972" y="469452"/>
                </a:cubicBezTo>
                <a:cubicBezTo>
                  <a:pt x="524808" y="227572"/>
                  <a:pt x="290592" y="75348"/>
                  <a:pt x="32754" y="84376"/>
                </a:cubicBezTo>
                <a:lnTo>
                  <a:pt x="0" y="2070"/>
                </a:lnTo>
                <a:cubicBezTo>
                  <a:pt x="73068" y="-3599"/>
                  <a:pt x="146241" y="2385"/>
                  <a:pt x="217629" y="19917"/>
                </a:cubicBezTo>
                <a:cubicBezTo>
                  <a:pt x="288072" y="37134"/>
                  <a:pt x="355156" y="65059"/>
                  <a:pt x="416991" y="103063"/>
                </a:cubicBezTo>
                <a:cubicBezTo>
                  <a:pt x="479560" y="141487"/>
                  <a:pt x="535306" y="189149"/>
                  <a:pt x="582653" y="244789"/>
                </a:cubicBezTo>
                <a:cubicBezTo>
                  <a:pt x="631680" y="302425"/>
                  <a:pt x="670733" y="367514"/>
                  <a:pt x="698974" y="438377"/>
                </a:cubicBezTo>
                <a:cubicBezTo>
                  <a:pt x="727214" y="509450"/>
                  <a:pt x="743591" y="583988"/>
                  <a:pt x="747476" y="659680"/>
                </a:cubicBezTo>
                <a:cubicBezTo>
                  <a:pt x="751255" y="732958"/>
                  <a:pt x="743276" y="806131"/>
                  <a:pt x="723960" y="877204"/>
                </a:cubicBezTo>
                <a:cubicBezTo>
                  <a:pt x="704853" y="947437"/>
                  <a:pt x="675038" y="1013996"/>
                  <a:pt x="635354" y="1074991"/>
                </a:cubicBezTo>
                <a:cubicBezTo>
                  <a:pt x="595671" y="1135986"/>
                  <a:pt x="546959" y="1190052"/>
                  <a:pt x="490583" y="1235614"/>
                </a:cubicBezTo>
                <a:lnTo>
                  <a:pt x="457829" y="1153308"/>
                </a:lnTo>
                <a:close/>
              </a:path>
            </a:pathLst>
          </a:custGeom>
          <a:solidFill>
            <a:schemeClr val="accent3"/>
          </a:solidFill>
          <a:ln w="1050" cap="flat">
            <a:noFill/>
            <a:prstDash val="solid"/>
            <a:miter/>
          </a:ln>
        </p:spPr>
        <p:txBody>
          <a:bodyPr rtlCol="0" anchor="ctr"/>
          <a:lstStyle/>
          <a:p>
            <a:endParaRPr lang="en-US" sz="1200" noProof="0"/>
          </a:p>
        </p:txBody>
      </p:sp>
      <p:sp>
        <p:nvSpPr>
          <p:cNvPr id="61" name="Freeform: Shape 12">
            <a:extLst>
              <a:ext uri="{FF2B5EF4-FFF2-40B4-BE49-F238E27FC236}">
                <a16:creationId xmlns:a16="http://schemas.microsoft.com/office/drawing/2014/main" id="{57ACC414-F95A-4712-C8EF-D2B4E1F592EC}"/>
              </a:ext>
            </a:extLst>
          </p:cNvPr>
          <p:cNvSpPr/>
          <p:nvPr/>
        </p:nvSpPr>
        <p:spPr>
          <a:xfrm>
            <a:off x="4077039" y="1805876"/>
            <a:ext cx="537466" cy="887724"/>
          </a:xfrm>
          <a:custGeom>
            <a:avLst/>
            <a:gdLst>
              <a:gd name="connsiteX0" fmla="*/ 715755 w 747475"/>
              <a:gd name="connsiteY0" fmla="*/ 1151238 h 1234594"/>
              <a:gd name="connsiteX1" fmla="*/ 127538 w 747475"/>
              <a:gd name="connsiteY1" fmla="*/ 766162 h 1234594"/>
              <a:gd name="connsiteX2" fmla="*/ 290680 w 747475"/>
              <a:gd name="connsiteY2" fmla="*/ 82306 h 1234594"/>
              <a:gd name="connsiteX3" fmla="*/ 257926 w 747475"/>
              <a:gd name="connsiteY3" fmla="*/ 0 h 1234594"/>
              <a:gd name="connsiteX4" fmla="*/ 111895 w 747475"/>
              <a:gd name="connsiteY4" fmla="*/ 162408 h 1234594"/>
              <a:gd name="connsiteX5" fmla="*/ 24025 w 747475"/>
              <a:gd name="connsiteY5" fmla="*/ 359775 h 1234594"/>
              <a:gd name="connsiteX6" fmla="*/ 929 w 747475"/>
              <a:gd name="connsiteY6" fmla="*/ 576564 h 1234594"/>
              <a:gd name="connsiteX7" fmla="*/ 49326 w 747475"/>
              <a:gd name="connsiteY7" fmla="*/ 797132 h 1234594"/>
              <a:gd name="connsiteX8" fmla="*/ 166066 w 747475"/>
              <a:gd name="connsiteY8" fmla="*/ 991350 h 1234594"/>
              <a:gd name="connsiteX9" fmla="*/ 332463 w 747475"/>
              <a:gd name="connsiteY9" fmla="*/ 1133286 h 1234594"/>
              <a:gd name="connsiteX10" fmla="*/ 532665 w 747475"/>
              <a:gd name="connsiteY10" fmla="*/ 1216117 h 1234594"/>
              <a:gd name="connsiteX11" fmla="*/ 748194 w 747475"/>
              <a:gd name="connsiteY11" fmla="*/ 1233439 h 1234594"/>
              <a:gd name="connsiteX12" fmla="*/ 715755 w 747475"/>
              <a:gd name="connsiteY12" fmla="*/ 1151238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715755" y="1151238"/>
                </a:moveTo>
                <a:cubicBezTo>
                  <a:pt x="457813" y="1160267"/>
                  <a:pt x="223806" y="1008357"/>
                  <a:pt x="127538" y="766162"/>
                </a:cubicBezTo>
                <a:cubicBezTo>
                  <a:pt x="31373" y="524283"/>
                  <a:pt x="97093" y="252798"/>
                  <a:pt x="290680" y="82306"/>
                </a:cubicBezTo>
                <a:lnTo>
                  <a:pt x="257926" y="0"/>
                </a:lnTo>
                <a:cubicBezTo>
                  <a:pt x="201025" y="46087"/>
                  <a:pt x="151893" y="100678"/>
                  <a:pt x="111895" y="162408"/>
                </a:cubicBezTo>
                <a:cubicBezTo>
                  <a:pt x="72527" y="223298"/>
                  <a:pt x="42922" y="289647"/>
                  <a:pt x="24025" y="359775"/>
                </a:cubicBezTo>
                <a:cubicBezTo>
                  <a:pt x="4918" y="430638"/>
                  <a:pt x="-2851" y="503601"/>
                  <a:pt x="929" y="576564"/>
                </a:cubicBezTo>
                <a:cubicBezTo>
                  <a:pt x="4918" y="652046"/>
                  <a:pt x="21190" y="726269"/>
                  <a:pt x="49326" y="797132"/>
                </a:cubicBezTo>
                <a:cubicBezTo>
                  <a:pt x="77566" y="868205"/>
                  <a:pt x="116934" y="933610"/>
                  <a:pt x="166066" y="991350"/>
                </a:cubicBezTo>
                <a:cubicBezTo>
                  <a:pt x="213623" y="1047201"/>
                  <a:pt x="269684" y="1094968"/>
                  <a:pt x="332463" y="1133286"/>
                </a:cubicBezTo>
                <a:cubicBezTo>
                  <a:pt x="394613" y="1171185"/>
                  <a:pt x="462012" y="1199110"/>
                  <a:pt x="532665" y="1216117"/>
                </a:cubicBezTo>
                <a:cubicBezTo>
                  <a:pt x="603423" y="1233125"/>
                  <a:pt x="675966" y="1239004"/>
                  <a:pt x="748194" y="1233439"/>
                </a:cubicBezTo>
                <a:lnTo>
                  <a:pt x="715755" y="1151238"/>
                </a:lnTo>
                <a:close/>
              </a:path>
            </a:pathLst>
          </a:custGeom>
          <a:solidFill>
            <a:schemeClr val="accent3"/>
          </a:solidFill>
          <a:ln w="1050" cap="flat">
            <a:noFill/>
            <a:prstDash val="solid"/>
            <a:miter/>
          </a:ln>
        </p:spPr>
        <p:txBody>
          <a:bodyPr rtlCol="0" anchor="ctr"/>
          <a:lstStyle/>
          <a:p>
            <a:endParaRPr lang="en-US" sz="1200" noProof="0"/>
          </a:p>
        </p:txBody>
      </p:sp>
      <p:sp>
        <p:nvSpPr>
          <p:cNvPr id="62" name="Freeform: Shape 13">
            <a:extLst>
              <a:ext uri="{FF2B5EF4-FFF2-40B4-BE49-F238E27FC236}">
                <a16:creationId xmlns:a16="http://schemas.microsoft.com/office/drawing/2014/main" id="{C28B8BAD-D1C1-7D08-A46D-B663CBA6B755}"/>
              </a:ext>
            </a:extLst>
          </p:cNvPr>
          <p:cNvSpPr/>
          <p:nvPr/>
        </p:nvSpPr>
        <p:spPr>
          <a:xfrm>
            <a:off x="4129039" y="1755677"/>
            <a:ext cx="877157" cy="877156"/>
          </a:xfrm>
          <a:custGeom>
            <a:avLst/>
            <a:gdLst>
              <a:gd name="connsiteX0" fmla="*/ 1220527 w 1219896"/>
              <a:gd name="connsiteY0" fmla="*/ 610263 h 1219896"/>
              <a:gd name="connsiteX1" fmla="*/ 610263 w 1219896"/>
              <a:gd name="connsiteY1" fmla="*/ 1220527 h 1219896"/>
              <a:gd name="connsiteX2" fmla="*/ 0 w 1219896"/>
              <a:gd name="connsiteY2" fmla="*/ 610263 h 1219896"/>
              <a:gd name="connsiteX3" fmla="*/ 610263 w 1219896"/>
              <a:gd name="connsiteY3" fmla="*/ 0 h 1219896"/>
              <a:gd name="connsiteX4" fmla="*/ 1220527 w 1219896"/>
              <a:gd name="connsiteY4" fmla="*/ 610263 h 121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96" h="1219896">
                <a:moveTo>
                  <a:pt x="1220527" y="610263"/>
                </a:moveTo>
                <a:cubicBezTo>
                  <a:pt x="1220527" y="947303"/>
                  <a:pt x="947303" y="1220527"/>
                  <a:pt x="610263" y="1220527"/>
                </a:cubicBezTo>
                <a:cubicBezTo>
                  <a:pt x="273224" y="1220527"/>
                  <a:pt x="0" y="947303"/>
                  <a:pt x="0" y="610263"/>
                </a:cubicBezTo>
                <a:cubicBezTo>
                  <a:pt x="0" y="273224"/>
                  <a:pt x="273224" y="0"/>
                  <a:pt x="610263" y="0"/>
                </a:cubicBezTo>
                <a:cubicBezTo>
                  <a:pt x="947303" y="0"/>
                  <a:pt x="1220527" y="273224"/>
                  <a:pt x="1220527" y="610263"/>
                </a:cubicBezTo>
                <a:close/>
              </a:path>
            </a:pathLst>
          </a:custGeom>
          <a:solidFill>
            <a:srgbClr val="FFFFFF"/>
          </a:solidFill>
          <a:ln w="1050" cap="flat">
            <a:noFill/>
            <a:prstDash val="solid"/>
            <a:miter/>
          </a:ln>
        </p:spPr>
        <p:txBody>
          <a:bodyPr rtlCol="0" anchor="ctr"/>
          <a:lstStyle/>
          <a:p>
            <a:endParaRPr lang="en-US" sz="1200" noProof="0"/>
          </a:p>
        </p:txBody>
      </p:sp>
      <p:sp>
        <p:nvSpPr>
          <p:cNvPr id="63" name="Freeform: Shape 14">
            <a:extLst>
              <a:ext uri="{FF2B5EF4-FFF2-40B4-BE49-F238E27FC236}">
                <a16:creationId xmlns:a16="http://schemas.microsoft.com/office/drawing/2014/main" id="{B9B0F102-E2BB-A9EE-12B1-B03D952F3BD2}"/>
              </a:ext>
            </a:extLst>
          </p:cNvPr>
          <p:cNvSpPr/>
          <p:nvPr/>
        </p:nvSpPr>
        <p:spPr>
          <a:xfrm>
            <a:off x="4193279" y="1819916"/>
            <a:ext cx="748829" cy="748828"/>
          </a:xfrm>
          <a:custGeom>
            <a:avLst/>
            <a:gdLst>
              <a:gd name="connsiteX0" fmla="*/ 1041847 w 1041426"/>
              <a:gd name="connsiteY0" fmla="*/ 520923 h 1041426"/>
              <a:gd name="connsiteX1" fmla="*/ 520923 w 1041426"/>
              <a:gd name="connsiteY1" fmla="*/ 1041846 h 1041426"/>
              <a:gd name="connsiteX2" fmla="*/ 0 w 1041426"/>
              <a:gd name="connsiteY2" fmla="*/ 520923 h 1041426"/>
              <a:gd name="connsiteX3" fmla="*/ 520923 w 1041426"/>
              <a:gd name="connsiteY3" fmla="*/ 0 h 1041426"/>
              <a:gd name="connsiteX4" fmla="*/ 1041847 w 1041426"/>
              <a:gd name="connsiteY4" fmla="*/ 520923 h 1041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26" h="1041426">
                <a:moveTo>
                  <a:pt x="1041847" y="520923"/>
                </a:moveTo>
                <a:cubicBezTo>
                  <a:pt x="1041847" y="808621"/>
                  <a:pt x="808621" y="1041846"/>
                  <a:pt x="520923" y="1041846"/>
                </a:cubicBezTo>
                <a:cubicBezTo>
                  <a:pt x="233225" y="1041846"/>
                  <a:pt x="0" y="808621"/>
                  <a:pt x="0" y="520923"/>
                </a:cubicBezTo>
                <a:cubicBezTo>
                  <a:pt x="0" y="233225"/>
                  <a:pt x="233225" y="0"/>
                  <a:pt x="520923" y="0"/>
                </a:cubicBezTo>
                <a:cubicBezTo>
                  <a:pt x="808621" y="0"/>
                  <a:pt x="1041847" y="233225"/>
                  <a:pt x="1041847" y="520923"/>
                </a:cubicBezTo>
                <a:close/>
              </a:path>
            </a:pathLst>
          </a:custGeom>
          <a:solidFill>
            <a:srgbClr val="A6A6A6">
              <a:alpha val="10000"/>
            </a:srgbClr>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200" noProof="0"/>
          </a:p>
        </p:txBody>
      </p:sp>
      <p:sp>
        <p:nvSpPr>
          <p:cNvPr id="67" name="Freeform: Shape 16">
            <a:extLst>
              <a:ext uri="{FF2B5EF4-FFF2-40B4-BE49-F238E27FC236}">
                <a16:creationId xmlns:a16="http://schemas.microsoft.com/office/drawing/2014/main" id="{13DA559A-9E07-B31A-0907-F3953B3E65ED}"/>
              </a:ext>
            </a:extLst>
          </p:cNvPr>
          <p:cNvSpPr/>
          <p:nvPr/>
        </p:nvSpPr>
        <p:spPr>
          <a:xfrm>
            <a:off x="6768404" y="1694779"/>
            <a:ext cx="537465" cy="887722"/>
          </a:xfrm>
          <a:custGeom>
            <a:avLst/>
            <a:gdLst>
              <a:gd name="connsiteX0" fmla="*/ 290560 w 747475"/>
              <a:gd name="connsiteY0" fmla="*/ 1153203 h 1234594"/>
              <a:gd name="connsiteX1" fmla="*/ 127417 w 747475"/>
              <a:gd name="connsiteY1" fmla="*/ 469347 h 1234594"/>
              <a:gd name="connsiteX2" fmla="*/ 715634 w 747475"/>
              <a:gd name="connsiteY2" fmla="*/ 84271 h 1234594"/>
              <a:gd name="connsiteX3" fmla="*/ 748388 w 747475"/>
              <a:gd name="connsiteY3" fmla="*/ 2070 h 1234594"/>
              <a:gd name="connsiteX4" fmla="*/ 530760 w 747475"/>
              <a:gd name="connsiteY4" fmla="*/ 19917 h 1234594"/>
              <a:gd name="connsiteX5" fmla="*/ 331398 w 747475"/>
              <a:gd name="connsiteY5" fmla="*/ 103063 h 1234594"/>
              <a:gd name="connsiteX6" fmla="*/ 165735 w 747475"/>
              <a:gd name="connsiteY6" fmla="*/ 244790 h 1234594"/>
              <a:gd name="connsiteX7" fmla="*/ 49415 w 747475"/>
              <a:gd name="connsiteY7" fmla="*/ 438272 h 1234594"/>
              <a:gd name="connsiteX8" fmla="*/ 913 w 747475"/>
              <a:gd name="connsiteY8" fmla="*/ 659575 h 1234594"/>
              <a:gd name="connsiteX9" fmla="*/ 24429 w 747475"/>
              <a:gd name="connsiteY9" fmla="*/ 877099 h 1234594"/>
              <a:gd name="connsiteX10" fmla="*/ 113034 w 747475"/>
              <a:gd name="connsiteY10" fmla="*/ 1074886 h 1234594"/>
              <a:gd name="connsiteX11" fmla="*/ 257805 w 747475"/>
              <a:gd name="connsiteY11" fmla="*/ 1235510 h 1234594"/>
              <a:gd name="connsiteX12" fmla="*/ 290560 w 747475"/>
              <a:gd name="connsiteY12" fmla="*/ 1153203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290560" y="1153203"/>
                </a:moveTo>
                <a:cubicBezTo>
                  <a:pt x="96867" y="982712"/>
                  <a:pt x="31043" y="711542"/>
                  <a:pt x="127417" y="469347"/>
                </a:cubicBezTo>
                <a:cubicBezTo>
                  <a:pt x="223581" y="227467"/>
                  <a:pt x="457797" y="75243"/>
                  <a:pt x="715634" y="84271"/>
                </a:cubicBezTo>
                <a:lnTo>
                  <a:pt x="748388" y="2070"/>
                </a:lnTo>
                <a:cubicBezTo>
                  <a:pt x="675321" y="-3599"/>
                  <a:pt x="602148" y="2385"/>
                  <a:pt x="530760" y="19917"/>
                </a:cubicBezTo>
                <a:cubicBezTo>
                  <a:pt x="460316" y="37134"/>
                  <a:pt x="393233" y="65059"/>
                  <a:pt x="331398" y="103063"/>
                </a:cubicBezTo>
                <a:cubicBezTo>
                  <a:pt x="268828" y="141487"/>
                  <a:pt x="213083" y="189149"/>
                  <a:pt x="165735" y="244790"/>
                </a:cubicBezTo>
                <a:cubicBezTo>
                  <a:pt x="116709" y="302320"/>
                  <a:pt x="77550" y="367409"/>
                  <a:pt x="49415" y="438272"/>
                </a:cubicBezTo>
                <a:cubicBezTo>
                  <a:pt x="21174" y="509345"/>
                  <a:pt x="4797" y="583883"/>
                  <a:pt x="913" y="659575"/>
                </a:cubicBezTo>
                <a:cubicBezTo>
                  <a:pt x="-2867" y="732853"/>
                  <a:pt x="5112" y="806026"/>
                  <a:pt x="24429" y="877099"/>
                </a:cubicBezTo>
                <a:cubicBezTo>
                  <a:pt x="43536" y="947332"/>
                  <a:pt x="73351" y="1013891"/>
                  <a:pt x="113034" y="1074886"/>
                </a:cubicBezTo>
                <a:cubicBezTo>
                  <a:pt x="152718" y="1135881"/>
                  <a:pt x="201429" y="1189947"/>
                  <a:pt x="257805" y="1235510"/>
                </a:cubicBezTo>
                <a:lnTo>
                  <a:pt x="290560" y="1153203"/>
                </a:lnTo>
                <a:close/>
              </a:path>
            </a:pathLst>
          </a:custGeom>
          <a:solidFill>
            <a:schemeClr val="accent3"/>
          </a:solidFill>
          <a:ln w="1050" cap="flat">
            <a:noFill/>
            <a:prstDash val="solid"/>
            <a:miter/>
          </a:ln>
        </p:spPr>
        <p:txBody>
          <a:bodyPr rtlCol="0" anchor="ctr"/>
          <a:lstStyle/>
          <a:p>
            <a:endParaRPr lang="en-US" sz="1200" noProof="0"/>
          </a:p>
        </p:txBody>
      </p:sp>
      <p:sp>
        <p:nvSpPr>
          <p:cNvPr id="68" name="Freeform: Shape 17">
            <a:extLst>
              <a:ext uri="{FF2B5EF4-FFF2-40B4-BE49-F238E27FC236}">
                <a16:creationId xmlns:a16="http://schemas.microsoft.com/office/drawing/2014/main" id="{BD5F6D49-8B1A-2F61-7E5A-99296C7E8C9B}"/>
              </a:ext>
            </a:extLst>
          </p:cNvPr>
          <p:cNvSpPr/>
          <p:nvPr/>
        </p:nvSpPr>
        <p:spPr>
          <a:xfrm>
            <a:off x="7216647" y="1806025"/>
            <a:ext cx="537465" cy="887722"/>
          </a:xfrm>
          <a:custGeom>
            <a:avLst/>
            <a:gdLst>
              <a:gd name="connsiteX0" fmla="*/ 32440 w 747475"/>
              <a:gd name="connsiteY0" fmla="*/ 1151238 h 1234594"/>
              <a:gd name="connsiteX1" fmla="*/ 620657 w 747475"/>
              <a:gd name="connsiteY1" fmla="*/ 766162 h 1234594"/>
              <a:gd name="connsiteX2" fmla="*/ 457514 w 747475"/>
              <a:gd name="connsiteY2" fmla="*/ 82306 h 1234594"/>
              <a:gd name="connsiteX3" fmla="*/ 490268 w 747475"/>
              <a:gd name="connsiteY3" fmla="*/ 0 h 1234594"/>
              <a:gd name="connsiteX4" fmla="*/ 636299 w 747475"/>
              <a:gd name="connsiteY4" fmla="*/ 162408 h 1234594"/>
              <a:gd name="connsiteX5" fmla="*/ 724169 w 747475"/>
              <a:gd name="connsiteY5" fmla="*/ 359775 h 1234594"/>
              <a:gd name="connsiteX6" fmla="*/ 747266 w 747475"/>
              <a:gd name="connsiteY6" fmla="*/ 576564 h 1234594"/>
              <a:gd name="connsiteX7" fmla="*/ 698869 w 747475"/>
              <a:gd name="connsiteY7" fmla="*/ 797132 h 1234594"/>
              <a:gd name="connsiteX8" fmla="*/ 582128 w 747475"/>
              <a:gd name="connsiteY8" fmla="*/ 991350 h 1234594"/>
              <a:gd name="connsiteX9" fmla="*/ 415731 w 747475"/>
              <a:gd name="connsiteY9" fmla="*/ 1133286 h 1234594"/>
              <a:gd name="connsiteX10" fmla="*/ 215529 w 747475"/>
              <a:gd name="connsiteY10" fmla="*/ 1216117 h 1234594"/>
              <a:gd name="connsiteX11" fmla="*/ 0 w 747475"/>
              <a:gd name="connsiteY11" fmla="*/ 1233440 h 1234594"/>
              <a:gd name="connsiteX12" fmla="*/ 32440 w 747475"/>
              <a:gd name="connsiteY12" fmla="*/ 1151238 h 1234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7475" h="1234594">
                <a:moveTo>
                  <a:pt x="32440" y="1151238"/>
                </a:moveTo>
                <a:cubicBezTo>
                  <a:pt x="290382" y="1160267"/>
                  <a:pt x="524388" y="1008357"/>
                  <a:pt x="620657" y="766162"/>
                </a:cubicBezTo>
                <a:cubicBezTo>
                  <a:pt x="716821" y="524283"/>
                  <a:pt x="651102" y="252798"/>
                  <a:pt x="457514" y="82306"/>
                </a:cubicBezTo>
                <a:lnTo>
                  <a:pt x="490268" y="0"/>
                </a:lnTo>
                <a:cubicBezTo>
                  <a:pt x="547169" y="46087"/>
                  <a:pt x="596301" y="100678"/>
                  <a:pt x="636299" y="162408"/>
                </a:cubicBezTo>
                <a:cubicBezTo>
                  <a:pt x="675668" y="223298"/>
                  <a:pt x="705273" y="289647"/>
                  <a:pt x="724169" y="359775"/>
                </a:cubicBezTo>
                <a:cubicBezTo>
                  <a:pt x="743276" y="430638"/>
                  <a:pt x="751045" y="503601"/>
                  <a:pt x="747266" y="576564"/>
                </a:cubicBezTo>
                <a:cubicBezTo>
                  <a:pt x="743276" y="652046"/>
                  <a:pt x="727004" y="726269"/>
                  <a:pt x="698869" y="797132"/>
                </a:cubicBezTo>
                <a:cubicBezTo>
                  <a:pt x="670628" y="868205"/>
                  <a:pt x="631260" y="933609"/>
                  <a:pt x="582128" y="991350"/>
                </a:cubicBezTo>
                <a:cubicBezTo>
                  <a:pt x="534571" y="1047201"/>
                  <a:pt x="478510" y="1094968"/>
                  <a:pt x="415731" y="1133286"/>
                </a:cubicBezTo>
                <a:cubicBezTo>
                  <a:pt x="353581" y="1171185"/>
                  <a:pt x="286182" y="1199110"/>
                  <a:pt x="215529" y="1216117"/>
                </a:cubicBezTo>
                <a:cubicBezTo>
                  <a:pt x="144771" y="1233125"/>
                  <a:pt x="72228" y="1239004"/>
                  <a:pt x="0" y="1233440"/>
                </a:cubicBezTo>
                <a:lnTo>
                  <a:pt x="32440" y="1151238"/>
                </a:lnTo>
                <a:close/>
              </a:path>
            </a:pathLst>
          </a:custGeom>
          <a:solidFill>
            <a:schemeClr val="accent3"/>
          </a:solidFill>
          <a:ln w="1050" cap="flat">
            <a:noFill/>
            <a:prstDash val="solid"/>
            <a:miter/>
          </a:ln>
        </p:spPr>
        <p:txBody>
          <a:bodyPr rtlCol="0" anchor="ctr"/>
          <a:lstStyle/>
          <a:p>
            <a:endParaRPr lang="en-US" sz="1200" noProof="0"/>
          </a:p>
        </p:txBody>
      </p:sp>
      <p:sp>
        <p:nvSpPr>
          <p:cNvPr id="69" name="Freeform: Shape 18">
            <a:extLst>
              <a:ext uri="{FF2B5EF4-FFF2-40B4-BE49-F238E27FC236}">
                <a16:creationId xmlns:a16="http://schemas.microsoft.com/office/drawing/2014/main" id="{3E9C0D7A-90EE-17D7-0BC9-8A612CE47070}"/>
              </a:ext>
            </a:extLst>
          </p:cNvPr>
          <p:cNvSpPr/>
          <p:nvPr/>
        </p:nvSpPr>
        <p:spPr>
          <a:xfrm>
            <a:off x="6825095" y="1755826"/>
            <a:ext cx="877155" cy="877155"/>
          </a:xfrm>
          <a:custGeom>
            <a:avLst/>
            <a:gdLst>
              <a:gd name="connsiteX0" fmla="*/ 1220527 w 1219896"/>
              <a:gd name="connsiteY0" fmla="*/ 610263 h 1219896"/>
              <a:gd name="connsiteX1" fmla="*/ 610263 w 1219896"/>
              <a:gd name="connsiteY1" fmla="*/ 1220527 h 1219896"/>
              <a:gd name="connsiteX2" fmla="*/ 0 w 1219896"/>
              <a:gd name="connsiteY2" fmla="*/ 610263 h 1219896"/>
              <a:gd name="connsiteX3" fmla="*/ 610263 w 1219896"/>
              <a:gd name="connsiteY3" fmla="*/ 0 h 1219896"/>
              <a:gd name="connsiteX4" fmla="*/ 1220527 w 1219896"/>
              <a:gd name="connsiteY4" fmla="*/ 610263 h 1219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896" h="1219896">
                <a:moveTo>
                  <a:pt x="1220527" y="610263"/>
                </a:moveTo>
                <a:cubicBezTo>
                  <a:pt x="1220527" y="947302"/>
                  <a:pt x="947303" y="1220527"/>
                  <a:pt x="610263" y="1220527"/>
                </a:cubicBezTo>
                <a:cubicBezTo>
                  <a:pt x="273224" y="1220527"/>
                  <a:pt x="0" y="947302"/>
                  <a:pt x="0" y="610263"/>
                </a:cubicBezTo>
                <a:cubicBezTo>
                  <a:pt x="0" y="273224"/>
                  <a:pt x="273224" y="0"/>
                  <a:pt x="610263" y="0"/>
                </a:cubicBezTo>
                <a:cubicBezTo>
                  <a:pt x="947302" y="0"/>
                  <a:pt x="1220527" y="273224"/>
                  <a:pt x="1220527" y="610263"/>
                </a:cubicBezTo>
                <a:close/>
              </a:path>
            </a:pathLst>
          </a:custGeom>
          <a:solidFill>
            <a:srgbClr val="FFFFFF"/>
          </a:solidFill>
          <a:ln w="1050" cap="flat">
            <a:noFill/>
            <a:prstDash val="solid"/>
            <a:miter/>
          </a:ln>
        </p:spPr>
        <p:txBody>
          <a:bodyPr rtlCol="0" anchor="ctr"/>
          <a:lstStyle/>
          <a:p>
            <a:endParaRPr lang="en-US" sz="1200" noProof="0"/>
          </a:p>
        </p:txBody>
      </p:sp>
      <p:sp>
        <p:nvSpPr>
          <p:cNvPr id="70" name="Freeform: Shape 19">
            <a:extLst>
              <a:ext uri="{FF2B5EF4-FFF2-40B4-BE49-F238E27FC236}">
                <a16:creationId xmlns:a16="http://schemas.microsoft.com/office/drawing/2014/main" id="{AD6531EE-108F-1855-224C-0741839C1062}"/>
              </a:ext>
            </a:extLst>
          </p:cNvPr>
          <p:cNvSpPr/>
          <p:nvPr/>
        </p:nvSpPr>
        <p:spPr>
          <a:xfrm>
            <a:off x="6889334" y="1820065"/>
            <a:ext cx="748828" cy="748827"/>
          </a:xfrm>
          <a:custGeom>
            <a:avLst/>
            <a:gdLst>
              <a:gd name="connsiteX0" fmla="*/ 1041847 w 1041426"/>
              <a:gd name="connsiteY0" fmla="*/ 520923 h 1041426"/>
              <a:gd name="connsiteX1" fmla="*/ 520923 w 1041426"/>
              <a:gd name="connsiteY1" fmla="*/ 1041846 h 1041426"/>
              <a:gd name="connsiteX2" fmla="*/ 0 w 1041426"/>
              <a:gd name="connsiteY2" fmla="*/ 520923 h 1041426"/>
              <a:gd name="connsiteX3" fmla="*/ 520923 w 1041426"/>
              <a:gd name="connsiteY3" fmla="*/ 0 h 1041426"/>
              <a:gd name="connsiteX4" fmla="*/ 1041847 w 1041426"/>
              <a:gd name="connsiteY4" fmla="*/ 520923 h 1041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26" h="1041426">
                <a:moveTo>
                  <a:pt x="1041847" y="520923"/>
                </a:moveTo>
                <a:cubicBezTo>
                  <a:pt x="1041847" y="808621"/>
                  <a:pt x="808621" y="1041846"/>
                  <a:pt x="520923" y="1041846"/>
                </a:cubicBezTo>
                <a:cubicBezTo>
                  <a:pt x="233225" y="1041846"/>
                  <a:pt x="0" y="808621"/>
                  <a:pt x="0" y="520923"/>
                </a:cubicBezTo>
                <a:cubicBezTo>
                  <a:pt x="0" y="233225"/>
                  <a:pt x="233225" y="0"/>
                  <a:pt x="520923" y="0"/>
                </a:cubicBezTo>
                <a:cubicBezTo>
                  <a:pt x="808621" y="0"/>
                  <a:pt x="1041847" y="233225"/>
                  <a:pt x="1041847" y="520923"/>
                </a:cubicBezTo>
                <a:close/>
              </a:path>
            </a:pathLst>
          </a:custGeom>
          <a:solidFill>
            <a:srgbClr val="A6A6A6">
              <a:alpha val="10000"/>
            </a:srgbClr>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1200" noProof="0"/>
          </a:p>
        </p:txBody>
      </p:sp>
      <p:cxnSp>
        <p:nvCxnSpPr>
          <p:cNvPr id="71" name="Straight Connector 70">
            <a:extLst>
              <a:ext uri="{FF2B5EF4-FFF2-40B4-BE49-F238E27FC236}">
                <a16:creationId xmlns:a16="http://schemas.microsoft.com/office/drawing/2014/main" id="{FEFCD685-4AF5-FE21-16D0-98EF376E4D54}"/>
              </a:ext>
            </a:extLst>
          </p:cNvPr>
          <p:cNvCxnSpPr>
            <a:cxnSpLocks/>
          </p:cNvCxnSpPr>
          <p:nvPr/>
        </p:nvCxnSpPr>
        <p:spPr>
          <a:xfrm>
            <a:off x="4572000" y="2865090"/>
            <a:ext cx="0" cy="21600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2A58D012-1B8F-64E6-89A2-4B4A9A8D3A85}"/>
              </a:ext>
            </a:extLst>
          </p:cNvPr>
          <p:cNvCxnSpPr>
            <a:cxnSpLocks/>
          </p:cNvCxnSpPr>
          <p:nvPr/>
        </p:nvCxnSpPr>
        <p:spPr>
          <a:xfrm>
            <a:off x="7287768" y="2865090"/>
            <a:ext cx="0" cy="21600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23A04AB2-5BCA-47DD-00A6-221D6F2B1351}"/>
              </a:ext>
            </a:extLst>
          </p:cNvPr>
          <p:cNvCxnSpPr>
            <a:cxnSpLocks/>
          </p:cNvCxnSpPr>
          <p:nvPr/>
        </p:nvCxnSpPr>
        <p:spPr>
          <a:xfrm>
            <a:off x="1810512" y="2865090"/>
            <a:ext cx="0" cy="21600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7" name="Graphic 76">
            <a:extLst>
              <a:ext uri="{FF2B5EF4-FFF2-40B4-BE49-F238E27FC236}">
                <a16:creationId xmlns:a16="http://schemas.microsoft.com/office/drawing/2014/main" id="{57801F8F-3B00-E28E-2C76-E65CB005EA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34533" y="1961170"/>
            <a:ext cx="466320" cy="466320"/>
          </a:xfrm>
          <a:prstGeom prst="rect">
            <a:avLst/>
          </a:prstGeom>
        </p:spPr>
      </p:pic>
      <p:pic>
        <p:nvPicPr>
          <p:cNvPr id="79" name="Graphic 78">
            <a:extLst>
              <a:ext uri="{FF2B5EF4-FFF2-40B4-BE49-F238E27FC236}">
                <a16:creationId xmlns:a16="http://schemas.microsoft.com/office/drawing/2014/main" id="{A95F3993-A75F-D362-1FE9-94BE1BFE8E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030588" y="1961318"/>
            <a:ext cx="466320" cy="466320"/>
          </a:xfrm>
          <a:prstGeom prst="rect">
            <a:avLst/>
          </a:prstGeom>
        </p:spPr>
      </p:pic>
      <p:sp>
        <p:nvSpPr>
          <p:cNvPr id="56" name="Freeform: Shape 26">
            <a:extLst>
              <a:ext uri="{FF2B5EF4-FFF2-40B4-BE49-F238E27FC236}">
                <a16:creationId xmlns:a16="http://schemas.microsoft.com/office/drawing/2014/main" id="{5CA1AFE7-95DB-8387-747A-4EFACFD1760D}"/>
              </a:ext>
            </a:extLst>
          </p:cNvPr>
          <p:cNvSpPr/>
          <p:nvPr/>
        </p:nvSpPr>
        <p:spPr>
          <a:xfrm>
            <a:off x="1431769" y="1819843"/>
            <a:ext cx="748806" cy="748805"/>
          </a:xfrm>
          <a:custGeom>
            <a:avLst/>
            <a:gdLst>
              <a:gd name="connsiteX0" fmla="*/ 1041847 w 1041426"/>
              <a:gd name="connsiteY0" fmla="*/ 520923 h 1041426"/>
              <a:gd name="connsiteX1" fmla="*/ 520923 w 1041426"/>
              <a:gd name="connsiteY1" fmla="*/ 1041846 h 1041426"/>
              <a:gd name="connsiteX2" fmla="*/ 0 w 1041426"/>
              <a:gd name="connsiteY2" fmla="*/ 520923 h 1041426"/>
              <a:gd name="connsiteX3" fmla="*/ 520923 w 1041426"/>
              <a:gd name="connsiteY3" fmla="*/ 0 h 1041426"/>
              <a:gd name="connsiteX4" fmla="*/ 1041847 w 1041426"/>
              <a:gd name="connsiteY4" fmla="*/ 520923 h 1041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1426" h="1041426">
                <a:moveTo>
                  <a:pt x="1041847" y="520923"/>
                </a:moveTo>
                <a:cubicBezTo>
                  <a:pt x="1041847" y="808621"/>
                  <a:pt x="808621" y="1041846"/>
                  <a:pt x="520923" y="1041846"/>
                </a:cubicBezTo>
                <a:cubicBezTo>
                  <a:pt x="233225" y="1041846"/>
                  <a:pt x="0" y="808621"/>
                  <a:pt x="0" y="520923"/>
                </a:cubicBezTo>
                <a:cubicBezTo>
                  <a:pt x="0" y="233225"/>
                  <a:pt x="233225" y="0"/>
                  <a:pt x="520923" y="0"/>
                </a:cubicBezTo>
                <a:cubicBezTo>
                  <a:pt x="808621" y="0"/>
                  <a:pt x="1041847" y="233225"/>
                  <a:pt x="1041847" y="520923"/>
                </a:cubicBezTo>
                <a:close/>
              </a:path>
            </a:pathLst>
          </a:custGeom>
          <a:solidFill>
            <a:srgbClr val="A6A6A6">
              <a:alpha val="10000"/>
            </a:srgbClr>
          </a:solidFill>
          <a:ln w="12700" cap="flat">
            <a:noFill/>
            <a:prstDash val="solid"/>
            <a:miter/>
          </a:ln>
        </p:spPr>
        <p:txBody>
          <a:bodyPr rtlCol="0" anchor="ctr"/>
          <a:lstStyle/>
          <a:p>
            <a:endParaRPr lang="en-US" sz="1200" noProof="0"/>
          </a:p>
        </p:txBody>
      </p:sp>
      <p:pic>
        <p:nvPicPr>
          <p:cNvPr id="75" name="Graphic 74">
            <a:extLst>
              <a:ext uri="{FF2B5EF4-FFF2-40B4-BE49-F238E27FC236}">
                <a16:creationId xmlns:a16="http://schemas.microsoft.com/office/drawing/2014/main" id="{096558E6-A6B9-96E2-660D-855704F388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73012" y="1961085"/>
            <a:ext cx="466320" cy="466320"/>
          </a:xfrm>
          <a:prstGeom prst="rect">
            <a:avLst/>
          </a:prstGeom>
        </p:spPr>
      </p:pic>
    </p:spTree>
    <p:extLst>
      <p:ext uri="{BB962C8B-B14F-4D97-AF65-F5344CB8AC3E}">
        <p14:creationId xmlns:p14="http://schemas.microsoft.com/office/powerpoint/2010/main" val="38437587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45CDF-16C2-1AAD-BB95-93B28ED0FDFC}"/>
              </a:ext>
            </a:extLst>
          </p:cNvPr>
          <p:cNvSpPr>
            <a:spLocks noGrp="1"/>
          </p:cNvSpPr>
          <p:nvPr>
            <p:ph type="title"/>
          </p:nvPr>
        </p:nvSpPr>
        <p:spPr/>
        <p:txBody>
          <a:bodyPr anchor="t"/>
          <a:lstStyle/>
          <a:p>
            <a:r>
              <a:rPr lang="en-US" sz="1800" dirty="0"/>
              <a:t>Combining current prevention strategies reduces secondary stroke but is associated with increased bleeding risk, highlighting the need for improvement in SSP</a:t>
            </a:r>
            <a:endParaRPr lang="en-US" sz="1800" baseline="30000" dirty="0"/>
          </a:p>
        </p:txBody>
      </p:sp>
      <p:sp>
        <p:nvSpPr>
          <p:cNvPr id="10" name="Text Placeholder 9">
            <a:extLst>
              <a:ext uri="{FF2B5EF4-FFF2-40B4-BE49-F238E27FC236}">
                <a16:creationId xmlns:a16="http://schemas.microsoft.com/office/drawing/2014/main" id="{A2349412-E2A8-470C-81B7-B7FB7671858F}"/>
              </a:ext>
            </a:extLst>
          </p:cNvPr>
          <p:cNvSpPr>
            <a:spLocks noGrp="1"/>
          </p:cNvSpPr>
          <p:nvPr>
            <p:ph type="body" sz="quarter" idx="14"/>
          </p:nvPr>
        </p:nvSpPr>
        <p:spPr>
          <a:xfrm>
            <a:off x="359569" y="4289631"/>
            <a:ext cx="8424000" cy="437940"/>
          </a:xfrm>
        </p:spPr>
        <p:txBody>
          <a:bodyPr/>
          <a:lstStyle/>
          <a:p>
            <a:r>
              <a:rPr lang="en-GB">
                <a:solidFill>
                  <a:schemeClr val="tx2"/>
                </a:solidFill>
              </a:rPr>
              <a:t>*Chinese population. </a:t>
            </a:r>
            <a:r>
              <a:rPr lang="en-GB" baseline="30000">
                <a:solidFill>
                  <a:schemeClr val="tx2"/>
                </a:solidFill>
                <a:cs typeface="Arial"/>
              </a:rPr>
              <a:t>†</a:t>
            </a:r>
            <a:r>
              <a:rPr lang="en-GB">
                <a:solidFill>
                  <a:schemeClr val="tx2"/>
                </a:solidFill>
              </a:rPr>
              <a:t>3 weeks DAPT then clopidogrel alone.</a:t>
            </a:r>
          </a:p>
          <a:p>
            <a:r>
              <a:rPr lang="en-GB">
                <a:solidFill>
                  <a:schemeClr val="tx2"/>
                </a:solidFill>
              </a:rPr>
              <a:t>ASA, acetylsalicylic acid; BID, twice daily; CAD, coronary artery disease; DAPT, dual antiplatelet therapy; ISMI, myocardial infarction; PAD, peripheral artery disease; SSP, secondary stroke prevention; TIA, transient ischemic attack.</a:t>
            </a:r>
            <a:endParaRPr lang="en-GB">
              <a:solidFill>
                <a:schemeClr val="tx2"/>
              </a:solidFill>
              <a:cs typeface="Arial"/>
            </a:endParaRPr>
          </a:p>
          <a:p>
            <a:r>
              <a:rPr lang="en-GB" b="1">
                <a:solidFill>
                  <a:schemeClr val="tx2"/>
                </a:solidFill>
              </a:rPr>
              <a:t>1. </a:t>
            </a:r>
            <a:r>
              <a:rPr lang="en-GB">
                <a:solidFill>
                  <a:schemeClr val="tx2"/>
                </a:solidFill>
              </a:rPr>
              <a:t>Wang Y, et al. N Engl J Med. 2013;368(1):11–19; </a:t>
            </a:r>
            <a:r>
              <a:rPr lang="en-GB" b="1">
                <a:solidFill>
                  <a:schemeClr val="tx2"/>
                </a:solidFill>
              </a:rPr>
              <a:t>2. </a:t>
            </a:r>
            <a:r>
              <a:rPr lang="en-GB">
                <a:solidFill>
                  <a:schemeClr val="tx2"/>
                </a:solidFill>
              </a:rPr>
              <a:t>ClinicalTrials.gov. </a:t>
            </a:r>
            <a:r>
              <a:rPr lang="en-GB">
                <a:solidFill>
                  <a:schemeClr val="tx2"/>
                </a:solidFill>
                <a:hlinkClick r:id="rId3">
                  <a:extLst>
                    <a:ext uri="{A12FA001-AC4F-418D-AE19-62706E023703}">
                      <ahyp:hlinkClr xmlns:ahyp="http://schemas.microsoft.com/office/drawing/2018/hyperlinkcolor" val="tx"/>
                    </a:ext>
                  </a:extLst>
                </a:hlinkClick>
              </a:rPr>
              <a:t>https://clinicaltrials.gov/study/NCT00979589#study-plan</a:t>
            </a:r>
            <a:r>
              <a:rPr lang="en-GB">
                <a:solidFill>
                  <a:schemeClr val="tx2"/>
                </a:solidFill>
              </a:rPr>
              <a:t>. Accessed February 2026; </a:t>
            </a:r>
            <a:r>
              <a:rPr lang="en-GB" b="1">
                <a:solidFill>
                  <a:schemeClr val="tx2"/>
                </a:solidFill>
              </a:rPr>
              <a:t>3.</a:t>
            </a:r>
            <a:r>
              <a:rPr lang="en-GB">
                <a:solidFill>
                  <a:schemeClr val="tx2"/>
                </a:solidFill>
              </a:rPr>
              <a:t> Johnston SC, et al. N Engl J Med. 2018;379(3):215–225; </a:t>
            </a:r>
            <a:r>
              <a:rPr lang="en-GB" b="1">
                <a:solidFill>
                  <a:schemeClr val="tx2"/>
                </a:solidFill>
              </a:rPr>
              <a:t>4.</a:t>
            </a:r>
            <a:r>
              <a:rPr lang="en-GB">
                <a:solidFill>
                  <a:schemeClr val="tx2"/>
                </a:solidFill>
              </a:rPr>
              <a:t> ClinicalTrials.gov. </a:t>
            </a:r>
            <a:r>
              <a:rPr lang="en-GB">
                <a:solidFill>
                  <a:schemeClr val="tx2"/>
                </a:solidFill>
                <a:hlinkClick r:id="rId4">
                  <a:extLst>
                    <a:ext uri="{A12FA001-AC4F-418D-AE19-62706E023703}">
                      <ahyp:hlinkClr xmlns:ahyp="http://schemas.microsoft.com/office/drawing/2018/hyperlinkcolor" val="tx"/>
                    </a:ext>
                  </a:extLst>
                </a:hlinkClick>
              </a:rPr>
              <a:t>https://clinicaltrials.gov/study/NCT00991029</a:t>
            </a:r>
            <a:r>
              <a:rPr lang="en-GB">
                <a:solidFill>
                  <a:schemeClr val="tx2"/>
                </a:solidFill>
              </a:rPr>
              <a:t>. Accessed February 2026; </a:t>
            </a:r>
            <a:r>
              <a:rPr lang="en-GB" b="1">
                <a:solidFill>
                  <a:schemeClr val="tx2"/>
                </a:solidFill>
              </a:rPr>
              <a:t>5. </a:t>
            </a:r>
            <a:r>
              <a:rPr lang="en-GB">
                <a:solidFill>
                  <a:schemeClr val="tx2"/>
                </a:solidFill>
              </a:rPr>
              <a:t>Johnston SC, et al. N Engl J Med. 2020;383(3):207–217; </a:t>
            </a:r>
            <a:r>
              <a:rPr lang="en-GB" b="1">
                <a:solidFill>
                  <a:schemeClr val="tx2"/>
                </a:solidFill>
              </a:rPr>
              <a:t>6. </a:t>
            </a:r>
            <a:r>
              <a:rPr lang="en-GB">
                <a:solidFill>
                  <a:schemeClr val="tx2"/>
                </a:solidFill>
              </a:rPr>
              <a:t>ClinicalTrials.gov. </a:t>
            </a:r>
            <a:r>
              <a:rPr lang="en-GB">
                <a:solidFill>
                  <a:schemeClr val="tx2"/>
                </a:solidFill>
                <a:hlinkClick r:id="rId5">
                  <a:extLst>
                    <a:ext uri="{A12FA001-AC4F-418D-AE19-62706E023703}">
                      <ahyp:hlinkClr xmlns:ahyp="http://schemas.microsoft.com/office/drawing/2018/hyperlinkcolor" val="tx"/>
                    </a:ext>
                  </a:extLst>
                </a:hlinkClick>
              </a:rPr>
              <a:t>https://clinicaltrials.gov/study/NCT03354429#study-plan</a:t>
            </a:r>
            <a:r>
              <a:rPr lang="en-GB">
                <a:solidFill>
                  <a:schemeClr val="tx2"/>
                </a:solidFill>
              </a:rPr>
              <a:t>. Accessed February 2026; </a:t>
            </a:r>
            <a:r>
              <a:rPr lang="en-GB" b="1">
                <a:solidFill>
                  <a:schemeClr val="tx2"/>
                </a:solidFill>
              </a:rPr>
              <a:t>7.</a:t>
            </a:r>
            <a:r>
              <a:rPr lang="en-GB">
                <a:solidFill>
                  <a:schemeClr val="tx2"/>
                </a:solidFill>
              </a:rPr>
              <a:t> </a:t>
            </a:r>
            <a:r>
              <a:rPr lang="en-US" err="1">
                <a:solidFill>
                  <a:schemeClr val="tx2"/>
                </a:solidFill>
              </a:rPr>
              <a:t>Eikelboom</a:t>
            </a:r>
            <a:r>
              <a:rPr lang="en-US">
                <a:solidFill>
                  <a:schemeClr val="tx2"/>
                </a:solidFill>
              </a:rPr>
              <a:t> JW, et al. N Engl J Med. 2017;377:1319–1330; </a:t>
            </a:r>
            <a:r>
              <a:rPr lang="en-US" b="1">
                <a:solidFill>
                  <a:schemeClr val="tx2"/>
                </a:solidFill>
              </a:rPr>
              <a:t>8.</a:t>
            </a:r>
            <a:r>
              <a:rPr lang="en-US">
                <a:solidFill>
                  <a:schemeClr val="tx2"/>
                </a:solidFill>
              </a:rPr>
              <a:t> </a:t>
            </a:r>
            <a:r>
              <a:rPr lang="en-GB">
                <a:solidFill>
                  <a:schemeClr val="tx2"/>
                </a:solidFill>
              </a:rPr>
              <a:t>Sharma M, et al. Circulation. 2019;139:1134–1145.</a:t>
            </a:r>
            <a:endParaRPr lang="en-GB">
              <a:solidFill>
                <a:schemeClr val="tx2"/>
              </a:solidFill>
              <a:cs typeface="Arial"/>
            </a:endParaRPr>
          </a:p>
        </p:txBody>
      </p:sp>
      <p:graphicFrame>
        <p:nvGraphicFramePr>
          <p:cNvPr id="12" name="Table 11">
            <a:extLst>
              <a:ext uri="{FF2B5EF4-FFF2-40B4-BE49-F238E27FC236}">
                <a16:creationId xmlns:a16="http://schemas.microsoft.com/office/drawing/2014/main" id="{01D2B23D-5082-5949-F808-67B25D8A7A97}"/>
              </a:ext>
            </a:extLst>
          </p:cNvPr>
          <p:cNvGraphicFramePr>
            <a:graphicFrameLocks noGrp="1"/>
          </p:cNvGraphicFramePr>
          <p:nvPr>
            <p:extLst>
              <p:ext uri="{D42A27DB-BD31-4B8C-83A1-F6EECF244321}">
                <p14:modId xmlns:p14="http://schemas.microsoft.com/office/powerpoint/2010/main" val="1802207287"/>
              </p:ext>
            </p:extLst>
          </p:nvPr>
        </p:nvGraphicFramePr>
        <p:xfrm>
          <a:off x="359569" y="1222375"/>
          <a:ext cx="8425658" cy="2712720"/>
        </p:xfrm>
        <a:graphic>
          <a:graphicData uri="http://schemas.openxmlformats.org/drawingml/2006/table">
            <a:tbl>
              <a:tblPr firstRow="1" bandRow="1"/>
              <a:tblGrid>
                <a:gridCol w="921794">
                  <a:extLst>
                    <a:ext uri="{9D8B030D-6E8A-4147-A177-3AD203B41FA5}">
                      <a16:colId xmlns:a16="http://schemas.microsoft.com/office/drawing/2014/main" val="1692703627"/>
                    </a:ext>
                  </a:extLst>
                </a:gridCol>
                <a:gridCol w="937983">
                  <a:extLst>
                    <a:ext uri="{9D8B030D-6E8A-4147-A177-3AD203B41FA5}">
                      <a16:colId xmlns:a16="http://schemas.microsoft.com/office/drawing/2014/main" val="4125346548"/>
                    </a:ext>
                  </a:extLst>
                </a:gridCol>
                <a:gridCol w="937983">
                  <a:extLst>
                    <a:ext uri="{9D8B030D-6E8A-4147-A177-3AD203B41FA5}">
                      <a16:colId xmlns:a16="http://schemas.microsoft.com/office/drawing/2014/main" val="1990669424"/>
                    </a:ext>
                  </a:extLst>
                </a:gridCol>
                <a:gridCol w="937983">
                  <a:extLst>
                    <a:ext uri="{9D8B030D-6E8A-4147-A177-3AD203B41FA5}">
                      <a16:colId xmlns:a16="http://schemas.microsoft.com/office/drawing/2014/main" val="416813236"/>
                    </a:ext>
                  </a:extLst>
                </a:gridCol>
                <a:gridCol w="937983">
                  <a:extLst>
                    <a:ext uri="{9D8B030D-6E8A-4147-A177-3AD203B41FA5}">
                      <a16:colId xmlns:a16="http://schemas.microsoft.com/office/drawing/2014/main" val="76078231"/>
                    </a:ext>
                  </a:extLst>
                </a:gridCol>
                <a:gridCol w="937983">
                  <a:extLst>
                    <a:ext uri="{9D8B030D-6E8A-4147-A177-3AD203B41FA5}">
                      <a16:colId xmlns:a16="http://schemas.microsoft.com/office/drawing/2014/main" val="2341195659"/>
                    </a:ext>
                  </a:extLst>
                </a:gridCol>
                <a:gridCol w="937983">
                  <a:extLst>
                    <a:ext uri="{9D8B030D-6E8A-4147-A177-3AD203B41FA5}">
                      <a16:colId xmlns:a16="http://schemas.microsoft.com/office/drawing/2014/main" val="4075199573"/>
                    </a:ext>
                  </a:extLst>
                </a:gridCol>
                <a:gridCol w="937983">
                  <a:extLst>
                    <a:ext uri="{9D8B030D-6E8A-4147-A177-3AD203B41FA5}">
                      <a16:colId xmlns:a16="http://schemas.microsoft.com/office/drawing/2014/main" val="1226164256"/>
                    </a:ext>
                  </a:extLst>
                </a:gridCol>
                <a:gridCol w="937983">
                  <a:extLst>
                    <a:ext uri="{9D8B030D-6E8A-4147-A177-3AD203B41FA5}">
                      <a16:colId xmlns:a16="http://schemas.microsoft.com/office/drawing/2014/main" val="2485005901"/>
                    </a:ext>
                  </a:extLst>
                </a:gridCol>
              </a:tblGrid>
              <a:tr h="0">
                <a:tc>
                  <a:txBody>
                    <a:bodyPr/>
                    <a:lstStyle>
                      <a:lvl1pPr marL="0" algn="l" defTabSz="685183" rtl="0" eaLnBrk="1" latinLnBrk="0" hangingPunct="1">
                        <a:defRPr sz="1349" b="1" kern="1200">
                          <a:solidFill>
                            <a:schemeClr val="bg1"/>
                          </a:solidFill>
                          <a:latin typeface="Arial"/>
                        </a:defRPr>
                      </a:lvl1pPr>
                      <a:lvl2pPr marL="342591" algn="l" defTabSz="685183" rtl="0" eaLnBrk="1" latinLnBrk="0" hangingPunct="1">
                        <a:defRPr sz="1349" b="1" kern="1200">
                          <a:solidFill>
                            <a:schemeClr val="bg1"/>
                          </a:solidFill>
                          <a:latin typeface="Arial"/>
                        </a:defRPr>
                      </a:lvl2pPr>
                      <a:lvl3pPr marL="685183" algn="l" defTabSz="685183" rtl="0" eaLnBrk="1" latinLnBrk="0" hangingPunct="1">
                        <a:defRPr sz="1349" b="1" kern="1200">
                          <a:solidFill>
                            <a:schemeClr val="bg1"/>
                          </a:solidFill>
                          <a:latin typeface="Arial"/>
                        </a:defRPr>
                      </a:lvl3pPr>
                      <a:lvl4pPr marL="1027774" algn="l" defTabSz="685183" rtl="0" eaLnBrk="1" latinLnBrk="0" hangingPunct="1">
                        <a:defRPr sz="1349" b="1" kern="1200">
                          <a:solidFill>
                            <a:schemeClr val="bg1"/>
                          </a:solidFill>
                          <a:latin typeface="Arial"/>
                        </a:defRPr>
                      </a:lvl4pPr>
                      <a:lvl5pPr marL="1370366" algn="l" defTabSz="685183" rtl="0" eaLnBrk="1" latinLnBrk="0" hangingPunct="1">
                        <a:defRPr sz="1349" b="1" kern="1200">
                          <a:solidFill>
                            <a:schemeClr val="bg1"/>
                          </a:solidFill>
                          <a:latin typeface="Arial"/>
                        </a:defRPr>
                      </a:lvl5pPr>
                      <a:lvl6pPr marL="1712957" algn="l" defTabSz="685183" rtl="0" eaLnBrk="1" latinLnBrk="0" hangingPunct="1">
                        <a:defRPr sz="1349" b="1" kern="1200">
                          <a:solidFill>
                            <a:schemeClr val="bg1"/>
                          </a:solidFill>
                          <a:latin typeface="Arial"/>
                        </a:defRPr>
                      </a:lvl6pPr>
                      <a:lvl7pPr marL="2055548" algn="l" defTabSz="685183" rtl="0" eaLnBrk="1" latinLnBrk="0" hangingPunct="1">
                        <a:defRPr sz="1349" b="1" kern="1200">
                          <a:solidFill>
                            <a:schemeClr val="bg1"/>
                          </a:solidFill>
                          <a:latin typeface="Arial"/>
                        </a:defRPr>
                      </a:lvl7pPr>
                      <a:lvl8pPr marL="2398140" algn="l" defTabSz="685183" rtl="0" eaLnBrk="1" latinLnBrk="0" hangingPunct="1">
                        <a:defRPr sz="1349" b="1" kern="1200">
                          <a:solidFill>
                            <a:schemeClr val="bg1"/>
                          </a:solidFill>
                          <a:latin typeface="Arial"/>
                        </a:defRPr>
                      </a:lvl8pPr>
                      <a:lvl9pPr marL="2740731" algn="l" defTabSz="685183" rtl="0" eaLnBrk="1" latinLnBrk="0" hangingPunct="1">
                        <a:defRPr sz="1349" b="1" kern="1200">
                          <a:solidFill>
                            <a:schemeClr val="bg1"/>
                          </a:solidFill>
                          <a:latin typeface="Arial"/>
                        </a:defRPr>
                      </a:lvl9pPr>
                    </a:lstStyle>
                    <a:p>
                      <a:pPr>
                        <a:spcAft>
                          <a:spcPts val="300"/>
                        </a:spcAft>
                      </a:pPr>
                      <a:endParaRPr lang="en-US" sz="1000"/>
                    </a:p>
                  </a:txBody>
                  <a:tcPr marT="91440" marB="91440">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gridSpan="2">
                  <a:txBody>
                    <a:bodyPr/>
                    <a:lstStyle>
                      <a:lvl1pPr marL="0" algn="l" defTabSz="685183" rtl="0" eaLnBrk="1" latinLnBrk="0" hangingPunct="1">
                        <a:defRPr sz="1349" b="1" kern="1200">
                          <a:solidFill>
                            <a:schemeClr val="bg1"/>
                          </a:solidFill>
                          <a:latin typeface="Arial"/>
                        </a:defRPr>
                      </a:lvl1pPr>
                      <a:lvl2pPr marL="342591" algn="l" defTabSz="685183" rtl="0" eaLnBrk="1" latinLnBrk="0" hangingPunct="1">
                        <a:defRPr sz="1349" b="1" kern="1200">
                          <a:solidFill>
                            <a:schemeClr val="bg1"/>
                          </a:solidFill>
                          <a:latin typeface="Arial"/>
                        </a:defRPr>
                      </a:lvl2pPr>
                      <a:lvl3pPr marL="685183" algn="l" defTabSz="685183" rtl="0" eaLnBrk="1" latinLnBrk="0" hangingPunct="1">
                        <a:defRPr sz="1349" b="1" kern="1200">
                          <a:solidFill>
                            <a:schemeClr val="bg1"/>
                          </a:solidFill>
                          <a:latin typeface="Arial"/>
                        </a:defRPr>
                      </a:lvl3pPr>
                      <a:lvl4pPr marL="1027774" algn="l" defTabSz="685183" rtl="0" eaLnBrk="1" latinLnBrk="0" hangingPunct="1">
                        <a:defRPr sz="1349" b="1" kern="1200">
                          <a:solidFill>
                            <a:schemeClr val="bg1"/>
                          </a:solidFill>
                          <a:latin typeface="Arial"/>
                        </a:defRPr>
                      </a:lvl4pPr>
                      <a:lvl5pPr marL="1370366" algn="l" defTabSz="685183" rtl="0" eaLnBrk="1" latinLnBrk="0" hangingPunct="1">
                        <a:defRPr sz="1349" b="1" kern="1200">
                          <a:solidFill>
                            <a:schemeClr val="bg1"/>
                          </a:solidFill>
                          <a:latin typeface="Arial"/>
                        </a:defRPr>
                      </a:lvl5pPr>
                      <a:lvl6pPr marL="1712957" algn="l" defTabSz="685183" rtl="0" eaLnBrk="1" latinLnBrk="0" hangingPunct="1">
                        <a:defRPr sz="1349" b="1" kern="1200">
                          <a:solidFill>
                            <a:schemeClr val="bg1"/>
                          </a:solidFill>
                          <a:latin typeface="Arial"/>
                        </a:defRPr>
                      </a:lvl6pPr>
                      <a:lvl7pPr marL="2055548" algn="l" defTabSz="685183" rtl="0" eaLnBrk="1" latinLnBrk="0" hangingPunct="1">
                        <a:defRPr sz="1349" b="1" kern="1200">
                          <a:solidFill>
                            <a:schemeClr val="bg1"/>
                          </a:solidFill>
                          <a:latin typeface="Arial"/>
                        </a:defRPr>
                      </a:lvl7pPr>
                      <a:lvl8pPr marL="2398140" algn="l" defTabSz="685183" rtl="0" eaLnBrk="1" latinLnBrk="0" hangingPunct="1">
                        <a:defRPr sz="1349" b="1" kern="1200">
                          <a:solidFill>
                            <a:schemeClr val="bg1"/>
                          </a:solidFill>
                          <a:latin typeface="Arial"/>
                        </a:defRPr>
                      </a:lvl8pPr>
                      <a:lvl9pPr marL="2740731" algn="l" defTabSz="685183" rtl="0" eaLnBrk="1" latinLnBrk="0" hangingPunct="1">
                        <a:defRPr sz="1349" b="1" kern="1200">
                          <a:solidFill>
                            <a:schemeClr val="bg1"/>
                          </a:solidFill>
                          <a:latin typeface="Arial"/>
                        </a:defRPr>
                      </a:lvl9pPr>
                    </a:lstStyle>
                    <a:p>
                      <a:pPr algn="ctr">
                        <a:spcAft>
                          <a:spcPts val="300"/>
                        </a:spcAft>
                      </a:pPr>
                      <a:r>
                        <a:rPr lang="en-GB" sz="1000"/>
                        <a:t>CHANCE</a:t>
                      </a:r>
                      <a:r>
                        <a:rPr lang="en-GB" sz="1000" baseline="30000"/>
                        <a:t>1,2*</a:t>
                      </a:r>
                      <a:br>
                        <a:rPr lang="en-GB" sz="1000" baseline="30000"/>
                      </a:br>
                      <a:r>
                        <a:rPr lang="en-GB" sz="800" b="0"/>
                        <a:t>(N=5,170)</a:t>
                      </a:r>
                      <a:endParaRPr lang="en-US" sz="800" b="0"/>
                    </a:p>
                  </a:txBody>
                  <a:tcPr marT="91440" marB="9144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gridSpan="2">
                  <a:txBody>
                    <a:bodyPr/>
                    <a:lstStyle>
                      <a:lvl1pPr marL="0" algn="l" defTabSz="685183" rtl="0" eaLnBrk="1" latinLnBrk="0" hangingPunct="1">
                        <a:defRPr sz="1349" b="1" kern="1200">
                          <a:solidFill>
                            <a:schemeClr val="bg1"/>
                          </a:solidFill>
                          <a:latin typeface="Arial"/>
                        </a:defRPr>
                      </a:lvl1pPr>
                      <a:lvl2pPr marL="342591" algn="l" defTabSz="685183" rtl="0" eaLnBrk="1" latinLnBrk="0" hangingPunct="1">
                        <a:defRPr sz="1349" b="1" kern="1200">
                          <a:solidFill>
                            <a:schemeClr val="bg1"/>
                          </a:solidFill>
                          <a:latin typeface="Arial"/>
                        </a:defRPr>
                      </a:lvl2pPr>
                      <a:lvl3pPr marL="685183" algn="l" defTabSz="685183" rtl="0" eaLnBrk="1" latinLnBrk="0" hangingPunct="1">
                        <a:defRPr sz="1349" b="1" kern="1200">
                          <a:solidFill>
                            <a:schemeClr val="bg1"/>
                          </a:solidFill>
                          <a:latin typeface="Arial"/>
                        </a:defRPr>
                      </a:lvl3pPr>
                      <a:lvl4pPr marL="1027774" algn="l" defTabSz="685183" rtl="0" eaLnBrk="1" latinLnBrk="0" hangingPunct="1">
                        <a:defRPr sz="1349" b="1" kern="1200">
                          <a:solidFill>
                            <a:schemeClr val="bg1"/>
                          </a:solidFill>
                          <a:latin typeface="Arial"/>
                        </a:defRPr>
                      </a:lvl4pPr>
                      <a:lvl5pPr marL="1370366" algn="l" defTabSz="685183" rtl="0" eaLnBrk="1" latinLnBrk="0" hangingPunct="1">
                        <a:defRPr sz="1349" b="1" kern="1200">
                          <a:solidFill>
                            <a:schemeClr val="bg1"/>
                          </a:solidFill>
                          <a:latin typeface="Arial"/>
                        </a:defRPr>
                      </a:lvl5pPr>
                      <a:lvl6pPr marL="1712957" algn="l" defTabSz="685183" rtl="0" eaLnBrk="1" latinLnBrk="0" hangingPunct="1">
                        <a:defRPr sz="1349" b="1" kern="1200">
                          <a:solidFill>
                            <a:schemeClr val="bg1"/>
                          </a:solidFill>
                          <a:latin typeface="Arial"/>
                        </a:defRPr>
                      </a:lvl6pPr>
                      <a:lvl7pPr marL="2055548" algn="l" defTabSz="685183" rtl="0" eaLnBrk="1" latinLnBrk="0" hangingPunct="1">
                        <a:defRPr sz="1349" b="1" kern="1200">
                          <a:solidFill>
                            <a:schemeClr val="bg1"/>
                          </a:solidFill>
                          <a:latin typeface="Arial"/>
                        </a:defRPr>
                      </a:lvl7pPr>
                      <a:lvl8pPr marL="2398140" algn="l" defTabSz="685183" rtl="0" eaLnBrk="1" latinLnBrk="0" hangingPunct="1">
                        <a:defRPr sz="1349" b="1" kern="1200">
                          <a:solidFill>
                            <a:schemeClr val="bg1"/>
                          </a:solidFill>
                          <a:latin typeface="Arial"/>
                        </a:defRPr>
                      </a:lvl8pPr>
                      <a:lvl9pPr marL="2740731" algn="l" defTabSz="685183" rtl="0" eaLnBrk="1" latinLnBrk="0" hangingPunct="1">
                        <a:defRPr sz="1349" b="1" kern="1200">
                          <a:solidFill>
                            <a:schemeClr val="bg1"/>
                          </a:solidFill>
                          <a:latin typeface="Arial"/>
                        </a:defRPr>
                      </a:lvl9pPr>
                    </a:lstStyle>
                    <a:p>
                      <a:pPr algn="ctr">
                        <a:spcAft>
                          <a:spcPts val="300"/>
                        </a:spcAft>
                      </a:pPr>
                      <a:r>
                        <a:rPr lang="en-GB" sz="1000"/>
                        <a:t>POINT</a:t>
                      </a:r>
                      <a:r>
                        <a:rPr lang="en-GB" sz="1000" baseline="30000"/>
                        <a:t>3,4</a:t>
                      </a:r>
                      <a:br>
                        <a:rPr lang="en-GB" sz="1000" baseline="30000"/>
                      </a:br>
                      <a:r>
                        <a:rPr lang="en-GB" sz="800" b="0"/>
                        <a:t>(N=4,881)</a:t>
                      </a:r>
                      <a:endParaRPr lang="en-US" sz="800" b="0"/>
                    </a:p>
                  </a:txBody>
                  <a:tcPr marT="91440" marB="9144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tc gridSpan="2">
                  <a:txBody>
                    <a:bodyPr/>
                    <a:lstStyle>
                      <a:lvl1pPr marL="0" algn="l" defTabSz="685183" rtl="0" eaLnBrk="1" latinLnBrk="0" hangingPunct="1">
                        <a:defRPr sz="1349" b="1" kern="1200">
                          <a:solidFill>
                            <a:schemeClr val="bg1"/>
                          </a:solidFill>
                          <a:latin typeface="Arial"/>
                        </a:defRPr>
                      </a:lvl1pPr>
                      <a:lvl2pPr marL="342591" algn="l" defTabSz="685183" rtl="0" eaLnBrk="1" latinLnBrk="0" hangingPunct="1">
                        <a:defRPr sz="1349" b="1" kern="1200">
                          <a:solidFill>
                            <a:schemeClr val="bg1"/>
                          </a:solidFill>
                          <a:latin typeface="Arial"/>
                        </a:defRPr>
                      </a:lvl2pPr>
                      <a:lvl3pPr marL="685183" algn="l" defTabSz="685183" rtl="0" eaLnBrk="1" latinLnBrk="0" hangingPunct="1">
                        <a:defRPr sz="1349" b="1" kern="1200">
                          <a:solidFill>
                            <a:schemeClr val="bg1"/>
                          </a:solidFill>
                          <a:latin typeface="Arial"/>
                        </a:defRPr>
                      </a:lvl3pPr>
                      <a:lvl4pPr marL="1027774" algn="l" defTabSz="685183" rtl="0" eaLnBrk="1" latinLnBrk="0" hangingPunct="1">
                        <a:defRPr sz="1349" b="1" kern="1200">
                          <a:solidFill>
                            <a:schemeClr val="bg1"/>
                          </a:solidFill>
                          <a:latin typeface="Arial"/>
                        </a:defRPr>
                      </a:lvl4pPr>
                      <a:lvl5pPr marL="1370366" algn="l" defTabSz="685183" rtl="0" eaLnBrk="1" latinLnBrk="0" hangingPunct="1">
                        <a:defRPr sz="1349" b="1" kern="1200">
                          <a:solidFill>
                            <a:schemeClr val="bg1"/>
                          </a:solidFill>
                          <a:latin typeface="Arial"/>
                        </a:defRPr>
                      </a:lvl5pPr>
                      <a:lvl6pPr marL="1712957" algn="l" defTabSz="685183" rtl="0" eaLnBrk="1" latinLnBrk="0" hangingPunct="1">
                        <a:defRPr sz="1349" b="1" kern="1200">
                          <a:solidFill>
                            <a:schemeClr val="bg1"/>
                          </a:solidFill>
                          <a:latin typeface="Arial"/>
                        </a:defRPr>
                      </a:lvl6pPr>
                      <a:lvl7pPr marL="2055548" algn="l" defTabSz="685183" rtl="0" eaLnBrk="1" latinLnBrk="0" hangingPunct="1">
                        <a:defRPr sz="1349" b="1" kern="1200">
                          <a:solidFill>
                            <a:schemeClr val="bg1"/>
                          </a:solidFill>
                          <a:latin typeface="Arial"/>
                        </a:defRPr>
                      </a:lvl7pPr>
                      <a:lvl8pPr marL="2398140" algn="l" defTabSz="685183" rtl="0" eaLnBrk="1" latinLnBrk="0" hangingPunct="1">
                        <a:defRPr sz="1349" b="1" kern="1200">
                          <a:solidFill>
                            <a:schemeClr val="bg1"/>
                          </a:solidFill>
                          <a:latin typeface="Arial"/>
                        </a:defRPr>
                      </a:lvl8pPr>
                      <a:lvl9pPr marL="2740731" algn="l" defTabSz="685183" rtl="0" eaLnBrk="1" latinLnBrk="0" hangingPunct="1">
                        <a:defRPr sz="1349" b="1" kern="1200">
                          <a:solidFill>
                            <a:schemeClr val="bg1"/>
                          </a:solidFill>
                          <a:latin typeface="Arial"/>
                        </a:defRPr>
                      </a:lvl9pPr>
                    </a:lstStyle>
                    <a:p>
                      <a:pPr algn="ctr">
                        <a:spcAft>
                          <a:spcPts val="300"/>
                        </a:spcAft>
                      </a:pPr>
                      <a:r>
                        <a:rPr lang="en-GB" sz="1000"/>
                        <a:t>THALES</a:t>
                      </a:r>
                      <a:r>
                        <a:rPr lang="en-GB" sz="1000" baseline="30000"/>
                        <a:t>5,6</a:t>
                      </a:r>
                      <a:br>
                        <a:rPr lang="en-GB" sz="1000" baseline="30000"/>
                      </a:br>
                      <a:r>
                        <a:rPr lang="en-GB" sz="800" b="0"/>
                        <a:t>(N=11,016)</a:t>
                      </a:r>
                      <a:endParaRPr lang="en-US" sz="800" b="0"/>
                    </a:p>
                  </a:txBody>
                  <a:tcPr marT="91440" marB="9144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noFill/>
                      <a:prstDash val="soli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lnL w="6350" cap="flat" cmpd="sng" algn="ctr">
                      <a:solidFill>
                        <a:schemeClr val="bg1"/>
                      </a:solidFill>
                      <a:prstDash val="solid"/>
                      <a:round/>
                      <a:headEnd type="none" w="med" len="med"/>
                      <a:tailEnd type="none" w="med" len="med"/>
                    </a:lnL>
                  </a:tcPr>
                </a:tc>
                <a:tc gridSpan="2">
                  <a:txBody>
                    <a:bodyPr/>
                    <a:lstStyle>
                      <a:lvl1pPr marL="0" algn="l" defTabSz="685183" rtl="0" eaLnBrk="1" latinLnBrk="0" hangingPunct="1">
                        <a:defRPr sz="1349" b="1" kern="1200">
                          <a:solidFill>
                            <a:schemeClr val="bg1"/>
                          </a:solidFill>
                          <a:latin typeface="Arial"/>
                        </a:defRPr>
                      </a:lvl1pPr>
                      <a:lvl2pPr marL="342591" algn="l" defTabSz="685183" rtl="0" eaLnBrk="1" latinLnBrk="0" hangingPunct="1">
                        <a:defRPr sz="1349" b="1" kern="1200">
                          <a:solidFill>
                            <a:schemeClr val="bg1"/>
                          </a:solidFill>
                          <a:latin typeface="Arial"/>
                        </a:defRPr>
                      </a:lvl2pPr>
                      <a:lvl3pPr marL="685183" algn="l" defTabSz="685183" rtl="0" eaLnBrk="1" latinLnBrk="0" hangingPunct="1">
                        <a:defRPr sz="1349" b="1" kern="1200">
                          <a:solidFill>
                            <a:schemeClr val="bg1"/>
                          </a:solidFill>
                          <a:latin typeface="Arial"/>
                        </a:defRPr>
                      </a:lvl3pPr>
                      <a:lvl4pPr marL="1027774" algn="l" defTabSz="685183" rtl="0" eaLnBrk="1" latinLnBrk="0" hangingPunct="1">
                        <a:defRPr sz="1349" b="1" kern="1200">
                          <a:solidFill>
                            <a:schemeClr val="bg1"/>
                          </a:solidFill>
                          <a:latin typeface="Arial"/>
                        </a:defRPr>
                      </a:lvl4pPr>
                      <a:lvl5pPr marL="1370366" algn="l" defTabSz="685183" rtl="0" eaLnBrk="1" latinLnBrk="0" hangingPunct="1">
                        <a:defRPr sz="1349" b="1" kern="1200">
                          <a:solidFill>
                            <a:schemeClr val="bg1"/>
                          </a:solidFill>
                          <a:latin typeface="Arial"/>
                        </a:defRPr>
                      </a:lvl5pPr>
                      <a:lvl6pPr marL="1712957" algn="l" defTabSz="685183" rtl="0" eaLnBrk="1" latinLnBrk="0" hangingPunct="1">
                        <a:defRPr sz="1349" b="1" kern="1200">
                          <a:solidFill>
                            <a:schemeClr val="bg1"/>
                          </a:solidFill>
                          <a:latin typeface="Arial"/>
                        </a:defRPr>
                      </a:lvl6pPr>
                      <a:lvl7pPr marL="2055548" algn="l" defTabSz="685183" rtl="0" eaLnBrk="1" latinLnBrk="0" hangingPunct="1">
                        <a:defRPr sz="1349" b="1" kern="1200">
                          <a:solidFill>
                            <a:schemeClr val="bg1"/>
                          </a:solidFill>
                          <a:latin typeface="Arial"/>
                        </a:defRPr>
                      </a:lvl7pPr>
                      <a:lvl8pPr marL="2398140" algn="l" defTabSz="685183" rtl="0" eaLnBrk="1" latinLnBrk="0" hangingPunct="1">
                        <a:defRPr sz="1349" b="1" kern="1200">
                          <a:solidFill>
                            <a:schemeClr val="bg1"/>
                          </a:solidFill>
                          <a:latin typeface="Arial"/>
                        </a:defRPr>
                      </a:lvl8pPr>
                      <a:lvl9pPr marL="2740731" algn="l" defTabSz="685183" rtl="0" eaLnBrk="1" latinLnBrk="0" hangingPunct="1">
                        <a:defRPr sz="1349" b="1" kern="1200">
                          <a:solidFill>
                            <a:schemeClr val="bg1"/>
                          </a:solidFill>
                          <a:latin typeface="Arial"/>
                        </a:defRPr>
                      </a:lvl9pPr>
                    </a:lstStyle>
                    <a:p>
                      <a:pPr algn="ctr">
                        <a:spcAft>
                          <a:spcPts val="300"/>
                        </a:spcAft>
                      </a:pPr>
                      <a:r>
                        <a:rPr lang="en-GB" sz="1000"/>
                        <a:t>COMPASS</a:t>
                      </a:r>
                      <a:r>
                        <a:rPr lang="en-GB" sz="1000" baseline="30000"/>
                        <a:t>7,8</a:t>
                      </a:r>
                      <a:br>
                        <a:rPr lang="en-GB" sz="1000" baseline="30000"/>
                      </a:br>
                      <a:r>
                        <a:rPr lang="en-GB" sz="800" b="0"/>
                        <a:t>(N=27,395)</a:t>
                      </a:r>
                      <a:endParaRPr lang="en-US" sz="800" b="0"/>
                    </a:p>
                  </a:txBody>
                  <a:tcPr marT="91440" marB="91440">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US"/>
                    </a:p>
                  </a:txBody>
                  <a:tcPr/>
                </a:tc>
                <a:extLst>
                  <a:ext uri="{0D108BD9-81ED-4DB2-BD59-A6C34878D82A}">
                    <a16:rowId xmlns:a16="http://schemas.microsoft.com/office/drawing/2014/main" val="2717267808"/>
                  </a:ext>
                </a:extLst>
              </a:tr>
              <a:tr h="0">
                <a:tc row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t>Agents</a:t>
                      </a:r>
                      <a:endParaRPr lang="en-US" sz="800" b="1"/>
                    </a:p>
                  </a:txBody>
                  <a:tcPr marL="72000" marT="27432" marB="27432">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solidFill>
                            <a:srgbClr val="4D7A41"/>
                          </a:solidFill>
                        </a:rPr>
                        <a:t>Clopidogrel + ASA</a:t>
                      </a:r>
                      <a:r>
                        <a:rPr lang="en-GB" sz="800" b="1" baseline="30000">
                          <a:solidFill>
                            <a:srgbClr val="4D7A41"/>
                          </a:solidFill>
                          <a:latin typeface="Arial" panose="020B0604020202020204" pitchFamily="34" charset="0"/>
                          <a:cs typeface="Arial" panose="020B0604020202020204" pitchFamily="34" charset="0"/>
                        </a:rPr>
                        <a:t>†</a:t>
                      </a:r>
                      <a:endParaRPr lang="en-US" sz="800" b="1" baseline="30000">
                        <a:solidFill>
                          <a:srgbClr val="4D7A4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vs </a:t>
                      </a:r>
                      <a:r>
                        <a:rPr lang="en-GB" sz="800" b="1">
                          <a:solidFill>
                            <a:schemeClr val="accent2"/>
                          </a:solidFill>
                        </a:rPr>
                        <a:t>ASA</a:t>
                      </a:r>
                      <a:endParaRPr lang="en-US" sz="800" b="1">
                        <a:solidFill>
                          <a:schemeClr val="accent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solidFill>
                            <a:srgbClr val="4D7A41"/>
                          </a:solidFill>
                        </a:rPr>
                        <a:t>Clopidogrel + ASA</a:t>
                      </a:r>
                      <a:endParaRPr lang="en-US" sz="800" b="1">
                        <a:solidFill>
                          <a:srgbClr val="4D7A4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vs </a:t>
                      </a:r>
                      <a:r>
                        <a:rPr lang="en-GB" sz="800" b="1">
                          <a:solidFill>
                            <a:schemeClr val="accent2"/>
                          </a:solidFill>
                        </a:rPr>
                        <a:t>ASA</a:t>
                      </a:r>
                      <a:endParaRPr lang="en-US" sz="800" b="1">
                        <a:solidFill>
                          <a:schemeClr val="accent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solidFill>
                            <a:srgbClr val="AB9070"/>
                          </a:solidFill>
                        </a:rPr>
                        <a:t>Ticagrelor + ASA</a:t>
                      </a:r>
                      <a:endParaRPr lang="en-US" sz="800" b="1">
                        <a:solidFill>
                          <a:srgbClr val="AB9070"/>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vs </a:t>
                      </a:r>
                      <a:r>
                        <a:rPr lang="en-GB" sz="800" b="1">
                          <a:solidFill>
                            <a:schemeClr val="accent2"/>
                          </a:solidFill>
                        </a:rPr>
                        <a:t>ASA</a:t>
                      </a:r>
                      <a:endParaRPr lang="en-US" sz="800" b="1">
                        <a:solidFill>
                          <a:schemeClr val="accent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spc="0" baseline="0">
                          <a:solidFill>
                            <a:srgbClr val="426F8F"/>
                          </a:solidFill>
                        </a:rPr>
                        <a:t>Rivaroxaban</a:t>
                      </a:r>
                      <a:r>
                        <a:rPr lang="en-GB" sz="800" b="1" spc="-20" baseline="0">
                          <a:solidFill>
                            <a:srgbClr val="426F8F"/>
                          </a:solidFill>
                        </a:rPr>
                        <a:t> </a:t>
                      </a:r>
                      <a:br>
                        <a:rPr lang="en-GB" sz="800" b="1" spc="-20" baseline="0">
                          <a:solidFill>
                            <a:srgbClr val="426F8F"/>
                          </a:solidFill>
                        </a:rPr>
                      </a:br>
                      <a:r>
                        <a:rPr lang="en-GB" sz="800" b="1" spc="-40" baseline="0">
                          <a:solidFill>
                            <a:srgbClr val="426F8F"/>
                          </a:solidFill>
                        </a:rPr>
                        <a:t>2.5 mg BID + ASA </a:t>
                      </a:r>
                      <a:endParaRPr lang="en-GB" sz="800" spc="-40" baseline="0">
                        <a:solidFill>
                          <a:srgbClr val="426F8F"/>
                        </a:solidFill>
                      </a:endParaRPr>
                    </a:p>
                  </a:txBody>
                  <a:tcPr marR="0"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vs </a:t>
                      </a:r>
                      <a:r>
                        <a:rPr lang="en-GB" sz="800" b="1">
                          <a:solidFill>
                            <a:schemeClr val="accent2"/>
                          </a:solidFill>
                        </a:rPr>
                        <a:t>ASA</a:t>
                      </a:r>
                      <a:endParaRPr lang="en-US" sz="800">
                        <a:solidFill>
                          <a:schemeClr val="accent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5499699"/>
                  </a:ext>
                </a:extLst>
              </a:tr>
              <a:tr h="0">
                <a:tc vMerge="1">
                  <a:txBody>
                    <a:bodyPr/>
                    <a:lstStyle/>
                    <a:p>
                      <a:pPr>
                        <a:spcAft>
                          <a:spcPts val="0"/>
                        </a:spcAft>
                      </a:pPr>
                      <a:endParaRPr lang="en-US" sz="1050" b="1"/>
                    </a:p>
                  </a:txBody>
                  <a:tcPr marL="72000" marT="36000" marB="36000">
                    <a:lnL w="6350" cap="flat" cmpd="sng" algn="ctr">
                      <a:noFill/>
                      <a:prstDash val="solid"/>
                      <a:round/>
                      <a:headEnd type="none" w="med" len="med"/>
                      <a:tailEnd type="none" w="med" len="med"/>
                    </a:lnL>
                    <a:lnT w="12700" cap="flat" cmpd="sng" algn="ctr">
                      <a:noFill/>
                      <a:prstDash val="solid"/>
                      <a:round/>
                      <a:headEnd type="none" w="med" len="med"/>
                      <a:tailEnd type="none" w="med" len="med"/>
                    </a:lnT>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0"/>
                        </a:spcAft>
                      </a:pPr>
                      <a:endParaRPr lang="en-US" sz="800" b="1">
                        <a:solidFill>
                          <a:schemeClr val="bg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0"/>
                        </a:spcAft>
                      </a:pPr>
                      <a:endParaRPr lang="en-US" sz="800" b="1">
                        <a:solidFill>
                          <a:schemeClr val="bg2"/>
                        </a:solidFill>
                      </a:endParaRPr>
                    </a:p>
                  </a:txBody>
                  <a:tcPr marT="0" marB="3600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0"/>
                        </a:spcAft>
                      </a:pPr>
                      <a:endParaRPr lang="en-US" sz="800" b="1">
                        <a:solidFill>
                          <a:schemeClr val="bg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0"/>
                        </a:spcAft>
                      </a:pPr>
                      <a:endParaRPr lang="en-US" sz="800" b="1">
                        <a:solidFill>
                          <a:schemeClr val="bg2"/>
                        </a:solidFill>
                      </a:endParaRPr>
                    </a:p>
                  </a:txBody>
                  <a:tcPr marT="0" marB="3600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0"/>
                        </a:spcAft>
                      </a:pPr>
                      <a:endParaRPr lang="en-US" sz="800" b="1">
                        <a:solidFill>
                          <a:schemeClr val="bg2"/>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0"/>
                        </a:spcAft>
                      </a:pPr>
                      <a:endParaRPr lang="en-US" sz="800" b="1">
                        <a:solidFill>
                          <a:schemeClr val="bg2"/>
                        </a:solidFill>
                      </a:endParaRPr>
                    </a:p>
                  </a:txBody>
                  <a:tcPr marT="0" marB="36000">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0"/>
                        </a:spcAft>
                      </a:pPr>
                      <a:r>
                        <a:rPr lang="en-GB" sz="600" i="1"/>
                        <a:t>(and vs rivaroxaban 5 mg BID alone)</a:t>
                      </a:r>
                      <a:endParaRPr lang="en-US" sz="600" i="1"/>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spcAft>
                          <a:spcPts val="300"/>
                        </a:spcAft>
                      </a:pPr>
                      <a:endParaRPr lang="en-US" sz="1100"/>
                    </a:p>
                  </a:txBody>
                  <a:tcPr marT="72000" marB="72000">
                    <a:lnL>
                      <a:noFill/>
                    </a:lnL>
                    <a:lnR w="6350" cap="flat" cmpd="sng" algn="ctr">
                      <a:noFill/>
                      <a:prstDash val="solid"/>
                      <a:round/>
                      <a:headEnd type="none" w="med" len="med"/>
                      <a:tailEnd type="none" w="med" len="med"/>
                    </a:lnR>
                  </a:tcPr>
                </a:tc>
                <a:extLst>
                  <a:ext uri="{0D108BD9-81ED-4DB2-BD59-A6C34878D82A}">
                    <a16:rowId xmlns:a16="http://schemas.microsoft.com/office/drawing/2014/main" val="1581803089"/>
                  </a:ext>
                </a:extLst>
              </a:tr>
              <a:tr h="0">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t>Patient population</a:t>
                      </a:r>
                      <a:endParaRPr lang="en-US" sz="800" b="1"/>
                    </a:p>
                  </a:txBody>
                  <a:tcPr marL="72000" marT="27432" marB="27432">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Minor ischemic stroke/</a:t>
                      </a:r>
                      <a:br>
                        <a:rPr lang="en-GB" sz="800"/>
                      </a:br>
                      <a:r>
                        <a:rPr lang="en-GB" sz="800"/>
                        <a:t>high-risk TIA</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GB" sz="800"/>
                        <a:t>Minor ischemic stroke/ </a:t>
                      </a:r>
                      <a:br>
                        <a:rPr lang="en-GB" sz="800"/>
                      </a:br>
                      <a:r>
                        <a:rPr lang="en-GB" sz="800"/>
                        <a:t>high-risk TIA</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Mild/moderate ischemic stroke</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3"/>
                      </a:solidFill>
                      <a:prstDash val="solid"/>
                      <a:round/>
                      <a:headEnd type="none" w="med" len="med"/>
                      <a:tailEnd type="none" w="med" len="med"/>
                    </a:ln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Stable CAD or PAD</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6097431"/>
                  </a:ext>
                </a:extLst>
              </a:tr>
              <a:tr h="0">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US" sz="800" b="1"/>
                        <a:t>Follow-up</a:t>
                      </a:r>
                    </a:p>
                  </a:txBody>
                  <a:tcPr marL="72000" marT="27432" marB="27432">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US" sz="800"/>
                        <a:t>3 months</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en-US" sz="800"/>
                        <a:t>3 months</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US" sz="800"/>
                        <a:t>1 month</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US" sz="800"/>
                        <a:t>23 months </a:t>
                      </a: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544537711"/>
                  </a:ext>
                </a:extLst>
              </a:tr>
              <a:tr h="0">
                <a:tc rowSpan="4">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t>Efficacy</a:t>
                      </a:r>
                      <a:endParaRPr lang="en-US" sz="800" b="1"/>
                    </a:p>
                  </a:txBody>
                  <a:tcPr marL="72000" marT="27432" marB="27432">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Stroke</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Composite IS, MI, mortality</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spcAft>
                          <a:spcPts val="300"/>
                        </a:spcAft>
                      </a:pPr>
                      <a:endParaRPr lang="en-US" sz="1150"/>
                    </a:p>
                  </a:txBody>
                  <a:tcPr marT="72000" marB="72000"/>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Composite stroke, mortality</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3"/>
                      </a:solidFill>
                      <a:prstDash val="solid"/>
                      <a:round/>
                      <a:headEnd type="none" w="med" len="med"/>
                      <a:tailEnd type="none" w="med" len="med"/>
                    </a:ln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a:t>Composite stroke, mortality</a:t>
                      </a:r>
                      <a:endParaRPr lang="en-US" sz="800"/>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214206092"/>
                  </a:ext>
                </a:extLst>
              </a:tr>
              <a:tr h="0">
                <a:tc vMerge="1">
                  <a:txBody>
                    <a:bodyPr/>
                    <a:lstStyle/>
                    <a:p>
                      <a:pPr>
                        <a:spcAft>
                          <a:spcPts val="300"/>
                        </a:spcAft>
                      </a:pPr>
                      <a:endParaRPr lang="en-US" sz="1050" b="1"/>
                    </a:p>
                  </a:txBody>
                  <a:tcPr marL="72000" marT="72000" marB="72000">
                    <a:lnL w="6350" cap="flat" cmpd="sng" algn="ctr">
                      <a:no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GB" sz="800" b="0">
                          <a:solidFill>
                            <a:schemeClr val="tx1"/>
                          </a:solidFill>
                        </a:rPr>
                        <a:t>8.2%</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GB" sz="800" b="0">
                          <a:solidFill>
                            <a:schemeClr val="tx1"/>
                          </a:solidFill>
                        </a:rPr>
                        <a:t>11.7%</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5.0%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GB" sz="800" b="0">
                          <a:solidFill>
                            <a:schemeClr val="tx1"/>
                          </a:solidFill>
                        </a:rPr>
                        <a:t>6.5%</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5.5%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GB" sz="800" b="0">
                          <a:solidFill>
                            <a:schemeClr val="tx1"/>
                          </a:solidFill>
                        </a:rPr>
                        <a:t>6.6%</a:t>
                      </a: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4.1%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5.4%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206477060"/>
                  </a:ext>
                </a:extLst>
              </a:tr>
              <a:tr h="0">
                <a:tc vMerge="1">
                  <a:txBody>
                    <a:bodyPr/>
                    <a:lstStyle/>
                    <a:p>
                      <a:pPr>
                        <a:spcAft>
                          <a:spcPts val="300"/>
                        </a:spcAft>
                      </a:pPr>
                      <a:endParaRPr lang="en-US" sz="1050" b="1"/>
                    </a:p>
                  </a:txBody>
                  <a:tcPr marL="72000" marT="72000" marB="72000">
                    <a:lnL w="6350" cap="flat" cmpd="sng" algn="ctr">
                      <a:noFill/>
                      <a:prstDash val="solid"/>
                      <a:round/>
                      <a:headEnd type="none" w="med" len="med"/>
                      <a:tailEnd type="none" w="med" len="med"/>
                    </a:lnL>
                    <a:lnR>
                      <a:noFill/>
                    </a:lnR>
                    <a:lnT w="9525" cap="flat" cmpd="sng" algn="ctr">
                      <a:noFill/>
                      <a:prstDash val="solid"/>
                    </a:lnT>
                    <a:lnB w="9525" cap="flat" cmpd="sng" algn="ctr">
                      <a:noFill/>
                      <a:prstDash val="solid"/>
                    </a:lnB>
                    <a:lnTlToBr w="12700" cmpd="sng">
                      <a:noFill/>
                      <a:prstDash val="solid"/>
                    </a:lnTlToBr>
                    <a:lnBlToTr w="12700" cmpd="sng">
                      <a:noFill/>
                      <a:prstDash val="solid"/>
                    </a:lnBlToTr>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0">
                          <a:solidFill>
                            <a:schemeClr val="tx1"/>
                          </a:solidFill>
                        </a:rPr>
                        <a:t>Recurrent Ischemic stroke</a:t>
                      </a:r>
                      <a:br>
                        <a:rPr lang="en-GB" sz="800" b="0">
                          <a:solidFill>
                            <a:schemeClr val="tx1"/>
                          </a:solidFill>
                        </a:rPr>
                      </a:br>
                      <a:r>
                        <a:rPr lang="en-GB" sz="800" b="0">
                          <a:solidFill>
                            <a:schemeClr val="tx1"/>
                          </a:solidFill>
                        </a:rPr>
                        <a:t>Or</a:t>
                      </a:r>
                      <a:br>
                        <a:rPr lang="en-GB" sz="800" b="0">
                          <a:solidFill>
                            <a:schemeClr val="tx1"/>
                          </a:solidFill>
                        </a:rPr>
                      </a:br>
                      <a:r>
                        <a:rPr lang="en-GB" sz="800" b="0">
                          <a:solidFill>
                            <a:schemeClr val="tx1"/>
                          </a:solidFill>
                        </a:rPr>
                        <a:t>Ischemic stroke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spcAft>
                          <a:spcPts val="300"/>
                        </a:spcAft>
                      </a:pPr>
                      <a:endParaRPr lang="en-US" sz="1150"/>
                    </a:p>
                  </a:txBody>
                  <a:tcPr marT="72000" marB="72000"/>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0">
                          <a:solidFill>
                            <a:schemeClr val="tx1"/>
                          </a:solidFill>
                        </a:rPr>
                        <a:t>Recurrent Ischemic stroke</a:t>
                      </a:r>
                      <a:br>
                        <a:rPr lang="en-GB" sz="800" b="0">
                          <a:solidFill>
                            <a:schemeClr val="tx1"/>
                          </a:solidFill>
                        </a:rPr>
                      </a:br>
                      <a:r>
                        <a:rPr lang="en-GB" sz="800" b="0">
                          <a:solidFill>
                            <a:schemeClr val="tx1"/>
                          </a:solidFill>
                        </a:rPr>
                        <a:t>Or</a:t>
                      </a:r>
                      <a:br>
                        <a:rPr lang="en-GB" sz="800" b="0">
                          <a:solidFill>
                            <a:schemeClr val="tx1"/>
                          </a:solidFill>
                        </a:rPr>
                      </a:br>
                      <a:r>
                        <a:rPr lang="en-GB" sz="800" b="0">
                          <a:solidFill>
                            <a:schemeClr val="tx1"/>
                          </a:solidFill>
                        </a:rPr>
                        <a:t>Ischemic stroke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spcAft>
                          <a:spcPts val="300"/>
                        </a:spcAft>
                      </a:pPr>
                      <a:endParaRPr lang="en-US" sz="1150"/>
                    </a:p>
                  </a:txBody>
                  <a:tcPr marT="72000" marB="72000"/>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0">
                          <a:solidFill>
                            <a:schemeClr val="tx1"/>
                          </a:solidFill>
                        </a:rPr>
                        <a:t>Recurrent Ischemic stroke</a:t>
                      </a:r>
                      <a:br>
                        <a:rPr lang="en-GB" sz="800" b="0">
                          <a:solidFill>
                            <a:schemeClr val="tx1"/>
                          </a:solidFill>
                        </a:rPr>
                      </a:br>
                      <a:r>
                        <a:rPr lang="en-GB" sz="800" b="0">
                          <a:solidFill>
                            <a:schemeClr val="tx1"/>
                          </a:solidFill>
                        </a:rPr>
                        <a:t>Or</a:t>
                      </a:r>
                      <a:br>
                        <a:rPr lang="en-GB" sz="800" b="0">
                          <a:solidFill>
                            <a:schemeClr val="tx1"/>
                          </a:solidFill>
                        </a:rPr>
                      </a:br>
                      <a:r>
                        <a:rPr lang="en-GB" sz="800" b="0">
                          <a:solidFill>
                            <a:schemeClr val="tx1"/>
                          </a:solidFill>
                        </a:rPr>
                        <a:t>Ischemic stroke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3"/>
                      </a:solidFill>
                      <a:prstDash val="solid"/>
                      <a:round/>
                      <a:headEnd type="none" w="med" len="med"/>
                      <a:tailEnd type="none" w="med" len="med"/>
                    </a:ln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0">
                          <a:solidFill>
                            <a:schemeClr val="tx1"/>
                          </a:solidFill>
                        </a:rPr>
                        <a:t>Recurrent ischemic stroke</a:t>
                      </a:r>
                      <a:br>
                        <a:rPr lang="en-GB" sz="800" b="0">
                          <a:solidFill>
                            <a:schemeClr val="tx1"/>
                          </a:solidFill>
                        </a:rPr>
                      </a:b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1541413950"/>
                  </a:ext>
                </a:extLst>
              </a:tr>
              <a:tr h="0">
                <a:tc vMerge="1">
                  <a:txBody>
                    <a:bodyPr/>
                    <a:lstStyle/>
                    <a:p>
                      <a:pPr algn="ctr">
                        <a:spcAft>
                          <a:spcPts val="300"/>
                        </a:spcAft>
                      </a:pPr>
                      <a:endParaRPr lang="en-US" sz="1050" b="1"/>
                    </a:p>
                  </a:txBody>
                  <a:tcPr marL="72000" marT="72000" marB="72000">
                    <a:lnL w="6350" cap="flat" cmpd="sng" algn="ctr">
                      <a:noFill/>
                      <a:prstDash val="solid"/>
                      <a:round/>
                      <a:headEnd type="none" w="med" len="med"/>
                      <a:tailEnd type="none" w="med" len="med"/>
                    </a:lnL>
                    <a:lnR>
                      <a:noFill/>
                    </a:lnR>
                    <a:lnT w="9525" cap="flat" cmpd="sng" algn="ctr">
                      <a:noFill/>
                      <a:prstDash val="soli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7.9%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11.4%</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4.6%</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6.3%</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5.0% </a:t>
                      </a:r>
                      <a:endParaRPr lang="en-US" sz="800" b="0">
                        <a:solidFill>
                          <a:schemeClr val="tx1"/>
                        </a:solidFill>
                      </a:endParaRPr>
                    </a:p>
                  </a:txBody>
                  <a:tcPr marT="27432" marB="27432" anchor="ct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6.3%</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1.1%</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3.4%</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689067007"/>
                  </a:ext>
                </a:extLst>
              </a:tr>
              <a:tr h="0">
                <a:tc row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spcAft>
                          <a:spcPts val="300"/>
                        </a:spcAft>
                      </a:pPr>
                      <a:r>
                        <a:rPr lang="en-GB" sz="800" b="1"/>
                        <a:t>Safety</a:t>
                      </a:r>
                      <a:endParaRPr lang="en-US" sz="800" b="1"/>
                    </a:p>
                  </a:txBody>
                  <a:tcPr marL="72000" marT="27432" marB="27432">
                    <a:lnL w="6350" cap="flat" cmpd="sng" algn="ctr">
                      <a:no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bg1">
                        <a:lumMod val="95000"/>
                      </a:schemeClr>
                    </a:solidFill>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New </a:t>
                      </a:r>
                      <a:r>
                        <a:rPr lang="en-GB" sz="800" b="0" err="1">
                          <a:solidFill>
                            <a:schemeClr val="tx1"/>
                          </a:solidFill>
                        </a:rPr>
                        <a:t>hemorrhagic</a:t>
                      </a:r>
                      <a:r>
                        <a:rPr lang="en-GB" sz="800" b="0">
                          <a:solidFill>
                            <a:schemeClr val="tx1"/>
                          </a:solidFill>
                        </a:rPr>
                        <a:t> stroke</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Major hemorrhage</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Severe bleeding</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9525" cap="flat" cmpd="sng" algn="ctr">
                      <a:solidFill>
                        <a:schemeClr val="accent3"/>
                      </a:solidFill>
                      <a:prstDash val="solid"/>
                      <a:round/>
                      <a:headEnd type="none" w="med" len="med"/>
                      <a:tailEnd type="none" w="med" len="med"/>
                    </a:lnL>
                    <a:lnT w="9525" cap="flat" cmpd="sng" algn="ctr">
                      <a:solidFill>
                        <a:schemeClr val="accent3"/>
                      </a:solidFill>
                      <a:prstDash val="solid"/>
                      <a:round/>
                      <a:headEnd type="none" w="med" len="med"/>
                      <a:tailEnd type="none" w="med" len="med"/>
                    </a:lnT>
                  </a:tcPr>
                </a:tc>
                <a:tc gridSpan="2">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Major bleeding</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43056375"/>
                  </a:ext>
                </a:extLst>
              </a:tr>
              <a:tr h="0">
                <a:tc vMerge="1">
                  <a:txBody>
                    <a:bodyPr/>
                    <a:lstStyle/>
                    <a:p>
                      <a:pPr>
                        <a:spcAft>
                          <a:spcPts val="300"/>
                        </a:spcAft>
                      </a:pPr>
                      <a:endParaRPr lang="en-US" sz="1050" b="1"/>
                    </a:p>
                  </a:txBody>
                  <a:tcPr marL="72000" marT="72000" marB="72000">
                    <a:lnL w="635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0.3%</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0.3%</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0.9%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0.4%</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0.5%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0.1%</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3.1%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6">
                        <a:lumMod val="20000"/>
                        <a:lumOff val="80000"/>
                      </a:schemeClr>
                    </a:solidFill>
                  </a:tcPr>
                </a:tc>
                <a:tc>
                  <a:txBody>
                    <a:bodyPr/>
                    <a:lstStyle>
                      <a:lvl1pPr marL="0" algn="l" defTabSz="685183" rtl="0" eaLnBrk="1" latinLnBrk="0" hangingPunct="1">
                        <a:defRPr sz="1349" kern="1200">
                          <a:solidFill>
                            <a:schemeClr val="tx1"/>
                          </a:solidFill>
                          <a:latin typeface="Arial"/>
                        </a:defRPr>
                      </a:lvl1pPr>
                      <a:lvl2pPr marL="342591" algn="l" defTabSz="685183" rtl="0" eaLnBrk="1" latinLnBrk="0" hangingPunct="1">
                        <a:defRPr sz="1349" kern="1200">
                          <a:solidFill>
                            <a:schemeClr val="tx1"/>
                          </a:solidFill>
                          <a:latin typeface="Arial"/>
                        </a:defRPr>
                      </a:lvl2pPr>
                      <a:lvl3pPr marL="685183" algn="l" defTabSz="685183" rtl="0" eaLnBrk="1" latinLnBrk="0" hangingPunct="1">
                        <a:defRPr sz="1349" kern="1200">
                          <a:solidFill>
                            <a:schemeClr val="tx1"/>
                          </a:solidFill>
                          <a:latin typeface="Arial"/>
                        </a:defRPr>
                      </a:lvl3pPr>
                      <a:lvl4pPr marL="1027774" algn="l" defTabSz="685183" rtl="0" eaLnBrk="1" latinLnBrk="0" hangingPunct="1">
                        <a:defRPr sz="1349" kern="1200">
                          <a:solidFill>
                            <a:schemeClr val="tx1"/>
                          </a:solidFill>
                          <a:latin typeface="Arial"/>
                        </a:defRPr>
                      </a:lvl4pPr>
                      <a:lvl5pPr marL="1370366" algn="l" defTabSz="685183" rtl="0" eaLnBrk="1" latinLnBrk="0" hangingPunct="1">
                        <a:defRPr sz="1349" kern="1200">
                          <a:solidFill>
                            <a:schemeClr val="tx1"/>
                          </a:solidFill>
                          <a:latin typeface="Arial"/>
                        </a:defRPr>
                      </a:lvl5pPr>
                      <a:lvl6pPr marL="1712957" algn="l" defTabSz="685183" rtl="0" eaLnBrk="1" latinLnBrk="0" hangingPunct="1">
                        <a:defRPr sz="1349" kern="1200">
                          <a:solidFill>
                            <a:schemeClr val="tx1"/>
                          </a:solidFill>
                          <a:latin typeface="Arial"/>
                        </a:defRPr>
                      </a:lvl6pPr>
                      <a:lvl7pPr marL="2055548" algn="l" defTabSz="685183" rtl="0" eaLnBrk="1" latinLnBrk="0" hangingPunct="1">
                        <a:defRPr sz="1349" kern="1200">
                          <a:solidFill>
                            <a:schemeClr val="tx1"/>
                          </a:solidFill>
                          <a:latin typeface="Arial"/>
                        </a:defRPr>
                      </a:lvl7pPr>
                      <a:lvl8pPr marL="2398140" algn="l" defTabSz="685183" rtl="0" eaLnBrk="1" latinLnBrk="0" hangingPunct="1">
                        <a:defRPr sz="1349" kern="1200">
                          <a:solidFill>
                            <a:schemeClr val="tx1"/>
                          </a:solidFill>
                          <a:latin typeface="Arial"/>
                        </a:defRPr>
                      </a:lvl8pPr>
                      <a:lvl9pPr marL="2740731" algn="l" defTabSz="685183" rtl="0" eaLnBrk="1" latinLnBrk="0" hangingPunct="1">
                        <a:defRPr sz="1349" kern="1200">
                          <a:solidFill>
                            <a:schemeClr val="tx1"/>
                          </a:solidFill>
                          <a:latin typeface="Arial"/>
                        </a:defRPr>
                      </a:lvl9pPr>
                    </a:lstStyle>
                    <a:p>
                      <a:pPr algn="ctr">
                        <a:spcAft>
                          <a:spcPts val="300"/>
                        </a:spcAft>
                      </a:pPr>
                      <a:r>
                        <a:rPr lang="en-GB" sz="800" b="0">
                          <a:solidFill>
                            <a:schemeClr val="tx1"/>
                          </a:solidFill>
                        </a:rPr>
                        <a:t>1.9% </a:t>
                      </a:r>
                      <a:endParaRPr lang="en-US" sz="800" b="0">
                        <a:solidFill>
                          <a:schemeClr val="tx1"/>
                        </a:solidFill>
                      </a:endParaRPr>
                    </a:p>
                  </a:txBody>
                  <a:tcPr marT="27432" marB="27432">
                    <a:lnL w="9525"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noFill/>
                      <a:prstDash val="soli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888243118"/>
                  </a:ext>
                </a:extLst>
              </a:tr>
            </a:tbl>
          </a:graphicData>
        </a:graphic>
      </p:graphicFrame>
      <p:sp>
        <p:nvSpPr>
          <p:cNvPr id="13" name="TextBox 12">
            <a:extLst>
              <a:ext uri="{FF2B5EF4-FFF2-40B4-BE49-F238E27FC236}">
                <a16:creationId xmlns:a16="http://schemas.microsoft.com/office/drawing/2014/main" id="{AE74E075-4CCB-132A-2F09-CE3CAECA7A2E}"/>
              </a:ext>
            </a:extLst>
          </p:cNvPr>
          <p:cNvSpPr txBox="1"/>
          <p:nvPr/>
        </p:nvSpPr>
        <p:spPr>
          <a:xfrm>
            <a:off x="2108272" y="3989252"/>
            <a:ext cx="5267325" cy="246221"/>
          </a:xfrm>
          <a:prstGeom prst="rect">
            <a:avLst/>
          </a:prstGeom>
          <a:noFill/>
        </p:spPr>
        <p:txBody>
          <a:bodyPr wrap="square" rtlCol="0">
            <a:spAutoFit/>
          </a:bodyPr>
          <a:lstStyle/>
          <a:p>
            <a:pPr algn="ctr" defTabSz="685732" fontAlgn="auto">
              <a:spcBef>
                <a:spcPts val="0"/>
              </a:spcBef>
              <a:spcAft>
                <a:spcPts val="0"/>
              </a:spcAft>
            </a:pPr>
            <a:r>
              <a:rPr lang="en-GB" sz="1000" b="1" i="1">
                <a:solidFill>
                  <a:schemeClr val="tx2"/>
                </a:solidFill>
                <a:latin typeface="Arial"/>
                <a:cs typeface="Arial" panose="020B0604020202020204" pitchFamily="34" charset="0"/>
              </a:rPr>
              <a:t>Cross trial comparisons should not be made</a:t>
            </a:r>
            <a:endParaRPr lang="en-US" sz="1000" b="1" i="1">
              <a:solidFill>
                <a:schemeClr val="tx2"/>
              </a:solidFill>
              <a:latin typeface="Arial"/>
              <a:cs typeface="Arial" panose="020B0604020202020204" pitchFamily="34" charset="0"/>
            </a:endParaRPr>
          </a:p>
        </p:txBody>
      </p:sp>
    </p:spTree>
    <p:extLst>
      <p:ext uri="{BB962C8B-B14F-4D97-AF65-F5344CB8AC3E}">
        <p14:creationId xmlns:p14="http://schemas.microsoft.com/office/powerpoint/2010/main" val="4264295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hteck 1">
            <a:extLst>
              <a:ext uri="{FF2B5EF4-FFF2-40B4-BE49-F238E27FC236}">
                <a16:creationId xmlns:a16="http://schemas.microsoft.com/office/drawing/2014/main" id="{48DF019D-BAE1-24C1-E822-A901020367C6}"/>
              </a:ext>
            </a:extLst>
          </p:cNvPr>
          <p:cNvSpPr/>
          <p:nvPr/>
        </p:nvSpPr>
        <p:spPr>
          <a:xfrm>
            <a:off x="-1" y="0"/>
            <a:ext cx="2644959" cy="5143500"/>
          </a:xfrm>
          <a:prstGeom prst="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12" err="1">
              <a:solidFill>
                <a:schemeClr val="bg1"/>
              </a:solidFill>
            </a:endParaRPr>
          </a:p>
        </p:txBody>
      </p:sp>
      <p:sp>
        <p:nvSpPr>
          <p:cNvPr id="2" name="Title 1">
            <a:extLst>
              <a:ext uri="{FF2B5EF4-FFF2-40B4-BE49-F238E27FC236}">
                <a16:creationId xmlns:a16="http://schemas.microsoft.com/office/drawing/2014/main" id="{89C760BB-481C-0F77-807D-CC6A1E4F9881}"/>
              </a:ext>
            </a:extLst>
          </p:cNvPr>
          <p:cNvSpPr>
            <a:spLocks noGrp="1"/>
          </p:cNvSpPr>
          <p:nvPr>
            <p:ph type="title"/>
          </p:nvPr>
        </p:nvSpPr>
        <p:spPr/>
        <p:txBody>
          <a:bodyPr/>
          <a:lstStyle/>
          <a:p>
            <a:r>
              <a:rPr lang="en-US"/>
              <a:t>Table of Contents</a:t>
            </a:r>
            <a:endParaRPr lang="en-GB"/>
          </a:p>
        </p:txBody>
      </p:sp>
      <p:sp>
        <p:nvSpPr>
          <p:cNvPr id="16" name="TextBox 15">
            <a:hlinkClick r:id="rId4" action="ppaction://hlinksldjump"/>
            <a:extLst>
              <a:ext uri="{FF2B5EF4-FFF2-40B4-BE49-F238E27FC236}">
                <a16:creationId xmlns:a16="http://schemas.microsoft.com/office/drawing/2014/main" id="{F1823181-A050-F382-FEE6-1A5383D24AF8}"/>
              </a:ext>
            </a:extLst>
          </p:cNvPr>
          <p:cNvSpPr txBox="1"/>
          <p:nvPr/>
        </p:nvSpPr>
        <p:spPr>
          <a:xfrm>
            <a:off x="2989847" y="1328271"/>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US" sz="1200" b="0" i="0" u="none" kern="0" cap="none" spc="0" normalizeH="0" noProof="0">
                <a:ln>
                  <a:noFill/>
                </a:ln>
                <a:solidFill>
                  <a:schemeClr val="tx2"/>
                </a:solidFill>
                <a:effectLst/>
                <a:uLnTx/>
                <a:uFillTx/>
                <a:latin typeface="+mn-lt"/>
                <a:ea typeface="+mn-ea"/>
                <a:cs typeface="+mn-cs"/>
              </a:rPr>
              <a:t>Stroke incidence and disease burden</a:t>
            </a:r>
          </a:p>
        </p:txBody>
      </p:sp>
      <p:sp>
        <p:nvSpPr>
          <p:cNvPr id="28" name="TextBox 27">
            <a:hlinkClick r:id="rId5" action="ppaction://hlinksldjump"/>
            <a:extLst>
              <a:ext uri="{FF2B5EF4-FFF2-40B4-BE49-F238E27FC236}">
                <a16:creationId xmlns:a16="http://schemas.microsoft.com/office/drawing/2014/main" id="{DB1B54DC-04B5-608B-EBD7-229C50B6BC60}"/>
              </a:ext>
            </a:extLst>
          </p:cNvPr>
          <p:cNvSpPr txBox="1"/>
          <p:nvPr/>
        </p:nvSpPr>
        <p:spPr>
          <a:xfrm>
            <a:off x="2989847" y="2832783"/>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US" sz="1200" b="0" i="0" u="none" kern="0" cap="none" spc="0" normalizeH="0" baseline="0" noProof="0" err="1">
                <a:ln>
                  <a:noFill/>
                </a:ln>
                <a:solidFill>
                  <a:schemeClr val="tx2"/>
                </a:solidFill>
                <a:effectLst/>
                <a:uLnTx/>
                <a:uFillTx/>
                <a:latin typeface="+mn-lt"/>
                <a:ea typeface="+mn-ea"/>
                <a:cs typeface="+mn-cs"/>
              </a:rPr>
              <a:t>Asundexian</a:t>
            </a:r>
            <a:r>
              <a:rPr kumimoji="0" lang="en-US" sz="1200" b="0" i="0" u="none" kern="0" cap="none" spc="0" normalizeH="0" baseline="0" noProof="0">
                <a:ln>
                  <a:noFill/>
                </a:ln>
                <a:solidFill>
                  <a:schemeClr val="tx2"/>
                </a:solidFill>
                <a:effectLst/>
                <a:uLnTx/>
                <a:uFillTx/>
                <a:latin typeface="+mn-lt"/>
                <a:ea typeface="+mn-ea"/>
                <a:cs typeface="+mn-cs"/>
              </a:rPr>
              <a:t> mechanism of action</a:t>
            </a:r>
          </a:p>
        </p:txBody>
      </p:sp>
      <p:sp>
        <p:nvSpPr>
          <p:cNvPr id="31" name="TextBox 30">
            <a:hlinkClick r:id="rId6" action="ppaction://hlinksldjump"/>
            <a:extLst>
              <a:ext uri="{FF2B5EF4-FFF2-40B4-BE49-F238E27FC236}">
                <a16:creationId xmlns:a16="http://schemas.microsoft.com/office/drawing/2014/main" id="{A41632FE-4CDE-3C16-598B-E91BDB634C5A}"/>
              </a:ext>
            </a:extLst>
          </p:cNvPr>
          <p:cNvSpPr txBox="1"/>
          <p:nvPr/>
        </p:nvSpPr>
        <p:spPr>
          <a:xfrm>
            <a:off x="2989847" y="1829775"/>
            <a:ext cx="5795378" cy="184666"/>
          </a:xfrm>
          <a:prstGeom prst="rect">
            <a:avLst/>
          </a:prstGeom>
          <a:noFill/>
        </p:spPr>
        <p:txBody>
          <a:bodyPr wrap="square" lIns="0" tIns="0" rIns="0" bIns="0" anchor="ctr">
            <a:spAutoFit/>
          </a:bodyPr>
          <a:lstStyle/>
          <a:p>
            <a:pPr>
              <a:spcBef>
                <a:spcPts val="0"/>
              </a:spcBef>
              <a:spcAft>
                <a:spcPts val="400"/>
              </a:spcAft>
              <a:buClr>
                <a:srgbClr val="3961AC"/>
              </a:buClr>
              <a:buSzPct val="100000"/>
              <a:tabLst>
                <a:tab pos="1238250" algn="l"/>
              </a:tabLst>
              <a:defRPr/>
            </a:pPr>
            <a:r>
              <a:rPr lang="en-US" sz="1200" kern="0">
                <a:solidFill>
                  <a:schemeClr val="tx2"/>
                </a:solidFill>
                <a:latin typeface="+mn-lt"/>
              </a:rPr>
              <a:t>Unmet need in secondary stroke prevention</a:t>
            </a:r>
          </a:p>
        </p:txBody>
      </p:sp>
      <p:sp>
        <p:nvSpPr>
          <p:cNvPr id="33" name="TextBox 32">
            <a:hlinkClick r:id="rId7" action="ppaction://hlinksldjump"/>
            <a:extLst>
              <a:ext uri="{FF2B5EF4-FFF2-40B4-BE49-F238E27FC236}">
                <a16:creationId xmlns:a16="http://schemas.microsoft.com/office/drawing/2014/main" id="{48A995EE-B049-DF2D-97DD-6746EC521250}"/>
              </a:ext>
            </a:extLst>
          </p:cNvPr>
          <p:cNvSpPr txBox="1"/>
          <p:nvPr/>
        </p:nvSpPr>
        <p:spPr>
          <a:xfrm>
            <a:off x="2989847" y="3334287"/>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GB" sz="1200" b="0" i="0" u="none" strike="noStrike" kern="0" cap="none" spc="0" normalizeH="0" baseline="0" noProof="0" err="1">
                <a:ln>
                  <a:noFill/>
                </a:ln>
                <a:solidFill>
                  <a:schemeClr val="tx2"/>
                </a:solidFill>
                <a:effectLst/>
                <a:uLnTx/>
                <a:uFillTx/>
                <a:latin typeface="+mn-lt"/>
                <a:ea typeface="+mn-ea"/>
                <a:cs typeface="+mn-cs"/>
              </a:rPr>
              <a:t>Asundexian</a:t>
            </a:r>
            <a:r>
              <a:rPr kumimoji="0" lang="en-GB" sz="1200" b="0" i="0" u="none" strike="noStrike" kern="0" cap="none" spc="0" normalizeH="0" baseline="0" noProof="0">
                <a:ln>
                  <a:noFill/>
                </a:ln>
                <a:solidFill>
                  <a:schemeClr val="tx2"/>
                </a:solidFill>
                <a:effectLst/>
                <a:uLnTx/>
                <a:uFillTx/>
                <a:latin typeface="+mn-lt"/>
                <a:ea typeface="+mn-ea"/>
                <a:cs typeface="+mn-cs"/>
              </a:rPr>
              <a:t> Phase II: PACIFIC-STROKE</a:t>
            </a:r>
            <a:endParaRPr kumimoji="0" lang="en-US" sz="1200" b="0" i="0" u="none" strike="noStrike" kern="0" cap="none" spc="0" normalizeH="0" baseline="0" noProof="0">
              <a:ln>
                <a:noFill/>
              </a:ln>
              <a:solidFill>
                <a:schemeClr val="tx2"/>
              </a:solidFill>
              <a:effectLst/>
              <a:uLnTx/>
              <a:uFillTx/>
              <a:latin typeface="+mn-lt"/>
              <a:ea typeface="+mn-ea"/>
              <a:cs typeface="+mn-cs"/>
            </a:endParaRPr>
          </a:p>
        </p:txBody>
      </p:sp>
      <p:sp>
        <p:nvSpPr>
          <p:cNvPr id="38" name="TextBox 37">
            <a:hlinkClick r:id="rId8" action="ppaction://hlinksldjump"/>
            <a:extLst>
              <a:ext uri="{FF2B5EF4-FFF2-40B4-BE49-F238E27FC236}">
                <a16:creationId xmlns:a16="http://schemas.microsoft.com/office/drawing/2014/main" id="{84F79053-AA71-5758-7B4B-4692617BA7D9}"/>
              </a:ext>
            </a:extLst>
          </p:cNvPr>
          <p:cNvSpPr txBox="1"/>
          <p:nvPr/>
        </p:nvSpPr>
        <p:spPr>
          <a:xfrm>
            <a:off x="2989847" y="2331279"/>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US" sz="1200" b="0" i="0" u="none" strike="noStrike" kern="0" cap="none" spc="0" normalizeH="0" baseline="0" noProof="0">
                <a:ln>
                  <a:noFill/>
                </a:ln>
                <a:solidFill>
                  <a:schemeClr val="tx2"/>
                </a:solidFill>
                <a:effectLst/>
                <a:uLnTx/>
                <a:uFillTx/>
                <a:latin typeface="+mn-lt"/>
                <a:ea typeface="+mn-ea"/>
                <a:cs typeface="+mn-cs"/>
              </a:rPr>
              <a:t>Rationale for investigating FXIa inhibitors</a:t>
            </a:r>
          </a:p>
        </p:txBody>
      </p:sp>
      <p:sp>
        <p:nvSpPr>
          <p:cNvPr id="40" name="TextBox 39">
            <a:hlinkClick r:id="rId9" action="ppaction://hlinksldjump"/>
            <a:extLst>
              <a:ext uri="{FF2B5EF4-FFF2-40B4-BE49-F238E27FC236}">
                <a16:creationId xmlns:a16="http://schemas.microsoft.com/office/drawing/2014/main" id="{F6798DB5-180A-8186-7095-5CA1BE9B272F}"/>
              </a:ext>
            </a:extLst>
          </p:cNvPr>
          <p:cNvSpPr txBox="1"/>
          <p:nvPr/>
        </p:nvSpPr>
        <p:spPr>
          <a:xfrm>
            <a:off x="2989847" y="3835791"/>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GB" sz="1200" b="0" i="0" u="none" strike="noStrike" kern="0" cap="none" spc="0" normalizeH="0" baseline="0" noProof="0" err="1">
                <a:ln>
                  <a:noFill/>
                </a:ln>
                <a:solidFill>
                  <a:schemeClr val="tx2"/>
                </a:solidFill>
                <a:effectLst/>
                <a:uLnTx/>
                <a:uFillTx/>
                <a:latin typeface="+mn-lt"/>
                <a:ea typeface="+mn-ea"/>
                <a:cs typeface="+mn-cs"/>
              </a:rPr>
              <a:t>Asundexian</a:t>
            </a:r>
            <a:r>
              <a:rPr kumimoji="0" lang="en-GB" sz="1200" b="0" i="0" u="none" strike="noStrike" kern="0" cap="none" spc="0" normalizeH="0" baseline="0" noProof="0">
                <a:ln>
                  <a:noFill/>
                </a:ln>
                <a:solidFill>
                  <a:schemeClr val="tx2"/>
                </a:solidFill>
                <a:effectLst/>
                <a:uLnTx/>
                <a:uFillTx/>
                <a:latin typeface="+mn-lt"/>
                <a:ea typeface="+mn-ea"/>
                <a:cs typeface="+mn-cs"/>
              </a:rPr>
              <a:t> Phase III: OCEANIC-STROKE</a:t>
            </a:r>
            <a:endParaRPr kumimoji="0" lang="en-US" sz="1200" b="0" i="0" u="none" strike="noStrike" kern="0" cap="none" spc="0" normalizeH="0" baseline="0" noProof="0">
              <a:ln>
                <a:noFill/>
              </a:ln>
              <a:solidFill>
                <a:schemeClr val="tx2"/>
              </a:solidFill>
              <a:effectLst/>
              <a:uLnTx/>
              <a:uFillTx/>
              <a:latin typeface="+mn-lt"/>
              <a:ea typeface="+mn-ea"/>
              <a:cs typeface="+mn-cs"/>
            </a:endParaRPr>
          </a:p>
        </p:txBody>
      </p:sp>
      <p:sp>
        <p:nvSpPr>
          <p:cNvPr id="46" name="TextBox 45">
            <a:hlinkClick r:id="rId10" action="ppaction://hlinksldjump"/>
            <a:extLst>
              <a:ext uri="{FF2B5EF4-FFF2-40B4-BE49-F238E27FC236}">
                <a16:creationId xmlns:a16="http://schemas.microsoft.com/office/drawing/2014/main" id="{1F5BAA43-F08C-E202-FE02-5694BC461F9A}"/>
              </a:ext>
            </a:extLst>
          </p:cNvPr>
          <p:cNvSpPr txBox="1"/>
          <p:nvPr/>
        </p:nvSpPr>
        <p:spPr>
          <a:xfrm>
            <a:off x="2989847" y="4337294"/>
            <a:ext cx="5795378" cy="184666"/>
          </a:xfrm>
          <a:prstGeom prst="rect">
            <a:avLst/>
          </a:prstGeom>
          <a:noFill/>
        </p:spPr>
        <p:txBody>
          <a:bodyPr wrap="square" lIns="0" tIns="0" rIns="0" bIns="0" anchor="ctr">
            <a:spAutoFit/>
          </a:bodyPr>
          <a:lstStyle/>
          <a:p>
            <a:pPr marR="0" lvl="0" algn="l" defTabSz="914400" rtl="0" eaLnBrk="1" fontAlgn="base" latinLnBrk="0" hangingPunct="1">
              <a:lnSpc>
                <a:spcPct val="100000"/>
              </a:lnSpc>
              <a:spcBef>
                <a:spcPts val="0"/>
              </a:spcBef>
              <a:spcAft>
                <a:spcPts val="400"/>
              </a:spcAft>
              <a:buClr>
                <a:srgbClr val="3961AC"/>
              </a:buClr>
              <a:buSzPct val="100000"/>
              <a:tabLst>
                <a:tab pos="1238250" algn="l"/>
              </a:tabLst>
              <a:defRPr/>
            </a:pPr>
            <a:r>
              <a:rPr kumimoji="0" lang="en-GB" sz="1200" b="0" i="0" u="none" strike="noStrike" kern="0" cap="none" spc="0" normalizeH="0" baseline="0" noProof="0">
                <a:ln>
                  <a:noFill/>
                </a:ln>
                <a:solidFill>
                  <a:schemeClr val="tx2"/>
                </a:solidFill>
                <a:effectLst/>
                <a:uLnTx/>
                <a:uFillTx/>
                <a:latin typeface="+mn-lt"/>
                <a:ea typeface="+mn-ea"/>
                <a:cs typeface="+mn-cs"/>
              </a:rPr>
              <a:t>FXI inhibitors in clinical development</a:t>
            </a:r>
            <a:endParaRPr kumimoji="0" lang="en-US" sz="1200" b="0" i="0" u="none" strike="noStrike" kern="0" cap="none" spc="0" normalizeH="0" baseline="0" noProof="0">
              <a:ln>
                <a:noFill/>
              </a:ln>
              <a:solidFill>
                <a:schemeClr val="tx2"/>
              </a:solidFill>
              <a:effectLst/>
              <a:uLnTx/>
              <a:uFillTx/>
              <a:latin typeface="+mn-lt"/>
              <a:ea typeface="+mn-ea"/>
              <a:cs typeface="+mn-cs"/>
            </a:endParaRPr>
          </a:p>
        </p:txBody>
      </p:sp>
      <p:sp>
        <p:nvSpPr>
          <p:cNvPr id="52" name="Subtitle 2">
            <a:extLst>
              <a:ext uri="{FF2B5EF4-FFF2-40B4-BE49-F238E27FC236}">
                <a16:creationId xmlns:a16="http://schemas.microsoft.com/office/drawing/2014/main" id="{56989FF7-497D-A029-FD89-34D6CF0F5924}"/>
              </a:ext>
            </a:extLst>
          </p:cNvPr>
          <p:cNvSpPr txBox="1">
            <a:spLocks/>
          </p:cNvSpPr>
          <p:nvPr/>
        </p:nvSpPr>
        <p:spPr>
          <a:xfrm>
            <a:off x="2416860" y="1222375"/>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1</a:t>
            </a:r>
          </a:p>
        </p:txBody>
      </p:sp>
      <p:sp>
        <p:nvSpPr>
          <p:cNvPr id="53" name="Subtitle 2">
            <a:extLst>
              <a:ext uri="{FF2B5EF4-FFF2-40B4-BE49-F238E27FC236}">
                <a16:creationId xmlns:a16="http://schemas.microsoft.com/office/drawing/2014/main" id="{DA29F475-09E9-29F4-7A35-6F9A1E38D0E4}"/>
              </a:ext>
            </a:extLst>
          </p:cNvPr>
          <p:cNvSpPr txBox="1">
            <a:spLocks/>
          </p:cNvSpPr>
          <p:nvPr/>
        </p:nvSpPr>
        <p:spPr>
          <a:xfrm>
            <a:off x="2416860" y="1723663"/>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2</a:t>
            </a:r>
          </a:p>
        </p:txBody>
      </p:sp>
      <p:sp>
        <p:nvSpPr>
          <p:cNvPr id="54" name="Subtitle 2">
            <a:extLst>
              <a:ext uri="{FF2B5EF4-FFF2-40B4-BE49-F238E27FC236}">
                <a16:creationId xmlns:a16="http://schemas.microsoft.com/office/drawing/2014/main" id="{B7EC5839-0B22-AA79-FCEC-D67E4FA3AAE0}"/>
              </a:ext>
            </a:extLst>
          </p:cNvPr>
          <p:cNvSpPr txBox="1">
            <a:spLocks/>
          </p:cNvSpPr>
          <p:nvPr/>
        </p:nvSpPr>
        <p:spPr>
          <a:xfrm>
            <a:off x="2416860" y="2224951"/>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3</a:t>
            </a:r>
          </a:p>
        </p:txBody>
      </p:sp>
      <p:sp>
        <p:nvSpPr>
          <p:cNvPr id="55" name="Subtitle 2">
            <a:extLst>
              <a:ext uri="{FF2B5EF4-FFF2-40B4-BE49-F238E27FC236}">
                <a16:creationId xmlns:a16="http://schemas.microsoft.com/office/drawing/2014/main" id="{58852774-ACC5-0389-4438-D85183F6678A}"/>
              </a:ext>
            </a:extLst>
          </p:cNvPr>
          <p:cNvSpPr txBox="1">
            <a:spLocks/>
          </p:cNvSpPr>
          <p:nvPr/>
        </p:nvSpPr>
        <p:spPr>
          <a:xfrm>
            <a:off x="2416860" y="2726239"/>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4</a:t>
            </a:r>
          </a:p>
        </p:txBody>
      </p:sp>
      <p:sp>
        <p:nvSpPr>
          <p:cNvPr id="56" name="Subtitle 2">
            <a:extLst>
              <a:ext uri="{FF2B5EF4-FFF2-40B4-BE49-F238E27FC236}">
                <a16:creationId xmlns:a16="http://schemas.microsoft.com/office/drawing/2014/main" id="{5827F404-8DC6-45B7-FA41-D6263F914172}"/>
              </a:ext>
            </a:extLst>
          </p:cNvPr>
          <p:cNvSpPr txBox="1">
            <a:spLocks/>
          </p:cNvSpPr>
          <p:nvPr/>
        </p:nvSpPr>
        <p:spPr>
          <a:xfrm>
            <a:off x="2416860" y="3227527"/>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5</a:t>
            </a:r>
          </a:p>
        </p:txBody>
      </p:sp>
      <p:sp>
        <p:nvSpPr>
          <p:cNvPr id="57" name="Subtitle 2">
            <a:extLst>
              <a:ext uri="{FF2B5EF4-FFF2-40B4-BE49-F238E27FC236}">
                <a16:creationId xmlns:a16="http://schemas.microsoft.com/office/drawing/2014/main" id="{0EA69BDB-460A-AB1C-0D61-491146AB613C}"/>
              </a:ext>
            </a:extLst>
          </p:cNvPr>
          <p:cNvSpPr txBox="1">
            <a:spLocks/>
          </p:cNvSpPr>
          <p:nvPr/>
        </p:nvSpPr>
        <p:spPr>
          <a:xfrm>
            <a:off x="2416860" y="3728815"/>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6</a:t>
            </a:r>
          </a:p>
        </p:txBody>
      </p:sp>
      <p:sp>
        <p:nvSpPr>
          <p:cNvPr id="58" name="Subtitle 2">
            <a:extLst>
              <a:ext uri="{FF2B5EF4-FFF2-40B4-BE49-F238E27FC236}">
                <a16:creationId xmlns:a16="http://schemas.microsoft.com/office/drawing/2014/main" id="{E2E7AF76-8A7E-C2DB-C6A9-04F77F1E51FC}"/>
              </a:ext>
            </a:extLst>
          </p:cNvPr>
          <p:cNvSpPr txBox="1">
            <a:spLocks/>
          </p:cNvSpPr>
          <p:nvPr/>
        </p:nvSpPr>
        <p:spPr>
          <a:xfrm>
            <a:off x="2416860" y="4230104"/>
            <a:ext cx="399046" cy="399046"/>
          </a:xfrm>
          <a:prstGeom prst="round2DiagRect">
            <a:avLst/>
          </a:prstGeom>
          <a:solidFill>
            <a:schemeClr val="accent3"/>
          </a:solidFill>
        </p:spPr>
        <p:txBody>
          <a:bodyPr vert="horz" wrap="none" lIns="146304" tIns="79200" rIns="144000" bIns="79200" rtlCol="0" anchor="ctr">
            <a:noAutofit/>
          </a:bodyPr>
          <a:lstStyle>
            <a:lvl1pPr marL="0" indent="0" algn="ctr" defTabSz="685183" rtl="0" eaLnBrk="1" latinLnBrk="0" hangingPunct="1">
              <a:lnSpc>
                <a:spcPct val="95000"/>
              </a:lnSpc>
              <a:spcBef>
                <a:spcPts val="225"/>
              </a:spcBef>
              <a:buClr>
                <a:schemeClr val="accent1"/>
              </a:buClr>
              <a:buFont typeface="Wingdings" pitchFamily="2" charset="2"/>
              <a:buNone/>
              <a:defRPr lang="en-GB" sz="899" kern="1200" cap="all" baseline="0" dirty="0">
                <a:solidFill>
                  <a:schemeClr val="accent1"/>
                </a:solidFill>
                <a:latin typeface="+mn-lt"/>
                <a:ea typeface="+mn-ea"/>
                <a:cs typeface="+mn-cs"/>
              </a:defRPr>
            </a:lvl1pPr>
            <a:lvl2pPr marL="342591" indent="0" algn="ctr" defTabSz="685183" rtl="0" eaLnBrk="1" latinLnBrk="0" hangingPunct="1">
              <a:lnSpc>
                <a:spcPct val="95000"/>
              </a:lnSpc>
              <a:spcBef>
                <a:spcPts val="225"/>
              </a:spcBef>
              <a:buClr>
                <a:schemeClr val="accent1"/>
              </a:buClr>
              <a:buFont typeface="Wingdings" pitchFamily="2" charset="2"/>
              <a:buNone/>
              <a:tabLst/>
              <a:defRPr sz="1499" kern="1200">
                <a:solidFill>
                  <a:schemeClr val="tx1"/>
                </a:solidFill>
                <a:latin typeface="+mn-lt"/>
                <a:ea typeface="+mn-ea"/>
                <a:cs typeface="+mn-cs"/>
              </a:defRPr>
            </a:lvl2pPr>
            <a:lvl3pPr marL="685183" indent="0" algn="ctr" defTabSz="685183" rtl="0" eaLnBrk="1" latinLnBrk="0" hangingPunct="1">
              <a:lnSpc>
                <a:spcPct val="95000"/>
              </a:lnSpc>
              <a:spcBef>
                <a:spcPts val="225"/>
              </a:spcBef>
              <a:buClr>
                <a:schemeClr val="accent1"/>
              </a:buClr>
              <a:buFont typeface="Wingdings" pitchFamily="2" charset="2"/>
              <a:buNone/>
              <a:tabLst/>
              <a:defRPr sz="1349" kern="1200">
                <a:solidFill>
                  <a:schemeClr val="tx1"/>
                </a:solidFill>
                <a:latin typeface="+mn-lt"/>
                <a:ea typeface="+mn-ea"/>
                <a:cs typeface="+mn-cs"/>
              </a:defRPr>
            </a:lvl3pPr>
            <a:lvl4pPr marL="1027774"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4pPr>
            <a:lvl5pPr marL="1370366" indent="0" algn="ctr" defTabSz="685183" rtl="0" eaLnBrk="1" latinLnBrk="0" hangingPunct="1">
              <a:lnSpc>
                <a:spcPct val="95000"/>
              </a:lnSpc>
              <a:spcBef>
                <a:spcPts val="225"/>
              </a:spcBef>
              <a:buClr>
                <a:schemeClr val="accent1"/>
              </a:buClr>
              <a:buFont typeface="Wingdings" pitchFamily="2" charset="2"/>
              <a:buNone/>
              <a:tabLst/>
              <a:defRPr sz="1199" kern="1200">
                <a:solidFill>
                  <a:schemeClr val="tx1"/>
                </a:solidFill>
                <a:latin typeface="+mn-lt"/>
                <a:ea typeface="+mn-ea"/>
                <a:cs typeface="+mn-cs"/>
              </a:defRPr>
            </a:lvl5pPr>
            <a:lvl6pPr marL="1712957"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6pPr>
            <a:lvl7pPr marL="2055548"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7pPr>
            <a:lvl8pPr marL="2398140"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8pPr>
            <a:lvl9pPr marL="2740731" indent="0" algn="ctr" defTabSz="685183" rtl="0" eaLnBrk="1" latinLnBrk="0" hangingPunct="1">
              <a:lnSpc>
                <a:spcPct val="90000"/>
              </a:lnSpc>
              <a:spcBef>
                <a:spcPts val="375"/>
              </a:spcBef>
              <a:buFont typeface="Arial" panose="020B0604020202020204" pitchFamily="34" charset="0"/>
              <a:buNone/>
              <a:defRPr sz="1199" kern="1200">
                <a:solidFill>
                  <a:schemeClr val="tx1"/>
                </a:solidFill>
                <a:latin typeface="+mn-lt"/>
                <a:ea typeface="+mn-ea"/>
                <a:cs typeface="+mn-cs"/>
              </a:defRPr>
            </a:lvl9pPr>
          </a:lstStyle>
          <a:p>
            <a:pPr fontAlgn="auto">
              <a:spcAft>
                <a:spcPts val="0"/>
              </a:spcAft>
            </a:pPr>
            <a:r>
              <a:rPr lang="en-US" sz="1600" b="1">
                <a:solidFill>
                  <a:schemeClr val="accent3">
                    <a:lumMod val="20000"/>
                    <a:lumOff val="80000"/>
                  </a:schemeClr>
                </a:solidFill>
              </a:rPr>
              <a:t>7</a:t>
            </a:r>
          </a:p>
        </p:txBody>
      </p:sp>
      <p:sp>
        <p:nvSpPr>
          <p:cNvPr id="3" name="Footer Placeholder 4">
            <a:extLst>
              <a:ext uri="{FF2B5EF4-FFF2-40B4-BE49-F238E27FC236}">
                <a16:creationId xmlns:a16="http://schemas.microsoft.com/office/drawing/2014/main" id="{AE6F2940-9ADE-70E6-C74D-7662FE0C76C9}"/>
              </a:ext>
            </a:extLst>
          </p:cNvPr>
          <p:cNvSpPr txBox="1">
            <a:spLocks/>
          </p:cNvSpPr>
          <p:nvPr/>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732" fontAlgn="auto">
              <a:spcBef>
                <a:spcPts val="0"/>
              </a:spcBef>
              <a:spcAft>
                <a:spcPts val="0"/>
              </a:spcAft>
            </a:pPr>
            <a:r>
              <a:rPr lang="en-GB" dirty="0">
                <a:latin typeface="Arial" panose="020B0604020202020204" pitchFamily="34" charset="0"/>
                <a:cs typeface="Arial" panose="020B0604020202020204" pitchFamily="34" charset="0"/>
              </a:rPr>
              <a:t>MA-M_ASUN-CA-0008 </a:t>
            </a:r>
          </a:p>
        </p:txBody>
      </p:sp>
    </p:spTree>
    <p:custDataLst>
      <p:tags r:id="rId1"/>
    </p:custDataLst>
    <p:extLst>
      <p:ext uri="{BB962C8B-B14F-4D97-AF65-F5344CB8AC3E}">
        <p14:creationId xmlns:p14="http://schemas.microsoft.com/office/powerpoint/2010/main" val="31138639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D53A12F-ECEF-7AFA-FB46-358ADB2F0ADB}"/>
              </a:ext>
            </a:extLst>
          </p:cNvPr>
          <p:cNvSpPr>
            <a:spLocks noGrp="1"/>
          </p:cNvSpPr>
          <p:nvPr>
            <p:ph type="subTitle" idx="1"/>
          </p:nvPr>
        </p:nvSpPr>
        <p:spPr/>
        <p:txBody>
          <a:bodyPr/>
          <a:lstStyle/>
          <a:p>
            <a:r>
              <a:rPr lang="en-US"/>
              <a:t>Section 03</a:t>
            </a:r>
          </a:p>
        </p:txBody>
      </p:sp>
      <p:sp>
        <p:nvSpPr>
          <p:cNvPr id="3" name="Title 2">
            <a:extLst>
              <a:ext uri="{FF2B5EF4-FFF2-40B4-BE49-F238E27FC236}">
                <a16:creationId xmlns:a16="http://schemas.microsoft.com/office/drawing/2014/main" id="{4FEB333F-34C2-A762-4018-E017AE5ADFE6}"/>
              </a:ext>
            </a:extLst>
          </p:cNvPr>
          <p:cNvSpPr>
            <a:spLocks noGrp="1"/>
          </p:cNvSpPr>
          <p:nvPr>
            <p:ph type="title"/>
          </p:nvPr>
        </p:nvSpPr>
        <p:spPr/>
        <p:txBody>
          <a:bodyPr/>
          <a:lstStyle/>
          <a:p>
            <a:r>
              <a:rPr lang="en-GB"/>
              <a:t>Rationale for investigating </a:t>
            </a:r>
            <a:br>
              <a:rPr lang="en-GB"/>
            </a:br>
            <a:r>
              <a:rPr lang="en-GB"/>
              <a:t>FXIa inhibitors</a:t>
            </a:r>
          </a:p>
        </p:txBody>
      </p:sp>
    </p:spTree>
    <p:custDataLst>
      <p:tags r:id="rId1"/>
    </p:custDataLst>
    <p:extLst>
      <p:ext uri="{BB962C8B-B14F-4D97-AF65-F5344CB8AC3E}">
        <p14:creationId xmlns:p14="http://schemas.microsoft.com/office/powerpoint/2010/main" val="2888051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2EA0F592-BEA0-5AAE-B537-8312A7CBC654}"/>
              </a:ext>
            </a:extLst>
          </p:cNvPr>
          <p:cNvSpPr>
            <a:spLocks noGrp="1"/>
          </p:cNvSpPr>
          <p:nvPr>
            <p:ph type="title"/>
          </p:nvPr>
        </p:nvSpPr>
        <p:spPr/>
        <p:txBody>
          <a:bodyPr/>
          <a:lstStyle/>
          <a:p>
            <a:r>
              <a:rPr lang="en-US"/>
              <a:t>A multitude of evidence supports FXIa as a therapeutic target for disorders that result from thrombotic events</a:t>
            </a:r>
          </a:p>
        </p:txBody>
      </p:sp>
      <p:sp>
        <p:nvSpPr>
          <p:cNvPr id="8" name="Text Placeholder 7">
            <a:extLst>
              <a:ext uri="{FF2B5EF4-FFF2-40B4-BE49-F238E27FC236}">
                <a16:creationId xmlns:a16="http://schemas.microsoft.com/office/drawing/2014/main" id="{502EF228-2B50-3456-E1B7-D4206B3F8EFE}"/>
              </a:ext>
            </a:extLst>
          </p:cNvPr>
          <p:cNvSpPr>
            <a:spLocks noGrp="1"/>
          </p:cNvSpPr>
          <p:nvPr>
            <p:ph type="body" sz="quarter" idx="14"/>
          </p:nvPr>
        </p:nvSpPr>
        <p:spPr>
          <a:xfrm>
            <a:off x="359569" y="4464807"/>
            <a:ext cx="8424000" cy="262764"/>
          </a:xfrm>
        </p:spPr>
        <p:txBody>
          <a:bodyPr/>
          <a:lstStyle/>
          <a:p>
            <a:r>
              <a:rPr lang="en-GB" dirty="0">
                <a:solidFill>
                  <a:schemeClr val="tx2"/>
                </a:solidFill>
              </a:rPr>
              <a:t>ACS, acute coronary syndrome; DOAC, direct oral anticoagulants; FXI, Factor XI; FXIa, activated Factor XI; VKA, vitamin K antagonist; VTE, venous thromboembolism.</a:t>
            </a:r>
            <a:br>
              <a:rPr lang="en-GB" dirty="0">
                <a:solidFill>
                  <a:schemeClr val="tx2"/>
                </a:solidFill>
              </a:rPr>
            </a:br>
            <a:r>
              <a:rPr lang="en-GB" b="1" dirty="0">
                <a:solidFill>
                  <a:schemeClr val="tx2"/>
                </a:solidFill>
              </a:rPr>
              <a:t>1. </a:t>
            </a:r>
            <a:r>
              <a:rPr lang="en-US" dirty="0">
                <a:solidFill>
                  <a:schemeClr val="tx2"/>
                </a:solidFill>
              </a:rPr>
              <a:t>Sharman Moser S, et al. Thromb </a:t>
            </a:r>
            <a:r>
              <a:rPr lang="en-US" dirty="0" err="1">
                <a:solidFill>
                  <a:schemeClr val="tx2"/>
                </a:solidFill>
              </a:rPr>
              <a:t>Haemost</a:t>
            </a:r>
            <a:r>
              <a:rPr lang="en-US" dirty="0">
                <a:solidFill>
                  <a:schemeClr val="tx2"/>
                </a:solidFill>
              </a:rPr>
              <a:t>. 2022;122:808–817; </a:t>
            </a:r>
            <a:r>
              <a:rPr lang="en-US" b="1" dirty="0">
                <a:solidFill>
                  <a:schemeClr val="tx2"/>
                </a:solidFill>
              </a:rPr>
              <a:t>2.</a:t>
            </a:r>
            <a:r>
              <a:rPr lang="en-US" dirty="0">
                <a:solidFill>
                  <a:schemeClr val="tx2"/>
                </a:solidFill>
              </a:rPr>
              <a:t> Preis M, et al. Blood. 2017;129(9):1210–1215; </a:t>
            </a:r>
            <a:r>
              <a:rPr lang="en-US" b="1" dirty="0">
                <a:solidFill>
                  <a:schemeClr val="tx2"/>
                </a:solidFill>
              </a:rPr>
              <a:t>3.</a:t>
            </a:r>
            <a:r>
              <a:rPr lang="en-US" dirty="0">
                <a:solidFill>
                  <a:schemeClr val="tx2"/>
                </a:solidFill>
              </a:rPr>
              <a:t> Salomon O, et al. Blood. 2008;111:4113–4117.</a:t>
            </a:r>
            <a:r>
              <a:rPr lang="en-GB" dirty="0">
                <a:solidFill>
                  <a:schemeClr val="tx2"/>
                </a:solidFill>
              </a:rPr>
              <a:t>1; </a:t>
            </a:r>
            <a:br>
              <a:rPr lang="en-GB" dirty="0">
                <a:solidFill>
                  <a:schemeClr val="tx2"/>
                </a:solidFill>
              </a:rPr>
            </a:br>
            <a:r>
              <a:rPr lang="en-GB" b="1" dirty="0">
                <a:solidFill>
                  <a:schemeClr val="tx2"/>
                </a:solidFill>
              </a:rPr>
              <a:t>4. </a:t>
            </a:r>
            <a:r>
              <a:rPr lang="en-US" dirty="0">
                <a:solidFill>
                  <a:schemeClr val="tx2"/>
                </a:solidFill>
              </a:rPr>
              <a:t>Georgi B, et al. Stroke. 2019;50:3004–3012; </a:t>
            </a:r>
            <a:r>
              <a:rPr lang="en-US" b="1" dirty="0">
                <a:solidFill>
                  <a:schemeClr val="tx2"/>
                </a:solidFill>
              </a:rPr>
              <a:t>5. </a:t>
            </a:r>
            <a:r>
              <a:rPr lang="en-US" dirty="0">
                <a:solidFill>
                  <a:schemeClr val="tx2"/>
                </a:solidFill>
              </a:rPr>
              <a:t>Gill D, et al. Stroke. 2018;49:2761–2763; </a:t>
            </a:r>
            <a:r>
              <a:rPr lang="en-US" b="1" dirty="0">
                <a:solidFill>
                  <a:schemeClr val="tx2"/>
                </a:solidFill>
              </a:rPr>
              <a:t>6</a:t>
            </a:r>
            <a:r>
              <a:rPr lang="en-GB" b="1" dirty="0">
                <a:solidFill>
                  <a:schemeClr val="tx2"/>
                </a:solidFill>
              </a:rPr>
              <a:t>. </a:t>
            </a:r>
            <a:r>
              <a:rPr lang="da-DK" dirty="0">
                <a:solidFill>
                  <a:schemeClr val="tx2"/>
                </a:solidFill>
              </a:rPr>
              <a:t>Yuan S, et al. J Am Heart Assoc. 2021;10:e019644; </a:t>
            </a:r>
            <a:r>
              <a:rPr lang="da-DK" b="1" dirty="0">
                <a:solidFill>
                  <a:schemeClr val="tx2"/>
                </a:solidFill>
              </a:rPr>
              <a:t>7. </a:t>
            </a:r>
            <a:r>
              <a:rPr lang="en-GB" dirty="0">
                <a:solidFill>
                  <a:schemeClr val="tx2"/>
                </a:solidFill>
              </a:rPr>
              <a:t>Gailani D et al. Arterioscler Thromb Vasc Biol. 2016;36:1316–1322.</a:t>
            </a:r>
          </a:p>
        </p:txBody>
      </p:sp>
      <p:sp>
        <p:nvSpPr>
          <p:cNvPr id="13" name="Arrow: Pentagon 4">
            <a:extLst>
              <a:ext uri="{FF2B5EF4-FFF2-40B4-BE49-F238E27FC236}">
                <a16:creationId xmlns:a16="http://schemas.microsoft.com/office/drawing/2014/main" id="{2472CE44-BECD-08C7-F22A-366B9394D038}"/>
              </a:ext>
            </a:extLst>
          </p:cNvPr>
          <p:cNvSpPr txBox="1"/>
          <p:nvPr/>
        </p:nvSpPr>
        <p:spPr>
          <a:xfrm>
            <a:off x="360363" y="4154003"/>
            <a:ext cx="8424862" cy="138499"/>
          </a:xfrm>
          <a:prstGeom prst="rect">
            <a:avLst/>
          </a:prstGeom>
          <a:noFill/>
          <a:ln>
            <a:noFill/>
          </a:ln>
          <a:effectLst/>
        </p:spPr>
        <p:txBody>
          <a:bodyPr spcFirstLastPara="0" vert="horz" wrap="square" lIns="0" tIns="0" rIns="0" bIns="0" numCol="1" spcCol="1270" anchor="ctr" anchorCtr="0">
            <a:spAutoFit/>
          </a:bodyPr>
          <a:lstStyle/>
          <a:p>
            <a:pPr marL="0" marR="0" lvl="0" indent="0" defTabSz="666683"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a:ln>
                  <a:noFill/>
                </a:ln>
                <a:solidFill>
                  <a:srgbClr val="464545"/>
                </a:solidFill>
                <a:effectLst/>
                <a:uLnTx/>
                <a:uFillTx/>
                <a:latin typeface="Arial"/>
                <a:ea typeface="+mn-ea"/>
                <a:cs typeface="Arial" panose="020B0604020202020204" pitchFamily="34" charset="0"/>
              </a:rPr>
              <a:t>FXI inhibition attenuates thrombosis in mouse, rabbit, and non-human primate models, with no increase in bleeding versus VKA or DOAC therapy</a:t>
            </a:r>
            <a:r>
              <a:rPr kumimoji="0" lang="en-GB" sz="1000" b="0" i="0" u="none" strike="noStrike" kern="0" cap="none" spc="0" normalizeH="0" baseline="30000" noProof="0">
                <a:ln>
                  <a:noFill/>
                </a:ln>
                <a:solidFill>
                  <a:srgbClr val="464545"/>
                </a:solidFill>
                <a:effectLst/>
                <a:uLnTx/>
                <a:uFillTx/>
                <a:latin typeface="Arial"/>
                <a:ea typeface="+mn-ea"/>
                <a:cs typeface="Arial" panose="020B0604020202020204" pitchFamily="34" charset="0"/>
              </a:rPr>
              <a:t>7</a:t>
            </a:r>
          </a:p>
        </p:txBody>
      </p:sp>
      <p:sp>
        <p:nvSpPr>
          <p:cNvPr id="34" name="Arrow: Pentagon 4">
            <a:extLst>
              <a:ext uri="{FF2B5EF4-FFF2-40B4-BE49-F238E27FC236}">
                <a16:creationId xmlns:a16="http://schemas.microsoft.com/office/drawing/2014/main" id="{D29E9184-3BF9-16D0-9FDD-138C0BE05C13}"/>
              </a:ext>
            </a:extLst>
          </p:cNvPr>
          <p:cNvSpPr txBox="1"/>
          <p:nvPr/>
        </p:nvSpPr>
        <p:spPr>
          <a:xfrm>
            <a:off x="360363" y="1820600"/>
            <a:ext cx="8424862" cy="276999"/>
          </a:xfrm>
          <a:prstGeom prst="rect">
            <a:avLst/>
          </a:prstGeom>
          <a:noFill/>
          <a:ln>
            <a:noFill/>
          </a:ln>
          <a:effectLst/>
        </p:spPr>
        <p:txBody>
          <a:bodyPr spcFirstLastPara="0" vert="horz" wrap="square" lIns="0" tIns="0" rIns="0" bIns="0" numCol="1" spcCol="1270" anchor="ctr" anchorCtr="0">
            <a:spAutoFit/>
          </a:bodyPr>
          <a:lstStyle/>
          <a:p>
            <a:pPr marL="0" marR="0" lvl="0" indent="0" defTabSz="888911" eaLnBrk="1" fontAlgn="auto" latinLnBrk="0" hangingPunct="1">
              <a:lnSpc>
                <a:spcPct val="90000"/>
              </a:lnSpc>
              <a:spcBef>
                <a:spcPct val="0"/>
              </a:spcBef>
              <a:spcAft>
                <a:spcPct val="35000"/>
              </a:spcAft>
              <a:buClrTx/>
              <a:buSzTx/>
              <a:buFontTx/>
              <a:buNone/>
              <a:tabLst/>
              <a:defRPr/>
            </a:pPr>
            <a:r>
              <a:rPr kumimoji="0" lang="en-US" sz="1000" b="0" i="0" u="none" strike="noStrike" kern="0" cap="none" spc="0" normalizeH="0" baseline="0" noProof="0">
                <a:ln>
                  <a:noFill/>
                </a:ln>
                <a:solidFill>
                  <a:srgbClr val="464545"/>
                </a:solidFill>
                <a:effectLst/>
                <a:uLnTx/>
                <a:uFillTx/>
                <a:latin typeface="Arial"/>
                <a:ea typeface="+mn-ea"/>
                <a:cs typeface="+mn-cs"/>
              </a:rPr>
              <a:t>People with inherited FXI deficiency have a significantly lower incidence of thromboembolic events including ischemic stroke and VTE. They rarely bleed spontaneously, and the condition is often diagnosed incidentally</a:t>
            </a:r>
            <a:r>
              <a:rPr kumimoji="0" lang="en-US" sz="1000" b="0" i="0" u="none" strike="noStrike" kern="0" cap="none" spc="0" normalizeH="0" baseline="30000" noProof="0">
                <a:ln>
                  <a:noFill/>
                </a:ln>
                <a:solidFill>
                  <a:srgbClr val="464545"/>
                </a:solidFill>
                <a:effectLst/>
                <a:uLnTx/>
                <a:uFillTx/>
                <a:latin typeface="Arial"/>
                <a:ea typeface="+mn-ea"/>
                <a:cs typeface="+mn-cs"/>
              </a:rPr>
              <a:t>1–3</a:t>
            </a:r>
            <a:endParaRPr kumimoji="0" lang="en-US" sz="1000" b="0" i="0" u="none" strike="noStrike" kern="0" cap="none" spc="0" normalizeH="0" baseline="30000" noProof="0">
              <a:ln>
                <a:noFill/>
              </a:ln>
              <a:solidFill>
                <a:srgbClr val="464545"/>
              </a:solidFill>
              <a:effectLst/>
              <a:uLnTx/>
              <a:uFillTx/>
              <a:latin typeface="Arial"/>
              <a:ea typeface="+mn-ea"/>
              <a:cs typeface="Arial" panose="020B0604020202020204" pitchFamily="34" charset="0"/>
            </a:endParaRPr>
          </a:p>
        </p:txBody>
      </p:sp>
      <p:sp>
        <p:nvSpPr>
          <p:cNvPr id="43" name="Arrow: Pentagon 4">
            <a:extLst>
              <a:ext uri="{FF2B5EF4-FFF2-40B4-BE49-F238E27FC236}">
                <a16:creationId xmlns:a16="http://schemas.microsoft.com/office/drawing/2014/main" id="{8FBC28CA-0E28-8125-0451-7889C4205CA4}"/>
              </a:ext>
            </a:extLst>
          </p:cNvPr>
          <p:cNvSpPr txBox="1"/>
          <p:nvPr/>
        </p:nvSpPr>
        <p:spPr>
          <a:xfrm>
            <a:off x="360363" y="2893207"/>
            <a:ext cx="8424862" cy="461665"/>
          </a:xfrm>
          <a:prstGeom prst="rect">
            <a:avLst/>
          </a:prstGeom>
          <a:noFill/>
          <a:ln>
            <a:noFill/>
          </a:ln>
          <a:effectLst/>
        </p:spPr>
        <p:txBody>
          <a:bodyPr spcFirstLastPara="0" vert="horz" wrap="square" lIns="0" tIns="0" rIns="0" bIns="0" numCol="1" spcCol="1270" anchor="ctr" anchorCtr="0">
            <a:spAutoFit/>
          </a:bodyPr>
          <a:lstStyle/>
          <a:p>
            <a:pPr marL="171450" marR="0" lvl="0" indent="-171450" defTabSz="68573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a:ln>
                  <a:noFill/>
                </a:ln>
                <a:solidFill>
                  <a:srgbClr val="464545"/>
                </a:solidFill>
                <a:effectLst/>
                <a:uLnTx/>
                <a:uFillTx/>
                <a:latin typeface="Arial"/>
                <a:ea typeface="+mn-ea"/>
                <a:cs typeface="+mn-cs"/>
              </a:rPr>
              <a:t>In Mendelian randomization studies, genetically lower FXI levels were associated with a reduced risk of ischemic stroke, with no corresponding increase in major bleeding risk</a:t>
            </a:r>
            <a:r>
              <a:rPr kumimoji="0" lang="en-GB" sz="1000" b="0" i="0" u="none" strike="noStrike" kern="0" cap="none" spc="0" normalizeH="0" baseline="30000" noProof="0">
                <a:ln>
                  <a:noFill/>
                </a:ln>
                <a:solidFill>
                  <a:srgbClr val="464545"/>
                </a:solidFill>
                <a:effectLst/>
                <a:uLnTx/>
                <a:uFillTx/>
                <a:latin typeface="Arial"/>
                <a:ea typeface="+mn-ea"/>
                <a:cs typeface="Arial"/>
              </a:rPr>
              <a:t>4,5</a:t>
            </a:r>
          </a:p>
          <a:p>
            <a:pPr marL="171450" marR="0" lvl="0" indent="-171450" defTabSz="685732"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00" b="0" i="0" u="none" strike="noStrike" kern="0" cap="none" spc="0" normalizeH="0" baseline="0" noProof="0">
                <a:ln>
                  <a:noFill/>
                </a:ln>
                <a:solidFill>
                  <a:srgbClr val="464545"/>
                </a:solidFill>
                <a:effectLst/>
                <a:uLnTx/>
                <a:uFillTx/>
                <a:latin typeface="Arial"/>
                <a:ea typeface="+mn-ea"/>
                <a:cs typeface="Arial"/>
              </a:rPr>
              <a:t>These studies show that genetically higher FXI activity is associated with greater risk of VTE and some stroke subtypes, but not ACS</a:t>
            </a:r>
            <a:r>
              <a:rPr kumimoji="0" lang="en-US" sz="1000" b="0" i="0" u="none" strike="noStrike" kern="0" cap="none" spc="0" normalizeH="0" baseline="30000" noProof="0">
                <a:ln>
                  <a:noFill/>
                </a:ln>
                <a:solidFill>
                  <a:srgbClr val="464545"/>
                </a:solidFill>
                <a:effectLst/>
                <a:uLnTx/>
                <a:uFillTx/>
                <a:latin typeface="Arial"/>
                <a:ea typeface="+mn-ea"/>
                <a:cs typeface="Arial"/>
              </a:rPr>
              <a:t>6</a:t>
            </a:r>
            <a:endParaRPr kumimoji="0" lang="en-US" sz="1000" b="0" i="0" u="none" strike="noStrike" kern="0" cap="none" spc="0" normalizeH="0" baseline="0" noProof="0">
              <a:ln>
                <a:noFill/>
              </a:ln>
              <a:solidFill>
                <a:srgbClr val="464545"/>
              </a:solidFill>
              <a:effectLst/>
              <a:uLnTx/>
              <a:uFillTx/>
              <a:latin typeface="Arial"/>
              <a:ea typeface="+mn-ea"/>
              <a:cs typeface="Arial"/>
            </a:endParaRPr>
          </a:p>
        </p:txBody>
      </p:sp>
      <p:sp>
        <p:nvSpPr>
          <p:cNvPr id="50" name="TextBox 49">
            <a:extLst>
              <a:ext uri="{FF2B5EF4-FFF2-40B4-BE49-F238E27FC236}">
                <a16:creationId xmlns:a16="http://schemas.microsoft.com/office/drawing/2014/main" id="{D8B16C14-5C19-7BB4-041C-2A2172F73C6A}"/>
              </a:ext>
            </a:extLst>
          </p:cNvPr>
          <p:cNvSpPr txBox="1"/>
          <p:nvPr/>
        </p:nvSpPr>
        <p:spPr>
          <a:xfrm>
            <a:off x="709373" y="1222375"/>
            <a:ext cx="8074196" cy="495602"/>
          </a:xfrm>
          <a:prstGeom prst="rect">
            <a:avLst/>
          </a:prstGeom>
          <a:solidFill>
            <a:schemeClr val="accent4">
              <a:lumMod val="20000"/>
              <a:lumOff val="80000"/>
            </a:schemeClr>
          </a:solidFill>
        </p:spPr>
        <p:txBody>
          <a:bodyPr wrap="square" lIns="27432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464545"/>
                </a:solidFill>
                <a:effectLst/>
                <a:uLnTx/>
                <a:uFillTx/>
                <a:latin typeface="Arial" panose="020B0604020202020204" pitchFamily="34" charset="0"/>
                <a:ea typeface="+mn-ea"/>
                <a:cs typeface="Arial" panose="020B0604020202020204" pitchFamily="34" charset="0"/>
              </a:rPr>
              <a:t>Human genetic deficiency </a:t>
            </a:r>
          </a:p>
        </p:txBody>
      </p:sp>
      <p:sp>
        <p:nvSpPr>
          <p:cNvPr id="51" name="TextBox 50">
            <a:extLst>
              <a:ext uri="{FF2B5EF4-FFF2-40B4-BE49-F238E27FC236}">
                <a16:creationId xmlns:a16="http://schemas.microsoft.com/office/drawing/2014/main" id="{A53FE15C-874D-7544-79E7-BB5370917F07}"/>
              </a:ext>
            </a:extLst>
          </p:cNvPr>
          <p:cNvSpPr txBox="1"/>
          <p:nvPr/>
        </p:nvSpPr>
        <p:spPr>
          <a:xfrm>
            <a:off x="611702" y="3559650"/>
            <a:ext cx="8171867" cy="495602"/>
          </a:xfrm>
          <a:prstGeom prst="rect">
            <a:avLst/>
          </a:prstGeom>
          <a:solidFill>
            <a:schemeClr val="accent4">
              <a:lumMod val="20000"/>
              <a:lumOff val="80000"/>
            </a:schemeClr>
          </a:solidFill>
        </p:spPr>
        <p:txBody>
          <a:bodyPr wrap="square" lIns="36576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464545"/>
                </a:solidFill>
                <a:effectLst/>
                <a:uLnTx/>
                <a:uFillTx/>
                <a:latin typeface="Arial" panose="020B0604020202020204" pitchFamily="34" charset="0"/>
                <a:ea typeface="+mn-ea"/>
                <a:cs typeface="Arial" panose="020B0604020202020204" pitchFamily="34" charset="0"/>
              </a:rPr>
              <a:t>Animal studies</a:t>
            </a:r>
          </a:p>
        </p:txBody>
      </p:sp>
      <p:sp>
        <p:nvSpPr>
          <p:cNvPr id="52" name="Oval 51">
            <a:extLst>
              <a:ext uri="{FF2B5EF4-FFF2-40B4-BE49-F238E27FC236}">
                <a16:creationId xmlns:a16="http://schemas.microsoft.com/office/drawing/2014/main" id="{DE5A391B-7304-D153-62C4-173F51564BD2}"/>
              </a:ext>
            </a:extLst>
          </p:cNvPr>
          <p:cNvSpPr>
            <a:spLocks noChangeAspect="1"/>
          </p:cNvSpPr>
          <p:nvPr/>
        </p:nvSpPr>
        <p:spPr>
          <a:xfrm flipH="1">
            <a:off x="360363" y="1222375"/>
            <a:ext cx="495604" cy="495603"/>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53" name="Oval 52">
            <a:extLst>
              <a:ext uri="{FF2B5EF4-FFF2-40B4-BE49-F238E27FC236}">
                <a16:creationId xmlns:a16="http://schemas.microsoft.com/office/drawing/2014/main" id="{4EE488E2-CBA6-C165-2EEE-F6C62F609873}"/>
              </a:ext>
            </a:extLst>
          </p:cNvPr>
          <p:cNvSpPr>
            <a:spLocks noChangeAspect="1"/>
          </p:cNvSpPr>
          <p:nvPr/>
        </p:nvSpPr>
        <p:spPr>
          <a:xfrm flipH="1">
            <a:off x="360363" y="3559650"/>
            <a:ext cx="495604" cy="495603"/>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54" name="TextBox 53">
            <a:extLst>
              <a:ext uri="{FF2B5EF4-FFF2-40B4-BE49-F238E27FC236}">
                <a16:creationId xmlns:a16="http://schemas.microsoft.com/office/drawing/2014/main" id="{5EC0D11E-B3E0-ACC4-B112-BFD57F4EA8BD}"/>
              </a:ext>
            </a:extLst>
          </p:cNvPr>
          <p:cNvSpPr txBox="1"/>
          <p:nvPr/>
        </p:nvSpPr>
        <p:spPr>
          <a:xfrm>
            <a:off x="611702" y="2302376"/>
            <a:ext cx="8171867" cy="495602"/>
          </a:xfrm>
          <a:prstGeom prst="rect">
            <a:avLst/>
          </a:prstGeom>
          <a:solidFill>
            <a:schemeClr val="accent4">
              <a:lumMod val="20000"/>
              <a:lumOff val="80000"/>
            </a:schemeClr>
          </a:solidFill>
        </p:spPr>
        <p:txBody>
          <a:bodyPr wrap="square" lIns="36576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464545"/>
                </a:solidFill>
                <a:effectLst/>
                <a:uLnTx/>
                <a:uFillTx/>
                <a:latin typeface="Arial" panose="020B0604020202020204" pitchFamily="34" charset="0"/>
                <a:ea typeface="+mn-ea"/>
                <a:cs typeface="Arial" panose="020B0604020202020204" pitchFamily="34" charset="0"/>
              </a:rPr>
              <a:t>Genetic epidemiology </a:t>
            </a:r>
          </a:p>
        </p:txBody>
      </p:sp>
      <p:sp>
        <p:nvSpPr>
          <p:cNvPr id="55" name="Oval 54">
            <a:extLst>
              <a:ext uri="{FF2B5EF4-FFF2-40B4-BE49-F238E27FC236}">
                <a16:creationId xmlns:a16="http://schemas.microsoft.com/office/drawing/2014/main" id="{E510E631-91AB-B8CD-0599-511A95DF83C4}"/>
              </a:ext>
            </a:extLst>
          </p:cNvPr>
          <p:cNvSpPr>
            <a:spLocks noChangeAspect="1"/>
          </p:cNvSpPr>
          <p:nvPr/>
        </p:nvSpPr>
        <p:spPr>
          <a:xfrm flipH="1">
            <a:off x="360363" y="2302376"/>
            <a:ext cx="495604" cy="495603"/>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57" name="Graphic 56">
            <a:extLst>
              <a:ext uri="{FF2B5EF4-FFF2-40B4-BE49-F238E27FC236}">
                <a16:creationId xmlns:a16="http://schemas.microsoft.com/office/drawing/2014/main" id="{0DD87B77-75B0-0A83-523A-5A6330FBD3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7346" y="1329357"/>
            <a:ext cx="281638" cy="281638"/>
          </a:xfrm>
          <a:prstGeom prst="rect">
            <a:avLst/>
          </a:prstGeom>
        </p:spPr>
      </p:pic>
      <p:pic>
        <p:nvPicPr>
          <p:cNvPr id="59" name="Graphic 58">
            <a:extLst>
              <a:ext uri="{FF2B5EF4-FFF2-40B4-BE49-F238E27FC236}">
                <a16:creationId xmlns:a16="http://schemas.microsoft.com/office/drawing/2014/main" id="{BFE07FD1-8E5D-C7C1-A6F0-E7B0F32AB1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7346" y="2409358"/>
            <a:ext cx="281638" cy="281638"/>
          </a:xfrm>
          <a:prstGeom prst="rect">
            <a:avLst/>
          </a:prstGeom>
        </p:spPr>
      </p:pic>
      <p:pic>
        <p:nvPicPr>
          <p:cNvPr id="61" name="Graphic 60">
            <a:extLst>
              <a:ext uri="{FF2B5EF4-FFF2-40B4-BE49-F238E27FC236}">
                <a16:creationId xmlns:a16="http://schemas.microsoft.com/office/drawing/2014/main" id="{B895E7D0-2435-79C7-B76D-2B33F0A0B3E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7346" y="3666632"/>
            <a:ext cx="281638" cy="281638"/>
          </a:xfrm>
          <a:prstGeom prst="rect">
            <a:avLst/>
          </a:prstGeom>
        </p:spPr>
      </p:pic>
    </p:spTree>
    <p:extLst>
      <p:ext uri="{BB962C8B-B14F-4D97-AF65-F5344CB8AC3E}">
        <p14:creationId xmlns:p14="http://schemas.microsoft.com/office/powerpoint/2010/main" val="3897682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17514-B623-14B1-CBB1-495329A5E3F2}"/>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4C614FEB-9080-F102-AABA-37D56B92848A}"/>
              </a:ext>
            </a:extLst>
          </p:cNvPr>
          <p:cNvSpPr>
            <a:spLocks noGrp="1"/>
          </p:cNvSpPr>
          <p:nvPr>
            <p:ph type="title"/>
          </p:nvPr>
        </p:nvSpPr>
        <p:spPr/>
        <p:txBody>
          <a:bodyPr/>
          <a:lstStyle/>
          <a:p>
            <a:r>
              <a:rPr lang="en-US"/>
              <a:t>Risk of cardiovascular events is lower in individuals with </a:t>
            </a:r>
            <a:br>
              <a:rPr lang="en-US"/>
            </a:br>
            <a:r>
              <a:rPr lang="en-US"/>
              <a:t>FXI deficiency versus individuals with normal FXI activity </a:t>
            </a:r>
          </a:p>
        </p:txBody>
      </p:sp>
      <p:sp>
        <p:nvSpPr>
          <p:cNvPr id="13" name="Text Placeholder 12">
            <a:extLst>
              <a:ext uri="{FF2B5EF4-FFF2-40B4-BE49-F238E27FC236}">
                <a16:creationId xmlns:a16="http://schemas.microsoft.com/office/drawing/2014/main" id="{D685EF1B-01F8-9E75-C292-9C6CBB0EE879}"/>
              </a:ext>
            </a:extLst>
          </p:cNvPr>
          <p:cNvSpPr>
            <a:spLocks noGrp="1"/>
          </p:cNvSpPr>
          <p:nvPr>
            <p:ph type="body" sz="quarter" idx="14"/>
          </p:nvPr>
        </p:nvSpPr>
        <p:spPr>
          <a:xfrm>
            <a:off x="359569" y="4358752"/>
            <a:ext cx="8424000" cy="368819"/>
          </a:xfrm>
        </p:spPr>
        <p:txBody>
          <a:bodyPr/>
          <a:lstStyle/>
          <a:p>
            <a:pPr lvl="0" defTabSz="685800" fontAlgn="auto">
              <a:lnSpc>
                <a:spcPct val="100000"/>
              </a:lnSpc>
              <a:spcBef>
                <a:spcPts val="420"/>
              </a:spcBef>
              <a:spcAft>
                <a:spcPts val="0"/>
              </a:spcAft>
              <a:buClrTx/>
              <a:buSzTx/>
              <a:defRPr/>
            </a:pPr>
            <a:r>
              <a:rPr lang="en-US">
                <a:solidFill>
                  <a:schemeClr val="tx2"/>
                </a:solidFill>
                <a:cs typeface="Arial"/>
              </a:rPr>
              <a:t>*Data from an electronic health database in Israel with adult patients tested for FXI activity between 2002 and 2014; the cohort was then followed until December 31, 2015. </a:t>
            </a:r>
            <a:br>
              <a:rPr lang="en-US">
                <a:solidFill>
                  <a:schemeClr val="tx2"/>
                </a:solidFill>
                <a:latin typeface="Arial" panose="020B0604020202020204" pitchFamily="34" charset="0"/>
                <a:cs typeface="Arial" panose="020B0604020202020204" pitchFamily="34" charset="0"/>
              </a:rPr>
            </a:br>
            <a:r>
              <a:rPr lang="en-US" baseline="30000">
                <a:solidFill>
                  <a:schemeClr val="tx2"/>
                </a:solidFill>
                <a:cs typeface="Arial"/>
              </a:rPr>
              <a:t>†</a:t>
            </a:r>
            <a:r>
              <a:rPr lang="en-US">
                <a:solidFill>
                  <a:schemeClr val="tx2"/>
                </a:solidFill>
                <a:cs typeface="Arial"/>
              </a:rPr>
              <a:t>HR during follow-up fully adjusted for age, sex, risk factors, comorbidities, and antithrombotic drugs.</a:t>
            </a:r>
            <a:br>
              <a:rPr lang="en-US">
                <a:solidFill>
                  <a:schemeClr val="tx2"/>
                </a:solidFill>
                <a:latin typeface="Arial" panose="020B0604020202020204" pitchFamily="34" charset="0"/>
                <a:cs typeface="Arial" panose="020B0604020202020204" pitchFamily="34" charset="0"/>
              </a:rPr>
            </a:br>
            <a:r>
              <a:rPr lang="en-US">
                <a:solidFill>
                  <a:schemeClr val="tx2"/>
                </a:solidFill>
                <a:cs typeface="Arial"/>
              </a:rPr>
              <a:t>CI, confidence interval; CV, cardiovascular; FXI, factor XI; FXIa, activated factor XI; HR, hazard ratio; MI, myocardial infarction; TIA, transient ischemic attack. </a:t>
            </a:r>
            <a:br>
              <a:rPr lang="en-US">
                <a:solidFill>
                  <a:schemeClr val="tx2"/>
                </a:solidFill>
                <a:latin typeface="Arial" panose="020B0604020202020204" pitchFamily="34" charset="0"/>
                <a:cs typeface="Arial" panose="020B0604020202020204" pitchFamily="34" charset="0"/>
              </a:rPr>
            </a:br>
            <a:r>
              <a:rPr lang="en-US">
                <a:solidFill>
                  <a:schemeClr val="tx2"/>
                </a:solidFill>
                <a:cs typeface="Arial"/>
              </a:rPr>
              <a:t>Preis M, et al. Blood</a:t>
            </a:r>
            <a:r>
              <a:rPr lang="en-US" i="1">
                <a:solidFill>
                  <a:schemeClr val="tx2"/>
                </a:solidFill>
                <a:cs typeface="Arial"/>
              </a:rPr>
              <a:t>. </a:t>
            </a:r>
            <a:r>
              <a:rPr lang="en-US">
                <a:solidFill>
                  <a:schemeClr val="tx2"/>
                </a:solidFill>
                <a:cs typeface="Arial"/>
              </a:rPr>
              <a:t>2017;129(9):1210–1215.</a:t>
            </a:r>
          </a:p>
        </p:txBody>
      </p:sp>
      <p:sp>
        <p:nvSpPr>
          <p:cNvPr id="15" name="Rectangle: Rounded Corners 1">
            <a:extLst>
              <a:ext uri="{FF2B5EF4-FFF2-40B4-BE49-F238E27FC236}">
                <a16:creationId xmlns:a16="http://schemas.microsoft.com/office/drawing/2014/main" id="{F506FF87-3FE3-D327-DC44-67AD1FFAB59C}"/>
              </a:ext>
            </a:extLst>
          </p:cNvPr>
          <p:cNvSpPr/>
          <p:nvPr/>
        </p:nvSpPr>
        <p:spPr bwMode="gray">
          <a:xfrm>
            <a:off x="360363" y="1222375"/>
            <a:ext cx="3581852" cy="696202"/>
          </a:xfrm>
          <a:prstGeom prst="rect">
            <a:avLst/>
          </a:prstGeom>
          <a:solidFill>
            <a:schemeClr val="bg2"/>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464545"/>
                </a:solidFill>
                <a:effectLst/>
                <a:uLnTx/>
                <a:uFillTx/>
                <a:latin typeface="Arial" panose="020B0604020202020204" pitchFamily="34" charset="0"/>
                <a:cs typeface="Arial"/>
              </a:rPr>
              <a:t>FXI deficiency has a high prevalence in the </a:t>
            </a:r>
            <a:br>
              <a:rPr kumimoji="0" lang="en-US" sz="1200" b="0" i="0" u="none" strike="noStrike" kern="0" cap="none" spc="0" normalizeH="0" baseline="0" noProof="0">
                <a:ln>
                  <a:noFill/>
                </a:ln>
                <a:solidFill>
                  <a:srgbClr val="464545"/>
                </a:solidFill>
                <a:effectLst/>
                <a:uLnTx/>
                <a:uFillTx/>
                <a:latin typeface="Arial" panose="020B0604020202020204" pitchFamily="34" charset="0"/>
                <a:cs typeface="Arial"/>
              </a:rPr>
            </a:br>
            <a:r>
              <a:rPr kumimoji="0" lang="en-US" sz="1200" b="0" i="0" u="none" strike="noStrike" kern="0" cap="none" spc="0" normalizeH="0" baseline="0" noProof="0">
                <a:ln>
                  <a:noFill/>
                </a:ln>
                <a:solidFill>
                  <a:srgbClr val="464545"/>
                </a:solidFill>
                <a:effectLst/>
                <a:uLnTx/>
                <a:uFillTx/>
                <a:latin typeface="Arial" panose="020B0604020202020204" pitchFamily="34" charset="0"/>
                <a:cs typeface="Arial"/>
              </a:rPr>
              <a:t>Ashkenazi Jewish community (1 in 450)</a:t>
            </a:r>
          </a:p>
        </p:txBody>
      </p:sp>
      <p:sp>
        <p:nvSpPr>
          <p:cNvPr id="16" name="Rectangle: Rounded Corners 3">
            <a:extLst>
              <a:ext uri="{FF2B5EF4-FFF2-40B4-BE49-F238E27FC236}">
                <a16:creationId xmlns:a16="http://schemas.microsoft.com/office/drawing/2014/main" id="{07B645A5-E0E4-D6EC-4B8E-536BC47BB7B7}"/>
              </a:ext>
            </a:extLst>
          </p:cNvPr>
          <p:cNvSpPr/>
          <p:nvPr/>
        </p:nvSpPr>
        <p:spPr bwMode="gray">
          <a:xfrm>
            <a:off x="360363" y="2076842"/>
            <a:ext cx="3581852" cy="1328591"/>
          </a:xfrm>
          <a:prstGeom prst="rect">
            <a:avLst/>
          </a:prstGeom>
          <a:solidFill>
            <a:schemeClr val="accent4"/>
          </a:solidFill>
          <a:ln>
            <a:noFill/>
          </a:ln>
        </p:spPr>
        <p:txBody>
          <a:bodyPr vert="horz" wrap="squar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t>A historical cohort study using an Israeli </a:t>
            </a:r>
            <a:b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t>electronic heath database determined whether </a:t>
            </a:r>
            <a:b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t>FXI deficiency is associated with a reduced risk </a:t>
            </a:r>
            <a:b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br>
            <a:r>
              <a:rPr kumimoji="0" lang="en-US" sz="1200" b="0" i="0" u="none" strike="noStrike" kern="0" cap="none" spc="0" normalizeH="0" baseline="0" noProof="0">
                <a:ln>
                  <a:noFill/>
                </a:ln>
                <a:solidFill>
                  <a:schemeClr val="bg1"/>
                </a:solidFill>
                <a:effectLst/>
                <a:uLnTx/>
                <a:uFillTx/>
                <a:latin typeface="Arial" panose="020B0604020202020204" pitchFamily="34" charset="0"/>
                <a:cs typeface="Arial"/>
              </a:rPr>
              <a:t>of CV events (MI, stroke, and TIA)</a:t>
            </a:r>
          </a:p>
        </p:txBody>
      </p:sp>
      <p:sp>
        <p:nvSpPr>
          <p:cNvPr id="17" name="Rectangle: Rounded Corners 4">
            <a:extLst>
              <a:ext uri="{FF2B5EF4-FFF2-40B4-BE49-F238E27FC236}">
                <a16:creationId xmlns:a16="http://schemas.microsoft.com/office/drawing/2014/main" id="{30761479-5CC6-E5B3-45BC-5AA19058C9C4}"/>
              </a:ext>
            </a:extLst>
          </p:cNvPr>
          <p:cNvSpPr/>
          <p:nvPr/>
        </p:nvSpPr>
        <p:spPr bwMode="gray">
          <a:xfrm>
            <a:off x="360363" y="3563698"/>
            <a:ext cx="3581852" cy="696202"/>
          </a:xfrm>
          <a:prstGeom prst="rect">
            <a:avLst/>
          </a:prstGeom>
          <a:solidFill>
            <a:schemeClr val="accent3"/>
          </a:solidFill>
          <a:ln>
            <a:noFill/>
          </a:ln>
          <a:effectLst/>
        </p:spPr>
        <p:txBody>
          <a:bodyPr lIns="108000" tIns="36000" bIns="36000" rtlCol="0" anchor="ctr"/>
          <a:lstStyle/>
          <a:p>
            <a:pPr marL="0" marR="0" lvl="1"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chemeClr val="bg1"/>
                </a:solidFill>
                <a:effectLst/>
                <a:uLnTx/>
                <a:uFillTx/>
                <a:latin typeface="Arial"/>
                <a:ea typeface="+mn-ea"/>
                <a:cs typeface="+mn-cs"/>
              </a:rPr>
              <a:t>FXI activity was categorized as normal, mild </a:t>
            </a:r>
            <a:r>
              <a:rPr kumimoji="0" lang="en-US" sz="1200" b="0" i="0" u="none" strike="noStrike" kern="0" cap="none" spc="0" normalizeH="0" baseline="0" noProof="0">
                <a:ln>
                  <a:noFill/>
                </a:ln>
                <a:solidFill>
                  <a:schemeClr val="bg1"/>
                </a:solidFill>
                <a:effectLst/>
                <a:uLnTx/>
                <a:uFillTx/>
                <a:latin typeface="Arial"/>
                <a:ea typeface="+mn-ea"/>
                <a:cs typeface="Arial"/>
              </a:rPr>
              <a:t>deficiency</a:t>
            </a:r>
            <a:r>
              <a:rPr kumimoji="0" lang="en-US" sz="1200" b="0" i="0" u="none" strike="noStrike" kern="0" cap="none" spc="0" normalizeH="0" baseline="0" noProof="0">
                <a:ln>
                  <a:noFill/>
                </a:ln>
                <a:solidFill>
                  <a:schemeClr val="bg1"/>
                </a:solidFill>
                <a:effectLst/>
                <a:uLnTx/>
                <a:uFillTx/>
                <a:latin typeface="Arial"/>
                <a:ea typeface="+mn-ea"/>
                <a:cs typeface="+mn-cs"/>
              </a:rPr>
              <a:t>, and moderate-to-severe deficiency</a:t>
            </a:r>
          </a:p>
        </p:txBody>
      </p:sp>
      <p:sp>
        <p:nvSpPr>
          <p:cNvPr id="18" name="Isosceles Triangle 5">
            <a:extLst>
              <a:ext uri="{FF2B5EF4-FFF2-40B4-BE49-F238E27FC236}">
                <a16:creationId xmlns:a16="http://schemas.microsoft.com/office/drawing/2014/main" id="{3DB7D609-409D-3D67-3C21-DD317FDB8945}"/>
              </a:ext>
            </a:extLst>
          </p:cNvPr>
          <p:cNvSpPr/>
          <p:nvPr/>
        </p:nvSpPr>
        <p:spPr bwMode="auto">
          <a:xfrm rot="10800000">
            <a:off x="2067224" y="1918577"/>
            <a:ext cx="168131" cy="119786"/>
          </a:xfrm>
          <a:prstGeom prst="triangle">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sp>
        <p:nvSpPr>
          <p:cNvPr id="19" name="Isosceles Triangle 6">
            <a:extLst>
              <a:ext uri="{FF2B5EF4-FFF2-40B4-BE49-F238E27FC236}">
                <a16:creationId xmlns:a16="http://schemas.microsoft.com/office/drawing/2014/main" id="{F98D4377-C2BF-3523-852F-0AEB9DE9B6EB}"/>
              </a:ext>
            </a:extLst>
          </p:cNvPr>
          <p:cNvSpPr/>
          <p:nvPr/>
        </p:nvSpPr>
        <p:spPr bwMode="auto">
          <a:xfrm rot="10800000">
            <a:off x="2067224" y="3405432"/>
            <a:ext cx="168131" cy="119786"/>
          </a:xfrm>
          <a:prstGeom prst="triangle">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a:ln>
                <a:noFill/>
              </a:ln>
              <a:solidFill>
                <a:srgbClr val="000000">
                  <a:lumMod val="65000"/>
                  <a:lumOff val="35000"/>
                </a:srgbClr>
              </a:solidFill>
              <a:effectLst/>
              <a:uLnTx/>
              <a:uFillTx/>
            </a:endParaRPr>
          </a:p>
        </p:txBody>
      </p:sp>
      <p:graphicFrame>
        <p:nvGraphicFramePr>
          <p:cNvPr id="21" name="Table 20">
            <a:extLst>
              <a:ext uri="{FF2B5EF4-FFF2-40B4-BE49-F238E27FC236}">
                <a16:creationId xmlns:a16="http://schemas.microsoft.com/office/drawing/2014/main" id="{67ADCE80-B3B0-2C32-81D6-E8779B3CE89F}"/>
              </a:ext>
            </a:extLst>
          </p:cNvPr>
          <p:cNvGraphicFramePr>
            <a:graphicFrameLocks noGrp="1"/>
          </p:cNvGraphicFramePr>
          <p:nvPr>
            <p:extLst>
              <p:ext uri="{D42A27DB-BD31-4B8C-83A1-F6EECF244321}">
                <p14:modId xmlns:p14="http://schemas.microsoft.com/office/powerpoint/2010/main" val="1515406989"/>
              </p:ext>
            </p:extLst>
          </p:nvPr>
        </p:nvGraphicFramePr>
        <p:xfrm>
          <a:off x="4190496" y="1775440"/>
          <a:ext cx="4593074" cy="2103120"/>
        </p:xfrm>
        <a:graphic>
          <a:graphicData uri="http://schemas.openxmlformats.org/drawingml/2006/table">
            <a:tbl>
              <a:tblPr firstRow="1" bandRow="1"/>
              <a:tblGrid>
                <a:gridCol w="1465462">
                  <a:extLst>
                    <a:ext uri="{9D8B030D-6E8A-4147-A177-3AD203B41FA5}">
                      <a16:colId xmlns:a16="http://schemas.microsoft.com/office/drawing/2014/main" val="20000"/>
                    </a:ext>
                  </a:extLst>
                </a:gridCol>
                <a:gridCol w="999179">
                  <a:extLst>
                    <a:ext uri="{9D8B030D-6E8A-4147-A177-3AD203B41FA5}">
                      <a16:colId xmlns:a16="http://schemas.microsoft.com/office/drawing/2014/main" val="46093511"/>
                    </a:ext>
                  </a:extLst>
                </a:gridCol>
                <a:gridCol w="999179">
                  <a:extLst>
                    <a:ext uri="{9D8B030D-6E8A-4147-A177-3AD203B41FA5}">
                      <a16:colId xmlns:a16="http://schemas.microsoft.com/office/drawing/2014/main" val="4220174621"/>
                    </a:ext>
                  </a:extLst>
                </a:gridCol>
                <a:gridCol w="1129254">
                  <a:extLst>
                    <a:ext uri="{9D8B030D-6E8A-4147-A177-3AD203B41FA5}">
                      <a16:colId xmlns:a16="http://schemas.microsoft.com/office/drawing/2014/main" val="1664647712"/>
                    </a:ext>
                  </a:extLst>
                </a:gridCol>
              </a:tblGrid>
              <a:tr h="0">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1000" b="1" u="none" strike="noStrike" kern="1200" cap="none" spc="0" normalizeH="0" baseline="0">
                          <a:solidFill>
                            <a:schemeClr val="bg1"/>
                          </a:solidFill>
                          <a:sym typeface=""/>
                        </a:rPr>
                        <a:t>FXI activity</a:t>
                      </a:r>
                      <a:endParaRPr lang="en-US" sz="10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T="91440" marB="91440" anchor="ctr">
                    <a:lnL w="12700" cap="flat" cmpd="sng" algn="ctr">
                      <a:noFill/>
                      <a:prstDash val="solid"/>
                      <a:round/>
                      <a:headEnd type="none" w="med" len="med"/>
                      <a:tailEnd type="none" w="med" len="med"/>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1" u="none" strike="noStrike" kern="1200" cap="none" spc="0" normalizeH="0" baseline="0">
                          <a:solidFill>
                            <a:schemeClr val="bg1"/>
                          </a:solidFill>
                          <a:sym typeface=""/>
                        </a:rPr>
                        <a:t>Number of patients</a:t>
                      </a:r>
                      <a:endParaRPr lang="en-US" sz="10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1" u="none" strike="noStrike" kern="1200" cap="none" spc="0" normalizeH="0" baseline="0">
                          <a:solidFill>
                            <a:schemeClr val="bg1"/>
                          </a:solidFill>
                          <a:sym typeface=""/>
                        </a:rPr>
                        <a:t>Number of CV events</a:t>
                      </a:r>
                      <a:endParaRPr lang="en-US" sz="10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685183" rtl="0" eaLnBrk="1" latinLnBrk="0" hangingPunct="1">
                        <a:defRPr sz="1349" b="1" kern="1200">
                          <a:solidFill>
                            <a:schemeClr val="lt1"/>
                          </a:solidFill>
                          <a:latin typeface="Arial"/>
                        </a:defRPr>
                      </a:lvl1pPr>
                      <a:lvl2pPr marL="342591" algn="l" defTabSz="685183" rtl="0" eaLnBrk="1" latinLnBrk="0" hangingPunct="1">
                        <a:defRPr sz="1349" b="1" kern="1200">
                          <a:solidFill>
                            <a:schemeClr val="lt1"/>
                          </a:solidFill>
                          <a:latin typeface="Arial"/>
                        </a:defRPr>
                      </a:lvl2pPr>
                      <a:lvl3pPr marL="685183" algn="l" defTabSz="685183" rtl="0" eaLnBrk="1" latinLnBrk="0" hangingPunct="1">
                        <a:defRPr sz="1349" b="1" kern="1200">
                          <a:solidFill>
                            <a:schemeClr val="lt1"/>
                          </a:solidFill>
                          <a:latin typeface="Arial"/>
                        </a:defRPr>
                      </a:lvl3pPr>
                      <a:lvl4pPr marL="1027774" algn="l" defTabSz="685183" rtl="0" eaLnBrk="1" latinLnBrk="0" hangingPunct="1">
                        <a:defRPr sz="1349" b="1" kern="1200">
                          <a:solidFill>
                            <a:schemeClr val="lt1"/>
                          </a:solidFill>
                          <a:latin typeface="Arial"/>
                        </a:defRPr>
                      </a:lvl4pPr>
                      <a:lvl5pPr marL="1370366" algn="l" defTabSz="685183" rtl="0" eaLnBrk="1" latinLnBrk="0" hangingPunct="1">
                        <a:defRPr sz="1349" b="1" kern="1200">
                          <a:solidFill>
                            <a:schemeClr val="lt1"/>
                          </a:solidFill>
                          <a:latin typeface="Arial"/>
                        </a:defRPr>
                      </a:lvl5pPr>
                      <a:lvl6pPr marL="1712957" algn="l" defTabSz="685183" rtl="0" eaLnBrk="1" latinLnBrk="0" hangingPunct="1">
                        <a:defRPr sz="1349" b="1" kern="1200">
                          <a:solidFill>
                            <a:schemeClr val="lt1"/>
                          </a:solidFill>
                          <a:latin typeface="Arial"/>
                        </a:defRPr>
                      </a:lvl6pPr>
                      <a:lvl7pPr marL="2055548" algn="l" defTabSz="685183" rtl="0" eaLnBrk="1" latinLnBrk="0" hangingPunct="1">
                        <a:defRPr sz="1349" b="1" kern="1200">
                          <a:solidFill>
                            <a:schemeClr val="lt1"/>
                          </a:solidFill>
                          <a:latin typeface="Arial"/>
                        </a:defRPr>
                      </a:lvl7pPr>
                      <a:lvl8pPr marL="2398140" algn="l" defTabSz="685183" rtl="0" eaLnBrk="1" latinLnBrk="0" hangingPunct="1">
                        <a:defRPr sz="1349" b="1" kern="1200">
                          <a:solidFill>
                            <a:schemeClr val="lt1"/>
                          </a:solidFill>
                          <a:latin typeface="Arial"/>
                        </a:defRPr>
                      </a:lvl8pPr>
                      <a:lvl9pPr marL="2740731" algn="l" defTabSz="685183" rtl="0" eaLnBrk="1" latinLnBrk="0" hangingPunct="1">
                        <a:defRPr sz="1349" b="1" kern="1200">
                          <a:solidFill>
                            <a:schemeClr val="lt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1" u="none" strike="noStrike" kern="1200" cap="none" spc="0" normalizeH="0" baseline="0">
                          <a:solidFill>
                            <a:schemeClr val="bg1"/>
                          </a:solidFill>
                          <a:sym typeface=""/>
                        </a:rPr>
                        <a:t>HR</a:t>
                      </a:r>
                      <a:r>
                        <a:rPr lang="en-US" sz="1000" b="1" u="none" strike="noStrike" kern="1200" cap="none" spc="0" normalizeH="0" baseline="30000">
                          <a:solidFill>
                            <a:schemeClr val="bg1"/>
                          </a:solidFill>
                          <a:sym typeface=""/>
                        </a:rPr>
                        <a:t>†</a:t>
                      </a:r>
                      <a:r>
                        <a:rPr lang="en-US" sz="1000" b="1" u="none" strike="noStrike" kern="1200" cap="none" spc="0" normalizeH="0" baseline="0">
                          <a:solidFill>
                            <a:schemeClr val="bg1"/>
                          </a:solidFill>
                          <a:sym typeface=""/>
                        </a:rPr>
                        <a:t> for CV events (95% CI)</a:t>
                      </a:r>
                      <a:endParaRPr lang="en-US" sz="10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T="91440" marB="91440" anchor="ctr">
                    <a:lnL>
                      <a:noFill/>
                    </a:lnL>
                    <a:lnR w="12700" cap="flat" cmpd="sng" algn="ctr">
                      <a:noFill/>
                      <a:prstDash val="solid"/>
                      <a:round/>
                      <a:headEnd type="none" w="med" len="med"/>
                      <a:tailEnd type="none" w="med" len="med"/>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Normal (&gt;50% FXIa activity) </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rPr>
                        <a:t>8,958</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230</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0" u="none" strike="noStrike" kern="1200" cap="none" spc="0" normalizeH="0" baseline="0">
                          <a:solidFill>
                            <a:schemeClr val="tx1"/>
                          </a:solidFill>
                          <a:sym typeface=""/>
                        </a:rPr>
                        <a:t>Reference</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Mild deficiency </a:t>
                      </a:r>
                      <a:br>
                        <a:rPr lang="en-US" sz="1000" b="0" u="none" strike="noStrike" kern="1200" cap="none" spc="0" normalizeH="0" baseline="0">
                          <a:solidFill>
                            <a:schemeClr val="tx1"/>
                          </a:solidFill>
                          <a:sym typeface=""/>
                        </a:rPr>
                      </a:br>
                      <a:r>
                        <a:rPr lang="en-US" sz="1000" b="0" u="none" strike="noStrike" kern="1200" cap="none" spc="0" normalizeH="0" baseline="0">
                          <a:solidFill>
                            <a:schemeClr val="tx1"/>
                          </a:solidFill>
                          <a:sym typeface=""/>
                        </a:rPr>
                        <a:t>(30–50% FXIa activity)</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693</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16</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0" u="none" strike="noStrike" kern="1200" cap="none" spc="0" normalizeH="0" baseline="0">
                          <a:solidFill>
                            <a:schemeClr val="tx1"/>
                          </a:solidFill>
                          <a:sym typeface=""/>
                        </a:rPr>
                        <a:t>0.52 </a:t>
                      </a:r>
                      <a:br>
                        <a:rPr lang="en-US" sz="1000" b="0" u="none" strike="noStrike" kern="1200" cap="none" spc="0" normalizeH="0" baseline="0">
                          <a:solidFill>
                            <a:schemeClr val="tx1"/>
                          </a:solidFill>
                          <a:sym typeface=""/>
                        </a:rPr>
                      </a:br>
                      <a:r>
                        <a:rPr lang="en-US" sz="1000" b="0" u="none" strike="noStrike" kern="1200" cap="none" spc="0" normalizeH="0" baseline="0">
                          <a:solidFill>
                            <a:schemeClr val="tx1"/>
                          </a:solidFill>
                          <a:sym typeface=""/>
                        </a:rPr>
                        <a:t>(0.31–0.87)</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57234240"/>
                  </a:ext>
                </a:extLst>
              </a:tr>
              <a:tr h="0">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Moderate-to-severe deficiency </a:t>
                      </a:r>
                      <a:br>
                        <a:rPr lang="en-US" sz="1000" b="0" u="none" strike="noStrike" kern="1200" cap="none" spc="0" normalizeH="0" baseline="0">
                          <a:solidFill>
                            <a:schemeClr val="tx1"/>
                          </a:solidFill>
                          <a:sym typeface=""/>
                        </a:rPr>
                      </a:br>
                      <a:r>
                        <a:rPr lang="en-US" sz="1000" b="0" u="none" strike="noStrike" kern="1200" cap="none" spc="0" normalizeH="0" baseline="0">
                          <a:solidFill>
                            <a:schemeClr val="tx1"/>
                          </a:solidFill>
                          <a:sym typeface=""/>
                        </a:rPr>
                        <a:t>(≤30% FXIa activity)</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542</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0" u="none" strike="noStrike" kern="1200" cap="none" spc="0" normalizeH="0" baseline="0">
                          <a:solidFill>
                            <a:schemeClr val="tx1"/>
                          </a:solidFill>
                          <a:sym typeface=""/>
                        </a:rPr>
                        <a:t>19</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1000" b="0" u="none" strike="noStrike" kern="1200" cap="none" spc="0" normalizeH="0" baseline="0">
                          <a:solidFill>
                            <a:schemeClr val="tx1"/>
                          </a:solidFill>
                          <a:sym typeface=""/>
                        </a:rPr>
                        <a:t>0.57 </a:t>
                      </a:r>
                      <a:br>
                        <a:rPr lang="en-US" sz="1000" b="0" u="none" strike="noStrike" kern="1200" cap="none" spc="0" normalizeH="0" baseline="0">
                          <a:solidFill>
                            <a:schemeClr val="tx1"/>
                          </a:solidFill>
                          <a:sym typeface=""/>
                        </a:rPr>
                      </a:br>
                      <a:r>
                        <a:rPr lang="en-US" sz="1000" b="0" u="none" strike="noStrike" kern="1200" cap="none" spc="0" normalizeH="0" baseline="0">
                          <a:solidFill>
                            <a:schemeClr val="tx1"/>
                          </a:solidFill>
                          <a:sym typeface=""/>
                        </a:rPr>
                        <a:t>(0.35–0.93) </a:t>
                      </a:r>
                      <a:endParaRPr lang="en-US" sz="10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T="91440" marB="9144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22" name="Content Placeholder 13">
            <a:extLst>
              <a:ext uri="{FF2B5EF4-FFF2-40B4-BE49-F238E27FC236}">
                <a16:creationId xmlns:a16="http://schemas.microsoft.com/office/drawing/2014/main" id="{4EB35C6D-E75B-0E51-E603-496CF0378E00}"/>
              </a:ext>
            </a:extLst>
          </p:cNvPr>
          <p:cNvSpPr txBox="1">
            <a:spLocks/>
          </p:cNvSpPr>
          <p:nvPr/>
        </p:nvSpPr>
        <p:spPr>
          <a:xfrm>
            <a:off x="4190496" y="1222375"/>
            <a:ext cx="4593074" cy="369332"/>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b="1" i="0" u="none" strike="noStrike" kern="0" cap="none" spc="0" normalizeH="0" baseline="0" noProof="0">
                <a:ln>
                  <a:noFill/>
                </a:ln>
                <a:solidFill>
                  <a:schemeClr val="tx2"/>
                </a:solidFill>
                <a:effectLst/>
                <a:uLnTx/>
                <a:uFillTx/>
                <a:latin typeface="Arial"/>
                <a:ea typeface="+mn-ea"/>
                <a:cs typeface="+mn-cs"/>
              </a:rPr>
              <a:t>Association between FXI deficiency and composite CV outcome* (MI, stroke, and TIA) (N=10,193)</a:t>
            </a:r>
          </a:p>
        </p:txBody>
      </p:sp>
    </p:spTree>
    <p:extLst>
      <p:ext uri="{BB962C8B-B14F-4D97-AF65-F5344CB8AC3E}">
        <p14:creationId xmlns:p14="http://schemas.microsoft.com/office/powerpoint/2010/main" val="1062377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06559-3AE0-1685-AA2D-B080FFBF18EF}"/>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1C1CC1DC-C0F0-D254-336F-13ADCCE301DF}"/>
              </a:ext>
            </a:extLst>
          </p:cNvPr>
          <p:cNvSpPr>
            <a:spLocks noGrp="1"/>
          </p:cNvSpPr>
          <p:nvPr>
            <p:ph type="title"/>
          </p:nvPr>
        </p:nvSpPr>
        <p:spPr>
          <a:xfrm>
            <a:off x="359570" y="237079"/>
            <a:ext cx="8424863" cy="498597"/>
          </a:xfrm>
        </p:spPr>
        <p:txBody>
          <a:bodyPr/>
          <a:lstStyle/>
          <a:p>
            <a:r>
              <a:rPr lang="en-US"/>
              <a:t>Genetic studies have demonstrated an association between FXI levels and the risk of ischemic stroke, with no corresponding effects on major bleeding</a:t>
            </a:r>
          </a:p>
        </p:txBody>
      </p:sp>
      <p:graphicFrame>
        <p:nvGraphicFramePr>
          <p:cNvPr id="20" name="Table 10">
            <a:extLst>
              <a:ext uri="{FF2B5EF4-FFF2-40B4-BE49-F238E27FC236}">
                <a16:creationId xmlns:a16="http://schemas.microsoft.com/office/drawing/2014/main" id="{09DF1755-8E21-8260-F526-1B755343F0D6}"/>
              </a:ext>
            </a:extLst>
          </p:cNvPr>
          <p:cNvGraphicFramePr>
            <a:graphicFrameLocks/>
          </p:cNvGraphicFramePr>
          <p:nvPr>
            <p:extLst>
              <p:ext uri="{D42A27DB-BD31-4B8C-83A1-F6EECF244321}">
                <p14:modId xmlns:p14="http://schemas.microsoft.com/office/powerpoint/2010/main" val="54160105"/>
              </p:ext>
            </p:extLst>
          </p:nvPr>
        </p:nvGraphicFramePr>
        <p:xfrm>
          <a:off x="4691178" y="1699850"/>
          <a:ext cx="4086872" cy="1851169"/>
        </p:xfrm>
        <a:graphic>
          <a:graphicData uri="http://schemas.openxmlformats.org/drawingml/2006/table">
            <a:tbl>
              <a:tblPr firstRow="1" bandRow="1"/>
              <a:tblGrid>
                <a:gridCol w="821671">
                  <a:extLst>
                    <a:ext uri="{9D8B030D-6E8A-4147-A177-3AD203B41FA5}">
                      <a16:colId xmlns:a16="http://schemas.microsoft.com/office/drawing/2014/main" val="1156415452"/>
                    </a:ext>
                  </a:extLst>
                </a:gridCol>
                <a:gridCol w="725652">
                  <a:extLst>
                    <a:ext uri="{9D8B030D-6E8A-4147-A177-3AD203B41FA5}">
                      <a16:colId xmlns:a16="http://schemas.microsoft.com/office/drawing/2014/main" val="2051270962"/>
                    </a:ext>
                  </a:extLst>
                </a:gridCol>
                <a:gridCol w="549940">
                  <a:extLst>
                    <a:ext uri="{9D8B030D-6E8A-4147-A177-3AD203B41FA5}">
                      <a16:colId xmlns:a16="http://schemas.microsoft.com/office/drawing/2014/main" val="1926093007"/>
                    </a:ext>
                  </a:extLst>
                </a:gridCol>
                <a:gridCol w="1512738">
                  <a:extLst>
                    <a:ext uri="{9D8B030D-6E8A-4147-A177-3AD203B41FA5}">
                      <a16:colId xmlns:a16="http://schemas.microsoft.com/office/drawing/2014/main" val="3238665912"/>
                    </a:ext>
                  </a:extLst>
                </a:gridCol>
                <a:gridCol w="476871">
                  <a:extLst>
                    <a:ext uri="{9D8B030D-6E8A-4147-A177-3AD203B41FA5}">
                      <a16:colId xmlns:a16="http://schemas.microsoft.com/office/drawing/2014/main" val="3922178653"/>
                    </a:ext>
                  </a:extLst>
                </a:gridCol>
              </a:tblGrid>
              <a:tr h="471100">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Ischemic stroke</a:t>
                      </a:r>
                      <a:br>
                        <a:rPr lang="en-US" sz="700" b="1" u="none" strike="noStrike" kern="1200" cap="none" spc="0" normalizeH="0" baseline="0">
                          <a:solidFill>
                            <a:srgbClr val="FFFFFF"/>
                          </a:solidFill>
                          <a:sym typeface=""/>
                        </a:rPr>
                      </a:br>
                      <a:r>
                        <a:rPr lang="en-US" sz="700" b="1" u="none" strike="noStrike" kern="1200" cap="none" spc="0" normalizeH="0" baseline="0">
                          <a:solidFill>
                            <a:schemeClr val="bg1"/>
                          </a:solidFill>
                          <a:sym typeface=""/>
                        </a:rPr>
                        <a:t>subtype</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Cases,</a:t>
                      </a:r>
                    </a:p>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n</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Controls, n</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OR</a:t>
                      </a:r>
                    </a:p>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(CI 95%)</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p-value</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994441713"/>
                  </a:ext>
                </a:extLst>
              </a:tr>
              <a:tr h="3404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Cardioembolism</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rPr>
                        <a:t>3,071</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28,722</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defTabSz="914400"/>
                      <a:r>
                        <a:rPr lang="en-US" sz="600">
                          <a:solidFill>
                            <a:schemeClr val="tx1"/>
                          </a:solidFill>
                        </a:rPr>
                        <a:t>4.23 (1.94–9.19)</a:t>
                      </a:r>
                      <a:endParaRPr lang="en-US" sz="800">
                        <a:solidFill>
                          <a:schemeClr val="tx1"/>
                        </a:solidFill>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0.0003</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2750996"/>
                  </a:ext>
                </a:extLst>
              </a:tr>
              <a:tr h="34743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Large artery</a:t>
                      </a:r>
                      <a:br>
                        <a:rPr lang="en-US" sz="700" b="0" u="none" strike="noStrike" kern="1200" cap="none" spc="0" normalizeH="0" baseline="0">
                          <a:solidFill>
                            <a:schemeClr val="tx1"/>
                          </a:solidFill>
                          <a:sym typeface=""/>
                        </a:rPr>
                      </a:br>
                      <a:r>
                        <a:rPr lang="en-US" sz="700" b="0" u="none" strike="noStrike" kern="1200" cap="none" spc="0" normalizeH="0" baseline="0">
                          <a:solidFill>
                            <a:schemeClr val="tx1"/>
                          </a:solidFill>
                          <a:sym typeface=""/>
                        </a:rPr>
                        <a:t>atherosclerosis</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rPr>
                        <a:t>2,454</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28,880</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defTabSz="914400"/>
                      <a:r>
                        <a:rPr lang="en-US" sz="600">
                          <a:solidFill>
                            <a:schemeClr val="tx1"/>
                          </a:solidFill>
                        </a:rPr>
                        <a:t>2.73 (1.15–6.45)</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0.02</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8813536"/>
                  </a:ext>
                </a:extLst>
              </a:tr>
              <a:tr h="34120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Small vessel</a:t>
                      </a:r>
                      <a:br>
                        <a:rPr lang="en-US" sz="700" b="0" u="none" strike="noStrike" kern="1200" cap="none" spc="0" normalizeH="0" baseline="0">
                          <a:solidFill>
                            <a:schemeClr val="tx1"/>
                          </a:solidFill>
                          <a:sym typeface=""/>
                        </a:rPr>
                      </a:br>
                      <a:r>
                        <a:rPr lang="en-US" sz="700" b="0" u="none" strike="noStrike" kern="1200" cap="none" spc="0" normalizeH="0" baseline="0">
                          <a:solidFill>
                            <a:schemeClr val="tx1"/>
                          </a:solidFill>
                          <a:sym typeface=""/>
                        </a:rPr>
                        <a:t>occlusion</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rPr>
                        <a:t>2,736</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27,588</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defTabSz="914400"/>
                      <a:endParaRPr lang="en-US" sz="600">
                        <a:solidFill>
                          <a:schemeClr val="tx1"/>
                        </a:solidFill>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0.69</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7913630"/>
                  </a:ext>
                </a:extLst>
              </a:tr>
              <a:tr h="35094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Undetermined</a:t>
                      </a:r>
                      <a:br>
                        <a:rPr lang="en-US" sz="700" b="0" u="none" strike="noStrike" kern="1200" cap="none" spc="0" normalizeH="0" baseline="0">
                          <a:solidFill>
                            <a:schemeClr val="tx1"/>
                          </a:solidFill>
                          <a:sym typeface=""/>
                        </a:rPr>
                      </a:br>
                      <a:r>
                        <a:rPr lang="en-US" sz="700" b="0" u="none" strike="noStrike" kern="1200" cap="none" spc="0" normalizeH="0" baseline="0">
                          <a:solidFill>
                            <a:schemeClr val="tx1"/>
                          </a:solidFill>
                          <a:sym typeface=""/>
                        </a:rPr>
                        <a:t>cause</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rPr>
                        <a:t>4,755</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25,292</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l" defTabSz="914400"/>
                      <a:r>
                        <a:rPr lang="en-US" sz="600">
                          <a:solidFill>
                            <a:schemeClr val="tx1"/>
                          </a:solidFill>
                        </a:rPr>
                        <a:t>3.44 (1.79–6.60)</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800" b="0" u="none" strike="noStrike" kern="1200" cap="none" spc="0" normalizeH="0" baseline="0">
                          <a:solidFill>
                            <a:schemeClr val="tx1"/>
                          </a:solidFill>
                          <a:sym typeface=""/>
                        </a:rPr>
                        <a:t>0.0002</a:t>
                      </a:r>
                      <a:endParaRPr lang="en-US" sz="8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2931292"/>
                  </a:ext>
                </a:extLst>
              </a:tr>
            </a:tbl>
          </a:graphicData>
        </a:graphic>
      </p:graphicFrame>
      <p:graphicFrame>
        <p:nvGraphicFramePr>
          <p:cNvPr id="22" name="Table 10">
            <a:extLst>
              <a:ext uri="{FF2B5EF4-FFF2-40B4-BE49-F238E27FC236}">
                <a16:creationId xmlns:a16="http://schemas.microsoft.com/office/drawing/2014/main" id="{0DEF2FD0-2456-2FB1-2C41-83AF12B85D30}"/>
              </a:ext>
            </a:extLst>
          </p:cNvPr>
          <p:cNvGraphicFramePr>
            <a:graphicFrameLocks/>
          </p:cNvGraphicFramePr>
          <p:nvPr>
            <p:extLst>
              <p:ext uri="{D42A27DB-BD31-4B8C-83A1-F6EECF244321}">
                <p14:modId xmlns:p14="http://schemas.microsoft.com/office/powerpoint/2010/main" val="1962446417"/>
              </p:ext>
            </p:extLst>
          </p:nvPr>
        </p:nvGraphicFramePr>
        <p:xfrm>
          <a:off x="360363" y="1699850"/>
          <a:ext cx="4086872" cy="1846789"/>
        </p:xfrm>
        <a:graphic>
          <a:graphicData uri="http://schemas.openxmlformats.org/drawingml/2006/table">
            <a:tbl>
              <a:tblPr firstRow="1" bandRow="1"/>
              <a:tblGrid>
                <a:gridCol w="602482">
                  <a:extLst>
                    <a:ext uri="{9D8B030D-6E8A-4147-A177-3AD203B41FA5}">
                      <a16:colId xmlns:a16="http://schemas.microsoft.com/office/drawing/2014/main" val="1156415452"/>
                    </a:ext>
                  </a:extLst>
                </a:gridCol>
                <a:gridCol w="504025">
                  <a:extLst>
                    <a:ext uri="{9D8B030D-6E8A-4147-A177-3AD203B41FA5}">
                      <a16:colId xmlns:a16="http://schemas.microsoft.com/office/drawing/2014/main" val="2051270962"/>
                    </a:ext>
                  </a:extLst>
                </a:gridCol>
                <a:gridCol w="504025">
                  <a:extLst>
                    <a:ext uri="{9D8B030D-6E8A-4147-A177-3AD203B41FA5}">
                      <a16:colId xmlns:a16="http://schemas.microsoft.com/office/drawing/2014/main" val="1926093007"/>
                    </a:ext>
                  </a:extLst>
                </a:gridCol>
                <a:gridCol w="1696886">
                  <a:extLst>
                    <a:ext uri="{9D8B030D-6E8A-4147-A177-3AD203B41FA5}">
                      <a16:colId xmlns:a16="http://schemas.microsoft.com/office/drawing/2014/main" val="3238665912"/>
                    </a:ext>
                  </a:extLst>
                </a:gridCol>
                <a:gridCol w="779454">
                  <a:extLst>
                    <a:ext uri="{9D8B030D-6E8A-4147-A177-3AD203B41FA5}">
                      <a16:colId xmlns:a16="http://schemas.microsoft.com/office/drawing/2014/main" val="3922178653"/>
                    </a:ext>
                  </a:extLst>
                </a:gridCol>
              </a:tblGrid>
              <a:tr h="460841">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Ischemic stroke</a:t>
                      </a:r>
                      <a:br>
                        <a:rPr lang="en-US" sz="700" b="1" u="none" strike="noStrike" kern="1200" cap="none" spc="0" normalizeH="0" baseline="0">
                          <a:solidFill>
                            <a:srgbClr val="FFFFFF"/>
                          </a:solidFill>
                          <a:sym typeface=""/>
                        </a:rPr>
                      </a:br>
                      <a:r>
                        <a:rPr lang="en-US" sz="700" b="1" u="none" strike="noStrike" kern="1200" cap="none" spc="0" normalizeH="0" baseline="0">
                          <a:solidFill>
                            <a:schemeClr val="bg1"/>
                          </a:solidFill>
                          <a:sym typeface=""/>
                        </a:rPr>
                        <a:t>subtype</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Cases,</a:t>
                      </a:r>
                    </a:p>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n</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Controls, n</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36000" marR="3600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OR</a:t>
                      </a:r>
                    </a:p>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(CI 95%)</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lvl1pPr marL="0" algn="l" defTabSz="914400" rtl="0" eaLnBrk="1" latinLnBrk="0" hangingPunct="1">
                        <a:defRPr sz="1800" b="1" kern="1200">
                          <a:solidFill>
                            <a:schemeClr val="bg1"/>
                          </a:solidFill>
                          <a:latin typeface="Arial"/>
                        </a:defRPr>
                      </a:lvl1pPr>
                      <a:lvl2pPr marL="457200" algn="l" defTabSz="914400" rtl="0" eaLnBrk="1" latinLnBrk="0" hangingPunct="1">
                        <a:defRPr sz="1800" b="1" kern="1200">
                          <a:solidFill>
                            <a:schemeClr val="bg1"/>
                          </a:solidFill>
                          <a:latin typeface="Arial"/>
                        </a:defRPr>
                      </a:lvl2pPr>
                      <a:lvl3pPr marL="914400" algn="l" defTabSz="914400" rtl="0" eaLnBrk="1" latinLnBrk="0" hangingPunct="1">
                        <a:defRPr sz="1800" b="1" kern="1200">
                          <a:solidFill>
                            <a:schemeClr val="bg1"/>
                          </a:solidFill>
                          <a:latin typeface="Arial"/>
                        </a:defRPr>
                      </a:lvl3pPr>
                      <a:lvl4pPr marL="1371600" algn="l" defTabSz="914400" rtl="0" eaLnBrk="1" latinLnBrk="0" hangingPunct="1">
                        <a:defRPr sz="1800" b="1" kern="1200">
                          <a:solidFill>
                            <a:schemeClr val="bg1"/>
                          </a:solidFill>
                          <a:latin typeface="Arial"/>
                        </a:defRPr>
                      </a:lvl4pPr>
                      <a:lvl5pPr marL="1828800" algn="l" defTabSz="914400" rtl="0" eaLnBrk="1" latinLnBrk="0" hangingPunct="1">
                        <a:defRPr sz="1800" b="1" kern="1200">
                          <a:solidFill>
                            <a:schemeClr val="bg1"/>
                          </a:solidFill>
                          <a:latin typeface="Arial"/>
                        </a:defRPr>
                      </a:lvl5pPr>
                      <a:lvl6pPr marL="2286000" algn="l" defTabSz="914400" rtl="0" eaLnBrk="1" latinLnBrk="0" hangingPunct="1">
                        <a:defRPr sz="1800" b="1" kern="1200">
                          <a:solidFill>
                            <a:schemeClr val="bg1"/>
                          </a:solidFill>
                          <a:latin typeface="Arial"/>
                        </a:defRPr>
                      </a:lvl6pPr>
                      <a:lvl7pPr marL="2743200" algn="l" defTabSz="914400" rtl="0" eaLnBrk="1" latinLnBrk="0" hangingPunct="1">
                        <a:defRPr sz="1800" b="1" kern="1200">
                          <a:solidFill>
                            <a:schemeClr val="bg1"/>
                          </a:solidFill>
                          <a:latin typeface="Arial"/>
                        </a:defRPr>
                      </a:lvl7pPr>
                      <a:lvl8pPr marL="3200400" algn="l" defTabSz="914400" rtl="0" eaLnBrk="1" latinLnBrk="0" hangingPunct="1">
                        <a:defRPr sz="1800" b="1" kern="1200">
                          <a:solidFill>
                            <a:schemeClr val="bg1"/>
                          </a:solidFill>
                          <a:latin typeface="Arial"/>
                        </a:defRPr>
                      </a:lvl8pPr>
                      <a:lvl9pPr marL="3657600" algn="l" defTabSz="914400" rtl="0" eaLnBrk="1" latinLnBrk="0" hangingPunct="1">
                        <a:defRPr sz="1800" b="1" kern="1200">
                          <a:solidFill>
                            <a:schemeClr val="bg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1" u="none" strike="noStrike" kern="1200" cap="none" spc="0" normalizeH="0" baseline="0">
                          <a:solidFill>
                            <a:schemeClr val="bg1"/>
                          </a:solidFill>
                          <a:sym typeface=""/>
                        </a:rPr>
                        <a:t>p-value</a:t>
                      </a:r>
                      <a:endParaRPr lang="en-US" sz="700" b="1" i="0" u="none" strike="noStrike" kern="1200" cap="none" spc="0" normalizeH="0" baseline="0">
                        <a:solidFill>
                          <a:schemeClr val="bg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12700" cmpd="sng">
                      <a:noFill/>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994441713"/>
                  </a:ext>
                </a:extLst>
              </a:tr>
              <a:tr h="34648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VTE</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13,563</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358,132</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defTabSz="914400"/>
                      <a:r>
                        <a:rPr lang="en-US" sz="700">
                          <a:solidFill>
                            <a:schemeClr val="tx1"/>
                          </a:solidFill>
                        </a:rPr>
                        <a:t>0.1 (0.07–0.14)</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3.03</a:t>
                      </a:r>
                      <a:r>
                        <a:rPr lang="en-GB" sz="700">
                          <a:solidFill>
                            <a:schemeClr val="tx1"/>
                          </a:solidFill>
                        </a:rPr>
                        <a:t>×10</a:t>
                      </a:r>
                      <a:r>
                        <a:rPr lang="en-GB" sz="700" baseline="30000">
                          <a:solidFill>
                            <a:schemeClr val="tx1"/>
                          </a:solidFill>
                        </a:rPr>
                        <a:t>–43</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2750996"/>
                  </a:ext>
                </a:extLst>
              </a:tr>
              <a:tr h="34648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Ischemic stroke</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37,894</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774,129</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defTabSz="914400"/>
                      <a:r>
                        <a:rPr lang="en-US" sz="700">
                          <a:solidFill>
                            <a:schemeClr val="tx1"/>
                          </a:solidFill>
                        </a:rPr>
                        <a:t>0.47 (0.36–0.61)</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700" b="0" u="none" strike="noStrike" kern="1200" cap="none" spc="0" normalizeH="0" baseline="0">
                          <a:solidFill>
                            <a:schemeClr val="tx1"/>
                          </a:solidFill>
                          <a:sym typeface=""/>
                        </a:rPr>
                        <a:t>1.46</a:t>
                      </a:r>
                      <a:r>
                        <a:rPr lang="en-GB" sz="700">
                          <a:solidFill>
                            <a:schemeClr val="tx1"/>
                          </a:solidFill>
                        </a:rPr>
                        <a:t>×10</a:t>
                      </a:r>
                      <a:r>
                        <a:rPr lang="en-GB" sz="700" baseline="30000">
                          <a:solidFill>
                            <a:schemeClr val="tx1"/>
                          </a:solidFill>
                        </a:rPr>
                        <a:t>–8</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8813536"/>
                  </a:ext>
                </a:extLst>
              </a:tr>
              <a:tr h="34648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Myocardial infarction</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35,784</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422,906</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r" defTabSz="914400"/>
                      <a:r>
                        <a:rPr lang="en-US" sz="700">
                          <a:solidFill>
                            <a:schemeClr val="tx1"/>
                          </a:solidFill>
                        </a:rPr>
                        <a:t>1.0 (0.79–1.25)</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0.97</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7913630"/>
                  </a:ext>
                </a:extLst>
              </a:tr>
              <a:tr h="346487">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l"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Major bleeding</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w="12700" cap="flat" cmpd="sng" algn="ctr">
                      <a:noFill/>
                      <a:prstDash val="solid"/>
                      <a:round/>
                      <a:headEnd type="none" w="med" len="med"/>
                      <a:tailEnd type="none" w="med" len="med"/>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rPr>
                        <a:t>7,957</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363,738</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algn="r" defTabSz="914400"/>
                      <a:r>
                        <a:rPr lang="en-US" sz="700">
                          <a:solidFill>
                            <a:schemeClr val="tx1"/>
                          </a:solidFill>
                        </a:rPr>
                        <a:t>0.69 (0.45–1.04)</a:t>
                      </a:r>
                    </a:p>
                  </a:txBody>
                  <a:tcPr marL="68580" marR="68580" marT="34290" marB="34290" anchor="ctr">
                    <a:lnL>
                      <a:noFill/>
                    </a:lnL>
                    <a:lnR>
                      <a:noFill/>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685183" rtl="0" eaLnBrk="1" latinLnBrk="0" hangingPunct="1">
                        <a:defRPr sz="1349" kern="1200">
                          <a:solidFill>
                            <a:schemeClr val="dk1"/>
                          </a:solidFill>
                          <a:latin typeface="Arial"/>
                        </a:defRPr>
                      </a:lvl1pPr>
                      <a:lvl2pPr marL="342591" algn="l" defTabSz="685183" rtl="0" eaLnBrk="1" latinLnBrk="0" hangingPunct="1">
                        <a:defRPr sz="1349" kern="1200">
                          <a:solidFill>
                            <a:schemeClr val="dk1"/>
                          </a:solidFill>
                          <a:latin typeface="Arial"/>
                        </a:defRPr>
                      </a:lvl2pPr>
                      <a:lvl3pPr marL="685183" algn="l" defTabSz="685183" rtl="0" eaLnBrk="1" latinLnBrk="0" hangingPunct="1">
                        <a:defRPr sz="1349" kern="1200">
                          <a:solidFill>
                            <a:schemeClr val="dk1"/>
                          </a:solidFill>
                          <a:latin typeface="Arial"/>
                        </a:defRPr>
                      </a:lvl3pPr>
                      <a:lvl4pPr marL="1027774" algn="l" defTabSz="685183" rtl="0" eaLnBrk="1" latinLnBrk="0" hangingPunct="1">
                        <a:defRPr sz="1349" kern="1200">
                          <a:solidFill>
                            <a:schemeClr val="dk1"/>
                          </a:solidFill>
                          <a:latin typeface="Arial"/>
                        </a:defRPr>
                      </a:lvl4pPr>
                      <a:lvl5pPr marL="1370366" algn="l" defTabSz="685183" rtl="0" eaLnBrk="1" latinLnBrk="0" hangingPunct="1">
                        <a:defRPr sz="1349" kern="1200">
                          <a:solidFill>
                            <a:schemeClr val="dk1"/>
                          </a:solidFill>
                          <a:latin typeface="Arial"/>
                        </a:defRPr>
                      </a:lvl5pPr>
                      <a:lvl6pPr marL="1712957" algn="l" defTabSz="685183" rtl="0" eaLnBrk="1" latinLnBrk="0" hangingPunct="1">
                        <a:defRPr sz="1349" kern="1200">
                          <a:solidFill>
                            <a:schemeClr val="dk1"/>
                          </a:solidFill>
                          <a:latin typeface="Arial"/>
                        </a:defRPr>
                      </a:lvl6pPr>
                      <a:lvl7pPr marL="2055548" algn="l" defTabSz="685183" rtl="0" eaLnBrk="1" latinLnBrk="0" hangingPunct="1">
                        <a:defRPr sz="1349" kern="1200">
                          <a:solidFill>
                            <a:schemeClr val="dk1"/>
                          </a:solidFill>
                          <a:latin typeface="Arial"/>
                        </a:defRPr>
                      </a:lvl7pPr>
                      <a:lvl8pPr marL="2398140" algn="l" defTabSz="685183" rtl="0" eaLnBrk="1" latinLnBrk="0" hangingPunct="1">
                        <a:defRPr sz="1349" kern="1200">
                          <a:solidFill>
                            <a:schemeClr val="dk1"/>
                          </a:solidFill>
                          <a:latin typeface="Arial"/>
                        </a:defRPr>
                      </a:lvl8pPr>
                      <a:lvl9pPr marL="2740731" algn="l" defTabSz="685183" rtl="0" eaLnBrk="1" latinLnBrk="0" hangingPunct="1">
                        <a:defRPr sz="1349" kern="1200">
                          <a:solidFill>
                            <a:schemeClr val="dk1"/>
                          </a:solidFill>
                          <a:latin typeface="Arial"/>
                        </a:defRPr>
                      </a:lvl9pPr>
                    </a:lstStyle>
                    <a:p>
                      <a:pPr marL="0" marR="0" lvl="0" indent="0" algn="ctr" defTabSz="914400" rtl="0" eaLnBrk="1" fontAlgn="auto" hangingPunct="1">
                        <a:lnSpc>
                          <a:spcPct val="100000"/>
                        </a:lnSpc>
                        <a:spcBef>
                          <a:spcPts val="0"/>
                        </a:spcBef>
                        <a:spcAft>
                          <a:spcPts val="0"/>
                        </a:spcAft>
                        <a:buFontTx/>
                        <a:buNone/>
                      </a:pPr>
                      <a:r>
                        <a:rPr lang="en-US" sz="700" b="0" u="none" strike="noStrike" kern="1200" cap="none" spc="0" normalizeH="0" baseline="0">
                          <a:solidFill>
                            <a:schemeClr val="tx1"/>
                          </a:solidFill>
                          <a:sym typeface=""/>
                        </a:rPr>
                        <a:t>0.0739</a:t>
                      </a:r>
                      <a:endParaRPr lang="en-US" sz="700" b="0" i="0" u="none" strike="noStrike" kern="1200" cap="none" spc="0" normalizeH="0" baseline="0">
                        <a:solidFill>
                          <a:schemeClr val="tx1"/>
                        </a:solidFill>
                        <a:latin typeface="Arial" panose="020B0604020202020204" pitchFamily="34" charset="0"/>
                        <a:ea typeface="+mn-ea"/>
                        <a:cs typeface="Arial" panose="020B0604020202020204" pitchFamily="34" charset="0"/>
                        <a:sym typeface=""/>
                      </a:endParaRPr>
                    </a:p>
                  </a:txBody>
                  <a:tcPr marL="68580" marR="68580" marT="34290" marB="34290" anchor="ctr">
                    <a:lnL>
                      <a:noFill/>
                    </a:lnL>
                    <a:lnR w="12700" cap="flat" cmpd="sng" algn="ctr">
                      <a:no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4236875"/>
                  </a:ext>
                </a:extLst>
              </a:tr>
            </a:tbl>
          </a:graphicData>
        </a:graphic>
      </p:graphicFrame>
      <p:sp>
        <p:nvSpPr>
          <p:cNvPr id="23" name="TextBox 22">
            <a:extLst>
              <a:ext uri="{FF2B5EF4-FFF2-40B4-BE49-F238E27FC236}">
                <a16:creationId xmlns:a16="http://schemas.microsoft.com/office/drawing/2014/main" id="{689F333D-093F-C73E-A25F-CA6E266C40F7}"/>
              </a:ext>
            </a:extLst>
          </p:cNvPr>
          <p:cNvSpPr txBox="1"/>
          <p:nvPr/>
        </p:nvSpPr>
        <p:spPr>
          <a:xfrm>
            <a:off x="3266636" y="3553849"/>
            <a:ext cx="183292" cy="215444"/>
          </a:xfrm>
          <a:prstGeom prst="rect">
            <a:avLst/>
          </a:prstGeom>
          <a:noFill/>
        </p:spPr>
        <p:txBody>
          <a:bodyPr wrap="none" rtlCol="0">
            <a:spAutoFit/>
          </a:bodyPr>
          <a:lstStyle/>
          <a:p>
            <a:pPr algn="just" defTabSz="685732" fontAlgn="auto">
              <a:spcBef>
                <a:spcPts val="0"/>
              </a:spcBef>
              <a:spcAft>
                <a:spcPts val="0"/>
              </a:spcAft>
              <a:defRPr/>
            </a:pPr>
            <a:r>
              <a:rPr lang="en-US" sz="800">
                <a:solidFill>
                  <a:srgbClr val="464545"/>
                </a:solidFill>
                <a:latin typeface="Arial" panose="020B0604020202020204" pitchFamily="34" charset="0"/>
                <a:cs typeface="Arial" panose="020B0604020202020204" pitchFamily="34" charset="0"/>
              </a:rPr>
              <a:t>10</a:t>
            </a:r>
            <a:endParaRPr lang="en-GB" sz="800">
              <a:solidFill>
                <a:srgbClr val="464545"/>
              </a:solidFill>
              <a:latin typeface="Arial" panose="020B0604020202020204" pitchFamily="34" charset="0"/>
              <a:cs typeface="Arial" panose="020B0604020202020204" pitchFamily="34" charset="0"/>
            </a:endParaRPr>
          </a:p>
        </p:txBody>
      </p:sp>
      <p:cxnSp>
        <p:nvCxnSpPr>
          <p:cNvPr id="24" name="Straight Arrow Connector 23">
            <a:extLst>
              <a:ext uri="{FF2B5EF4-FFF2-40B4-BE49-F238E27FC236}">
                <a16:creationId xmlns:a16="http://schemas.microsoft.com/office/drawing/2014/main" id="{D3F2DF2C-580F-169E-A65F-8F0CAAC2872E}"/>
              </a:ext>
            </a:extLst>
          </p:cNvPr>
          <p:cNvCxnSpPr>
            <a:cxnSpLocks/>
          </p:cNvCxnSpPr>
          <p:nvPr/>
        </p:nvCxnSpPr>
        <p:spPr bwMode="gray">
          <a:xfrm>
            <a:off x="2912690" y="3766344"/>
            <a:ext cx="399600" cy="0"/>
          </a:xfrm>
          <a:prstGeom prst="straightConnector1">
            <a:avLst/>
          </a:prstGeom>
          <a:noFill/>
          <a:ln w="12700" cap="flat" cmpd="sng" algn="ctr">
            <a:solidFill>
              <a:schemeClr val="tx2"/>
            </a:solidFill>
            <a:prstDash val="solid"/>
            <a:tailEnd type="triangle"/>
          </a:ln>
          <a:effectLst/>
        </p:spPr>
      </p:cxnSp>
      <p:cxnSp>
        <p:nvCxnSpPr>
          <p:cNvPr id="41" name="Straight Arrow Connector 40">
            <a:extLst>
              <a:ext uri="{FF2B5EF4-FFF2-40B4-BE49-F238E27FC236}">
                <a16:creationId xmlns:a16="http://schemas.microsoft.com/office/drawing/2014/main" id="{ECD07C6E-7591-B3EC-4E85-630077B115DC}"/>
              </a:ext>
            </a:extLst>
          </p:cNvPr>
          <p:cNvCxnSpPr>
            <a:cxnSpLocks/>
          </p:cNvCxnSpPr>
          <p:nvPr/>
        </p:nvCxnSpPr>
        <p:spPr bwMode="gray">
          <a:xfrm flipH="1">
            <a:off x="2336263" y="3766344"/>
            <a:ext cx="399600" cy="0"/>
          </a:xfrm>
          <a:prstGeom prst="straightConnector1">
            <a:avLst/>
          </a:prstGeom>
          <a:noFill/>
          <a:ln w="12700" cap="flat" cmpd="sng" algn="ctr">
            <a:solidFill>
              <a:schemeClr val="tx2"/>
            </a:solidFill>
            <a:prstDash val="solid"/>
            <a:tailEnd type="triangle"/>
          </a:ln>
          <a:effectLst/>
        </p:spPr>
      </p:cxnSp>
      <p:sp>
        <p:nvSpPr>
          <p:cNvPr id="42" name="TextBox 41">
            <a:extLst>
              <a:ext uri="{FF2B5EF4-FFF2-40B4-BE49-F238E27FC236}">
                <a16:creationId xmlns:a16="http://schemas.microsoft.com/office/drawing/2014/main" id="{97B23ADA-C0BD-C1B6-A384-D4E1BEC65B1F}"/>
              </a:ext>
            </a:extLst>
          </p:cNvPr>
          <p:cNvSpPr txBox="1"/>
          <p:nvPr/>
        </p:nvSpPr>
        <p:spPr bwMode="gray">
          <a:xfrm>
            <a:off x="2908430" y="3859596"/>
            <a:ext cx="721351" cy="215444"/>
          </a:xfrm>
          <a:prstGeom prst="rect">
            <a:avLst/>
          </a:prstGeom>
          <a:noFill/>
        </p:spPr>
        <p:txBody>
          <a:bodyPr vert="horz" wrap="none" lIns="0" tIns="0" rIns="0" bIns="0" rtlCol="0">
            <a:spAutoFit/>
          </a:bodyPr>
          <a:lstStyle/>
          <a:p>
            <a:pPr defTabSz="685800" fontAlgn="auto">
              <a:spcBef>
                <a:spcPts val="0"/>
              </a:spcBef>
              <a:spcAft>
                <a:spcPts val="0"/>
              </a:spcAft>
              <a:defRPr/>
            </a:pPr>
            <a:r>
              <a:rPr lang="en-US" sz="700" kern="0">
                <a:solidFill>
                  <a:srgbClr val="464545"/>
                </a:solidFill>
                <a:latin typeface="Arial" panose="020B0604020202020204" pitchFamily="34" charset="0"/>
                <a:cs typeface="Arial"/>
              </a:rPr>
              <a:t>Favors genetically</a:t>
            </a:r>
          </a:p>
          <a:p>
            <a:pPr defTabSz="685800" fontAlgn="auto">
              <a:spcBef>
                <a:spcPts val="0"/>
              </a:spcBef>
              <a:spcAft>
                <a:spcPts val="0"/>
              </a:spcAft>
              <a:defRPr/>
            </a:pPr>
            <a:r>
              <a:rPr lang="en-US" sz="700" kern="0">
                <a:solidFill>
                  <a:srgbClr val="464545"/>
                </a:solidFill>
                <a:latin typeface="Arial" panose="020B0604020202020204" pitchFamily="34" charset="0"/>
                <a:cs typeface="Arial"/>
              </a:rPr>
              <a:t>higher FXI levels</a:t>
            </a:r>
          </a:p>
        </p:txBody>
      </p:sp>
      <p:sp>
        <p:nvSpPr>
          <p:cNvPr id="43" name="TextBox 42">
            <a:extLst>
              <a:ext uri="{FF2B5EF4-FFF2-40B4-BE49-F238E27FC236}">
                <a16:creationId xmlns:a16="http://schemas.microsoft.com/office/drawing/2014/main" id="{EECD39DA-8A6E-7215-9898-35D5D542A92D}"/>
              </a:ext>
            </a:extLst>
          </p:cNvPr>
          <p:cNvSpPr txBox="1"/>
          <p:nvPr/>
        </p:nvSpPr>
        <p:spPr bwMode="gray">
          <a:xfrm>
            <a:off x="2022114" y="3859596"/>
            <a:ext cx="721351" cy="215444"/>
          </a:xfrm>
          <a:prstGeom prst="rect">
            <a:avLst/>
          </a:prstGeom>
          <a:noFill/>
        </p:spPr>
        <p:txBody>
          <a:bodyPr vert="horz" wrap="none" lIns="0" tIns="0" rIns="0" bIns="0" rtlCol="0">
            <a:spAutoFit/>
          </a:bodyPr>
          <a:lstStyle/>
          <a:p>
            <a:pPr algn="r" defTabSz="685800" fontAlgn="auto">
              <a:spcBef>
                <a:spcPts val="0"/>
              </a:spcBef>
              <a:spcAft>
                <a:spcPts val="0"/>
              </a:spcAft>
              <a:defRPr/>
            </a:pPr>
            <a:r>
              <a:rPr lang="en-US" sz="700" kern="0">
                <a:solidFill>
                  <a:srgbClr val="464545"/>
                </a:solidFill>
                <a:latin typeface="Arial" panose="020B0604020202020204" pitchFamily="34" charset="0"/>
                <a:cs typeface="Arial"/>
              </a:rPr>
              <a:t>Favors genetically</a:t>
            </a:r>
            <a:br>
              <a:rPr lang="en-US" sz="700" kern="0">
                <a:solidFill>
                  <a:srgbClr val="464545"/>
                </a:solidFill>
                <a:latin typeface="Arial" panose="020B0604020202020204" pitchFamily="34" charset="0"/>
                <a:cs typeface="Arial"/>
              </a:rPr>
            </a:br>
            <a:r>
              <a:rPr lang="en-US" sz="700" kern="0">
                <a:solidFill>
                  <a:srgbClr val="464545"/>
                </a:solidFill>
                <a:latin typeface="Arial" panose="020B0604020202020204" pitchFamily="34" charset="0"/>
                <a:cs typeface="Arial"/>
              </a:rPr>
              <a:t>lower FXI levels</a:t>
            </a:r>
          </a:p>
        </p:txBody>
      </p:sp>
      <p:graphicFrame>
        <p:nvGraphicFramePr>
          <p:cNvPr id="44" name="Chart 43">
            <a:extLst>
              <a:ext uri="{FF2B5EF4-FFF2-40B4-BE49-F238E27FC236}">
                <a16:creationId xmlns:a16="http://schemas.microsoft.com/office/drawing/2014/main" id="{3E395B78-CD10-795D-8F9B-CA0954C8DE4C}"/>
              </a:ext>
            </a:extLst>
          </p:cNvPr>
          <p:cNvGraphicFramePr/>
          <p:nvPr>
            <p:extLst>
              <p:ext uri="{D42A27DB-BD31-4B8C-83A1-F6EECF244321}">
                <p14:modId xmlns:p14="http://schemas.microsoft.com/office/powerpoint/2010/main" val="786128474"/>
              </p:ext>
            </p:extLst>
          </p:nvPr>
        </p:nvGraphicFramePr>
        <p:xfrm>
          <a:off x="1927143" y="2148217"/>
          <a:ext cx="1092715" cy="20945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5" name="Chart 44">
            <a:extLst>
              <a:ext uri="{FF2B5EF4-FFF2-40B4-BE49-F238E27FC236}">
                <a16:creationId xmlns:a16="http://schemas.microsoft.com/office/drawing/2014/main" id="{A760E766-D089-AA57-F239-5A8E7EA263F8}"/>
              </a:ext>
            </a:extLst>
          </p:cNvPr>
          <p:cNvGraphicFramePr/>
          <p:nvPr>
            <p:extLst>
              <p:ext uri="{D42A27DB-BD31-4B8C-83A1-F6EECF244321}">
                <p14:modId xmlns:p14="http://schemas.microsoft.com/office/powerpoint/2010/main" val="481035756"/>
              </p:ext>
            </p:extLst>
          </p:nvPr>
        </p:nvGraphicFramePr>
        <p:xfrm>
          <a:off x="6686132" y="2165558"/>
          <a:ext cx="1755967" cy="2038264"/>
        </p:xfrm>
        <a:graphic>
          <a:graphicData uri="http://schemas.openxmlformats.org/drawingml/2006/chart">
            <c:chart xmlns:c="http://schemas.openxmlformats.org/drawingml/2006/chart" xmlns:r="http://schemas.openxmlformats.org/officeDocument/2006/relationships" r:id="rId4"/>
          </a:graphicData>
        </a:graphic>
      </p:graphicFrame>
      <p:cxnSp>
        <p:nvCxnSpPr>
          <p:cNvPr id="47" name="Straight Arrow Connector 46">
            <a:extLst>
              <a:ext uri="{FF2B5EF4-FFF2-40B4-BE49-F238E27FC236}">
                <a16:creationId xmlns:a16="http://schemas.microsoft.com/office/drawing/2014/main" id="{BB68FE61-18A7-D403-743C-B908202DD855}"/>
              </a:ext>
            </a:extLst>
          </p:cNvPr>
          <p:cNvCxnSpPr>
            <a:cxnSpLocks/>
          </p:cNvCxnSpPr>
          <p:nvPr/>
        </p:nvCxnSpPr>
        <p:spPr bwMode="gray">
          <a:xfrm>
            <a:off x="7697165" y="3766344"/>
            <a:ext cx="400050" cy="0"/>
          </a:xfrm>
          <a:prstGeom prst="straightConnector1">
            <a:avLst/>
          </a:prstGeom>
          <a:noFill/>
          <a:ln w="12700" cap="flat" cmpd="sng" algn="ctr">
            <a:solidFill>
              <a:schemeClr val="tx2"/>
            </a:solidFill>
            <a:prstDash val="solid"/>
            <a:tailEnd type="triangle"/>
          </a:ln>
          <a:effectLst/>
        </p:spPr>
      </p:cxnSp>
      <p:cxnSp>
        <p:nvCxnSpPr>
          <p:cNvPr id="48" name="Straight Arrow Connector 47">
            <a:extLst>
              <a:ext uri="{FF2B5EF4-FFF2-40B4-BE49-F238E27FC236}">
                <a16:creationId xmlns:a16="http://schemas.microsoft.com/office/drawing/2014/main" id="{90EAB4DA-9917-319B-90FA-3AE42FAAD0EC}"/>
              </a:ext>
            </a:extLst>
          </p:cNvPr>
          <p:cNvCxnSpPr>
            <a:cxnSpLocks/>
          </p:cNvCxnSpPr>
          <p:nvPr/>
        </p:nvCxnSpPr>
        <p:spPr bwMode="gray">
          <a:xfrm flipH="1">
            <a:off x="7118521" y="3766344"/>
            <a:ext cx="400050" cy="0"/>
          </a:xfrm>
          <a:prstGeom prst="straightConnector1">
            <a:avLst/>
          </a:prstGeom>
          <a:noFill/>
          <a:ln w="12700" cap="flat" cmpd="sng" algn="ctr">
            <a:solidFill>
              <a:schemeClr val="tx2"/>
            </a:solidFill>
            <a:prstDash val="solid"/>
            <a:tailEnd type="triangle"/>
          </a:ln>
          <a:effectLst/>
        </p:spPr>
      </p:cxnSp>
      <p:sp>
        <p:nvSpPr>
          <p:cNvPr id="49" name="TextBox 48">
            <a:extLst>
              <a:ext uri="{FF2B5EF4-FFF2-40B4-BE49-F238E27FC236}">
                <a16:creationId xmlns:a16="http://schemas.microsoft.com/office/drawing/2014/main" id="{26C4A5C6-57D3-46F8-C6B3-09F1D4795E87}"/>
              </a:ext>
            </a:extLst>
          </p:cNvPr>
          <p:cNvSpPr txBox="1"/>
          <p:nvPr/>
        </p:nvSpPr>
        <p:spPr bwMode="gray">
          <a:xfrm>
            <a:off x="7697165" y="3859596"/>
            <a:ext cx="721351" cy="215444"/>
          </a:xfrm>
          <a:prstGeom prst="rect">
            <a:avLst/>
          </a:prstGeom>
          <a:noFill/>
        </p:spPr>
        <p:txBody>
          <a:bodyPr vert="horz" wrap="none" lIns="0" tIns="0" rIns="0" bIns="0" rtlCol="0">
            <a:spAutoFit/>
          </a:bodyPr>
          <a:lstStyle/>
          <a:p>
            <a:pPr defTabSz="685800" fontAlgn="auto">
              <a:spcBef>
                <a:spcPts val="0"/>
              </a:spcBef>
              <a:spcAft>
                <a:spcPts val="0"/>
              </a:spcAft>
              <a:defRPr/>
            </a:pPr>
            <a:r>
              <a:rPr lang="en-US" sz="700" kern="0">
                <a:solidFill>
                  <a:srgbClr val="464545"/>
                </a:solidFill>
                <a:latin typeface="Arial" panose="020B0604020202020204" pitchFamily="34" charset="0"/>
                <a:cs typeface="Arial"/>
              </a:rPr>
              <a:t>Favors genetically</a:t>
            </a:r>
          </a:p>
          <a:p>
            <a:pPr defTabSz="685800" fontAlgn="auto">
              <a:spcBef>
                <a:spcPts val="0"/>
              </a:spcBef>
              <a:spcAft>
                <a:spcPts val="0"/>
              </a:spcAft>
              <a:defRPr/>
            </a:pPr>
            <a:r>
              <a:rPr lang="en-US" sz="700" kern="0">
                <a:solidFill>
                  <a:srgbClr val="464545"/>
                </a:solidFill>
                <a:latin typeface="Arial" panose="020B0604020202020204" pitchFamily="34" charset="0"/>
                <a:cs typeface="Arial"/>
              </a:rPr>
              <a:t>higher FXI levels</a:t>
            </a:r>
          </a:p>
        </p:txBody>
      </p:sp>
      <p:sp>
        <p:nvSpPr>
          <p:cNvPr id="50" name="TextBox 49">
            <a:extLst>
              <a:ext uri="{FF2B5EF4-FFF2-40B4-BE49-F238E27FC236}">
                <a16:creationId xmlns:a16="http://schemas.microsoft.com/office/drawing/2014/main" id="{84D7BAA9-F934-D014-34DB-9FBDD2FC4264}"/>
              </a:ext>
            </a:extLst>
          </p:cNvPr>
          <p:cNvSpPr txBox="1"/>
          <p:nvPr/>
        </p:nvSpPr>
        <p:spPr bwMode="gray">
          <a:xfrm>
            <a:off x="6949505" y="3859596"/>
            <a:ext cx="569066" cy="215444"/>
          </a:xfrm>
          <a:prstGeom prst="rect">
            <a:avLst/>
          </a:prstGeom>
          <a:noFill/>
        </p:spPr>
        <p:txBody>
          <a:bodyPr vert="horz" wrap="none" lIns="0" tIns="0" rIns="0" bIns="0" rtlCol="0">
            <a:spAutoFit/>
          </a:bodyPr>
          <a:lstStyle/>
          <a:p>
            <a:pPr algn="r" defTabSz="685800" fontAlgn="auto">
              <a:spcBef>
                <a:spcPts val="0"/>
              </a:spcBef>
              <a:spcAft>
                <a:spcPts val="0"/>
              </a:spcAft>
              <a:defRPr/>
            </a:pPr>
            <a:r>
              <a:rPr lang="en-US" sz="700" kern="0">
                <a:solidFill>
                  <a:srgbClr val="464545"/>
                </a:solidFill>
                <a:latin typeface="Arial" panose="020B0604020202020204" pitchFamily="34" charset="0"/>
                <a:cs typeface="Arial"/>
              </a:rPr>
              <a:t>Favors control</a:t>
            </a:r>
            <a:br>
              <a:rPr lang="en-US" sz="700" kern="0">
                <a:solidFill>
                  <a:srgbClr val="464545"/>
                </a:solidFill>
                <a:latin typeface="Arial" panose="020B0604020202020204" pitchFamily="34" charset="0"/>
                <a:cs typeface="Arial"/>
              </a:rPr>
            </a:br>
            <a:r>
              <a:rPr lang="en-US" sz="700" kern="0">
                <a:solidFill>
                  <a:srgbClr val="464545"/>
                </a:solidFill>
                <a:latin typeface="Arial" panose="020B0604020202020204" pitchFamily="34" charset="0"/>
                <a:cs typeface="Arial"/>
              </a:rPr>
              <a:t> FXI levels</a:t>
            </a:r>
          </a:p>
        </p:txBody>
      </p:sp>
      <p:sp>
        <p:nvSpPr>
          <p:cNvPr id="51" name="TextBox 50">
            <a:extLst>
              <a:ext uri="{FF2B5EF4-FFF2-40B4-BE49-F238E27FC236}">
                <a16:creationId xmlns:a16="http://schemas.microsoft.com/office/drawing/2014/main" id="{33B42A23-4F1B-0F26-CA8B-CC69258C02B0}"/>
              </a:ext>
            </a:extLst>
          </p:cNvPr>
          <p:cNvSpPr txBox="1"/>
          <p:nvPr/>
        </p:nvSpPr>
        <p:spPr>
          <a:xfrm>
            <a:off x="6787938" y="3027407"/>
            <a:ext cx="891838" cy="184666"/>
          </a:xfrm>
          <a:prstGeom prst="rect">
            <a:avLst/>
          </a:prstGeom>
          <a:noFill/>
        </p:spPr>
        <p:txBody>
          <a:bodyPr wrap="square" rtlCol="0" anchor="ctr">
            <a:spAutoFit/>
          </a:bodyPr>
          <a:lstStyle/>
          <a:p>
            <a:pPr marL="0" marR="0" lvl="0" indent="0" defTabSz="914400" eaLnBrk="1" fontAlgn="auto" latinLnBrk="0" hangingPunct="1">
              <a:lnSpc>
                <a:spcPct val="100000"/>
              </a:lnSpc>
              <a:spcBef>
                <a:spcPts val="0"/>
              </a:spcBef>
              <a:spcAft>
                <a:spcPts val="400"/>
              </a:spcAft>
              <a:buClr>
                <a:srgbClr val="3961AC"/>
              </a:buClr>
              <a:buSzPct val="100000"/>
              <a:buFontTx/>
              <a:buNone/>
              <a:tabLst>
                <a:tab pos="1238250" algn="l"/>
              </a:tabLst>
              <a:defRPr/>
            </a:pPr>
            <a:r>
              <a:rPr kumimoji="0" lang="en-GB" sz="600" b="0" i="0" u="none" strike="noStrike" kern="0" cap="none" spc="0" normalizeH="0" baseline="0" noProof="0">
                <a:ln>
                  <a:noFill/>
                </a:ln>
                <a:solidFill>
                  <a:srgbClr val="464545"/>
                </a:solidFill>
                <a:effectLst/>
                <a:uLnTx/>
                <a:uFillTx/>
                <a:latin typeface="Arial"/>
              </a:rPr>
              <a:t>1.19 (0.50</a:t>
            </a:r>
            <a:r>
              <a:rPr kumimoji="0" lang="en-US" sz="600" b="0" i="0" u="none" strike="noStrike" kern="0" cap="none" spc="0" normalizeH="0" baseline="0" noProof="0">
                <a:ln>
                  <a:noFill/>
                </a:ln>
                <a:solidFill>
                  <a:srgbClr val="464545"/>
                </a:solidFill>
                <a:effectLst/>
                <a:uLnTx/>
                <a:uFillTx/>
              </a:rPr>
              <a:t>–2.82)</a:t>
            </a:r>
            <a:endParaRPr kumimoji="0" lang="en-GB" sz="600" b="0" i="0" u="none" strike="noStrike" kern="0" cap="none" spc="0" normalizeH="0" baseline="0" noProof="0">
              <a:ln>
                <a:noFill/>
              </a:ln>
              <a:solidFill>
                <a:srgbClr val="464545"/>
              </a:solidFill>
              <a:effectLst/>
              <a:uLnTx/>
              <a:uFillTx/>
              <a:latin typeface="Arial"/>
            </a:endParaRPr>
          </a:p>
        </p:txBody>
      </p:sp>
      <p:sp>
        <p:nvSpPr>
          <p:cNvPr id="52" name="Content Placeholder 9">
            <a:extLst>
              <a:ext uri="{FF2B5EF4-FFF2-40B4-BE49-F238E27FC236}">
                <a16:creationId xmlns:a16="http://schemas.microsoft.com/office/drawing/2014/main" id="{F07BE173-4154-4B6E-5824-D775AEF29497}"/>
              </a:ext>
            </a:extLst>
          </p:cNvPr>
          <p:cNvSpPr txBox="1">
            <a:spLocks/>
          </p:cNvSpPr>
          <p:nvPr/>
        </p:nvSpPr>
        <p:spPr>
          <a:xfrm>
            <a:off x="360362" y="1227530"/>
            <a:ext cx="4092391" cy="369332"/>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Patients with genetically lower FXI levels </a:t>
            </a:r>
            <a:br>
              <a:rPr kumimoji="0" lang="en-GB" sz="1200" b="1" i="0" u="none" strike="noStrike" kern="0" cap="none" spc="0" normalizeH="0" baseline="0" noProof="0">
                <a:ln>
                  <a:noFill/>
                </a:ln>
                <a:solidFill>
                  <a:schemeClr val="tx2"/>
                </a:solidFill>
                <a:effectLst/>
                <a:uLnTx/>
                <a:uFillTx/>
                <a:latin typeface="Arial"/>
                <a:ea typeface="+mn-ea"/>
                <a:cs typeface="+mn-cs"/>
              </a:rPr>
            </a:br>
            <a:r>
              <a:rPr kumimoji="0" lang="en-GB" sz="1200" b="1" i="0" u="none" strike="noStrike" kern="0" cap="none" spc="0" normalizeH="0" baseline="0" noProof="0">
                <a:ln>
                  <a:noFill/>
                </a:ln>
                <a:solidFill>
                  <a:schemeClr val="tx2"/>
                </a:solidFill>
                <a:effectLst/>
                <a:uLnTx/>
                <a:uFillTx/>
                <a:latin typeface="Arial"/>
                <a:ea typeface="+mn-ea"/>
                <a:cs typeface="+mn-cs"/>
              </a:rPr>
              <a:t>show reduced risk of thrombotic events</a:t>
            </a:r>
            <a:r>
              <a:rPr kumimoji="0" lang="en-GB" sz="1200" b="1" i="0" u="none" strike="noStrike" kern="0" cap="none" spc="0" normalizeH="0" baseline="30000" noProof="0">
                <a:ln>
                  <a:noFill/>
                </a:ln>
                <a:solidFill>
                  <a:schemeClr val="tx2"/>
                </a:solidFill>
                <a:effectLst/>
                <a:uLnTx/>
                <a:uFillTx/>
                <a:latin typeface="Arial"/>
                <a:ea typeface="+mn-ea"/>
                <a:cs typeface="+mn-cs"/>
              </a:rPr>
              <a:t>1,*</a:t>
            </a:r>
          </a:p>
        </p:txBody>
      </p:sp>
      <p:sp>
        <p:nvSpPr>
          <p:cNvPr id="53" name="Content Placeholder 13">
            <a:extLst>
              <a:ext uri="{FF2B5EF4-FFF2-40B4-BE49-F238E27FC236}">
                <a16:creationId xmlns:a16="http://schemas.microsoft.com/office/drawing/2014/main" id="{3469BC4A-E5F9-F6C0-2540-7A2E46E391F5}"/>
              </a:ext>
            </a:extLst>
          </p:cNvPr>
          <p:cNvSpPr txBox="1">
            <a:spLocks/>
          </p:cNvSpPr>
          <p:nvPr/>
        </p:nvSpPr>
        <p:spPr>
          <a:xfrm>
            <a:off x="4691178" y="1227530"/>
            <a:ext cx="4092391" cy="369332"/>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Patients with genetically higher FXI levels </a:t>
            </a:r>
            <a:br>
              <a:rPr kumimoji="0" lang="en-GB" sz="1200" b="1" i="0" u="none" strike="noStrike" kern="0" cap="none" spc="0" normalizeH="0" baseline="0" noProof="0">
                <a:ln>
                  <a:noFill/>
                </a:ln>
                <a:solidFill>
                  <a:schemeClr val="tx2"/>
                </a:solidFill>
                <a:effectLst/>
                <a:uLnTx/>
                <a:uFillTx/>
                <a:latin typeface="Arial"/>
                <a:ea typeface="+mn-ea"/>
                <a:cs typeface="+mn-cs"/>
              </a:rPr>
            </a:br>
            <a:r>
              <a:rPr kumimoji="0" lang="en-GB" sz="1200" b="1" i="0" u="none" strike="noStrike" kern="0" cap="none" spc="0" normalizeH="0" baseline="0" noProof="0">
                <a:ln>
                  <a:noFill/>
                </a:ln>
                <a:solidFill>
                  <a:schemeClr val="tx2"/>
                </a:solidFill>
                <a:effectLst/>
                <a:uLnTx/>
                <a:uFillTx/>
                <a:latin typeface="Arial"/>
                <a:ea typeface="+mn-ea"/>
                <a:cs typeface="+mn-cs"/>
              </a:rPr>
              <a:t>show increased risk of ischemic stroke</a:t>
            </a:r>
            <a:r>
              <a:rPr kumimoji="0" lang="en-GB" sz="1200" b="1" i="0" u="none" strike="noStrike" kern="0" cap="none" spc="0" normalizeH="0" baseline="30000" noProof="0">
                <a:ln>
                  <a:noFill/>
                </a:ln>
                <a:solidFill>
                  <a:schemeClr val="tx2"/>
                </a:solidFill>
                <a:effectLst/>
                <a:uLnTx/>
                <a:uFillTx/>
                <a:latin typeface="Arial"/>
                <a:ea typeface="+mn-ea"/>
                <a:cs typeface="+mn-cs"/>
              </a:rPr>
              <a:t>2,†</a:t>
            </a:r>
          </a:p>
        </p:txBody>
      </p:sp>
      <p:sp>
        <p:nvSpPr>
          <p:cNvPr id="57" name="Text Placeholder 56">
            <a:extLst>
              <a:ext uri="{FF2B5EF4-FFF2-40B4-BE49-F238E27FC236}">
                <a16:creationId xmlns:a16="http://schemas.microsoft.com/office/drawing/2014/main" id="{507862C6-E11E-0CB6-3F27-F409B9F00557}"/>
              </a:ext>
            </a:extLst>
          </p:cNvPr>
          <p:cNvSpPr>
            <a:spLocks noGrp="1"/>
          </p:cNvSpPr>
          <p:nvPr>
            <p:ph type="body" sz="quarter" idx="14"/>
          </p:nvPr>
        </p:nvSpPr>
        <p:spPr>
          <a:xfrm>
            <a:off x="359569" y="4289631"/>
            <a:ext cx="8424000" cy="437940"/>
          </a:xfrm>
        </p:spPr>
        <p:txBody>
          <a:bodyPr/>
          <a:lstStyle/>
          <a:p>
            <a:r>
              <a:rPr lang="en-US">
                <a:solidFill>
                  <a:schemeClr val="tx2"/>
                </a:solidFill>
                <a:cs typeface="Arial"/>
              </a:rPr>
              <a:t>*Error bars represent 95% CIs. ORs presented are for a 30% mean increase in aPTT (equivalent to pharmacological FXI lowering). Data are from 371,695 participants in the UK Biobank and two large genome-wide association studies. </a:t>
            </a:r>
            <a:r>
              <a:rPr lang="en-US" baseline="30000">
                <a:solidFill>
                  <a:schemeClr val="tx2"/>
                </a:solidFill>
                <a:cs typeface="Arial"/>
              </a:rPr>
              <a:t>†</a:t>
            </a:r>
            <a:r>
              <a:rPr lang="en-US">
                <a:solidFill>
                  <a:schemeClr val="tx2"/>
                </a:solidFill>
                <a:cs typeface="Arial"/>
              </a:rPr>
              <a:t>Forest plot represents the OR of the inverse variance of pooled Mendelian randomization estimates of the SNPs rs4253417 and rs62350309. Genetic association estimates were obtained from a genome-wide association study of natural logarithm-transformed FXI levels in 16,169 European individuals. </a:t>
            </a:r>
            <a:br>
              <a:rPr lang="en-US">
                <a:solidFill>
                  <a:schemeClr val="tx2"/>
                </a:solidFill>
                <a:latin typeface="Arial" panose="020B0604020202020204" pitchFamily="34" charset="0"/>
                <a:cs typeface="Arial" panose="020B0604020202020204" pitchFamily="34" charset="0"/>
              </a:rPr>
            </a:br>
            <a:r>
              <a:rPr lang="en-US">
                <a:solidFill>
                  <a:schemeClr val="tx2"/>
                </a:solidFill>
                <a:cs typeface="Arial"/>
              </a:rPr>
              <a:t>aPTT, activated partial thromboplastin time; CI, confidence interval; FXI, Factor XI; OR, odds ratio; SNP, single-nucleotide polymorphism; VTE, venous thromboembolism.</a:t>
            </a:r>
            <a:br>
              <a:rPr lang="en-US">
                <a:solidFill>
                  <a:schemeClr val="tx2"/>
                </a:solidFill>
                <a:latin typeface="Arial" panose="020B0604020202020204" pitchFamily="34" charset="0"/>
                <a:cs typeface="Arial" panose="020B0604020202020204" pitchFamily="34" charset="0"/>
              </a:rPr>
            </a:br>
            <a:r>
              <a:rPr lang="en-US" b="1">
                <a:solidFill>
                  <a:schemeClr val="tx2"/>
                </a:solidFill>
                <a:cs typeface="Arial"/>
              </a:rPr>
              <a:t>1. </a:t>
            </a:r>
            <a:r>
              <a:rPr lang="en-US">
                <a:solidFill>
                  <a:schemeClr val="tx2"/>
                </a:solidFill>
                <a:cs typeface="Arial"/>
              </a:rPr>
              <a:t>Georgi B, et al. Stroke</a:t>
            </a:r>
            <a:r>
              <a:rPr lang="en-US" i="1">
                <a:solidFill>
                  <a:schemeClr val="tx2"/>
                </a:solidFill>
                <a:cs typeface="Arial"/>
              </a:rPr>
              <a:t>.</a:t>
            </a:r>
            <a:r>
              <a:rPr lang="en-US">
                <a:solidFill>
                  <a:schemeClr val="tx2"/>
                </a:solidFill>
                <a:cs typeface="Arial"/>
              </a:rPr>
              <a:t> 2019;50(11):3004–3012; </a:t>
            </a:r>
            <a:r>
              <a:rPr lang="en-US" b="1">
                <a:solidFill>
                  <a:schemeClr val="tx2"/>
                </a:solidFill>
                <a:cs typeface="Arial"/>
              </a:rPr>
              <a:t>2.</a:t>
            </a:r>
            <a:r>
              <a:rPr lang="en-US">
                <a:solidFill>
                  <a:schemeClr val="tx2"/>
                </a:solidFill>
                <a:cs typeface="Arial"/>
              </a:rPr>
              <a:t> Gill D, et al. Stroke</a:t>
            </a:r>
            <a:r>
              <a:rPr lang="en-US" i="1">
                <a:solidFill>
                  <a:schemeClr val="tx2"/>
                </a:solidFill>
                <a:cs typeface="Arial"/>
              </a:rPr>
              <a:t>.</a:t>
            </a:r>
            <a:r>
              <a:rPr lang="en-US">
                <a:solidFill>
                  <a:schemeClr val="tx2"/>
                </a:solidFill>
                <a:cs typeface="Arial"/>
              </a:rPr>
              <a:t> 2018;49(11):2761–2763. </a:t>
            </a:r>
          </a:p>
        </p:txBody>
      </p:sp>
    </p:spTree>
    <p:extLst>
      <p:ext uri="{BB962C8B-B14F-4D97-AF65-F5344CB8AC3E}">
        <p14:creationId xmlns:p14="http://schemas.microsoft.com/office/powerpoint/2010/main" val="1350513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A2709B8-8D8E-54E7-20BE-CC79018A8715}"/>
              </a:ext>
            </a:extLst>
          </p:cNvPr>
          <p:cNvSpPr>
            <a:spLocks noGrp="1"/>
          </p:cNvSpPr>
          <p:nvPr>
            <p:ph type="subTitle" idx="1"/>
          </p:nvPr>
        </p:nvSpPr>
        <p:spPr/>
        <p:txBody>
          <a:bodyPr/>
          <a:lstStyle/>
          <a:p>
            <a:r>
              <a:rPr lang="en-US"/>
              <a:t>Section 04</a:t>
            </a:r>
          </a:p>
        </p:txBody>
      </p:sp>
      <p:sp>
        <p:nvSpPr>
          <p:cNvPr id="4" name="Title 3">
            <a:extLst>
              <a:ext uri="{FF2B5EF4-FFF2-40B4-BE49-F238E27FC236}">
                <a16:creationId xmlns:a16="http://schemas.microsoft.com/office/drawing/2014/main" id="{00275B97-4034-73A4-37A5-666A49DF8BF4}"/>
              </a:ext>
            </a:extLst>
          </p:cNvPr>
          <p:cNvSpPr>
            <a:spLocks noGrp="1"/>
          </p:cNvSpPr>
          <p:nvPr>
            <p:ph type="title"/>
          </p:nvPr>
        </p:nvSpPr>
        <p:spPr/>
        <p:txBody>
          <a:bodyPr/>
          <a:lstStyle/>
          <a:p>
            <a:r>
              <a:rPr lang="en-US"/>
              <a:t>Asundexian mechanism of action</a:t>
            </a:r>
          </a:p>
        </p:txBody>
      </p:sp>
    </p:spTree>
    <p:extLst>
      <p:ext uri="{BB962C8B-B14F-4D97-AF65-F5344CB8AC3E}">
        <p14:creationId xmlns:p14="http://schemas.microsoft.com/office/powerpoint/2010/main" val="1455275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A2466-05AD-A434-9589-22A865D2C37E}"/>
            </a:ext>
          </a:extLst>
        </p:cNvPr>
        <p:cNvGrpSpPr/>
        <p:nvPr/>
      </p:nvGrpSpPr>
      <p:grpSpPr>
        <a:xfrm>
          <a:off x="0" y="0"/>
          <a:ext cx="0" cy="0"/>
          <a:chOff x="0" y="0"/>
          <a:chExt cx="0" cy="0"/>
        </a:xfrm>
      </p:grpSpPr>
      <p:sp>
        <p:nvSpPr>
          <p:cNvPr id="25" name="Down Arrow 24">
            <a:extLst>
              <a:ext uri="{FF2B5EF4-FFF2-40B4-BE49-F238E27FC236}">
                <a16:creationId xmlns:a16="http://schemas.microsoft.com/office/drawing/2014/main" id="{DF4479C4-CAA0-ACF9-3FA2-AE9433C50CE9}"/>
              </a:ext>
            </a:extLst>
          </p:cNvPr>
          <p:cNvSpPr/>
          <p:nvPr/>
        </p:nvSpPr>
        <p:spPr bwMode="auto">
          <a:xfrm>
            <a:off x="2150849" y="3497849"/>
            <a:ext cx="185028" cy="216683"/>
          </a:xfrm>
          <a:prstGeom prst="downArrow">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 name="Title 1">
            <a:extLst>
              <a:ext uri="{FF2B5EF4-FFF2-40B4-BE49-F238E27FC236}">
                <a16:creationId xmlns:a16="http://schemas.microsoft.com/office/drawing/2014/main" id="{2BC951E4-3859-7882-1610-11A84E4FA1E2}"/>
              </a:ext>
            </a:extLst>
          </p:cNvPr>
          <p:cNvSpPr>
            <a:spLocks noGrp="1"/>
          </p:cNvSpPr>
          <p:nvPr>
            <p:ph type="title"/>
          </p:nvPr>
        </p:nvSpPr>
        <p:spPr>
          <a:prstGeom prst="rect">
            <a:avLst/>
          </a:prstGeom>
        </p:spPr>
        <p:txBody>
          <a:bodyPr/>
          <a:lstStyle/>
          <a:p>
            <a:r>
              <a:rPr lang="en-US">
                <a:latin typeface="Arial"/>
                <a:cs typeface="Arial"/>
              </a:rPr>
              <a:t>Physiological hemostasis and pathological thrombosis </a:t>
            </a:r>
            <a:br>
              <a:rPr lang="en-US">
                <a:latin typeface="Arial"/>
                <a:cs typeface="Arial"/>
              </a:rPr>
            </a:br>
            <a:r>
              <a:rPr lang="en-US">
                <a:latin typeface="Arial"/>
                <a:cs typeface="Arial"/>
              </a:rPr>
              <a:t>each rely on the common coagulation pathway</a:t>
            </a:r>
            <a:endParaRPr lang="en-GB" baseline="30000">
              <a:latin typeface="Arial"/>
              <a:cs typeface="Arial"/>
            </a:endParaRPr>
          </a:p>
        </p:txBody>
      </p:sp>
      <p:sp>
        <p:nvSpPr>
          <p:cNvPr id="5" name="Text Placeholder 4">
            <a:extLst>
              <a:ext uri="{FF2B5EF4-FFF2-40B4-BE49-F238E27FC236}">
                <a16:creationId xmlns:a16="http://schemas.microsoft.com/office/drawing/2014/main" id="{136E159A-73E1-C8AF-BE21-D37748DBBC35}"/>
              </a:ext>
            </a:extLst>
          </p:cNvPr>
          <p:cNvSpPr>
            <a:spLocks noGrp="1"/>
          </p:cNvSpPr>
          <p:nvPr>
            <p:ph type="body" sz="quarter" idx="14"/>
          </p:nvPr>
        </p:nvSpPr>
        <p:spPr>
          <a:xfrm>
            <a:off x="359569" y="4464422"/>
            <a:ext cx="8424000" cy="263149"/>
          </a:xfrm>
        </p:spPr>
        <p:txBody>
          <a:bodyPr/>
          <a:lstStyle/>
          <a:p>
            <a:pPr defTabSz="685732">
              <a:spcAft>
                <a:spcPts val="150"/>
              </a:spcAft>
              <a:defRPr/>
            </a:pPr>
            <a:r>
              <a:rPr lang="en-US" sz="600">
                <a:solidFill>
                  <a:schemeClr val="tx2"/>
                </a:solidFill>
                <a:cs typeface="Arial"/>
              </a:rPr>
              <a:t>*Clot is either a hemostatic plug or thrombus depending upon driving mechanisms of action. </a:t>
            </a:r>
            <a:br>
              <a:rPr lang="en-US" sz="600">
                <a:solidFill>
                  <a:schemeClr val="tx2"/>
                </a:solidFill>
                <a:latin typeface="Arial" charset="0"/>
              </a:rPr>
            </a:br>
            <a:r>
              <a:rPr lang="en-US" sz="600">
                <a:solidFill>
                  <a:schemeClr val="tx2"/>
                </a:solidFill>
                <a:cs typeface="Arial"/>
              </a:rPr>
              <a:t>a, activated; FVII, factor VII; FX, Factor X; FXI, factor XI; FXII, factor XII.</a:t>
            </a:r>
            <a:br>
              <a:rPr lang="en-US" sz="600">
                <a:solidFill>
                  <a:schemeClr val="tx2"/>
                </a:solidFill>
              </a:rPr>
            </a:br>
            <a:r>
              <a:rPr lang="en-US" sz="600" b="1">
                <a:solidFill>
                  <a:schemeClr val="tx2"/>
                </a:solidFill>
              </a:rPr>
              <a:t>1. </a:t>
            </a:r>
            <a:r>
              <a:rPr lang="en-US" sz="600">
                <a:solidFill>
                  <a:schemeClr val="tx2"/>
                </a:solidFill>
                <a:cs typeface="Arial"/>
              </a:rPr>
              <a:t>Fredenburgh JC, et al. </a:t>
            </a:r>
            <a:r>
              <a:rPr lang="en-US" sz="600" err="1">
                <a:solidFill>
                  <a:schemeClr val="tx2"/>
                </a:solidFill>
                <a:ea typeface="Calibri"/>
                <a:cs typeface="Arial"/>
              </a:rPr>
              <a:t>Hamostaseologie</a:t>
            </a:r>
            <a:r>
              <a:rPr lang="en-US" sz="600">
                <a:solidFill>
                  <a:schemeClr val="tx2"/>
                </a:solidFill>
                <a:ea typeface="Calibri"/>
                <a:cs typeface="Arial"/>
              </a:rPr>
              <a:t>. 2021;41:104–110; </a:t>
            </a:r>
            <a:r>
              <a:rPr lang="en-US" sz="600" b="1">
                <a:solidFill>
                  <a:schemeClr val="tx2"/>
                </a:solidFill>
                <a:ea typeface="Calibri"/>
                <a:cs typeface="Arial"/>
              </a:rPr>
              <a:t>2.</a:t>
            </a:r>
            <a:r>
              <a:rPr lang="en-GB" sz="600">
                <a:solidFill>
                  <a:schemeClr val="tx2"/>
                </a:solidFill>
                <a:cs typeface="Arial"/>
              </a:rPr>
              <a:t> Hsu C, et al. J Am Coll </a:t>
            </a:r>
            <a:r>
              <a:rPr lang="en-GB" sz="600" err="1">
                <a:solidFill>
                  <a:schemeClr val="tx2"/>
                </a:solidFill>
                <a:cs typeface="Arial"/>
              </a:rPr>
              <a:t>Cardiol</a:t>
            </a:r>
            <a:r>
              <a:rPr lang="en-GB" sz="600">
                <a:solidFill>
                  <a:schemeClr val="tx2"/>
                </a:solidFill>
                <a:cs typeface="Arial"/>
              </a:rPr>
              <a:t>. 2021;78(6):625–631.</a:t>
            </a:r>
          </a:p>
        </p:txBody>
      </p:sp>
      <p:cxnSp>
        <p:nvCxnSpPr>
          <p:cNvPr id="6" name="Straight Connector 5">
            <a:extLst>
              <a:ext uri="{FF2B5EF4-FFF2-40B4-BE49-F238E27FC236}">
                <a16:creationId xmlns:a16="http://schemas.microsoft.com/office/drawing/2014/main" id="{7E68CFB9-637C-213D-D20C-2AA2514DAFA3}"/>
              </a:ext>
            </a:extLst>
          </p:cNvPr>
          <p:cNvCxnSpPr/>
          <p:nvPr/>
        </p:nvCxnSpPr>
        <p:spPr bwMode="auto">
          <a:xfrm flipH="1">
            <a:off x="850948" y="3281004"/>
            <a:ext cx="2826327" cy="0"/>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8" name="Bent Arrow 7">
            <a:extLst>
              <a:ext uri="{FF2B5EF4-FFF2-40B4-BE49-F238E27FC236}">
                <a16:creationId xmlns:a16="http://schemas.microsoft.com/office/drawing/2014/main" id="{010C906E-7FE2-502B-6E21-E6A14BD62E00}"/>
              </a:ext>
            </a:extLst>
          </p:cNvPr>
          <p:cNvSpPr/>
          <p:nvPr/>
        </p:nvSpPr>
        <p:spPr bwMode="auto">
          <a:xfrm rot="16200000" flipH="1">
            <a:off x="1326115" y="1817543"/>
            <a:ext cx="608290" cy="275725"/>
          </a:xfrm>
          <a:prstGeom prst="bentArrow">
            <a:avLst>
              <a:gd name="adj1" fmla="val 27190"/>
              <a:gd name="adj2" fmla="val 28125"/>
              <a:gd name="adj3" fmla="val 26822"/>
              <a:gd name="adj4" fmla="val 51401"/>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13" name="Bent Arrow 12">
            <a:extLst>
              <a:ext uri="{FF2B5EF4-FFF2-40B4-BE49-F238E27FC236}">
                <a16:creationId xmlns:a16="http://schemas.microsoft.com/office/drawing/2014/main" id="{E6E6EB06-A7FA-B6F9-03D4-518F3179D19F}"/>
              </a:ext>
            </a:extLst>
          </p:cNvPr>
          <p:cNvSpPr/>
          <p:nvPr/>
        </p:nvSpPr>
        <p:spPr bwMode="auto">
          <a:xfrm rot="10800000" flipH="1">
            <a:off x="1532505" y="2536116"/>
            <a:ext cx="424216" cy="993972"/>
          </a:xfrm>
          <a:prstGeom prst="bentArrow">
            <a:avLst>
              <a:gd name="adj1" fmla="val 19020"/>
              <a:gd name="adj2" fmla="val 16641"/>
              <a:gd name="adj3" fmla="val 20674"/>
              <a:gd name="adj4" fmla="val 51401"/>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15" name="Down Arrow 14">
            <a:extLst>
              <a:ext uri="{FF2B5EF4-FFF2-40B4-BE49-F238E27FC236}">
                <a16:creationId xmlns:a16="http://schemas.microsoft.com/office/drawing/2014/main" id="{B7ADD5CE-6BAB-873A-D8A6-E089BF07F7B5}"/>
              </a:ext>
            </a:extLst>
          </p:cNvPr>
          <p:cNvSpPr/>
          <p:nvPr/>
        </p:nvSpPr>
        <p:spPr bwMode="auto">
          <a:xfrm>
            <a:off x="2150849" y="3907406"/>
            <a:ext cx="185028" cy="216683"/>
          </a:xfrm>
          <a:prstGeom prst="downArrow">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17" name="Bent Arrow 16">
            <a:extLst>
              <a:ext uri="{FF2B5EF4-FFF2-40B4-BE49-F238E27FC236}">
                <a16:creationId xmlns:a16="http://schemas.microsoft.com/office/drawing/2014/main" id="{1DC2AF5D-737F-D60A-20DA-156C6FCD6680}"/>
              </a:ext>
            </a:extLst>
          </p:cNvPr>
          <p:cNvSpPr/>
          <p:nvPr/>
        </p:nvSpPr>
        <p:spPr bwMode="auto">
          <a:xfrm rot="16200000" flipH="1">
            <a:off x="2198751" y="2656534"/>
            <a:ext cx="769795" cy="461151"/>
          </a:xfrm>
          <a:prstGeom prst="bentArrow">
            <a:avLst>
              <a:gd name="adj1" fmla="val 17684"/>
              <a:gd name="adj2" fmla="val 17024"/>
              <a:gd name="adj3" fmla="val 17584"/>
              <a:gd name="adj4" fmla="val 32378"/>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1" name="Freeform 20">
            <a:extLst>
              <a:ext uri="{FF2B5EF4-FFF2-40B4-BE49-F238E27FC236}">
                <a16:creationId xmlns:a16="http://schemas.microsoft.com/office/drawing/2014/main" id="{504AD0A5-65AD-7595-7F0B-B0EC51350A98}"/>
              </a:ext>
            </a:extLst>
          </p:cNvPr>
          <p:cNvSpPr/>
          <p:nvPr/>
        </p:nvSpPr>
        <p:spPr bwMode="auto">
          <a:xfrm>
            <a:off x="1133445" y="1118870"/>
            <a:ext cx="2219838" cy="888839"/>
          </a:xfrm>
          <a:custGeom>
            <a:avLst/>
            <a:gdLst>
              <a:gd name="csX0" fmla="*/ 0 w 1976844"/>
              <a:gd name="csY0" fmla="*/ 0 h 924910"/>
              <a:gd name="csX1" fmla="*/ 1976844 w 1976844"/>
              <a:gd name="csY1" fmla="*/ 0 h 924910"/>
              <a:gd name="csX2" fmla="*/ 1975101 w 1976844"/>
              <a:gd name="csY2" fmla="*/ 34516 h 924910"/>
              <a:gd name="csX3" fmla="*/ 988422 w 1976844"/>
              <a:gd name="csY3" fmla="*/ 924910 h 924910"/>
              <a:gd name="csX4" fmla="*/ 1743 w 1976844"/>
              <a:gd name="csY4" fmla="*/ 34516 h 924910"/>
              <a:gd name="csX5" fmla="*/ 0 w 1976844"/>
              <a:gd name="csY5" fmla="*/ 0 h 924910"/>
            </a:gdLst>
            <a:ahLst/>
            <a:cxnLst>
              <a:cxn ang="0">
                <a:pos x="csX0" y="csY0"/>
              </a:cxn>
              <a:cxn ang="0">
                <a:pos x="csX1" y="csY1"/>
              </a:cxn>
              <a:cxn ang="0">
                <a:pos x="csX2" y="csY2"/>
              </a:cxn>
              <a:cxn ang="0">
                <a:pos x="csX3" y="csY3"/>
              </a:cxn>
              <a:cxn ang="0">
                <a:pos x="csX4" y="csY4"/>
              </a:cxn>
              <a:cxn ang="0">
                <a:pos x="csX5" y="csY5"/>
              </a:cxn>
            </a:cxnLst>
            <a:rect l="l" t="t" r="r" b="b"/>
            <a:pathLst>
              <a:path w="1976844" h="924910">
                <a:moveTo>
                  <a:pt x="0" y="0"/>
                </a:moveTo>
                <a:lnTo>
                  <a:pt x="1976844" y="0"/>
                </a:lnTo>
                <a:lnTo>
                  <a:pt x="1975101" y="34516"/>
                </a:lnTo>
                <a:cubicBezTo>
                  <a:pt x="1924312" y="534637"/>
                  <a:pt x="1501943" y="924910"/>
                  <a:pt x="988422" y="924910"/>
                </a:cubicBezTo>
                <a:cubicBezTo>
                  <a:pt x="474901" y="924910"/>
                  <a:pt x="52533" y="534637"/>
                  <a:pt x="1743" y="34516"/>
                </a:cubicBezTo>
                <a:lnTo>
                  <a:pt x="0" y="0"/>
                </a:lnTo>
                <a:close/>
              </a:path>
            </a:pathLst>
          </a:cu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pic>
        <p:nvPicPr>
          <p:cNvPr id="22" name="Graphic 21">
            <a:extLst>
              <a:ext uri="{FF2B5EF4-FFF2-40B4-BE49-F238E27FC236}">
                <a16:creationId xmlns:a16="http://schemas.microsoft.com/office/drawing/2014/main" id="{69A9D509-B7CA-9A4E-2048-205C58B47A12}"/>
              </a:ext>
            </a:extLst>
          </p:cNvPr>
          <p:cNvPicPr>
            <a:picLocks noChangeAspect="1"/>
          </p:cNvPicPr>
          <p:nvPr/>
        </p:nvPicPr>
        <p:blipFill>
          <a:blip>
            <a:extLst>
              <a:ext uri="{96DAC541-7B7A-43D3-8B79-37D633B846F1}">
                <asvg:svgBlip xmlns:asvg="http://schemas.microsoft.com/office/drawing/2016/SVG/main" r:embed="rId3"/>
              </a:ext>
            </a:extLst>
          </a:blip>
          <a:srcRect t="60758"/>
          <a:stretch>
            <a:fillRect/>
          </a:stretch>
        </p:blipFill>
        <p:spPr>
          <a:xfrm>
            <a:off x="1278243" y="1208491"/>
            <a:ext cx="1982628" cy="770885"/>
          </a:xfrm>
          <a:prstGeom prst="rect">
            <a:avLst/>
          </a:prstGeom>
        </p:spPr>
      </p:pic>
      <p:sp>
        <p:nvSpPr>
          <p:cNvPr id="23" name="Rectangle: Rounded Corners 8">
            <a:extLst>
              <a:ext uri="{FF2B5EF4-FFF2-40B4-BE49-F238E27FC236}">
                <a16:creationId xmlns:a16="http://schemas.microsoft.com/office/drawing/2014/main" id="{590A21C4-C4AE-26F3-813A-06BA09622737}"/>
              </a:ext>
            </a:extLst>
          </p:cNvPr>
          <p:cNvSpPr/>
          <p:nvPr/>
        </p:nvSpPr>
        <p:spPr>
          <a:xfrm>
            <a:off x="2743329" y="2399630"/>
            <a:ext cx="573289" cy="272068"/>
          </a:xfrm>
          <a:prstGeom prst="roundRect">
            <a:avLst>
              <a:gd name="adj" fmla="val 40033"/>
            </a:avLst>
          </a:prstGeom>
          <a:solidFill>
            <a:schemeClr val="accent6"/>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24" name="Rectangle: Rounded Corners 8">
            <a:extLst>
              <a:ext uri="{FF2B5EF4-FFF2-40B4-BE49-F238E27FC236}">
                <a16:creationId xmlns:a16="http://schemas.microsoft.com/office/drawing/2014/main" id="{42CF5E6F-87FC-4336-487C-2A79014327FF}"/>
              </a:ext>
            </a:extLst>
          </p:cNvPr>
          <p:cNvSpPr/>
          <p:nvPr/>
        </p:nvSpPr>
        <p:spPr>
          <a:xfrm>
            <a:off x="1956719" y="3296944"/>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26" name="Rectangle: Rounded Corners 8">
            <a:extLst>
              <a:ext uri="{FF2B5EF4-FFF2-40B4-BE49-F238E27FC236}">
                <a16:creationId xmlns:a16="http://schemas.microsoft.com/office/drawing/2014/main" id="{D2F58566-4986-58B4-1400-162BF8D11A04}"/>
              </a:ext>
            </a:extLst>
          </p:cNvPr>
          <p:cNvSpPr/>
          <p:nvPr/>
        </p:nvSpPr>
        <p:spPr>
          <a:xfrm>
            <a:off x="1614422" y="4122788"/>
            <a:ext cx="1257883"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Clot formation*</a:t>
            </a:r>
          </a:p>
        </p:txBody>
      </p:sp>
      <p:sp>
        <p:nvSpPr>
          <p:cNvPr id="27" name="Down Arrow 26">
            <a:extLst>
              <a:ext uri="{FF2B5EF4-FFF2-40B4-BE49-F238E27FC236}">
                <a16:creationId xmlns:a16="http://schemas.microsoft.com/office/drawing/2014/main" id="{D8B7DD64-5D11-5A7D-C48D-F08B433448C9}"/>
              </a:ext>
            </a:extLst>
          </p:cNvPr>
          <p:cNvSpPr/>
          <p:nvPr/>
        </p:nvSpPr>
        <p:spPr bwMode="auto">
          <a:xfrm>
            <a:off x="2956034" y="2214784"/>
            <a:ext cx="185028" cy="193335"/>
          </a:xfrm>
          <a:prstGeom prst="downArrow">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cxnSp>
        <p:nvCxnSpPr>
          <p:cNvPr id="28" name="Straight Connector 27">
            <a:extLst>
              <a:ext uri="{FF2B5EF4-FFF2-40B4-BE49-F238E27FC236}">
                <a16:creationId xmlns:a16="http://schemas.microsoft.com/office/drawing/2014/main" id="{BD603FD2-23FB-C732-A3E1-768031A633D9}"/>
              </a:ext>
            </a:extLst>
          </p:cNvPr>
          <p:cNvCxnSpPr>
            <a:cxnSpLocks/>
            <a:stCxn id="24" idx="0"/>
            <a:endCxn id="21" idx="3"/>
          </p:cNvCxnSpPr>
          <p:nvPr/>
        </p:nvCxnSpPr>
        <p:spPr bwMode="auto">
          <a:xfrm flipV="1">
            <a:off x="2243364" y="2007709"/>
            <a:ext cx="0" cy="1289235"/>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9" name="TextBox 28">
            <a:extLst>
              <a:ext uri="{FF2B5EF4-FFF2-40B4-BE49-F238E27FC236}">
                <a16:creationId xmlns:a16="http://schemas.microsoft.com/office/drawing/2014/main" id="{B5BCF212-6A7D-466B-FDBB-277DE0FDF244}"/>
              </a:ext>
            </a:extLst>
          </p:cNvPr>
          <p:cNvSpPr txBox="1"/>
          <p:nvPr/>
        </p:nvSpPr>
        <p:spPr>
          <a:xfrm>
            <a:off x="441819" y="4141891"/>
            <a:ext cx="1050578" cy="184666"/>
          </a:xfrm>
          <a:prstGeom prst="rect">
            <a:avLst/>
          </a:prstGeom>
          <a:noFill/>
        </p:spPr>
        <p:txBody>
          <a:bodyPr wrap="square" lIns="0" tIns="0" rIns="0" bIns="0" anchor="t">
            <a:spAutoFit/>
          </a:bodyPr>
          <a:lstStyle/>
          <a:p>
            <a:pPr algn="r">
              <a:defRPr/>
            </a:pPr>
            <a:r>
              <a:rPr lang="en-GB" sz="600" spc="-15">
                <a:solidFill>
                  <a:srgbClr val="000000"/>
                </a:solidFill>
                <a:latin typeface="Arial"/>
                <a:cs typeface="Arial"/>
              </a:rPr>
              <a:t>Adapted from </a:t>
            </a:r>
            <a:br>
              <a:rPr lang="en-GB" sz="600" spc="-15">
                <a:solidFill>
                  <a:srgbClr val="000000"/>
                </a:solidFill>
                <a:latin typeface="Arial"/>
                <a:cs typeface="Arial"/>
              </a:rPr>
            </a:br>
            <a:r>
              <a:rPr lang="en-US" sz="600">
                <a:solidFill>
                  <a:srgbClr val="000000"/>
                </a:solidFill>
                <a:latin typeface="Arial"/>
                <a:cs typeface="Arial"/>
              </a:rPr>
              <a:t>Fredenburgh JC</a:t>
            </a:r>
            <a:r>
              <a:rPr lang="en-GB" sz="600" spc="-15">
                <a:solidFill>
                  <a:srgbClr val="000000"/>
                </a:solidFill>
                <a:latin typeface="Arial"/>
                <a:cs typeface="Arial"/>
              </a:rPr>
              <a:t>, et al. 2021</a:t>
            </a:r>
            <a:r>
              <a:rPr lang="en-GB" sz="600" spc="-15" baseline="30000">
                <a:solidFill>
                  <a:srgbClr val="000000"/>
                </a:solidFill>
                <a:latin typeface="Arial"/>
                <a:cs typeface="Arial"/>
              </a:rPr>
              <a:t>1</a:t>
            </a:r>
            <a:endParaRPr lang="en-GB" sz="600" baseline="30000">
              <a:solidFill>
                <a:srgbClr val="000000"/>
              </a:solidFill>
              <a:latin typeface="Arial"/>
              <a:cs typeface="Arial"/>
            </a:endParaRPr>
          </a:p>
        </p:txBody>
      </p:sp>
      <p:sp>
        <p:nvSpPr>
          <p:cNvPr id="31" name="TextBox 30">
            <a:extLst>
              <a:ext uri="{FF2B5EF4-FFF2-40B4-BE49-F238E27FC236}">
                <a16:creationId xmlns:a16="http://schemas.microsoft.com/office/drawing/2014/main" id="{C233E7A2-A1DA-20C5-4A6B-82E1DB84541E}"/>
              </a:ext>
            </a:extLst>
          </p:cNvPr>
          <p:cNvSpPr txBox="1"/>
          <p:nvPr/>
        </p:nvSpPr>
        <p:spPr>
          <a:xfrm>
            <a:off x="398463" y="3416113"/>
            <a:ext cx="976165" cy="246221"/>
          </a:xfrm>
          <a:prstGeom prst="rect">
            <a:avLst/>
          </a:prstGeom>
          <a:noFill/>
        </p:spPr>
        <p:txBody>
          <a:bodyPr wrap="square" lIns="0" tIns="0" rIns="0" bIns="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Common</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2" name="TextBox 31">
            <a:extLst>
              <a:ext uri="{FF2B5EF4-FFF2-40B4-BE49-F238E27FC236}">
                <a16:creationId xmlns:a16="http://schemas.microsoft.com/office/drawing/2014/main" id="{D904DD3D-1DC1-1480-091C-C2E6F356BA1E}"/>
              </a:ext>
            </a:extLst>
          </p:cNvPr>
          <p:cNvSpPr txBox="1"/>
          <p:nvPr/>
        </p:nvSpPr>
        <p:spPr>
          <a:xfrm>
            <a:off x="770935" y="2277407"/>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Extrinsic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5" name="Rectangle: Rounded Corners 8">
            <a:extLst>
              <a:ext uri="{FF2B5EF4-FFF2-40B4-BE49-F238E27FC236}">
                <a16:creationId xmlns:a16="http://schemas.microsoft.com/office/drawing/2014/main" id="{DA4305B2-1972-E447-E395-FBB405BC58F2}"/>
              </a:ext>
            </a:extLst>
          </p:cNvPr>
          <p:cNvSpPr/>
          <p:nvPr/>
        </p:nvSpPr>
        <p:spPr>
          <a:xfrm>
            <a:off x="2776368" y="1966682"/>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FXIIa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36" name="Rectangle: Rounded Corners 8">
            <a:extLst>
              <a:ext uri="{FF2B5EF4-FFF2-40B4-BE49-F238E27FC236}">
                <a16:creationId xmlns:a16="http://schemas.microsoft.com/office/drawing/2014/main" id="{9FB014B6-C85E-F3A4-A750-3918078976CB}"/>
              </a:ext>
            </a:extLst>
          </p:cNvPr>
          <p:cNvSpPr/>
          <p:nvPr/>
        </p:nvSpPr>
        <p:spPr>
          <a:xfrm>
            <a:off x="3038198" y="2857453"/>
            <a:ext cx="922039" cy="675622"/>
          </a:xfrm>
          <a:prstGeom prst="roundRect">
            <a:avLst>
              <a:gd name="adj" fmla="val 14198"/>
            </a:avLst>
          </a:prstGeom>
          <a:solidFill>
            <a:srgbClr val="443247">
              <a:lumMod val="20000"/>
              <a:lumOff val="80000"/>
            </a:srgbClr>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38" name="TextBox 37">
            <a:extLst>
              <a:ext uri="{FF2B5EF4-FFF2-40B4-BE49-F238E27FC236}">
                <a16:creationId xmlns:a16="http://schemas.microsoft.com/office/drawing/2014/main" id="{EB086683-55C4-2B63-8138-AB28A3957E76}"/>
              </a:ext>
            </a:extLst>
          </p:cNvPr>
          <p:cNvSpPr txBox="1"/>
          <p:nvPr/>
        </p:nvSpPr>
        <p:spPr>
          <a:xfrm>
            <a:off x="4572000" y="2863451"/>
            <a:ext cx="4225314" cy="1358394"/>
          </a:xfrm>
          <a:prstGeom prst="roundRect">
            <a:avLst/>
          </a:prstGeom>
          <a:solidFill>
            <a:schemeClr val="accent4">
              <a:lumMod val="20000"/>
              <a:lumOff val="80000"/>
            </a:schemeClr>
          </a:solidFill>
        </p:spPr>
        <p:txBody>
          <a:bodyPr wrap="square" lIns="216000" rIns="135000" anchor="ctr">
            <a:noAutofit/>
          </a:bodyPr>
          <a:lstStyle/>
          <a:p>
            <a:pPr marL="0" marR="0" lvl="0" indent="0" defTabSz="914400" eaLnBrk="1" fontAlgn="auto" latinLnBrk="0" hangingPunct="1">
              <a:lnSpc>
                <a:spcPct val="100000"/>
              </a:lnSpc>
              <a:spcBef>
                <a:spcPts val="0"/>
              </a:spcBef>
              <a:spcAft>
                <a:spcPts val="1800"/>
              </a:spcAft>
              <a:buClrTx/>
              <a:buSzTx/>
              <a:buFontTx/>
              <a:buNone/>
              <a:tabLst/>
              <a:defRPr/>
            </a:pPr>
            <a:r>
              <a:rPr kumimoji="0" lang="en-US" sz="1400" b="0" i="0" u="none" strike="noStrike" kern="0" cap="none" spc="0" normalizeH="0" baseline="0" noProof="0">
                <a:ln>
                  <a:noFill/>
                </a:ln>
                <a:solidFill>
                  <a:srgbClr val="464545"/>
                </a:solidFill>
                <a:effectLst/>
                <a:uLnTx/>
                <a:uFillTx/>
              </a:rPr>
              <a:t>Understanding the differential role of </a:t>
            </a:r>
            <a:br>
              <a:rPr kumimoji="0" lang="en-US" sz="1400" b="0" i="0" u="none" strike="noStrike" kern="0" cap="none" spc="0" normalizeH="0" baseline="0" noProof="0">
                <a:ln>
                  <a:noFill/>
                </a:ln>
                <a:solidFill>
                  <a:srgbClr val="000000"/>
                </a:solidFill>
                <a:effectLst/>
                <a:uLnTx/>
                <a:uFillTx/>
              </a:rPr>
            </a:br>
            <a:r>
              <a:rPr kumimoji="0" lang="en-US" sz="1400" b="1" i="0" u="none" strike="noStrike" kern="0" cap="none" spc="0" normalizeH="0" baseline="0" noProof="0">
                <a:ln>
                  <a:noFill/>
                </a:ln>
                <a:solidFill>
                  <a:schemeClr val="accent2"/>
                </a:solidFill>
                <a:effectLst/>
                <a:uLnTx/>
                <a:uFillTx/>
              </a:rPr>
              <a:t>Factor </a:t>
            </a:r>
            <a:r>
              <a:rPr kumimoji="0" lang="en-US" sz="1400" b="1" i="0" u="none" strike="noStrike" kern="0" cap="none" spc="0" normalizeH="0" baseline="0" noProof="0" err="1">
                <a:ln>
                  <a:noFill/>
                </a:ln>
                <a:solidFill>
                  <a:schemeClr val="accent2"/>
                </a:solidFill>
                <a:effectLst/>
                <a:uLnTx/>
                <a:uFillTx/>
              </a:rPr>
              <a:t>XIa</a:t>
            </a:r>
            <a:r>
              <a:rPr kumimoji="0" lang="en-US" sz="1400" b="0" i="0" u="none" strike="noStrike" kern="0" cap="none" spc="0" normalizeH="0" baseline="0" noProof="0">
                <a:ln>
                  <a:noFill/>
                </a:ln>
                <a:solidFill>
                  <a:schemeClr val="accent2"/>
                </a:solidFill>
                <a:effectLst/>
                <a:uLnTx/>
                <a:uFillTx/>
              </a:rPr>
              <a:t> </a:t>
            </a:r>
            <a:r>
              <a:rPr kumimoji="0" lang="en-US" sz="1400" b="0" i="0" u="none" strike="noStrike" kern="0" cap="none" spc="0" normalizeH="0" baseline="0" noProof="0">
                <a:ln>
                  <a:noFill/>
                </a:ln>
                <a:solidFill>
                  <a:srgbClr val="464545"/>
                </a:solidFill>
                <a:effectLst/>
                <a:uLnTx/>
                <a:uFillTx/>
              </a:rPr>
              <a:t>has led to the possibility of </a:t>
            </a:r>
            <a:r>
              <a:rPr kumimoji="0" lang="en-US" sz="1400" b="1" i="0" u="none" strike="noStrike" kern="0" cap="none" spc="0" normalizeH="0" baseline="0" noProof="0">
                <a:ln>
                  <a:noFill/>
                </a:ln>
                <a:solidFill>
                  <a:schemeClr val="accent2"/>
                </a:solidFill>
                <a:effectLst/>
                <a:uLnTx/>
                <a:uFillTx/>
              </a:rPr>
              <a:t>uncoupling hemostasis from thrombosis</a:t>
            </a:r>
            <a:r>
              <a:rPr kumimoji="0" lang="en-GB" sz="1400" b="0" i="0" u="none" strike="noStrike" kern="0" cap="none" spc="-8" normalizeH="0" baseline="30000" noProof="0">
                <a:ln>
                  <a:noFill/>
                </a:ln>
                <a:solidFill>
                  <a:schemeClr val="accent2"/>
                </a:solidFill>
                <a:effectLst/>
                <a:uLnTx/>
                <a:uFillTx/>
              </a:rPr>
              <a:t>1,2</a:t>
            </a:r>
            <a:endParaRPr kumimoji="0" lang="en-GB" sz="1400" b="0" i="0" u="none" strike="noStrike" kern="0" cap="none" spc="0" normalizeH="0" baseline="0" noProof="0">
              <a:ln>
                <a:noFill/>
              </a:ln>
              <a:solidFill>
                <a:schemeClr val="accent2"/>
              </a:solidFill>
              <a:effectLst/>
              <a:uLnTx/>
              <a:uFillTx/>
            </a:endParaRPr>
          </a:p>
        </p:txBody>
      </p:sp>
      <p:sp>
        <p:nvSpPr>
          <p:cNvPr id="40" name="TextBox 39">
            <a:extLst>
              <a:ext uri="{FF2B5EF4-FFF2-40B4-BE49-F238E27FC236}">
                <a16:creationId xmlns:a16="http://schemas.microsoft.com/office/drawing/2014/main" id="{F3D10F2D-34D7-8B00-5756-8A09AE4FF4B1}"/>
              </a:ext>
            </a:extLst>
          </p:cNvPr>
          <p:cNvSpPr txBox="1"/>
          <p:nvPr/>
        </p:nvSpPr>
        <p:spPr>
          <a:xfrm>
            <a:off x="4572000" y="1222375"/>
            <a:ext cx="4225314" cy="1358394"/>
          </a:xfrm>
          <a:prstGeom prst="roundRect">
            <a:avLst/>
          </a:prstGeom>
          <a:solidFill>
            <a:schemeClr val="accent4">
              <a:lumMod val="20000"/>
              <a:lumOff val="80000"/>
            </a:schemeClr>
          </a:solidFill>
        </p:spPr>
        <p:txBody>
          <a:bodyPr wrap="square" lIns="216000" tIns="45720" rIns="135000" bIns="45720" anchor="ctr">
            <a:noAutofit/>
          </a:bodyPr>
          <a:lstStyle/>
          <a:p>
            <a:pPr marL="0" marR="0" lvl="0" indent="0" defTabSz="914400" eaLnBrk="1" fontAlgn="auto" latinLnBrk="0" hangingPunct="1">
              <a:lnSpc>
                <a:spcPct val="100000"/>
              </a:lnSpc>
              <a:spcBef>
                <a:spcPts val="0"/>
              </a:spcBef>
              <a:spcAft>
                <a:spcPts val="1800"/>
              </a:spcAft>
              <a:buClrTx/>
              <a:buSzTx/>
              <a:buFontTx/>
              <a:buNone/>
              <a:tabLst/>
              <a:defRPr/>
            </a:pPr>
            <a:r>
              <a:rPr kumimoji="0" lang="en-US" sz="1400" b="0" i="0" u="none" strike="noStrike" kern="0" cap="none" spc="0" normalizeH="0" baseline="0" noProof="0">
                <a:ln>
                  <a:noFill/>
                </a:ln>
                <a:solidFill>
                  <a:srgbClr val="464545"/>
                </a:solidFill>
                <a:effectLst/>
                <a:uLnTx/>
                <a:uFillTx/>
                <a:latin typeface="Arial"/>
                <a:cs typeface="Arial"/>
              </a:rPr>
              <a:t>Although related, both hemostasis and thrombosis are </a:t>
            </a:r>
            <a:r>
              <a:rPr kumimoji="0" lang="en-US" sz="1400" b="1" i="0" u="none" strike="noStrike" kern="0" cap="none" spc="0" normalizeH="0" baseline="0" noProof="0">
                <a:ln>
                  <a:noFill/>
                </a:ln>
                <a:solidFill>
                  <a:schemeClr val="accent2"/>
                </a:solidFill>
                <a:effectLst/>
                <a:uLnTx/>
                <a:uFillTx/>
                <a:latin typeface="Arial"/>
                <a:cs typeface="Arial"/>
              </a:rPr>
              <a:t>distinct processes</a:t>
            </a:r>
            <a:r>
              <a:rPr kumimoji="0" lang="en-US" sz="1400" b="0" i="0" u="none" strike="noStrike" kern="0" cap="none" spc="0" normalizeH="0" baseline="0" noProof="0">
                <a:ln>
                  <a:noFill/>
                </a:ln>
                <a:solidFill>
                  <a:schemeClr val="accent2"/>
                </a:solidFill>
                <a:effectLst/>
                <a:uLnTx/>
                <a:uFillTx/>
                <a:latin typeface="Arial"/>
                <a:cs typeface="Arial"/>
              </a:rPr>
              <a:t> </a:t>
            </a:r>
            <a:br>
              <a:rPr kumimoji="0" lang="en-US" sz="1400" b="0" i="0" u="none" strike="noStrike" kern="0" cap="none" spc="0" normalizeH="0" baseline="0" noProof="0">
                <a:ln>
                  <a:noFill/>
                </a:ln>
                <a:solidFill>
                  <a:srgbClr val="000000"/>
                </a:solidFill>
                <a:effectLst/>
                <a:uLnTx/>
                <a:uFillTx/>
                <a:latin typeface="Arial"/>
                <a:cs typeface="Arial"/>
              </a:rPr>
            </a:br>
            <a:r>
              <a:rPr kumimoji="0" lang="en-US" sz="1400" b="0" i="0" u="none" strike="noStrike" kern="0" cap="none" spc="0" normalizeH="0" baseline="0" noProof="0">
                <a:ln>
                  <a:noFill/>
                </a:ln>
                <a:solidFill>
                  <a:srgbClr val="464545"/>
                </a:solidFill>
                <a:effectLst/>
                <a:uLnTx/>
                <a:uFillTx/>
                <a:latin typeface="Arial"/>
                <a:cs typeface="Arial"/>
              </a:rPr>
              <a:t>of coagulation</a:t>
            </a:r>
            <a:r>
              <a:rPr kumimoji="0" lang="en-GB" sz="1400" b="0" i="0" u="none" strike="noStrike" kern="0" cap="none" spc="-8" normalizeH="0" baseline="30000" noProof="0">
                <a:ln>
                  <a:noFill/>
                </a:ln>
                <a:solidFill>
                  <a:srgbClr val="464545"/>
                </a:solidFill>
                <a:effectLst/>
                <a:uLnTx/>
                <a:uFillTx/>
                <a:latin typeface="Arial"/>
                <a:cs typeface="Arial"/>
              </a:rPr>
              <a:t>1,2</a:t>
            </a:r>
          </a:p>
        </p:txBody>
      </p:sp>
      <p:sp>
        <p:nvSpPr>
          <p:cNvPr id="41" name="TextBox 40">
            <a:extLst>
              <a:ext uri="{FF2B5EF4-FFF2-40B4-BE49-F238E27FC236}">
                <a16:creationId xmlns:a16="http://schemas.microsoft.com/office/drawing/2014/main" id="{633785C3-180C-E28B-D098-EA78E63D8AAF}"/>
              </a:ext>
            </a:extLst>
          </p:cNvPr>
          <p:cNvSpPr txBox="1"/>
          <p:nvPr/>
        </p:nvSpPr>
        <p:spPr>
          <a:xfrm>
            <a:off x="3185109" y="3010616"/>
            <a:ext cx="717110" cy="381237"/>
          </a:xfrm>
          <a:prstGeom prst="rect">
            <a:avLst/>
          </a:prstGeom>
          <a:noFill/>
        </p:spPr>
        <p:txBody>
          <a:bodyPr wrap="square" lIns="0" tIns="0" rIns="0" bIns="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443247"/>
                </a:solidFill>
                <a:effectLst/>
                <a:uLnTx/>
                <a:uFillTx/>
                <a:latin typeface="Arial"/>
                <a:cs typeface="Arial"/>
              </a:rPr>
              <a:t>Thrombin</a:t>
            </a:r>
            <a:br>
              <a:rPr kumimoji="0" lang="es-419" sz="800" b="1" i="0" u="none" strike="noStrike" kern="0" cap="none" spc="-15" normalizeH="0" baseline="0" noProof="0">
                <a:ln>
                  <a:noFill/>
                </a:ln>
                <a:solidFill>
                  <a:srgbClr val="000000"/>
                </a:solidFill>
                <a:effectLst/>
                <a:uLnTx/>
                <a:uFillTx/>
              </a:rPr>
            </a:br>
            <a:r>
              <a:rPr kumimoji="0" lang="es-419" sz="800" b="1" i="0" u="none" strike="noStrike" kern="0" cap="none" spc="-15" normalizeH="0" baseline="0" noProof="0">
                <a:ln>
                  <a:noFill/>
                </a:ln>
                <a:solidFill>
                  <a:srgbClr val="443247"/>
                </a:solidFill>
                <a:effectLst/>
                <a:uLnTx/>
                <a:uFillTx/>
                <a:latin typeface="Arial"/>
                <a:cs typeface="Arial"/>
              </a:rPr>
              <a:t>amplification </a:t>
            </a:r>
            <a:br>
              <a:rPr kumimoji="0" lang="es-419" sz="800" b="1" i="0" u="none" strike="noStrike" kern="0" cap="none" spc="-15" normalizeH="0" baseline="0" noProof="0">
                <a:ln>
                  <a:noFill/>
                </a:ln>
                <a:solidFill>
                  <a:srgbClr val="000000"/>
                </a:solidFill>
                <a:effectLst/>
                <a:uLnTx/>
                <a:uFillTx/>
              </a:rPr>
            </a:br>
            <a:r>
              <a:rPr kumimoji="0" lang="es-419" sz="800" b="1" i="0" u="none" strike="noStrike" kern="0" cap="none" spc="-15" normalizeH="0" baseline="0" noProof="0">
                <a:ln>
                  <a:noFill/>
                </a:ln>
                <a:solidFill>
                  <a:srgbClr val="443247"/>
                </a:solidFill>
                <a:effectLst/>
                <a:uLnTx/>
                <a:uFillTx/>
                <a:latin typeface="Arial"/>
                <a:cs typeface="Arial"/>
              </a:rPr>
              <a:t>loop (TAL)</a:t>
            </a:r>
          </a:p>
        </p:txBody>
      </p:sp>
      <p:sp>
        <p:nvSpPr>
          <p:cNvPr id="42" name="TextBox 41">
            <a:extLst>
              <a:ext uri="{FF2B5EF4-FFF2-40B4-BE49-F238E27FC236}">
                <a16:creationId xmlns:a16="http://schemas.microsoft.com/office/drawing/2014/main" id="{F648B09A-C870-9968-9E68-B3FACD5CD875}"/>
              </a:ext>
            </a:extLst>
          </p:cNvPr>
          <p:cNvSpPr txBox="1"/>
          <p:nvPr/>
        </p:nvSpPr>
        <p:spPr>
          <a:xfrm>
            <a:off x="542531" y="1456097"/>
            <a:ext cx="555084" cy="12311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000000"/>
                </a:solidFill>
                <a:effectLst/>
                <a:uLnTx/>
                <a:uFillTx/>
              </a:rPr>
              <a:t>Hemostasis</a:t>
            </a:r>
            <a:endParaRPr kumimoji="0" lang="en-GB" sz="800" b="1" i="0" u="none" strike="noStrike" kern="0" cap="none" spc="0" normalizeH="0" baseline="0" noProof="0">
              <a:ln>
                <a:noFill/>
              </a:ln>
              <a:solidFill>
                <a:srgbClr val="000000"/>
              </a:solidFill>
              <a:effectLst/>
              <a:uLnTx/>
              <a:uFillTx/>
            </a:endParaRPr>
          </a:p>
        </p:txBody>
      </p:sp>
      <p:sp>
        <p:nvSpPr>
          <p:cNvPr id="43" name="TextBox 42">
            <a:extLst>
              <a:ext uri="{FF2B5EF4-FFF2-40B4-BE49-F238E27FC236}">
                <a16:creationId xmlns:a16="http://schemas.microsoft.com/office/drawing/2014/main" id="{309274B2-8A33-D62E-0750-4EEA0B3E253A}"/>
              </a:ext>
            </a:extLst>
          </p:cNvPr>
          <p:cNvSpPr txBox="1"/>
          <p:nvPr/>
        </p:nvSpPr>
        <p:spPr>
          <a:xfrm>
            <a:off x="3316009" y="1304706"/>
            <a:ext cx="573288" cy="12311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000000"/>
                </a:solidFill>
                <a:effectLst/>
                <a:uLnTx/>
                <a:uFillTx/>
              </a:rPr>
              <a:t>Thrombosis</a:t>
            </a:r>
            <a:endParaRPr kumimoji="0" lang="en-GB" sz="800" b="1" i="0" u="none" strike="noStrike" kern="0" cap="none" spc="0" normalizeH="0" baseline="0" noProof="0">
              <a:ln>
                <a:noFill/>
              </a:ln>
              <a:solidFill>
                <a:srgbClr val="000000"/>
              </a:solidFill>
              <a:effectLst/>
              <a:uLnTx/>
              <a:uFillTx/>
            </a:endParaRPr>
          </a:p>
        </p:txBody>
      </p:sp>
      <p:cxnSp>
        <p:nvCxnSpPr>
          <p:cNvPr id="44" name="Straight Arrow Connector 43">
            <a:extLst>
              <a:ext uri="{FF2B5EF4-FFF2-40B4-BE49-F238E27FC236}">
                <a16:creationId xmlns:a16="http://schemas.microsoft.com/office/drawing/2014/main" id="{5249C625-5D54-DF19-2E3F-842C1DD156D9}"/>
              </a:ext>
            </a:extLst>
          </p:cNvPr>
          <p:cNvCxnSpPr/>
          <p:nvPr/>
        </p:nvCxnSpPr>
        <p:spPr bwMode="auto">
          <a:xfrm flipH="1">
            <a:off x="2688699" y="1368572"/>
            <a:ext cx="568410" cy="0"/>
          </a:xfrm>
          <a:prstGeom prst="straightConnector1">
            <a:avLst/>
          </a:prstGeom>
          <a:noFill/>
          <a:ln w="12700" cap="flat" cmpd="sng" algn="ctr">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45" name="Straight Arrow Connector 44">
            <a:extLst>
              <a:ext uri="{FF2B5EF4-FFF2-40B4-BE49-F238E27FC236}">
                <a16:creationId xmlns:a16="http://schemas.microsoft.com/office/drawing/2014/main" id="{63664795-5597-0C38-3050-541E09381465}"/>
              </a:ext>
            </a:extLst>
          </p:cNvPr>
          <p:cNvCxnSpPr/>
          <p:nvPr/>
        </p:nvCxnSpPr>
        <p:spPr bwMode="auto">
          <a:xfrm>
            <a:off x="1144514" y="1532074"/>
            <a:ext cx="230114" cy="0"/>
          </a:xfrm>
          <a:prstGeom prst="straightConnector1">
            <a:avLst/>
          </a:prstGeom>
          <a:noFill/>
          <a:ln w="12700" cap="flat" cmpd="sng" algn="ctr">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6" name="Bent Arrow 45">
            <a:extLst>
              <a:ext uri="{FF2B5EF4-FFF2-40B4-BE49-F238E27FC236}">
                <a16:creationId xmlns:a16="http://schemas.microsoft.com/office/drawing/2014/main" id="{8502DFBA-5230-0D95-F1D4-3B9716996102}"/>
              </a:ext>
            </a:extLst>
          </p:cNvPr>
          <p:cNvSpPr/>
          <p:nvPr/>
        </p:nvSpPr>
        <p:spPr bwMode="auto">
          <a:xfrm rot="5400000" flipH="1">
            <a:off x="2324641" y="3088466"/>
            <a:ext cx="1214716" cy="423163"/>
          </a:xfrm>
          <a:prstGeom prst="bentArrow">
            <a:avLst>
              <a:gd name="adj1" fmla="val 20908"/>
              <a:gd name="adj2" fmla="val 18752"/>
              <a:gd name="adj3" fmla="val 26822"/>
              <a:gd name="adj4" fmla="val 51401"/>
            </a:avLst>
          </a:prstGeom>
          <a:solidFill>
            <a:schemeClr val="accent1"/>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47" name="Rectangle: Rounded Corners 8">
            <a:extLst>
              <a:ext uri="{FF2B5EF4-FFF2-40B4-BE49-F238E27FC236}">
                <a16:creationId xmlns:a16="http://schemas.microsoft.com/office/drawing/2014/main" id="{EF4B0FAB-CC85-F58D-D79C-669F189B5FD7}"/>
              </a:ext>
            </a:extLst>
          </p:cNvPr>
          <p:cNvSpPr/>
          <p:nvPr/>
        </p:nvSpPr>
        <p:spPr>
          <a:xfrm>
            <a:off x="1308042" y="2264048"/>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FVIIa</a:t>
            </a:r>
          </a:p>
        </p:txBody>
      </p:sp>
      <p:sp>
        <p:nvSpPr>
          <p:cNvPr id="48" name="Content Placeholder 9">
            <a:extLst>
              <a:ext uri="{FF2B5EF4-FFF2-40B4-BE49-F238E27FC236}">
                <a16:creationId xmlns:a16="http://schemas.microsoft.com/office/drawing/2014/main" id="{E5B4A9F3-1185-6CDD-CE02-40B25E8C8423}"/>
              </a:ext>
            </a:extLst>
          </p:cNvPr>
          <p:cNvSpPr txBox="1">
            <a:spLocks/>
          </p:cNvSpPr>
          <p:nvPr/>
        </p:nvSpPr>
        <p:spPr>
          <a:xfrm>
            <a:off x="360362" y="922280"/>
            <a:ext cx="3528935" cy="184666"/>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Coagulation cascade</a:t>
            </a:r>
            <a:r>
              <a:rPr kumimoji="0" lang="en-GB" sz="1200" b="1" i="0" u="none" strike="noStrike" kern="0" cap="none" spc="0" normalizeH="0" baseline="30000" noProof="0">
                <a:ln>
                  <a:noFill/>
                </a:ln>
                <a:solidFill>
                  <a:schemeClr val="tx2"/>
                </a:solidFill>
                <a:effectLst/>
                <a:uLnTx/>
                <a:uFillTx/>
                <a:latin typeface="Arial"/>
                <a:ea typeface="+mn-ea"/>
                <a:cs typeface="+mn-cs"/>
              </a:rPr>
              <a:t>1</a:t>
            </a:r>
          </a:p>
        </p:txBody>
      </p:sp>
      <p:sp>
        <p:nvSpPr>
          <p:cNvPr id="34" name="Rectangle: Rounded Corners 8">
            <a:extLst>
              <a:ext uri="{FF2B5EF4-FFF2-40B4-BE49-F238E27FC236}">
                <a16:creationId xmlns:a16="http://schemas.microsoft.com/office/drawing/2014/main" id="{38E2FBF0-8B92-CB03-0103-9B34188B9227}"/>
              </a:ext>
            </a:extLst>
          </p:cNvPr>
          <p:cNvSpPr/>
          <p:nvPr/>
        </p:nvSpPr>
        <p:spPr>
          <a:xfrm>
            <a:off x="1751704" y="3714532"/>
            <a:ext cx="983318" cy="272068"/>
          </a:xfrm>
          <a:prstGeom prst="roundRect">
            <a:avLst>
              <a:gd name="adj" fmla="val 40033"/>
            </a:avLst>
          </a:prstGeom>
          <a:solidFill>
            <a:schemeClr val="accent6"/>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Thrombin (</a:t>
            </a: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IIa</a:t>
            </a: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a:t>
            </a:r>
          </a:p>
        </p:txBody>
      </p:sp>
      <p:sp>
        <p:nvSpPr>
          <p:cNvPr id="51" name="TextBox 50">
            <a:extLst>
              <a:ext uri="{FF2B5EF4-FFF2-40B4-BE49-F238E27FC236}">
                <a16:creationId xmlns:a16="http://schemas.microsoft.com/office/drawing/2014/main" id="{7361EB11-F3DC-71D8-6F06-7655B1FD1B0F}"/>
              </a:ext>
            </a:extLst>
          </p:cNvPr>
          <p:cNvSpPr txBox="1"/>
          <p:nvPr/>
        </p:nvSpPr>
        <p:spPr>
          <a:xfrm>
            <a:off x="3528809" y="2161898"/>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Intrinsic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93291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538B3-9B99-DA04-9B41-E84C43D7EEAC}"/>
            </a:ext>
          </a:extLst>
        </p:cNvPr>
        <p:cNvGrpSpPr/>
        <p:nvPr/>
      </p:nvGrpSpPr>
      <p:grpSpPr>
        <a:xfrm>
          <a:off x="0" y="0"/>
          <a:ext cx="0" cy="0"/>
          <a:chOff x="0" y="0"/>
          <a:chExt cx="0" cy="0"/>
        </a:xfrm>
      </p:grpSpPr>
      <p:cxnSp>
        <p:nvCxnSpPr>
          <p:cNvPr id="48" name="Straight Connector 47">
            <a:extLst>
              <a:ext uri="{FF2B5EF4-FFF2-40B4-BE49-F238E27FC236}">
                <a16:creationId xmlns:a16="http://schemas.microsoft.com/office/drawing/2014/main" id="{BAD4A2B9-5F12-7804-FC08-DF64259F04F5}"/>
              </a:ext>
            </a:extLst>
          </p:cNvPr>
          <p:cNvCxnSpPr>
            <a:cxnSpLocks/>
            <a:endCxn id="31" idx="3"/>
          </p:cNvCxnSpPr>
          <p:nvPr/>
        </p:nvCxnSpPr>
        <p:spPr bwMode="auto">
          <a:xfrm flipV="1">
            <a:off x="2243364" y="2007709"/>
            <a:ext cx="0" cy="1438081"/>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6" name="Title 5">
            <a:extLst>
              <a:ext uri="{FF2B5EF4-FFF2-40B4-BE49-F238E27FC236}">
                <a16:creationId xmlns:a16="http://schemas.microsoft.com/office/drawing/2014/main" id="{E9ECDBA8-7A5B-BCE5-79B0-B52C1EC425F0}"/>
              </a:ext>
            </a:extLst>
          </p:cNvPr>
          <p:cNvSpPr>
            <a:spLocks noGrp="1"/>
          </p:cNvSpPr>
          <p:nvPr>
            <p:ph type="title"/>
          </p:nvPr>
        </p:nvSpPr>
        <p:spPr>
          <a:xfrm>
            <a:off x="359570" y="237079"/>
            <a:ext cx="8424863" cy="498597"/>
          </a:xfrm>
        </p:spPr>
        <p:txBody>
          <a:bodyPr/>
          <a:lstStyle/>
          <a:p>
            <a:r>
              <a:rPr lang="en-US"/>
              <a:t>Hemostasis is initiated by an adventitial Tissue Factor (TF) </a:t>
            </a:r>
            <a:br>
              <a:rPr lang="en-US"/>
            </a:br>
            <a:r>
              <a:rPr lang="en-US"/>
              <a:t>burst at site of injury by the extrinsic pathway</a:t>
            </a:r>
          </a:p>
        </p:txBody>
      </p:sp>
      <p:sp>
        <p:nvSpPr>
          <p:cNvPr id="7" name="Text Placeholder 6">
            <a:extLst>
              <a:ext uri="{FF2B5EF4-FFF2-40B4-BE49-F238E27FC236}">
                <a16:creationId xmlns:a16="http://schemas.microsoft.com/office/drawing/2014/main" id="{8F010B8E-D3D9-733D-1207-30BEF9569818}"/>
              </a:ext>
            </a:extLst>
          </p:cNvPr>
          <p:cNvSpPr>
            <a:spLocks noGrp="1"/>
          </p:cNvSpPr>
          <p:nvPr>
            <p:ph type="body" sz="quarter" idx="14"/>
          </p:nvPr>
        </p:nvSpPr>
        <p:spPr>
          <a:xfrm>
            <a:off x="360363" y="4552399"/>
            <a:ext cx="8423275" cy="175176"/>
          </a:xfrm>
        </p:spPr>
        <p:txBody>
          <a:bodyPr/>
          <a:lstStyle/>
          <a:p>
            <a:r>
              <a:rPr lang="en-US">
                <a:solidFill>
                  <a:schemeClr val="tx2"/>
                </a:solidFill>
              </a:rPr>
              <a:t>a, activated; FVII, factor VII; FX, Factor X; FXI, factor XI; FXII, factor XII; TF, tissue factor.</a:t>
            </a:r>
            <a:br>
              <a:rPr lang="en-US">
                <a:solidFill>
                  <a:schemeClr val="tx2"/>
                </a:solidFill>
              </a:rPr>
            </a:br>
            <a:r>
              <a:rPr lang="en-GB" b="1">
                <a:solidFill>
                  <a:schemeClr val="tx2"/>
                </a:solidFill>
              </a:rPr>
              <a:t>1. </a:t>
            </a:r>
            <a:r>
              <a:rPr lang="en-GB">
                <a:solidFill>
                  <a:schemeClr val="tx2"/>
                </a:solidFill>
              </a:rPr>
              <a:t>Fredenburgh JC, et al. </a:t>
            </a:r>
            <a:r>
              <a:rPr lang="en-GB" err="1">
                <a:solidFill>
                  <a:schemeClr val="tx2"/>
                </a:solidFill>
              </a:rPr>
              <a:t>Hamostaseologie</a:t>
            </a:r>
            <a:r>
              <a:rPr lang="en-GB">
                <a:solidFill>
                  <a:schemeClr val="tx2"/>
                </a:solidFill>
              </a:rPr>
              <a:t>. 2021;41:104–110; </a:t>
            </a:r>
            <a:r>
              <a:rPr lang="en-GB" b="1">
                <a:solidFill>
                  <a:schemeClr val="tx2"/>
                </a:solidFill>
              </a:rPr>
              <a:t>2. </a:t>
            </a:r>
            <a:r>
              <a:rPr lang="en-GB">
                <a:solidFill>
                  <a:schemeClr val="tx2"/>
                </a:solidFill>
              </a:rPr>
              <a:t>Hsu C, et al. J Am Coll </a:t>
            </a:r>
            <a:r>
              <a:rPr lang="en-GB" err="1">
                <a:solidFill>
                  <a:schemeClr val="tx2"/>
                </a:solidFill>
              </a:rPr>
              <a:t>Cardiol</a:t>
            </a:r>
            <a:r>
              <a:rPr lang="en-GB">
                <a:solidFill>
                  <a:schemeClr val="tx2"/>
                </a:solidFill>
              </a:rPr>
              <a:t>. 2021;78(6):625–631.</a:t>
            </a:r>
          </a:p>
        </p:txBody>
      </p:sp>
      <p:sp>
        <p:nvSpPr>
          <p:cNvPr id="12" name="Bent Arrow 11">
            <a:extLst>
              <a:ext uri="{FF2B5EF4-FFF2-40B4-BE49-F238E27FC236}">
                <a16:creationId xmlns:a16="http://schemas.microsoft.com/office/drawing/2014/main" id="{A8383CE8-9F12-7DFB-FA5B-B54DC344A987}"/>
              </a:ext>
            </a:extLst>
          </p:cNvPr>
          <p:cNvSpPr/>
          <p:nvPr/>
        </p:nvSpPr>
        <p:spPr bwMode="auto">
          <a:xfrm rot="16200000" flipH="1">
            <a:off x="1326115" y="1817543"/>
            <a:ext cx="608290" cy="275725"/>
          </a:xfrm>
          <a:prstGeom prst="bentArrow">
            <a:avLst>
              <a:gd name="adj1" fmla="val 27190"/>
              <a:gd name="adj2" fmla="val 28125"/>
              <a:gd name="adj3" fmla="val 26822"/>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7" name="Bent Arrow 26">
            <a:extLst>
              <a:ext uri="{FF2B5EF4-FFF2-40B4-BE49-F238E27FC236}">
                <a16:creationId xmlns:a16="http://schemas.microsoft.com/office/drawing/2014/main" id="{FACD686F-D03C-21FD-269C-99A0E9CA2D50}"/>
              </a:ext>
            </a:extLst>
          </p:cNvPr>
          <p:cNvSpPr/>
          <p:nvPr/>
        </p:nvSpPr>
        <p:spPr bwMode="auto">
          <a:xfrm rot="16200000" flipH="1">
            <a:off x="2198751" y="2656534"/>
            <a:ext cx="769795" cy="461151"/>
          </a:xfrm>
          <a:prstGeom prst="bentArrow">
            <a:avLst>
              <a:gd name="adj1" fmla="val 17684"/>
              <a:gd name="adj2" fmla="val 17024"/>
              <a:gd name="adj3" fmla="val 17584"/>
              <a:gd name="adj4" fmla="val 32378"/>
            </a:avLst>
          </a:prstGeom>
          <a:solidFill>
            <a:srgbClr val="DADADA"/>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1" name="Freeform 30">
            <a:extLst>
              <a:ext uri="{FF2B5EF4-FFF2-40B4-BE49-F238E27FC236}">
                <a16:creationId xmlns:a16="http://schemas.microsoft.com/office/drawing/2014/main" id="{09E61283-D6FC-65F1-1E48-264DBF39B832}"/>
              </a:ext>
            </a:extLst>
          </p:cNvPr>
          <p:cNvSpPr/>
          <p:nvPr/>
        </p:nvSpPr>
        <p:spPr bwMode="auto">
          <a:xfrm>
            <a:off x="1133445" y="1118870"/>
            <a:ext cx="2219838" cy="888839"/>
          </a:xfrm>
          <a:custGeom>
            <a:avLst/>
            <a:gdLst>
              <a:gd name="csX0" fmla="*/ 0 w 1976844"/>
              <a:gd name="csY0" fmla="*/ 0 h 924910"/>
              <a:gd name="csX1" fmla="*/ 1976844 w 1976844"/>
              <a:gd name="csY1" fmla="*/ 0 h 924910"/>
              <a:gd name="csX2" fmla="*/ 1975101 w 1976844"/>
              <a:gd name="csY2" fmla="*/ 34516 h 924910"/>
              <a:gd name="csX3" fmla="*/ 988422 w 1976844"/>
              <a:gd name="csY3" fmla="*/ 924910 h 924910"/>
              <a:gd name="csX4" fmla="*/ 1743 w 1976844"/>
              <a:gd name="csY4" fmla="*/ 34516 h 924910"/>
              <a:gd name="csX5" fmla="*/ 0 w 1976844"/>
              <a:gd name="csY5" fmla="*/ 0 h 924910"/>
            </a:gdLst>
            <a:ahLst/>
            <a:cxnLst>
              <a:cxn ang="0">
                <a:pos x="csX0" y="csY0"/>
              </a:cxn>
              <a:cxn ang="0">
                <a:pos x="csX1" y="csY1"/>
              </a:cxn>
              <a:cxn ang="0">
                <a:pos x="csX2" y="csY2"/>
              </a:cxn>
              <a:cxn ang="0">
                <a:pos x="csX3" y="csY3"/>
              </a:cxn>
              <a:cxn ang="0">
                <a:pos x="csX4" y="csY4"/>
              </a:cxn>
              <a:cxn ang="0">
                <a:pos x="csX5" y="csY5"/>
              </a:cxn>
            </a:cxnLst>
            <a:rect l="l" t="t" r="r" b="b"/>
            <a:pathLst>
              <a:path w="1976844" h="924910">
                <a:moveTo>
                  <a:pt x="0" y="0"/>
                </a:moveTo>
                <a:lnTo>
                  <a:pt x="1976844" y="0"/>
                </a:lnTo>
                <a:lnTo>
                  <a:pt x="1975101" y="34516"/>
                </a:lnTo>
                <a:cubicBezTo>
                  <a:pt x="1924312" y="534637"/>
                  <a:pt x="1501943" y="924910"/>
                  <a:pt x="988422" y="924910"/>
                </a:cubicBezTo>
                <a:cubicBezTo>
                  <a:pt x="474901" y="924910"/>
                  <a:pt x="52533" y="534637"/>
                  <a:pt x="1743" y="34516"/>
                </a:cubicBezTo>
                <a:lnTo>
                  <a:pt x="0" y="0"/>
                </a:lnTo>
                <a:close/>
              </a:path>
            </a:pathLst>
          </a:cu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pic>
        <p:nvPicPr>
          <p:cNvPr id="32" name="Graphic 31">
            <a:extLst>
              <a:ext uri="{FF2B5EF4-FFF2-40B4-BE49-F238E27FC236}">
                <a16:creationId xmlns:a16="http://schemas.microsoft.com/office/drawing/2014/main" id="{2E1D8626-BFF3-2543-12FC-36FCE1E5796B}"/>
              </a:ext>
            </a:extLst>
          </p:cNvPr>
          <p:cNvPicPr>
            <a:picLocks noChangeAspect="1"/>
          </p:cNvPicPr>
          <p:nvPr/>
        </p:nvPicPr>
        <p:blipFill>
          <a:blip>
            <a:extLst>
              <a:ext uri="{96DAC541-7B7A-43D3-8B79-37D633B846F1}">
                <asvg:svgBlip xmlns:asvg="http://schemas.microsoft.com/office/drawing/2016/SVG/main" r:embed="rId3"/>
              </a:ext>
            </a:extLst>
          </a:blip>
          <a:srcRect t="62151" b="17"/>
          <a:stretch>
            <a:fillRect/>
          </a:stretch>
        </p:blipFill>
        <p:spPr>
          <a:xfrm>
            <a:off x="1278243" y="1208491"/>
            <a:ext cx="1982628" cy="770885"/>
          </a:xfrm>
          <a:prstGeom prst="rect">
            <a:avLst/>
          </a:prstGeom>
        </p:spPr>
      </p:pic>
      <p:sp>
        <p:nvSpPr>
          <p:cNvPr id="33" name="Rectangle: Rounded Corners 8">
            <a:extLst>
              <a:ext uri="{FF2B5EF4-FFF2-40B4-BE49-F238E27FC236}">
                <a16:creationId xmlns:a16="http://schemas.microsoft.com/office/drawing/2014/main" id="{3EEDE5A3-BE47-0963-D885-7EDF6BC757EF}"/>
              </a:ext>
            </a:extLst>
          </p:cNvPr>
          <p:cNvSpPr/>
          <p:nvPr/>
        </p:nvSpPr>
        <p:spPr>
          <a:xfrm>
            <a:off x="2743329" y="2399630"/>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37" name="Bent Arrow 36">
            <a:extLst>
              <a:ext uri="{FF2B5EF4-FFF2-40B4-BE49-F238E27FC236}">
                <a16:creationId xmlns:a16="http://schemas.microsoft.com/office/drawing/2014/main" id="{FD34C9E6-3D87-459A-1733-0CEA5499F8FF}"/>
              </a:ext>
            </a:extLst>
          </p:cNvPr>
          <p:cNvSpPr/>
          <p:nvPr/>
        </p:nvSpPr>
        <p:spPr bwMode="auto">
          <a:xfrm rot="5400000" flipH="1">
            <a:off x="2298370" y="3114737"/>
            <a:ext cx="1267258" cy="423163"/>
          </a:xfrm>
          <a:prstGeom prst="bentArrow">
            <a:avLst>
              <a:gd name="adj1" fmla="val 20908"/>
              <a:gd name="adj2" fmla="val 18752"/>
              <a:gd name="adj3" fmla="val 26822"/>
              <a:gd name="adj4" fmla="val 51401"/>
            </a:avLst>
          </a:prstGeom>
          <a:solidFill>
            <a:srgbClr val="464545">
              <a:lumMod val="20000"/>
              <a:lumOff val="80000"/>
            </a:srgbClr>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8" name="Down Arrow 37">
            <a:extLst>
              <a:ext uri="{FF2B5EF4-FFF2-40B4-BE49-F238E27FC236}">
                <a16:creationId xmlns:a16="http://schemas.microsoft.com/office/drawing/2014/main" id="{548098F8-E40F-0DEC-5642-BDC6C548F735}"/>
              </a:ext>
            </a:extLst>
          </p:cNvPr>
          <p:cNvSpPr/>
          <p:nvPr/>
        </p:nvSpPr>
        <p:spPr bwMode="auto">
          <a:xfrm>
            <a:off x="2956034" y="2214784"/>
            <a:ext cx="185028" cy="193335"/>
          </a:xfrm>
          <a:prstGeom prst="downArrow">
            <a:avLst/>
          </a:prstGeom>
          <a:solidFill>
            <a:srgbClr val="464545">
              <a:lumMod val="20000"/>
              <a:lumOff val="80000"/>
            </a:srgbClr>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cxnSp>
        <p:nvCxnSpPr>
          <p:cNvPr id="46" name="Straight Connector 45">
            <a:extLst>
              <a:ext uri="{FF2B5EF4-FFF2-40B4-BE49-F238E27FC236}">
                <a16:creationId xmlns:a16="http://schemas.microsoft.com/office/drawing/2014/main" id="{4B9C4C11-1440-EFE0-CC4A-75EDC6EB45A4}"/>
              </a:ext>
            </a:extLst>
          </p:cNvPr>
          <p:cNvCxnSpPr/>
          <p:nvPr/>
        </p:nvCxnSpPr>
        <p:spPr bwMode="auto">
          <a:xfrm flipH="1">
            <a:off x="850948" y="3281004"/>
            <a:ext cx="2826327" cy="0"/>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2" name="TextBox 51">
            <a:extLst>
              <a:ext uri="{FF2B5EF4-FFF2-40B4-BE49-F238E27FC236}">
                <a16:creationId xmlns:a16="http://schemas.microsoft.com/office/drawing/2014/main" id="{6CE3C4CC-D360-DCE0-7D14-4319AAE9759F}"/>
              </a:ext>
            </a:extLst>
          </p:cNvPr>
          <p:cNvSpPr txBox="1"/>
          <p:nvPr/>
        </p:nvSpPr>
        <p:spPr>
          <a:xfrm>
            <a:off x="3528809" y="2161898"/>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Intrinsic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54" name="Rectangle: Rounded Corners 8">
            <a:extLst>
              <a:ext uri="{FF2B5EF4-FFF2-40B4-BE49-F238E27FC236}">
                <a16:creationId xmlns:a16="http://schemas.microsoft.com/office/drawing/2014/main" id="{B133E877-9072-2C97-ABEA-576E978AA5C2}"/>
              </a:ext>
            </a:extLst>
          </p:cNvPr>
          <p:cNvSpPr/>
          <p:nvPr/>
        </p:nvSpPr>
        <p:spPr>
          <a:xfrm>
            <a:off x="2776368" y="1966682"/>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FXIIa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56" name="Bent Arrow 55">
            <a:extLst>
              <a:ext uri="{FF2B5EF4-FFF2-40B4-BE49-F238E27FC236}">
                <a16:creationId xmlns:a16="http://schemas.microsoft.com/office/drawing/2014/main" id="{C7B416CD-9A49-775B-427F-EFD4A93DA3EA}"/>
              </a:ext>
            </a:extLst>
          </p:cNvPr>
          <p:cNvSpPr/>
          <p:nvPr/>
        </p:nvSpPr>
        <p:spPr bwMode="auto">
          <a:xfrm rot="10800000" flipH="1">
            <a:off x="1532505" y="2536116"/>
            <a:ext cx="424216" cy="993972"/>
          </a:xfrm>
          <a:prstGeom prst="bentArrow">
            <a:avLst>
              <a:gd name="adj1" fmla="val 19020"/>
              <a:gd name="adj2" fmla="val 16641"/>
              <a:gd name="adj3" fmla="val 20674"/>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57" name="Rectangle: Rounded Corners 8">
            <a:extLst>
              <a:ext uri="{FF2B5EF4-FFF2-40B4-BE49-F238E27FC236}">
                <a16:creationId xmlns:a16="http://schemas.microsoft.com/office/drawing/2014/main" id="{29CEE159-1069-9769-D7A3-C94151588EE7}"/>
              </a:ext>
            </a:extLst>
          </p:cNvPr>
          <p:cNvSpPr/>
          <p:nvPr/>
        </p:nvSpPr>
        <p:spPr>
          <a:xfrm>
            <a:off x="1308042" y="2264048"/>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FVIIa</a:t>
            </a:r>
          </a:p>
        </p:txBody>
      </p:sp>
      <p:sp>
        <p:nvSpPr>
          <p:cNvPr id="58" name="TextBox 57">
            <a:extLst>
              <a:ext uri="{FF2B5EF4-FFF2-40B4-BE49-F238E27FC236}">
                <a16:creationId xmlns:a16="http://schemas.microsoft.com/office/drawing/2014/main" id="{C93CDDDA-E843-0688-88F4-E58C20D6B129}"/>
              </a:ext>
            </a:extLst>
          </p:cNvPr>
          <p:cNvSpPr txBox="1"/>
          <p:nvPr/>
        </p:nvSpPr>
        <p:spPr>
          <a:xfrm>
            <a:off x="4572000" y="2863451"/>
            <a:ext cx="4225314" cy="1358394"/>
          </a:xfrm>
          <a:prstGeom prst="roundRect">
            <a:avLst/>
          </a:prstGeom>
          <a:solidFill>
            <a:schemeClr val="accent4">
              <a:lumMod val="20000"/>
              <a:lumOff val="80000"/>
            </a:schemeClr>
          </a:solidFill>
        </p:spPr>
        <p:txBody>
          <a:bodyPr wrap="square" lIns="216000" rIns="135000" anchor="ctr">
            <a:no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400" b="0" i="0" u="none" strike="noStrike" kern="0" cap="none" spc="-8" normalizeH="0" baseline="0" noProof="0">
                <a:ln>
                  <a:noFill/>
                </a:ln>
                <a:solidFill>
                  <a:srgbClr val="464545"/>
                </a:solidFill>
                <a:effectLst/>
                <a:uLnTx/>
                <a:uFillTx/>
                <a:latin typeface="Arial"/>
                <a:ea typeface="+mn-ea"/>
                <a:cs typeface="Arial"/>
              </a:rPr>
              <a:t>Thus, </a:t>
            </a:r>
            <a:r>
              <a:rPr kumimoji="0" lang="en-US" sz="1400" b="1" i="0" u="none" strike="noStrike" kern="0" cap="none" spc="0" normalizeH="0" baseline="0" noProof="0">
                <a:ln>
                  <a:noFill/>
                </a:ln>
                <a:solidFill>
                  <a:schemeClr val="accent2"/>
                </a:solidFill>
                <a:effectLst/>
                <a:uLnTx/>
                <a:uFillTx/>
                <a:latin typeface="Arial" charset="0"/>
                <a:ea typeface="+mn-ea"/>
                <a:cs typeface="+mn-cs"/>
              </a:rPr>
              <a:t>FXIa has a minor role in thrombin generation for physiological hemostasis </a:t>
            </a:r>
            <a:br>
              <a:rPr kumimoji="0" lang="en-US" sz="1400" b="1" i="0" u="none" strike="noStrike" kern="0" cap="none" spc="0" normalizeH="0" baseline="0" noProof="0">
                <a:ln>
                  <a:noFill/>
                </a:ln>
                <a:solidFill>
                  <a:srgbClr val="ED653B"/>
                </a:solidFill>
                <a:effectLst/>
                <a:uLnTx/>
                <a:uFillTx/>
                <a:latin typeface="Arial" charset="0"/>
                <a:ea typeface="+mn-ea"/>
                <a:cs typeface="+mn-cs"/>
              </a:rPr>
            </a:br>
            <a:r>
              <a:rPr kumimoji="0" lang="en-US" sz="1400" b="0" i="0" u="none" strike="noStrike" kern="0" cap="none" spc="-8" normalizeH="0" baseline="0" noProof="0">
                <a:ln>
                  <a:noFill/>
                </a:ln>
                <a:solidFill>
                  <a:srgbClr val="464545"/>
                </a:solidFill>
                <a:effectLst/>
                <a:uLnTx/>
                <a:uFillTx/>
                <a:latin typeface="Arial"/>
                <a:ea typeface="+mn-ea"/>
                <a:cs typeface="Arial"/>
              </a:rPr>
              <a:t>and is </a:t>
            </a:r>
            <a:r>
              <a:rPr kumimoji="0" lang="en-US" sz="1400" b="1" i="0" u="none" strike="noStrike" kern="0" cap="none" spc="0" normalizeH="0" baseline="0" noProof="0">
                <a:ln>
                  <a:noFill/>
                </a:ln>
                <a:solidFill>
                  <a:schemeClr val="accent2"/>
                </a:solidFill>
                <a:effectLst/>
                <a:uLnTx/>
                <a:uFillTx/>
                <a:latin typeface="Arial" charset="0"/>
                <a:ea typeface="+mn-ea"/>
                <a:cs typeface="+mn-cs"/>
              </a:rPr>
              <a:t>dispensable</a:t>
            </a:r>
            <a:r>
              <a:rPr kumimoji="0" lang="en-GB" sz="1400" b="0" i="0" u="none" strike="noStrike" kern="0" cap="none" spc="-8" normalizeH="0" baseline="30000" noProof="0">
                <a:ln>
                  <a:noFill/>
                </a:ln>
                <a:solidFill>
                  <a:schemeClr val="accent2"/>
                </a:solidFill>
                <a:effectLst/>
                <a:uLnTx/>
                <a:uFillTx/>
                <a:latin typeface="Arial"/>
                <a:ea typeface="+mn-ea"/>
                <a:cs typeface="Arial"/>
              </a:rPr>
              <a:t>1,2</a:t>
            </a:r>
            <a:endParaRPr kumimoji="0" lang="en-US" sz="1400" b="1" i="0" u="none" strike="noStrike" kern="0" cap="none" spc="0" normalizeH="0" baseline="30000" noProof="0">
              <a:ln>
                <a:noFill/>
              </a:ln>
              <a:solidFill>
                <a:schemeClr val="accent2"/>
              </a:solidFill>
              <a:effectLst/>
              <a:uLnTx/>
              <a:uFillTx/>
              <a:latin typeface="Arial" charset="0"/>
              <a:ea typeface="+mn-ea"/>
              <a:cs typeface="+mn-cs"/>
            </a:endParaRPr>
          </a:p>
        </p:txBody>
      </p:sp>
      <p:sp>
        <p:nvSpPr>
          <p:cNvPr id="59" name="TextBox 58">
            <a:extLst>
              <a:ext uri="{FF2B5EF4-FFF2-40B4-BE49-F238E27FC236}">
                <a16:creationId xmlns:a16="http://schemas.microsoft.com/office/drawing/2014/main" id="{D53241A7-A771-EC1A-DF92-0C042A3B3471}"/>
              </a:ext>
            </a:extLst>
          </p:cNvPr>
          <p:cNvSpPr txBox="1"/>
          <p:nvPr/>
        </p:nvSpPr>
        <p:spPr>
          <a:xfrm>
            <a:off x="4572000" y="1222375"/>
            <a:ext cx="4225314" cy="1358394"/>
          </a:xfrm>
          <a:prstGeom prst="roundRect">
            <a:avLst/>
          </a:prstGeom>
          <a:solidFill>
            <a:schemeClr val="accent4">
              <a:lumMod val="20000"/>
              <a:lumOff val="80000"/>
            </a:schemeClr>
          </a:solidFill>
        </p:spPr>
        <p:txBody>
          <a:bodyPr wrap="square" lIns="216000" tIns="45720" rIns="135000" bIns="45720" anchor="ctr">
            <a:no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GB" sz="1400" b="0" i="0" u="none" strike="noStrike" kern="0" cap="none" spc="-8" normalizeH="0" baseline="0" noProof="0">
                <a:ln>
                  <a:noFill/>
                </a:ln>
                <a:solidFill>
                  <a:srgbClr val="464545"/>
                </a:solidFill>
                <a:effectLst/>
                <a:uLnTx/>
                <a:uFillTx/>
                <a:latin typeface="Arial"/>
                <a:ea typeface="+mn-ea"/>
                <a:cs typeface="Arial"/>
              </a:rPr>
              <a:t>The</a:t>
            </a:r>
            <a:r>
              <a:rPr kumimoji="0" lang="en-GB" sz="1400" b="0" i="0" u="none" strike="noStrike" kern="0" cap="none" spc="-8" normalizeH="0" baseline="0" noProof="0">
                <a:ln>
                  <a:noFill/>
                </a:ln>
                <a:solidFill>
                  <a:srgbClr val="000000"/>
                </a:solidFill>
                <a:effectLst/>
                <a:uLnTx/>
                <a:uFillTx/>
                <a:latin typeface="Arial"/>
                <a:ea typeface="+mn-ea"/>
                <a:cs typeface="Arial"/>
              </a:rPr>
              <a:t> </a:t>
            </a:r>
            <a:r>
              <a:rPr kumimoji="0" lang="en-GB" sz="1400" b="1" i="0" u="none" strike="noStrike" kern="0" cap="none" spc="-8" normalizeH="0" baseline="0" noProof="0" err="1">
                <a:ln>
                  <a:noFill/>
                </a:ln>
                <a:solidFill>
                  <a:schemeClr val="accent2"/>
                </a:solidFill>
                <a:effectLst/>
                <a:uLnTx/>
                <a:uFillTx/>
                <a:latin typeface="Arial"/>
                <a:ea typeface="+mn-ea"/>
                <a:cs typeface="Arial"/>
              </a:rPr>
              <a:t>FVIIa</a:t>
            </a:r>
            <a:r>
              <a:rPr kumimoji="0" lang="en-GB" sz="1400" b="1" i="0" u="none" strike="noStrike" kern="0" cap="none" spc="-8" normalizeH="0" baseline="0" noProof="0">
                <a:ln>
                  <a:noFill/>
                </a:ln>
                <a:solidFill>
                  <a:schemeClr val="accent2"/>
                </a:solidFill>
                <a:effectLst/>
                <a:uLnTx/>
                <a:uFillTx/>
                <a:latin typeface="Arial"/>
                <a:ea typeface="+mn-ea"/>
                <a:cs typeface="Arial"/>
              </a:rPr>
              <a:t>/TF complex activates the common pathway by converting FX to </a:t>
            </a:r>
            <a:r>
              <a:rPr kumimoji="0" lang="en-GB" sz="1400" b="1" i="0" u="none" strike="noStrike" kern="0" cap="none" spc="-8" normalizeH="0" baseline="0" noProof="0" err="1">
                <a:ln>
                  <a:noFill/>
                </a:ln>
                <a:solidFill>
                  <a:schemeClr val="accent2"/>
                </a:solidFill>
                <a:effectLst/>
                <a:uLnTx/>
                <a:uFillTx/>
                <a:latin typeface="Arial"/>
                <a:ea typeface="+mn-ea"/>
                <a:cs typeface="Arial"/>
              </a:rPr>
              <a:t>FXa</a:t>
            </a:r>
            <a:r>
              <a:rPr kumimoji="0" lang="en-GB" sz="1400" b="1" i="0" u="none" strike="noStrike" kern="0" cap="none" spc="-8" normalizeH="0" baseline="0" noProof="0">
                <a:ln>
                  <a:noFill/>
                </a:ln>
                <a:solidFill>
                  <a:schemeClr val="accent2"/>
                </a:solidFill>
                <a:effectLst/>
                <a:uLnTx/>
                <a:uFillTx/>
                <a:latin typeface="Arial"/>
                <a:ea typeface="+mn-ea"/>
                <a:cs typeface="Arial"/>
              </a:rPr>
              <a:t>, </a:t>
            </a:r>
            <a:r>
              <a:rPr kumimoji="0" lang="en-GB" sz="1400" b="0" i="0" u="none" strike="noStrike" kern="0" cap="none" spc="-8" normalizeH="0" baseline="0" noProof="0">
                <a:ln>
                  <a:noFill/>
                </a:ln>
                <a:solidFill>
                  <a:srgbClr val="464545"/>
                </a:solidFill>
                <a:effectLst/>
                <a:uLnTx/>
                <a:uFillTx/>
                <a:latin typeface="Arial"/>
                <a:ea typeface="+mn-ea"/>
                <a:cs typeface="Arial"/>
              </a:rPr>
              <a:t>producing sufficient thrombin to convert fibrinogen to fibrin and forming a </a:t>
            </a:r>
            <a:r>
              <a:rPr kumimoji="0" lang="en-GB" sz="1400" b="1" i="0" u="none" strike="noStrike" kern="0" cap="none" spc="-8" normalizeH="0" baseline="0" noProof="0" err="1">
                <a:ln>
                  <a:noFill/>
                </a:ln>
                <a:solidFill>
                  <a:schemeClr val="accent2"/>
                </a:solidFill>
                <a:effectLst/>
                <a:uLnTx/>
                <a:uFillTx/>
                <a:latin typeface="Arial"/>
                <a:ea typeface="+mn-ea"/>
                <a:cs typeface="Arial"/>
              </a:rPr>
              <a:t>hemostatic</a:t>
            </a:r>
            <a:r>
              <a:rPr kumimoji="0" lang="en-GB" sz="1400" b="1" i="0" u="none" strike="noStrike" kern="0" cap="none" spc="-8" normalizeH="0" baseline="0" noProof="0">
                <a:ln>
                  <a:noFill/>
                </a:ln>
                <a:solidFill>
                  <a:schemeClr val="accent2"/>
                </a:solidFill>
                <a:effectLst/>
                <a:uLnTx/>
                <a:uFillTx/>
                <a:latin typeface="Arial"/>
                <a:ea typeface="+mn-ea"/>
                <a:cs typeface="Arial"/>
              </a:rPr>
              <a:t> plug</a:t>
            </a:r>
            <a:r>
              <a:rPr kumimoji="0" lang="en-GB" sz="1400" b="0" i="0" u="none" strike="noStrike" kern="0" cap="none" spc="-8" normalizeH="0" baseline="30000" noProof="0">
                <a:ln>
                  <a:noFill/>
                </a:ln>
                <a:solidFill>
                  <a:schemeClr val="accent2"/>
                </a:solidFill>
                <a:effectLst/>
                <a:uLnTx/>
                <a:uFillTx/>
                <a:latin typeface="Arial"/>
                <a:ea typeface="+mn-ea"/>
                <a:cs typeface="Arial"/>
              </a:rPr>
              <a:t>1,2</a:t>
            </a:r>
            <a:endParaRPr kumimoji="0" lang="en-GB" sz="1400" b="0" i="0" u="none" strike="noStrike" kern="0" cap="none" spc="0" normalizeH="0" baseline="0" noProof="0">
              <a:ln>
                <a:noFill/>
              </a:ln>
              <a:solidFill>
                <a:schemeClr val="accent2"/>
              </a:solidFill>
              <a:effectLst/>
              <a:uLnTx/>
              <a:uFillTx/>
              <a:latin typeface="Arial"/>
              <a:ea typeface="+mn-ea"/>
              <a:cs typeface="Arial"/>
            </a:endParaRPr>
          </a:p>
        </p:txBody>
      </p:sp>
      <p:sp>
        <p:nvSpPr>
          <p:cNvPr id="62" name="Content Placeholder 9">
            <a:extLst>
              <a:ext uri="{FF2B5EF4-FFF2-40B4-BE49-F238E27FC236}">
                <a16:creationId xmlns:a16="http://schemas.microsoft.com/office/drawing/2014/main" id="{107A4087-2C28-99FD-04EB-929AAD6F87D7}"/>
              </a:ext>
            </a:extLst>
          </p:cNvPr>
          <p:cNvSpPr txBox="1">
            <a:spLocks/>
          </p:cNvSpPr>
          <p:nvPr/>
        </p:nvSpPr>
        <p:spPr>
          <a:xfrm>
            <a:off x="360362" y="922280"/>
            <a:ext cx="3528935" cy="184666"/>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err="1">
                <a:ln>
                  <a:noFill/>
                </a:ln>
                <a:solidFill>
                  <a:schemeClr val="tx2"/>
                </a:solidFill>
                <a:effectLst/>
                <a:uLnTx/>
                <a:uFillTx/>
                <a:latin typeface="Arial"/>
                <a:ea typeface="+mn-ea"/>
                <a:cs typeface="+mn-cs"/>
              </a:rPr>
              <a:t>Hemostasis</a:t>
            </a:r>
            <a:r>
              <a:rPr kumimoji="0" lang="en-GB" sz="1200" b="1" i="0" u="none" strike="noStrike" kern="0" cap="none" spc="0" normalizeH="0" baseline="0" noProof="0">
                <a:ln>
                  <a:noFill/>
                </a:ln>
                <a:solidFill>
                  <a:schemeClr val="tx2"/>
                </a:solidFill>
                <a:effectLst/>
                <a:uLnTx/>
                <a:uFillTx/>
                <a:latin typeface="Arial"/>
                <a:ea typeface="+mn-ea"/>
                <a:cs typeface="+mn-cs"/>
              </a:rPr>
              <a:t> </a:t>
            </a:r>
            <a:r>
              <a:rPr kumimoji="0" lang="en-GB" sz="1200" i="0" u="none" strike="noStrike" kern="0" cap="none" spc="0" normalizeH="0" baseline="0" noProof="0">
                <a:ln>
                  <a:noFill/>
                </a:ln>
                <a:solidFill>
                  <a:schemeClr val="tx2"/>
                </a:solidFill>
                <a:effectLst/>
                <a:uLnTx/>
                <a:uFillTx/>
                <a:latin typeface="Arial"/>
                <a:ea typeface="+mn-ea"/>
                <a:cs typeface="+mn-cs"/>
              </a:rPr>
              <a:t>(tissue trauma)</a:t>
            </a:r>
            <a:r>
              <a:rPr kumimoji="0" lang="en-GB" sz="1200" i="0" u="none" strike="noStrike" kern="0" cap="none" spc="0" normalizeH="0" baseline="30000" noProof="0">
                <a:ln>
                  <a:noFill/>
                </a:ln>
                <a:solidFill>
                  <a:schemeClr val="tx2"/>
                </a:solidFill>
                <a:effectLst/>
                <a:uLnTx/>
                <a:uFillTx/>
                <a:latin typeface="Arial"/>
                <a:ea typeface="+mn-ea"/>
                <a:cs typeface="+mn-cs"/>
              </a:rPr>
              <a:t>1</a:t>
            </a:r>
          </a:p>
        </p:txBody>
      </p:sp>
      <p:sp>
        <p:nvSpPr>
          <p:cNvPr id="69" name="Down Arrow 68">
            <a:extLst>
              <a:ext uri="{FF2B5EF4-FFF2-40B4-BE49-F238E27FC236}">
                <a16:creationId xmlns:a16="http://schemas.microsoft.com/office/drawing/2014/main" id="{3ADC4776-EF74-0E93-4417-1ED2A7E48464}"/>
              </a:ext>
            </a:extLst>
          </p:cNvPr>
          <p:cNvSpPr/>
          <p:nvPr/>
        </p:nvSpPr>
        <p:spPr bwMode="auto">
          <a:xfrm>
            <a:off x="2150849" y="3497849"/>
            <a:ext cx="185028" cy="216683"/>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70" name="Down Arrow 69">
            <a:extLst>
              <a:ext uri="{FF2B5EF4-FFF2-40B4-BE49-F238E27FC236}">
                <a16:creationId xmlns:a16="http://schemas.microsoft.com/office/drawing/2014/main" id="{22307E4F-F3C3-4CEF-A9B3-07AF6424D415}"/>
              </a:ext>
            </a:extLst>
          </p:cNvPr>
          <p:cNvSpPr/>
          <p:nvPr/>
        </p:nvSpPr>
        <p:spPr bwMode="auto">
          <a:xfrm>
            <a:off x="2150849" y="3907406"/>
            <a:ext cx="185028" cy="216683"/>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71" name="Rectangle: Rounded Corners 8">
            <a:extLst>
              <a:ext uri="{FF2B5EF4-FFF2-40B4-BE49-F238E27FC236}">
                <a16:creationId xmlns:a16="http://schemas.microsoft.com/office/drawing/2014/main" id="{F9C6F9BA-C994-ABA4-43D7-964F6B286675}"/>
              </a:ext>
            </a:extLst>
          </p:cNvPr>
          <p:cNvSpPr/>
          <p:nvPr/>
        </p:nvSpPr>
        <p:spPr>
          <a:xfrm>
            <a:off x="1956719" y="3296944"/>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72" name="Rectangle: Rounded Corners 8">
            <a:extLst>
              <a:ext uri="{FF2B5EF4-FFF2-40B4-BE49-F238E27FC236}">
                <a16:creationId xmlns:a16="http://schemas.microsoft.com/office/drawing/2014/main" id="{672D1A5B-7523-DA4B-B3F9-1D1BB4CED07B}"/>
              </a:ext>
            </a:extLst>
          </p:cNvPr>
          <p:cNvSpPr/>
          <p:nvPr/>
        </p:nvSpPr>
        <p:spPr>
          <a:xfrm>
            <a:off x="1614422" y="4122788"/>
            <a:ext cx="1257883"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Hemostatic Plug</a:t>
            </a:r>
          </a:p>
        </p:txBody>
      </p:sp>
      <p:sp>
        <p:nvSpPr>
          <p:cNvPr id="73" name="Rectangle: Rounded Corners 8">
            <a:extLst>
              <a:ext uri="{FF2B5EF4-FFF2-40B4-BE49-F238E27FC236}">
                <a16:creationId xmlns:a16="http://schemas.microsoft.com/office/drawing/2014/main" id="{D55A6E49-00DB-A004-D8E4-31FBB44DD034}"/>
              </a:ext>
            </a:extLst>
          </p:cNvPr>
          <p:cNvSpPr/>
          <p:nvPr/>
        </p:nvSpPr>
        <p:spPr>
          <a:xfrm>
            <a:off x="1751704" y="3714532"/>
            <a:ext cx="983318"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Thrombin (</a:t>
            </a: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IIa</a:t>
            </a: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a:t>
            </a:r>
          </a:p>
        </p:txBody>
      </p:sp>
      <p:sp>
        <p:nvSpPr>
          <p:cNvPr id="77" name="TextBox 76">
            <a:extLst>
              <a:ext uri="{FF2B5EF4-FFF2-40B4-BE49-F238E27FC236}">
                <a16:creationId xmlns:a16="http://schemas.microsoft.com/office/drawing/2014/main" id="{43979C84-DD3E-D092-F568-12167357030D}"/>
              </a:ext>
            </a:extLst>
          </p:cNvPr>
          <p:cNvSpPr txBox="1"/>
          <p:nvPr/>
        </p:nvSpPr>
        <p:spPr>
          <a:xfrm>
            <a:off x="441819" y="4141891"/>
            <a:ext cx="1050578" cy="184666"/>
          </a:xfrm>
          <a:prstGeom prst="rect">
            <a:avLst/>
          </a:prstGeom>
          <a:noFill/>
        </p:spPr>
        <p:txBody>
          <a:bodyPr wrap="squar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600" kern="0" spc="-15">
                <a:solidFill>
                  <a:srgbClr val="000000"/>
                </a:solidFill>
                <a:latin typeface="Arial"/>
                <a:cs typeface="Arial"/>
              </a:rPr>
              <a:t>Adapted from </a:t>
            </a:r>
            <a:br>
              <a:rPr lang="en-GB" sz="600" kern="0" spc="-15">
                <a:solidFill>
                  <a:srgbClr val="000000"/>
                </a:solidFill>
                <a:latin typeface="Arial"/>
                <a:cs typeface="Arial"/>
              </a:rPr>
            </a:br>
            <a:r>
              <a:rPr lang="en-US" sz="600" kern="0">
                <a:solidFill>
                  <a:srgbClr val="000000"/>
                </a:solidFill>
                <a:latin typeface="Arial"/>
                <a:cs typeface="Arial"/>
              </a:rPr>
              <a:t>Fredenburgh JC</a:t>
            </a:r>
            <a:r>
              <a:rPr lang="en-GB" sz="600" kern="0" spc="-15">
                <a:solidFill>
                  <a:srgbClr val="000000"/>
                </a:solidFill>
                <a:latin typeface="Arial"/>
                <a:cs typeface="Arial"/>
              </a:rPr>
              <a:t>, et al. 2021</a:t>
            </a:r>
            <a:r>
              <a:rPr lang="en-GB" sz="600" kern="0" spc="-15" baseline="30000">
                <a:solidFill>
                  <a:srgbClr val="000000"/>
                </a:solidFill>
                <a:latin typeface="Arial"/>
                <a:cs typeface="Arial"/>
              </a:rPr>
              <a:t>1</a:t>
            </a:r>
            <a:endParaRPr lang="en-GB" sz="600" kern="0" baseline="30000">
              <a:solidFill>
                <a:srgbClr val="000000"/>
              </a:solidFill>
              <a:latin typeface="Arial"/>
              <a:cs typeface="Arial"/>
            </a:endParaRPr>
          </a:p>
        </p:txBody>
      </p:sp>
      <p:sp>
        <p:nvSpPr>
          <p:cNvPr id="78" name="TextBox 77">
            <a:extLst>
              <a:ext uri="{FF2B5EF4-FFF2-40B4-BE49-F238E27FC236}">
                <a16:creationId xmlns:a16="http://schemas.microsoft.com/office/drawing/2014/main" id="{44CB2C06-BBD6-D781-3C85-3B77A88B3A71}"/>
              </a:ext>
            </a:extLst>
          </p:cNvPr>
          <p:cNvSpPr txBox="1"/>
          <p:nvPr/>
        </p:nvSpPr>
        <p:spPr>
          <a:xfrm>
            <a:off x="398463" y="3416113"/>
            <a:ext cx="976165" cy="246221"/>
          </a:xfrm>
          <a:prstGeom prst="rect">
            <a:avLst/>
          </a:prstGeom>
          <a:noFill/>
        </p:spPr>
        <p:txBody>
          <a:bodyPr wrap="square" lIns="0" tIns="0" rIns="0" bIns="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Common</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79" name="TextBox 78">
            <a:extLst>
              <a:ext uri="{FF2B5EF4-FFF2-40B4-BE49-F238E27FC236}">
                <a16:creationId xmlns:a16="http://schemas.microsoft.com/office/drawing/2014/main" id="{41244D27-AC80-672E-2E15-92F73BDD6254}"/>
              </a:ext>
            </a:extLst>
          </p:cNvPr>
          <p:cNvSpPr txBox="1"/>
          <p:nvPr/>
        </p:nvSpPr>
        <p:spPr>
          <a:xfrm>
            <a:off x="770935" y="2277407"/>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Extrinsic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2207141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895A3C-9945-B1C0-17DD-D95873AD8C2A}"/>
            </a:ext>
          </a:extLst>
        </p:cNvPr>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98BFE4D-2E89-B545-968A-289D6BE81357}"/>
              </a:ext>
            </a:extLst>
          </p:cNvPr>
          <p:cNvCxnSpPr/>
          <p:nvPr/>
        </p:nvCxnSpPr>
        <p:spPr bwMode="auto">
          <a:xfrm flipH="1">
            <a:off x="850948" y="3281004"/>
            <a:ext cx="2826327" cy="0"/>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3" name="Bent Arrow 52">
            <a:extLst>
              <a:ext uri="{FF2B5EF4-FFF2-40B4-BE49-F238E27FC236}">
                <a16:creationId xmlns:a16="http://schemas.microsoft.com/office/drawing/2014/main" id="{ADAACBE6-CD35-4FAA-0995-C32B400C6756}"/>
              </a:ext>
            </a:extLst>
          </p:cNvPr>
          <p:cNvSpPr/>
          <p:nvPr/>
        </p:nvSpPr>
        <p:spPr bwMode="auto">
          <a:xfrm rot="16200000" flipH="1">
            <a:off x="1326115" y="1817543"/>
            <a:ext cx="608290" cy="275725"/>
          </a:xfrm>
          <a:prstGeom prst="bentArrow">
            <a:avLst>
              <a:gd name="adj1" fmla="val 27190"/>
              <a:gd name="adj2" fmla="val 28125"/>
              <a:gd name="adj3" fmla="val 26822"/>
              <a:gd name="adj4" fmla="val 51401"/>
            </a:avLst>
          </a:prstGeom>
          <a:solidFill>
            <a:srgbClr val="DADADA"/>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56" name="Bent Arrow 55">
            <a:extLst>
              <a:ext uri="{FF2B5EF4-FFF2-40B4-BE49-F238E27FC236}">
                <a16:creationId xmlns:a16="http://schemas.microsoft.com/office/drawing/2014/main" id="{0ECC820F-D19F-3D28-E66F-A241F5A98CE5}"/>
              </a:ext>
            </a:extLst>
          </p:cNvPr>
          <p:cNvSpPr/>
          <p:nvPr/>
        </p:nvSpPr>
        <p:spPr bwMode="auto">
          <a:xfrm rot="10800000" flipH="1">
            <a:off x="1532505" y="2536116"/>
            <a:ext cx="424216" cy="993972"/>
          </a:xfrm>
          <a:prstGeom prst="bentArrow">
            <a:avLst>
              <a:gd name="adj1" fmla="val 19020"/>
              <a:gd name="adj2" fmla="val 16641"/>
              <a:gd name="adj3" fmla="val 20674"/>
              <a:gd name="adj4" fmla="val 51401"/>
            </a:avLst>
          </a:prstGeom>
          <a:solidFill>
            <a:srgbClr val="DADADA"/>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655" name="Title 1">
            <a:extLst>
              <a:ext uri="{FF2B5EF4-FFF2-40B4-BE49-F238E27FC236}">
                <a16:creationId xmlns:a16="http://schemas.microsoft.com/office/drawing/2014/main" id="{12729CFF-AEEA-EAAD-1F52-A3283BFACDDB}"/>
              </a:ext>
            </a:extLst>
          </p:cNvPr>
          <p:cNvSpPr>
            <a:spLocks noGrp="1"/>
          </p:cNvSpPr>
          <p:nvPr>
            <p:ph type="title"/>
          </p:nvPr>
        </p:nvSpPr>
        <p:spPr>
          <a:prstGeom prst="rect">
            <a:avLst/>
          </a:prstGeom>
          <a:solidFill>
            <a:schemeClr val="bg1"/>
          </a:solidFill>
        </p:spPr>
        <p:txBody>
          <a:bodyPr/>
          <a:lstStyle/>
          <a:p>
            <a:r>
              <a:rPr lang="en-GB" spc="-38"/>
              <a:t>Thrombosis is initiated by lower TF concentrations at sites of </a:t>
            </a:r>
            <a:r>
              <a:rPr lang="en-GB" spc="-30"/>
              <a:t>atherosclerotic plaque rupture and perpetuated by the </a:t>
            </a:r>
            <a:r>
              <a:rPr lang="en-GB" spc="-30">
                <a:solidFill>
                  <a:srgbClr val="464545"/>
                </a:solidFill>
              </a:rPr>
              <a:t>thrombin amplification loop</a:t>
            </a:r>
            <a:endParaRPr lang="en-GB" spc="-30">
              <a:solidFill>
                <a:srgbClr val="464545"/>
              </a:solidFill>
              <a:cs typeface="Arial"/>
            </a:endParaRPr>
          </a:p>
        </p:txBody>
      </p:sp>
      <p:sp>
        <p:nvSpPr>
          <p:cNvPr id="9" name="Text Placeholder 8">
            <a:extLst>
              <a:ext uri="{FF2B5EF4-FFF2-40B4-BE49-F238E27FC236}">
                <a16:creationId xmlns:a16="http://schemas.microsoft.com/office/drawing/2014/main" id="{3130B55F-8DC0-717F-EBB9-A24344A2BB3E}"/>
              </a:ext>
            </a:extLst>
          </p:cNvPr>
          <p:cNvSpPr>
            <a:spLocks noGrp="1"/>
          </p:cNvSpPr>
          <p:nvPr>
            <p:ph type="body" sz="quarter" idx="14"/>
          </p:nvPr>
        </p:nvSpPr>
        <p:spPr>
          <a:xfrm>
            <a:off x="359569" y="4552395"/>
            <a:ext cx="8424000" cy="175176"/>
          </a:xfrm>
        </p:spPr>
        <p:txBody>
          <a:bodyPr/>
          <a:lstStyle/>
          <a:p>
            <a:r>
              <a:rPr lang="en-US">
                <a:solidFill>
                  <a:schemeClr val="accent2"/>
                </a:solidFill>
              </a:rPr>
              <a:t>a, activated; FVII, factor VII; FX, Factor X; FXI</a:t>
            </a:r>
            <a:r>
              <a:rPr lang="en-US">
                <a:solidFill>
                  <a:schemeClr val="accent2"/>
                </a:solidFill>
                <a:cs typeface="Arial"/>
              </a:rPr>
              <a:t>, factor XI; </a:t>
            </a:r>
            <a:r>
              <a:rPr lang="en-US">
                <a:solidFill>
                  <a:schemeClr val="accent2"/>
                </a:solidFill>
              </a:rPr>
              <a:t>FXII, </a:t>
            </a:r>
            <a:r>
              <a:rPr lang="en-US">
                <a:solidFill>
                  <a:schemeClr val="accent2"/>
                </a:solidFill>
                <a:cs typeface="Arial"/>
              </a:rPr>
              <a:t>factor XII; TAL, thrombin amplification loop; TF, tissue factor.</a:t>
            </a:r>
            <a:br>
              <a:rPr lang="en-GB">
                <a:solidFill>
                  <a:schemeClr val="accent2"/>
                </a:solidFill>
              </a:rPr>
            </a:br>
            <a:r>
              <a:rPr lang="en-GB" b="1">
                <a:solidFill>
                  <a:schemeClr val="accent2"/>
                </a:solidFill>
              </a:rPr>
              <a:t>1.</a:t>
            </a:r>
            <a:r>
              <a:rPr lang="en-GB">
                <a:solidFill>
                  <a:schemeClr val="accent2"/>
                </a:solidFill>
              </a:rPr>
              <a:t> Fredenburgh JC, et al. </a:t>
            </a:r>
            <a:r>
              <a:rPr lang="en-GB" err="1">
                <a:solidFill>
                  <a:schemeClr val="accent2"/>
                </a:solidFill>
              </a:rPr>
              <a:t>Hamostaseologie</a:t>
            </a:r>
            <a:r>
              <a:rPr lang="en-GB">
                <a:solidFill>
                  <a:schemeClr val="accent2"/>
                </a:solidFill>
              </a:rPr>
              <a:t>. 2021;41:104–110; </a:t>
            </a:r>
            <a:r>
              <a:rPr lang="en-GB" b="1">
                <a:solidFill>
                  <a:schemeClr val="accent2"/>
                </a:solidFill>
              </a:rPr>
              <a:t>2.</a:t>
            </a:r>
            <a:r>
              <a:rPr lang="en-GB">
                <a:solidFill>
                  <a:schemeClr val="accent2"/>
                </a:solidFill>
              </a:rPr>
              <a:t> Fredenburgh JC, et al. Blood. 2017;129:147–154. </a:t>
            </a:r>
          </a:p>
        </p:txBody>
      </p:sp>
      <p:sp>
        <p:nvSpPr>
          <p:cNvPr id="11" name="Rectangle: Rounded Corners 8">
            <a:extLst>
              <a:ext uri="{FF2B5EF4-FFF2-40B4-BE49-F238E27FC236}">
                <a16:creationId xmlns:a16="http://schemas.microsoft.com/office/drawing/2014/main" id="{D84E0DA5-404C-5311-0F4F-2813045B2151}"/>
              </a:ext>
            </a:extLst>
          </p:cNvPr>
          <p:cNvSpPr/>
          <p:nvPr/>
        </p:nvSpPr>
        <p:spPr>
          <a:xfrm>
            <a:off x="3270353" y="2893390"/>
            <a:ext cx="851098" cy="675622"/>
          </a:xfrm>
          <a:prstGeom prst="roundRect">
            <a:avLst>
              <a:gd name="adj" fmla="val 14198"/>
            </a:avLst>
          </a:prstGeom>
          <a:solidFill>
            <a:srgbClr val="443247">
              <a:lumMod val="20000"/>
              <a:lumOff val="80000"/>
            </a:srgbClr>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12" name="Bent Arrow 11">
            <a:extLst>
              <a:ext uri="{FF2B5EF4-FFF2-40B4-BE49-F238E27FC236}">
                <a16:creationId xmlns:a16="http://schemas.microsoft.com/office/drawing/2014/main" id="{C0C66C39-7554-9462-AFA9-642A5EA93EDE}"/>
              </a:ext>
            </a:extLst>
          </p:cNvPr>
          <p:cNvSpPr/>
          <p:nvPr/>
        </p:nvSpPr>
        <p:spPr bwMode="auto">
          <a:xfrm rot="5400000" flipH="1">
            <a:off x="2442279" y="2975553"/>
            <a:ext cx="1214716" cy="648989"/>
          </a:xfrm>
          <a:prstGeom prst="bentArrow">
            <a:avLst>
              <a:gd name="adj1" fmla="val 15706"/>
              <a:gd name="adj2" fmla="val 14665"/>
              <a:gd name="adj3" fmla="val 20878"/>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13" name="Bent Arrow 12">
            <a:extLst>
              <a:ext uri="{FF2B5EF4-FFF2-40B4-BE49-F238E27FC236}">
                <a16:creationId xmlns:a16="http://schemas.microsoft.com/office/drawing/2014/main" id="{1D0BE628-82B8-29AB-4AD0-05D51E92221D}"/>
              </a:ext>
            </a:extLst>
          </p:cNvPr>
          <p:cNvSpPr/>
          <p:nvPr/>
        </p:nvSpPr>
        <p:spPr bwMode="auto">
          <a:xfrm rot="16200000" flipH="1">
            <a:off x="2259350" y="2557995"/>
            <a:ext cx="770239" cy="651508"/>
          </a:xfrm>
          <a:prstGeom prst="bentArrow">
            <a:avLst>
              <a:gd name="adj1" fmla="val 14371"/>
              <a:gd name="adj2" fmla="val 14241"/>
              <a:gd name="adj3" fmla="val 17584"/>
              <a:gd name="adj4" fmla="val 32378"/>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cxnSp>
        <p:nvCxnSpPr>
          <p:cNvPr id="14" name="Straight Connector 13">
            <a:extLst>
              <a:ext uri="{FF2B5EF4-FFF2-40B4-BE49-F238E27FC236}">
                <a16:creationId xmlns:a16="http://schemas.microsoft.com/office/drawing/2014/main" id="{7B198364-7F2F-8E1C-7D20-5786A4D32C77}"/>
              </a:ext>
            </a:extLst>
          </p:cNvPr>
          <p:cNvCxnSpPr/>
          <p:nvPr/>
        </p:nvCxnSpPr>
        <p:spPr bwMode="auto">
          <a:xfrm flipH="1" flipV="1">
            <a:off x="2243364" y="2007709"/>
            <a:ext cx="1811" cy="1289235"/>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5" name="Bent Arrow 14">
            <a:extLst>
              <a:ext uri="{FF2B5EF4-FFF2-40B4-BE49-F238E27FC236}">
                <a16:creationId xmlns:a16="http://schemas.microsoft.com/office/drawing/2014/main" id="{6E5629C2-659D-2F28-96A9-0F217586CD1D}"/>
              </a:ext>
            </a:extLst>
          </p:cNvPr>
          <p:cNvSpPr/>
          <p:nvPr/>
        </p:nvSpPr>
        <p:spPr bwMode="auto">
          <a:xfrm rot="5400000">
            <a:off x="3052514" y="1625124"/>
            <a:ext cx="367508" cy="275725"/>
          </a:xfrm>
          <a:prstGeom prst="bentArrow">
            <a:avLst>
              <a:gd name="adj1" fmla="val 27190"/>
              <a:gd name="adj2" fmla="val 28125"/>
              <a:gd name="adj3" fmla="val 26822"/>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3" name="Freeform 22">
            <a:extLst>
              <a:ext uri="{FF2B5EF4-FFF2-40B4-BE49-F238E27FC236}">
                <a16:creationId xmlns:a16="http://schemas.microsoft.com/office/drawing/2014/main" id="{0941CF7E-A135-1193-F576-B9217ABC9DFE}"/>
              </a:ext>
            </a:extLst>
          </p:cNvPr>
          <p:cNvSpPr/>
          <p:nvPr/>
        </p:nvSpPr>
        <p:spPr bwMode="auto">
          <a:xfrm>
            <a:off x="1133445" y="1118870"/>
            <a:ext cx="2219838" cy="888839"/>
          </a:xfrm>
          <a:custGeom>
            <a:avLst/>
            <a:gdLst>
              <a:gd name="csX0" fmla="*/ 0 w 1976844"/>
              <a:gd name="csY0" fmla="*/ 0 h 924910"/>
              <a:gd name="csX1" fmla="*/ 1976844 w 1976844"/>
              <a:gd name="csY1" fmla="*/ 0 h 924910"/>
              <a:gd name="csX2" fmla="*/ 1975101 w 1976844"/>
              <a:gd name="csY2" fmla="*/ 34516 h 924910"/>
              <a:gd name="csX3" fmla="*/ 988422 w 1976844"/>
              <a:gd name="csY3" fmla="*/ 924910 h 924910"/>
              <a:gd name="csX4" fmla="*/ 1743 w 1976844"/>
              <a:gd name="csY4" fmla="*/ 34516 h 924910"/>
              <a:gd name="csX5" fmla="*/ 0 w 1976844"/>
              <a:gd name="csY5" fmla="*/ 0 h 924910"/>
            </a:gdLst>
            <a:ahLst/>
            <a:cxnLst>
              <a:cxn ang="0">
                <a:pos x="csX0" y="csY0"/>
              </a:cxn>
              <a:cxn ang="0">
                <a:pos x="csX1" y="csY1"/>
              </a:cxn>
              <a:cxn ang="0">
                <a:pos x="csX2" y="csY2"/>
              </a:cxn>
              <a:cxn ang="0">
                <a:pos x="csX3" y="csY3"/>
              </a:cxn>
              <a:cxn ang="0">
                <a:pos x="csX4" y="csY4"/>
              </a:cxn>
              <a:cxn ang="0">
                <a:pos x="csX5" y="csY5"/>
              </a:cxn>
            </a:cxnLst>
            <a:rect l="l" t="t" r="r" b="b"/>
            <a:pathLst>
              <a:path w="1976844" h="924910">
                <a:moveTo>
                  <a:pt x="0" y="0"/>
                </a:moveTo>
                <a:lnTo>
                  <a:pt x="1976844" y="0"/>
                </a:lnTo>
                <a:lnTo>
                  <a:pt x="1975101" y="34516"/>
                </a:lnTo>
                <a:cubicBezTo>
                  <a:pt x="1924312" y="534637"/>
                  <a:pt x="1501943" y="924910"/>
                  <a:pt x="988422" y="924910"/>
                </a:cubicBezTo>
                <a:cubicBezTo>
                  <a:pt x="474901" y="924910"/>
                  <a:pt x="52533" y="534637"/>
                  <a:pt x="1743" y="34516"/>
                </a:cubicBezTo>
                <a:lnTo>
                  <a:pt x="0" y="0"/>
                </a:lnTo>
                <a:close/>
              </a:path>
            </a:pathLst>
          </a:cu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pic>
        <p:nvPicPr>
          <p:cNvPr id="24" name="Graphic 23">
            <a:extLst>
              <a:ext uri="{FF2B5EF4-FFF2-40B4-BE49-F238E27FC236}">
                <a16:creationId xmlns:a16="http://schemas.microsoft.com/office/drawing/2014/main" id="{813714E1-55B7-E40F-16DD-75BBE07317A6}"/>
              </a:ext>
            </a:extLst>
          </p:cNvPr>
          <p:cNvPicPr>
            <a:picLocks noChangeAspect="1"/>
          </p:cNvPicPr>
          <p:nvPr/>
        </p:nvPicPr>
        <p:blipFill>
          <a:blip>
            <a:extLst>
              <a:ext uri="{96DAC541-7B7A-43D3-8B79-37D633B846F1}">
                <asvg:svgBlip xmlns:asvg="http://schemas.microsoft.com/office/drawing/2016/SVG/main" r:embed="rId3"/>
              </a:ext>
            </a:extLst>
          </a:blip>
          <a:srcRect t="61988" b="-870"/>
          <a:stretch>
            <a:fillRect/>
          </a:stretch>
        </p:blipFill>
        <p:spPr>
          <a:xfrm>
            <a:off x="1278243" y="1208491"/>
            <a:ext cx="1982628" cy="770885"/>
          </a:xfrm>
          <a:prstGeom prst="rect">
            <a:avLst/>
          </a:prstGeom>
        </p:spPr>
      </p:pic>
      <p:sp>
        <p:nvSpPr>
          <p:cNvPr id="26" name="Rectangle: Rounded Corners 8">
            <a:extLst>
              <a:ext uri="{FF2B5EF4-FFF2-40B4-BE49-F238E27FC236}">
                <a16:creationId xmlns:a16="http://schemas.microsoft.com/office/drawing/2014/main" id="{364CAC6C-5FBD-DC60-BE25-1C1F4F2098D0}"/>
              </a:ext>
            </a:extLst>
          </p:cNvPr>
          <p:cNvSpPr/>
          <p:nvPr/>
        </p:nvSpPr>
        <p:spPr>
          <a:xfrm>
            <a:off x="2976398" y="2399630"/>
            <a:ext cx="573289" cy="272068"/>
          </a:xfrm>
          <a:prstGeom prst="roundRect">
            <a:avLst>
              <a:gd name="adj" fmla="val 40033"/>
            </a:avLst>
          </a:prstGeom>
          <a:solidFill>
            <a:schemeClr val="accent6"/>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29" name="Down Arrow 28">
            <a:extLst>
              <a:ext uri="{FF2B5EF4-FFF2-40B4-BE49-F238E27FC236}">
                <a16:creationId xmlns:a16="http://schemas.microsoft.com/office/drawing/2014/main" id="{1760CF6B-3458-8DA7-BD93-49DC1B1A96E4}"/>
              </a:ext>
            </a:extLst>
          </p:cNvPr>
          <p:cNvSpPr/>
          <p:nvPr/>
        </p:nvSpPr>
        <p:spPr bwMode="auto">
          <a:xfrm>
            <a:off x="3189103" y="2135847"/>
            <a:ext cx="185028" cy="253287"/>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3" name="TextBox 32">
            <a:extLst>
              <a:ext uri="{FF2B5EF4-FFF2-40B4-BE49-F238E27FC236}">
                <a16:creationId xmlns:a16="http://schemas.microsoft.com/office/drawing/2014/main" id="{1FAE0528-72F9-2584-08A8-7FA611C2FA0B}"/>
              </a:ext>
            </a:extLst>
          </p:cNvPr>
          <p:cNvSpPr txBox="1"/>
          <p:nvPr/>
        </p:nvSpPr>
        <p:spPr>
          <a:xfrm>
            <a:off x="3646830" y="2183364"/>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Intrinsic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5" name="Rectangle: Rounded Corners 8">
            <a:extLst>
              <a:ext uri="{FF2B5EF4-FFF2-40B4-BE49-F238E27FC236}">
                <a16:creationId xmlns:a16="http://schemas.microsoft.com/office/drawing/2014/main" id="{B592DEE3-3BED-E528-7B0A-9DDC146889E8}"/>
              </a:ext>
            </a:extLst>
          </p:cNvPr>
          <p:cNvSpPr/>
          <p:nvPr/>
        </p:nvSpPr>
        <p:spPr>
          <a:xfrm>
            <a:off x="3009437" y="1966682"/>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FXIIa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37" name="TextBox 36">
            <a:extLst>
              <a:ext uri="{FF2B5EF4-FFF2-40B4-BE49-F238E27FC236}">
                <a16:creationId xmlns:a16="http://schemas.microsoft.com/office/drawing/2014/main" id="{7457B078-4ABF-5062-86C7-CF2CCF379D1C}"/>
              </a:ext>
            </a:extLst>
          </p:cNvPr>
          <p:cNvSpPr txBox="1"/>
          <p:nvPr/>
        </p:nvSpPr>
        <p:spPr>
          <a:xfrm>
            <a:off x="3434516" y="3055482"/>
            <a:ext cx="627814" cy="369332"/>
          </a:xfrm>
          <a:prstGeom prst="rect">
            <a:avLst/>
          </a:prstGeom>
          <a:noFill/>
        </p:spPr>
        <p:txBody>
          <a:bodyPr wrap="square" lIns="0" tIns="0" rIns="0" bIns="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443247"/>
                </a:solidFill>
                <a:effectLst/>
                <a:uLnTx/>
                <a:uFillTx/>
                <a:latin typeface="Arial"/>
                <a:cs typeface="Arial"/>
              </a:rPr>
              <a:t>Thrombin</a:t>
            </a:r>
            <a:br>
              <a:rPr kumimoji="0" lang="es-419" sz="800" b="1" i="0" u="none" strike="noStrike" kern="0" cap="none" spc="-15" normalizeH="0" baseline="0" noProof="0">
                <a:ln>
                  <a:noFill/>
                </a:ln>
                <a:solidFill>
                  <a:srgbClr val="000000"/>
                </a:solidFill>
                <a:effectLst/>
                <a:uLnTx/>
                <a:uFillTx/>
              </a:rPr>
            </a:br>
            <a:r>
              <a:rPr kumimoji="0" lang="es-419" sz="800" b="1" i="0" u="none" strike="noStrike" kern="0" cap="none" spc="-15" normalizeH="0" baseline="0" noProof="0">
                <a:ln>
                  <a:noFill/>
                </a:ln>
                <a:solidFill>
                  <a:srgbClr val="443247"/>
                </a:solidFill>
                <a:effectLst/>
                <a:uLnTx/>
                <a:uFillTx/>
                <a:latin typeface="Arial"/>
                <a:cs typeface="Arial"/>
              </a:rPr>
              <a:t>amplification loop (TAL)</a:t>
            </a:r>
          </a:p>
        </p:txBody>
      </p:sp>
      <p:sp>
        <p:nvSpPr>
          <p:cNvPr id="39" name="TextBox 38">
            <a:extLst>
              <a:ext uri="{FF2B5EF4-FFF2-40B4-BE49-F238E27FC236}">
                <a16:creationId xmlns:a16="http://schemas.microsoft.com/office/drawing/2014/main" id="{E2D7F4AB-826B-43A1-0105-EE93279545DE}"/>
              </a:ext>
            </a:extLst>
          </p:cNvPr>
          <p:cNvSpPr txBox="1"/>
          <p:nvPr/>
        </p:nvSpPr>
        <p:spPr>
          <a:xfrm>
            <a:off x="4572000" y="3368443"/>
            <a:ext cx="4225314" cy="853401"/>
          </a:xfrm>
          <a:prstGeom prst="roundRect">
            <a:avLst/>
          </a:prstGeom>
          <a:solidFill>
            <a:schemeClr val="accent4">
              <a:lumMod val="20000"/>
              <a:lumOff val="80000"/>
            </a:schemeClr>
          </a:solidFill>
        </p:spPr>
        <p:txBody>
          <a:bodyPr wrap="square" lIns="216000" rIns="135000" anchor="ctr">
            <a:no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US" sz="1200" b="0" i="0" u="none" strike="noStrike" kern="0" cap="none" spc="-15" normalizeH="0" baseline="0" noProof="0">
                <a:ln>
                  <a:noFill/>
                </a:ln>
                <a:solidFill>
                  <a:srgbClr val="464545"/>
                </a:solidFill>
                <a:effectLst/>
                <a:uLnTx/>
                <a:uFillTx/>
                <a:latin typeface="Arial"/>
                <a:ea typeface="+mn-ea"/>
                <a:cs typeface="Arial"/>
              </a:rPr>
              <a:t>The</a:t>
            </a:r>
            <a:r>
              <a:rPr kumimoji="0" lang="en-US" sz="1200" b="1" i="0" u="none" strike="noStrike" kern="0" cap="none" spc="0" normalizeH="0" baseline="0" noProof="0">
                <a:ln>
                  <a:noFill/>
                </a:ln>
                <a:solidFill>
                  <a:srgbClr val="ED653B"/>
                </a:solidFill>
                <a:effectLst/>
                <a:uLnTx/>
                <a:uFillTx/>
                <a:latin typeface="Arial"/>
                <a:ea typeface="+mn-ea"/>
                <a:cs typeface="Arial"/>
              </a:rPr>
              <a:t> </a:t>
            </a:r>
            <a:r>
              <a:rPr kumimoji="0" lang="en-US" sz="1200" b="1" i="0" u="none" strike="noStrike" kern="0" cap="none" spc="0" normalizeH="0" baseline="0" noProof="0">
                <a:ln>
                  <a:noFill/>
                </a:ln>
                <a:solidFill>
                  <a:schemeClr val="accent2"/>
                </a:solidFill>
                <a:effectLst/>
                <a:uLnTx/>
                <a:uFillTx/>
                <a:latin typeface="Arial"/>
                <a:ea typeface="+mn-ea"/>
                <a:cs typeface="Arial"/>
              </a:rPr>
              <a:t>TAL</a:t>
            </a:r>
            <a:r>
              <a:rPr kumimoji="0" lang="en-US" sz="1200" b="1" i="0" u="none" strike="noStrike" kern="0" cap="none" spc="0" normalizeH="0" baseline="0" noProof="0">
                <a:ln>
                  <a:noFill/>
                </a:ln>
                <a:solidFill>
                  <a:srgbClr val="ED653B"/>
                </a:solidFill>
                <a:effectLst/>
                <a:uLnTx/>
                <a:uFillTx/>
                <a:latin typeface="Arial"/>
                <a:ea typeface="+mn-ea"/>
                <a:cs typeface="Arial"/>
              </a:rPr>
              <a:t> </a:t>
            </a:r>
            <a:r>
              <a:rPr kumimoji="0" lang="en-US" sz="1200" b="0" i="0" u="none" strike="noStrike" kern="0" cap="none" spc="0" normalizeH="0" baseline="0" noProof="0">
                <a:ln>
                  <a:noFill/>
                </a:ln>
                <a:solidFill>
                  <a:srgbClr val="464545"/>
                </a:solidFill>
                <a:effectLst/>
                <a:uLnTx/>
                <a:uFillTx/>
                <a:latin typeface="Arial"/>
                <a:ea typeface="+mn-ea"/>
                <a:cs typeface="Arial"/>
              </a:rPr>
              <a:t>drives </a:t>
            </a:r>
            <a:r>
              <a:rPr kumimoji="0" lang="en-US" sz="1200" b="0" i="0" u="none" strike="noStrike" kern="0" cap="none" spc="-15" normalizeH="0" baseline="0" noProof="0">
                <a:ln>
                  <a:noFill/>
                </a:ln>
                <a:solidFill>
                  <a:srgbClr val="464545"/>
                </a:solidFill>
                <a:effectLst/>
                <a:uLnTx/>
                <a:uFillTx/>
                <a:latin typeface="Arial"/>
                <a:ea typeface="+mn-ea"/>
                <a:cs typeface="Arial"/>
              </a:rPr>
              <a:t>the </a:t>
            </a:r>
            <a:r>
              <a:rPr kumimoji="0" lang="en-US" sz="1200" b="1" i="0" u="none" strike="noStrike" kern="0" cap="none" spc="-15" normalizeH="0" baseline="0" noProof="0">
                <a:ln>
                  <a:noFill/>
                </a:ln>
                <a:solidFill>
                  <a:schemeClr val="accent2"/>
                </a:solidFill>
                <a:effectLst/>
                <a:uLnTx/>
                <a:uFillTx/>
                <a:latin typeface="Arial"/>
                <a:ea typeface="+mn-ea"/>
                <a:cs typeface="Arial"/>
              </a:rPr>
              <a:t>growth</a:t>
            </a:r>
            <a:r>
              <a:rPr kumimoji="0" lang="en-US" sz="1200" b="1" i="0" u="none" strike="noStrike" kern="0" cap="none" spc="-15" normalizeH="0" baseline="0" noProof="0">
                <a:ln>
                  <a:noFill/>
                </a:ln>
                <a:solidFill>
                  <a:srgbClr val="ED653B"/>
                </a:solidFill>
                <a:effectLst/>
                <a:uLnTx/>
                <a:uFillTx/>
                <a:latin typeface="Arial"/>
                <a:ea typeface="+mn-ea"/>
                <a:cs typeface="Arial"/>
              </a:rPr>
              <a:t> </a:t>
            </a:r>
            <a:r>
              <a:rPr kumimoji="0" lang="en-US" sz="1200" b="0" i="0" u="none" strike="noStrike" kern="0" cap="none" spc="0" normalizeH="0" baseline="0" noProof="0">
                <a:ln>
                  <a:noFill/>
                </a:ln>
                <a:solidFill>
                  <a:srgbClr val="464545"/>
                </a:solidFill>
                <a:effectLst/>
                <a:uLnTx/>
                <a:uFillTx/>
                <a:latin typeface="Arial"/>
                <a:ea typeface="+mn-ea"/>
                <a:cs typeface="Arial"/>
              </a:rPr>
              <a:t>and</a:t>
            </a:r>
            <a:r>
              <a:rPr kumimoji="0" lang="en-US" sz="1200" b="1" i="0" u="none" strike="noStrike" kern="0" cap="none" spc="-15" normalizeH="0" baseline="0" noProof="0">
                <a:ln>
                  <a:noFill/>
                </a:ln>
                <a:solidFill>
                  <a:srgbClr val="ED653B"/>
                </a:solidFill>
                <a:effectLst/>
                <a:uLnTx/>
                <a:uFillTx/>
                <a:latin typeface="Arial"/>
                <a:ea typeface="+mn-ea"/>
                <a:cs typeface="Arial"/>
              </a:rPr>
              <a:t> </a:t>
            </a:r>
            <a:r>
              <a:rPr kumimoji="0" lang="en-US" sz="1200" b="1" i="0" u="none" strike="noStrike" kern="0" cap="none" spc="-15" normalizeH="0" baseline="0" noProof="0">
                <a:ln>
                  <a:noFill/>
                </a:ln>
                <a:solidFill>
                  <a:schemeClr val="accent2"/>
                </a:solidFill>
                <a:effectLst/>
                <a:uLnTx/>
                <a:uFillTx/>
                <a:latin typeface="Arial"/>
                <a:ea typeface="+mn-ea"/>
                <a:cs typeface="Arial"/>
              </a:rPr>
              <a:t>stabilization</a:t>
            </a:r>
            <a:r>
              <a:rPr kumimoji="0" lang="en-US" sz="1200" b="1" i="0" u="none" strike="noStrike" kern="0" cap="none" spc="-15" normalizeH="0" baseline="0" noProof="0">
                <a:ln>
                  <a:noFill/>
                </a:ln>
                <a:solidFill>
                  <a:srgbClr val="ED653B"/>
                </a:solidFill>
                <a:effectLst/>
                <a:uLnTx/>
                <a:uFillTx/>
                <a:latin typeface="Arial"/>
                <a:ea typeface="+mn-ea"/>
                <a:cs typeface="Arial"/>
              </a:rPr>
              <a:t> </a:t>
            </a:r>
            <a:r>
              <a:rPr kumimoji="0" lang="en-US" sz="1200" b="0" i="0" u="none" strike="noStrike" kern="0" cap="none" spc="0" normalizeH="0" baseline="0" noProof="0">
                <a:ln>
                  <a:noFill/>
                </a:ln>
                <a:solidFill>
                  <a:srgbClr val="464545"/>
                </a:solidFill>
                <a:effectLst/>
                <a:uLnTx/>
                <a:uFillTx/>
                <a:latin typeface="Arial"/>
                <a:ea typeface="+mn-ea"/>
                <a:cs typeface="Arial"/>
              </a:rPr>
              <a:t>of</a:t>
            </a:r>
            <a:r>
              <a:rPr kumimoji="0" lang="en-US" sz="1200" b="0" i="0" u="none" strike="noStrike" kern="0" cap="none" spc="-15" normalizeH="0" baseline="0" noProof="0">
                <a:ln>
                  <a:noFill/>
                </a:ln>
                <a:solidFill>
                  <a:srgbClr val="000000"/>
                </a:solidFill>
                <a:effectLst/>
                <a:uLnTx/>
                <a:uFillTx/>
                <a:latin typeface="Arial"/>
                <a:ea typeface="+mn-ea"/>
                <a:cs typeface="Arial"/>
              </a:rPr>
              <a:t> </a:t>
            </a:r>
            <a:r>
              <a:rPr kumimoji="0" lang="en-US" sz="1200" b="1" i="0" u="none" strike="noStrike" kern="0" cap="none" spc="0" normalizeH="0" baseline="0" noProof="0">
                <a:ln>
                  <a:noFill/>
                </a:ln>
                <a:solidFill>
                  <a:schemeClr val="accent2"/>
                </a:solidFill>
                <a:effectLst/>
                <a:uLnTx/>
                <a:uFillTx/>
                <a:latin typeface="Arial"/>
                <a:ea typeface="+mn-ea"/>
                <a:cs typeface="Arial"/>
              </a:rPr>
              <a:t>pathological clot formation</a:t>
            </a:r>
            <a:r>
              <a:rPr kumimoji="0" lang="en-US" sz="1200" b="0" i="0" u="none" strike="noStrike" kern="0" cap="none" spc="0" normalizeH="0" baseline="30000" noProof="0">
                <a:ln>
                  <a:noFill/>
                </a:ln>
                <a:solidFill>
                  <a:schemeClr val="accent2"/>
                </a:solidFill>
                <a:effectLst/>
                <a:uLnTx/>
                <a:uFillTx/>
                <a:latin typeface="Arial"/>
                <a:ea typeface="+mn-ea"/>
                <a:cs typeface="Arial"/>
              </a:rPr>
              <a:t>1,2</a:t>
            </a:r>
            <a:endParaRPr kumimoji="0" lang="en-US" sz="1200" b="0" i="0" u="none" strike="noStrike" kern="0" cap="none" spc="0" normalizeH="0" baseline="30000" noProof="0">
              <a:ln>
                <a:noFill/>
              </a:ln>
              <a:solidFill>
                <a:schemeClr val="accent2"/>
              </a:solidFill>
              <a:effectLst/>
              <a:uLnTx/>
              <a:uFillTx/>
              <a:latin typeface="Arial" charset="0"/>
              <a:ea typeface="+mn-ea"/>
              <a:cs typeface="+mn-cs"/>
            </a:endParaRPr>
          </a:p>
        </p:txBody>
      </p:sp>
      <p:sp>
        <p:nvSpPr>
          <p:cNvPr id="40" name="TextBox 39">
            <a:extLst>
              <a:ext uri="{FF2B5EF4-FFF2-40B4-BE49-F238E27FC236}">
                <a16:creationId xmlns:a16="http://schemas.microsoft.com/office/drawing/2014/main" id="{E52F59BF-3830-DB0A-2093-2EB14AEAEA39}"/>
              </a:ext>
            </a:extLst>
          </p:cNvPr>
          <p:cNvSpPr txBox="1"/>
          <p:nvPr/>
        </p:nvSpPr>
        <p:spPr>
          <a:xfrm>
            <a:off x="4572000" y="2294200"/>
            <a:ext cx="4225314" cy="853401"/>
          </a:xfrm>
          <a:prstGeom prst="roundRect">
            <a:avLst/>
          </a:prstGeom>
          <a:solidFill>
            <a:schemeClr val="accent4">
              <a:lumMod val="20000"/>
              <a:lumOff val="80000"/>
            </a:schemeClr>
          </a:solidFill>
        </p:spPr>
        <p:txBody>
          <a:bodyPr wrap="square" lIns="216000" tIns="45720" rIns="135000" bIns="45720" anchor="ctr">
            <a:no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GB" sz="1200" b="1" i="0" u="none" strike="noStrike" kern="0" cap="none" spc="0" normalizeH="0" baseline="0" noProof="0">
                <a:ln>
                  <a:noFill/>
                </a:ln>
                <a:solidFill>
                  <a:schemeClr val="accent2"/>
                </a:solidFill>
                <a:effectLst/>
                <a:uLnTx/>
                <a:uFillTx/>
                <a:latin typeface="Arial" charset="0"/>
                <a:ea typeface="+mn-ea"/>
                <a:cs typeface="+mn-cs"/>
              </a:rPr>
              <a:t>Thrombin</a:t>
            </a:r>
            <a:r>
              <a:rPr kumimoji="0" lang="en-GB" sz="1200" b="1" i="0" u="none" strike="noStrike" kern="0" cap="none" spc="0" normalizeH="0" baseline="0" noProof="0">
                <a:ln>
                  <a:noFill/>
                </a:ln>
                <a:solidFill>
                  <a:srgbClr val="ED653B"/>
                </a:solidFill>
                <a:effectLst/>
                <a:uLnTx/>
                <a:uFillTx/>
                <a:latin typeface="Arial" charset="0"/>
                <a:ea typeface="+mn-ea"/>
                <a:cs typeface="+mn-cs"/>
              </a:rPr>
              <a:t> </a:t>
            </a:r>
            <a:r>
              <a:rPr kumimoji="0" lang="en-GB" sz="1200" b="0" i="0" u="none" strike="noStrike" kern="0" cap="none" spc="0" normalizeH="0" baseline="0" noProof="0">
                <a:ln>
                  <a:noFill/>
                </a:ln>
                <a:solidFill>
                  <a:srgbClr val="464545"/>
                </a:solidFill>
                <a:effectLst/>
                <a:uLnTx/>
                <a:uFillTx/>
                <a:latin typeface="Arial" charset="0"/>
                <a:ea typeface="+mn-ea"/>
                <a:cs typeface="+mn-cs"/>
              </a:rPr>
              <a:t>converts fibrinogen to fibrin, activates platelets, and </a:t>
            </a:r>
            <a:r>
              <a:rPr kumimoji="0" lang="en-GB" sz="1200" b="1" i="0" u="none" strike="noStrike" kern="0" cap="none" spc="0" normalizeH="0" baseline="0" noProof="0">
                <a:ln>
                  <a:noFill/>
                </a:ln>
                <a:solidFill>
                  <a:schemeClr val="accent2"/>
                </a:solidFill>
                <a:effectLst/>
                <a:uLnTx/>
                <a:uFillTx/>
                <a:latin typeface="Arial" charset="0"/>
                <a:ea typeface="+mn-ea"/>
                <a:cs typeface="+mn-cs"/>
              </a:rPr>
              <a:t>amplifies</a:t>
            </a:r>
            <a:r>
              <a:rPr kumimoji="0" lang="en-GB" sz="1200" b="1" i="0" u="none" strike="noStrike" kern="0" cap="none" spc="0" normalizeH="0" baseline="0" noProof="0">
                <a:ln>
                  <a:noFill/>
                </a:ln>
                <a:solidFill>
                  <a:srgbClr val="464545"/>
                </a:solidFill>
                <a:effectLst/>
                <a:uLnTx/>
                <a:uFillTx/>
                <a:latin typeface="Arial" charset="0"/>
                <a:ea typeface="+mn-ea"/>
                <a:cs typeface="+mn-cs"/>
              </a:rPr>
              <a:t> </a:t>
            </a:r>
            <a:r>
              <a:rPr kumimoji="0" lang="en-GB" sz="1200" b="0" i="0" u="none" strike="noStrike" kern="0" cap="none" spc="0" normalizeH="0" baseline="0" noProof="0">
                <a:ln>
                  <a:noFill/>
                </a:ln>
                <a:solidFill>
                  <a:srgbClr val="464545"/>
                </a:solidFill>
                <a:effectLst/>
                <a:uLnTx/>
                <a:uFillTx/>
                <a:latin typeface="Arial" charset="0"/>
                <a:ea typeface="+mn-ea"/>
                <a:cs typeface="+mn-cs"/>
              </a:rPr>
              <a:t>itself,</a:t>
            </a:r>
            <a:r>
              <a:rPr kumimoji="0" lang="en-GB" sz="1200" b="1" i="0" u="none" strike="noStrike" kern="0" cap="none" spc="0" normalizeH="0" baseline="0" noProof="0">
                <a:ln>
                  <a:noFill/>
                </a:ln>
                <a:solidFill>
                  <a:srgbClr val="464545"/>
                </a:solidFill>
                <a:effectLst/>
                <a:uLnTx/>
                <a:uFillTx/>
                <a:latin typeface="Arial" charset="0"/>
                <a:ea typeface="+mn-ea"/>
                <a:cs typeface="+mn-cs"/>
              </a:rPr>
              <a:t> </a:t>
            </a:r>
            <a:r>
              <a:rPr kumimoji="0" lang="en-GB" sz="1200" b="0" i="0" u="none" strike="noStrike" kern="0" cap="none" spc="0" normalizeH="0" baseline="0" noProof="0">
                <a:ln>
                  <a:noFill/>
                </a:ln>
                <a:solidFill>
                  <a:srgbClr val="464545"/>
                </a:solidFill>
                <a:effectLst/>
                <a:uLnTx/>
                <a:uFillTx/>
                <a:latin typeface="Arial" charset="0"/>
                <a:ea typeface="+mn-ea"/>
                <a:cs typeface="+mn-cs"/>
              </a:rPr>
              <a:t>through</a:t>
            </a:r>
            <a:r>
              <a:rPr kumimoji="0" lang="en-GB" sz="1200" b="1" i="0" u="none" strike="noStrike" kern="0" cap="none" spc="0" normalizeH="0" baseline="0" noProof="0">
                <a:ln>
                  <a:noFill/>
                </a:ln>
                <a:solidFill>
                  <a:srgbClr val="464545"/>
                </a:solidFill>
                <a:effectLst/>
                <a:uLnTx/>
                <a:uFillTx/>
                <a:latin typeface="Arial" charset="0"/>
                <a:ea typeface="+mn-ea"/>
                <a:cs typeface="+mn-cs"/>
              </a:rPr>
              <a:t> </a:t>
            </a:r>
            <a:r>
              <a:rPr kumimoji="0" lang="en-GB" sz="1200" b="0" i="0" u="none" strike="noStrike" kern="0" cap="none" spc="0" normalizeH="0" baseline="0" noProof="0">
                <a:ln>
                  <a:noFill/>
                </a:ln>
                <a:solidFill>
                  <a:srgbClr val="464545"/>
                </a:solidFill>
                <a:effectLst/>
                <a:uLnTx/>
                <a:uFillTx/>
                <a:latin typeface="Arial" charset="0"/>
                <a:ea typeface="+mn-ea"/>
                <a:cs typeface="+mn-cs"/>
              </a:rPr>
              <a:t>the</a:t>
            </a:r>
            <a:r>
              <a:rPr kumimoji="0" lang="en-GB" sz="1200" b="1" i="0" u="none" strike="noStrike" kern="0" cap="none" spc="0" normalizeH="0" baseline="0" noProof="0">
                <a:ln>
                  <a:noFill/>
                </a:ln>
                <a:solidFill>
                  <a:srgbClr val="464545"/>
                </a:solidFill>
                <a:effectLst/>
                <a:uLnTx/>
                <a:uFillTx/>
                <a:latin typeface="Arial" charset="0"/>
                <a:ea typeface="+mn-ea"/>
                <a:cs typeface="+mn-cs"/>
              </a:rPr>
              <a:t> </a:t>
            </a:r>
            <a:r>
              <a:rPr kumimoji="0" lang="en-GB" sz="1200" b="1" i="0" u="none" strike="noStrike" kern="0" cap="none" spc="0" normalizeH="0" baseline="0" noProof="0">
                <a:ln>
                  <a:noFill/>
                </a:ln>
                <a:solidFill>
                  <a:schemeClr val="accent2"/>
                </a:solidFill>
                <a:effectLst/>
                <a:uLnTx/>
                <a:uFillTx/>
                <a:latin typeface="Arial" charset="0"/>
                <a:ea typeface="+mn-ea"/>
                <a:cs typeface="+mn-cs"/>
              </a:rPr>
              <a:t>TAL</a:t>
            </a:r>
            <a:r>
              <a:rPr kumimoji="0" lang="en-GB" sz="1200" b="1" i="0" u="none" strike="noStrike" kern="0" cap="none" spc="0" normalizeH="0" baseline="0" noProof="0">
                <a:ln>
                  <a:noFill/>
                </a:ln>
                <a:solidFill>
                  <a:srgbClr val="ED653B"/>
                </a:solidFill>
                <a:effectLst/>
                <a:uLnTx/>
                <a:uFillTx/>
                <a:latin typeface="Arial" charset="0"/>
                <a:ea typeface="+mn-ea"/>
                <a:cs typeface="+mn-cs"/>
              </a:rPr>
              <a:t> </a:t>
            </a:r>
            <a:r>
              <a:rPr kumimoji="0" lang="en-GB" sz="1200" b="0" i="0" u="none" strike="noStrike" kern="0" cap="none" spc="0" normalizeH="0" baseline="0" noProof="0">
                <a:ln>
                  <a:noFill/>
                </a:ln>
                <a:solidFill>
                  <a:srgbClr val="464545"/>
                </a:solidFill>
                <a:effectLst/>
                <a:uLnTx/>
                <a:uFillTx/>
                <a:latin typeface="Arial" charset="0"/>
                <a:ea typeface="+mn-ea"/>
                <a:cs typeface="+mn-cs"/>
              </a:rPr>
              <a:t>to</a:t>
            </a:r>
            <a:r>
              <a:rPr kumimoji="0" lang="en-GB" sz="1200" b="1" i="0" u="none" strike="noStrike" kern="0" cap="none" spc="0" normalizeH="0" baseline="0" noProof="0">
                <a:ln>
                  <a:noFill/>
                </a:ln>
                <a:solidFill>
                  <a:srgbClr val="464545"/>
                </a:solidFill>
                <a:effectLst/>
                <a:uLnTx/>
                <a:uFillTx/>
                <a:latin typeface="Arial" charset="0"/>
                <a:ea typeface="+mn-ea"/>
                <a:cs typeface="+mn-cs"/>
              </a:rPr>
              <a:t> </a:t>
            </a:r>
            <a:r>
              <a:rPr kumimoji="0" lang="en-GB" sz="1200" b="1" i="0" u="none" strike="noStrike" kern="0" cap="none" spc="0" normalizeH="0" baseline="0" noProof="0">
                <a:ln>
                  <a:noFill/>
                </a:ln>
                <a:solidFill>
                  <a:schemeClr val="accent2"/>
                </a:solidFill>
                <a:effectLst/>
                <a:uLnTx/>
                <a:uFillTx/>
                <a:latin typeface="Arial" charset="0"/>
                <a:ea typeface="+mn-ea"/>
                <a:cs typeface="+mn-cs"/>
              </a:rPr>
              <a:t>drive thrombosis</a:t>
            </a:r>
            <a:r>
              <a:rPr kumimoji="0" lang="en-GB" sz="1200" b="0" i="0" u="none" strike="noStrike" kern="0" cap="none" spc="-15" normalizeH="0" baseline="30000" noProof="0">
                <a:ln>
                  <a:noFill/>
                </a:ln>
                <a:solidFill>
                  <a:schemeClr val="accent2"/>
                </a:solidFill>
                <a:effectLst/>
                <a:uLnTx/>
                <a:uFillTx/>
                <a:latin typeface="Arial" charset="0"/>
                <a:ea typeface="+mn-ea"/>
                <a:cs typeface="+mn-cs"/>
              </a:rPr>
              <a:t>1,2</a:t>
            </a:r>
          </a:p>
        </p:txBody>
      </p:sp>
      <p:sp>
        <p:nvSpPr>
          <p:cNvPr id="41" name="TextBox 40">
            <a:extLst>
              <a:ext uri="{FF2B5EF4-FFF2-40B4-BE49-F238E27FC236}">
                <a16:creationId xmlns:a16="http://schemas.microsoft.com/office/drawing/2014/main" id="{AD3B0946-391C-A032-5005-07F515E4BB51}"/>
              </a:ext>
            </a:extLst>
          </p:cNvPr>
          <p:cNvSpPr txBox="1"/>
          <p:nvPr/>
        </p:nvSpPr>
        <p:spPr>
          <a:xfrm>
            <a:off x="4572000" y="1219958"/>
            <a:ext cx="4225314" cy="853401"/>
          </a:xfrm>
          <a:prstGeom prst="roundRect">
            <a:avLst/>
          </a:prstGeom>
          <a:solidFill>
            <a:schemeClr val="accent4">
              <a:lumMod val="20000"/>
              <a:lumOff val="80000"/>
            </a:schemeClr>
          </a:solidFill>
        </p:spPr>
        <p:txBody>
          <a:bodyPr wrap="square" lIns="216000" tIns="45720" rIns="135000" bIns="45720" anchor="ctr">
            <a:noAutofit/>
          </a:bodyPr>
          <a:lstStyle/>
          <a:p>
            <a:pPr marL="0" marR="0" lvl="0" indent="0" algn="l" defTabSz="914400" rtl="0" eaLnBrk="1" fontAlgn="auto" latinLnBrk="0" hangingPunct="1">
              <a:lnSpc>
                <a:spcPct val="100000"/>
              </a:lnSpc>
              <a:spcBef>
                <a:spcPts val="0"/>
              </a:spcBef>
              <a:spcAft>
                <a:spcPts val="900"/>
              </a:spcAft>
              <a:buClrTx/>
              <a:buSzTx/>
              <a:buFontTx/>
              <a:buNone/>
              <a:tabLst/>
              <a:defRPr/>
            </a:pPr>
            <a:r>
              <a:rPr kumimoji="0" lang="en-GB" sz="1200" b="0" i="0" u="none" strike="noStrike" kern="0" cap="none" spc="-15" normalizeH="0" baseline="0" noProof="0">
                <a:ln>
                  <a:noFill/>
                </a:ln>
                <a:solidFill>
                  <a:srgbClr val="464545"/>
                </a:solidFill>
                <a:effectLst/>
                <a:uLnTx/>
                <a:uFillTx/>
                <a:latin typeface="Arial" charset="0"/>
                <a:ea typeface="+mn-ea"/>
                <a:cs typeface="+mn-cs"/>
              </a:rPr>
              <a:t>Lower TF exposure triggers </a:t>
            </a:r>
            <a:r>
              <a:rPr kumimoji="0" lang="en-GB" sz="1200" b="1" i="0" u="none" strike="noStrike" kern="0" cap="none" spc="-15" normalizeH="0" baseline="0" noProof="0">
                <a:ln>
                  <a:noFill/>
                </a:ln>
                <a:solidFill>
                  <a:schemeClr val="accent2"/>
                </a:solidFill>
                <a:effectLst/>
                <a:uLnTx/>
                <a:uFillTx/>
                <a:latin typeface="Arial" charset="0"/>
                <a:ea typeface="+mn-ea"/>
                <a:cs typeface="+mn-cs"/>
              </a:rPr>
              <a:t>thrombin generation via FXIa</a:t>
            </a:r>
            <a:r>
              <a:rPr kumimoji="0" lang="en-GB" sz="1200" b="0" i="0" u="none" strike="noStrike" kern="0" cap="none" spc="-15" normalizeH="0" baseline="0" noProof="0">
                <a:ln>
                  <a:noFill/>
                </a:ln>
                <a:solidFill>
                  <a:srgbClr val="000000"/>
                </a:solidFill>
                <a:effectLst/>
                <a:uLnTx/>
                <a:uFillTx/>
                <a:latin typeface="Arial" charset="0"/>
                <a:ea typeface="+mn-ea"/>
                <a:cs typeface="+mn-cs"/>
              </a:rPr>
              <a:t> </a:t>
            </a:r>
            <a:r>
              <a:rPr kumimoji="0" lang="en-GB" sz="1200" b="0" i="0" u="none" strike="noStrike" kern="0" cap="none" spc="-15" normalizeH="0" baseline="0" noProof="0">
                <a:ln>
                  <a:noFill/>
                </a:ln>
                <a:solidFill>
                  <a:srgbClr val="464545"/>
                </a:solidFill>
                <a:effectLst/>
                <a:uLnTx/>
                <a:uFillTx/>
                <a:latin typeface="Arial" charset="0"/>
                <a:ea typeface="+mn-ea"/>
                <a:cs typeface="+mn-cs"/>
              </a:rPr>
              <a:t>through the intrinsic pathway</a:t>
            </a:r>
            <a:r>
              <a:rPr kumimoji="0" lang="en-GB" sz="1200" b="0" i="0" u="none" strike="noStrike" kern="0" cap="none" spc="-15" normalizeH="0" baseline="30000" noProof="0">
                <a:ln>
                  <a:noFill/>
                </a:ln>
                <a:solidFill>
                  <a:srgbClr val="464545"/>
                </a:solidFill>
                <a:effectLst/>
                <a:uLnTx/>
                <a:uFillTx/>
                <a:latin typeface="Arial" charset="0"/>
                <a:ea typeface="+mn-ea"/>
                <a:cs typeface="+mn-cs"/>
              </a:rPr>
              <a:t>1,2</a:t>
            </a:r>
            <a:endParaRPr kumimoji="0" lang="en-GB" sz="1200" b="1" i="0" u="none" strike="noStrike" kern="0" cap="none" spc="0" normalizeH="0" baseline="0" noProof="0">
              <a:ln>
                <a:noFill/>
              </a:ln>
              <a:solidFill>
                <a:srgbClr val="464545"/>
              </a:solidFill>
              <a:effectLst/>
              <a:uLnTx/>
              <a:uFillTx/>
              <a:latin typeface="Arial" charset="0"/>
              <a:ea typeface="+mn-ea"/>
              <a:cs typeface="+mn-cs"/>
            </a:endParaRPr>
          </a:p>
        </p:txBody>
      </p:sp>
      <p:sp>
        <p:nvSpPr>
          <p:cNvPr id="42" name="Content Placeholder 9">
            <a:extLst>
              <a:ext uri="{FF2B5EF4-FFF2-40B4-BE49-F238E27FC236}">
                <a16:creationId xmlns:a16="http://schemas.microsoft.com/office/drawing/2014/main" id="{2296164D-4FF5-C44F-26E8-DD1220E947DC}"/>
              </a:ext>
            </a:extLst>
          </p:cNvPr>
          <p:cNvSpPr txBox="1">
            <a:spLocks/>
          </p:cNvSpPr>
          <p:nvPr/>
        </p:nvSpPr>
        <p:spPr>
          <a:xfrm>
            <a:off x="360362" y="922280"/>
            <a:ext cx="3528935" cy="184666"/>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Thrombosis </a:t>
            </a:r>
            <a:r>
              <a:rPr kumimoji="0" lang="en-GB" sz="1200" i="0" u="none" strike="noStrike" kern="0" cap="none" spc="0" normalizeH="0" baseline="0" noProof="0">
                <a:ln>
                  <a:noFill/>
                </a:ln>
                <a:solidFill>
                  <a:schemeClr val="tx2"/>
                </a:solidFill>
                <a:effectLst/>
                <a:uLnTx/>
                <a:uFillTx/>
                <a:latin typeface="Arial"/>
                <a:ea typeface="+mn-ea"/>
                <a:cs typeface="+mn-cs"/>
              </a:rPr>
              <a:t>(plaque rupture)</a:t>
            </a:r>
            <a:r>
              <a:rPr kumimoji="0" lang="en-GB" sz="1200" i="0" u="none" strike="noStrike" kern="0" cap="none" spc="0" normalizeH="0" baseline="30000" noProof="0">
                <a:ln>
                  <a:noFill/>
                </a:ln>
                <a:solidFill>
                  <a:schemeClr val="tx2"/>
                </a:solidFill>
                <a:effectLst/>
                <a:uLnTx/>
                <a:uFillTx/>
                <a:latin typeface="Arial"/>
                <a:ea typeface="+mn-ea"/>
                <a:cs typeface="+mn-cs"/>
              </a:rPr>
              <a:t>1</a:t>
            </a:r>
          </a:p>
        </p:txBody>
      </p:sp>
      <p:sp>
        <p:nvSpPr>
          <p:cNvPr id="43" name="TextBox 42">
            <a:extLst>
              <a:ext uri="{FF2B5EF4-FFF2-40B4-BE49-F238E27FC236}">
                <a16:creationId xmlns:a16="http://schemas.microsoft.com/office/drawing/2014/main" id="{B3147B2D-FEB0-3441-C662-52E060F64512}"/>
              </a:ext>
            </a:extLst>
          </p:cNvPr>
          <p:cNvSpPr txBox="1"/>
          <p:nvPr/>
        </p:nvSpPr>
        <p:spPr>
          <a:xfrm>
            <a:off x="441819" y="4141891"/>
            <a:ext cx="1050578" cy="184666"/>
          </a:xfrm>
          <a:prstGeom prst="rect">
            <a:avLst/>
          </a:prstGeom>
          <a:noFill/>
        </p:spPr>
        <p:txBody>
          <a:bodyPr wrap="square" lIns="0" tIns="0" rIns="0" bIns="0" anchor="t">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lang="en-GB" sz="600" kern="0" spc="-15">
                <a:solidFill>
                  <a:srgbClr val="000000"/>
                </a:solidFill>
                <a:latin typeface="Arial"/>
                <a:cs typeface="Arial"/>
              </a:rPr>
              <a:t>Adapted from </a:t>
            </a:r>
            <a:br>
              <a:rPr lang="en-GB" sz="600" kern="0" spc="-15">
                <a:solidFill>
                  <a:srgbClr val="000000"/>
                </a:solidFill>
                <a:latin typeface="Arial"/>
                <a:cs typeface="Arial"/>
              </a:rPr>
            </a:br>
            <a:r>
              <a:rPr lang="en-US" sz="600" kern="0">
                <a:solidFill>
                  <a:srgbClr val="000000"/>
                </a:solidFill>
                <a:latin typeface="Arial"/>
                <a:cs typeface="Arial"/>
              </a:rPr>
              <a:t>Fredenburgh JC</a:t>
            </a:r>
            <a:r>
              <a:rPr lang="en-GB" sz="600" kern="0" spc="-15">
                <a:solidFill>
                  <a:srgbClr val="000000"/>
                </a:solidFill>
                <a:latin typeface="Arial"/>
                <a:cs typeface="Arial"/>
              </a:rPr>
              <a:t>, et al. 2021</a:t>
            </a:r>
            <a:r>
              <a:rPr lang="en-GB" sz="600" kern="0" spc="-15" baseline="30000">
                <a:solidFill>
                  <a:srgbClr val="000000"/>
                </a:solidFill>
                <a:latin typeface="Arial"/>
                <a:cs typeface="Arial"/>
              </a:rPr>
              <a:t>1</a:t>
            </a:r>
            <a:endParaRPr lang="en-GB" sz="600" kern="0" baseline="30000">
              <a:solidFill>
                <a:srgbClr val="000000"/>
              </a:solidFill>
              <a:latin typeface="Arial"/>
              <a:cs typeface="Arial"/>
            </a:endParaRPr>
          </a:p>
        </p:txBody>
      </p:sp>
      <p:sp>
        <p:nvSpPr>
          <p:cNvPr id="44" name="TextBox 43">
            <a:extLst>
              <a:ext uri="{FF2B5EF4-FFF2-40B4-BE49-F238E27FC236}">
                <a16:creationId xmlns:a16="http://schemas.microsoft.com/office/drawing/2014/main" id="{32AEC8F6-EB8C-ED37-55F0-B9D770C08BF0}"/>
              </a:ext>
            </a:extLst>
          </p:cNvPr>
          <p:cNvSpPr txBox="1"/>
          <p:nvPr/>
        </p:nvSpPr>
        <p:spPr>
          <a:xfrm>
            <a:off x="398463" y="3416113"/>
            <a:ext cx="976165" cy="246221"/>
          </a:xfrm>
          <a:prstGeom prst="rect">
            <a:avLst/>
          </a:prstGeom>
          <a:noFill/>
        </p:spPr>
        <p:txBody>
          <a:bodyPr wrap="square" lIns="0" tIns="0" rIns="0" bIns="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Common</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45" name="TextBox 44">
            <a:extLst>
              <a:ext uri="{FF2B5EF4-FFF2-40B4-BE49-F238E27FC236}">
                <a16:creationId xmlns:a16="http://schemas.microsoft.com/office/drawing/2014/main" id="{174F3D44-4EEE-6C84-F20F-AEE45E8DC4E1}"/>
              </a:ext>
            </a:extLst>
          </p:cNvPr>
          <p:cNvSpPr txBox="1"/>
          <p:nvPr/>
        </p:nvSpPr>
        <p:spPr>
          <a:xfrm>
            <a:off x="770935" y="2277407"/>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Extrinsic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46" name="Down Arrow 45">
            <a:extLst>
              <a:ext uri="{FF2B5EF4-FFF2-40B4-BE49-F238E27FC236}">
                <a16:creationId xmlns:a16="http://schemas.microsoft.com/office/drawing/2014/main" id="{93CDC03A-D54D-F941-F0E6-B38F58CAA216}"/>
              </a:ext>
            </a:extLst>
          </p:cNvPr>
          <p:cNvSpPr/>
          <p:nvPr/>
        </p:nvSpPr>
        <p:spPr bwMode="auto">
          <a:xfrm>
            <a:off x="2150849" y="3497849"/>
            <a:ext cx="185028" cy="216683"/>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47" name="Down Arrow 46">
            <a:extLst>
              <a:ext uri="{FF2B5EF4-FFF2-40B4-BE49-F238E27FC236}">
                <a16:creationId xmlns:a16="http://schemas.microsoft.com/office/drawing/2014/main" id="{467182CA-FCAA-F22D-6F41-A34907D5EE20}"/>
              </a:ext>
            </a:extLst>
          </p:cNvPr>
          <p:cNvSpPr/>
          <p:nvPr/>
        </p:nvSpPr>
        <p:spPr bwMode="auto">
          <a:xfrm>
            <a:off x="2150849" y="3907406"/>
            <a:ext cx="185028" cy="216683"/>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48" name="Rectangle: Rounded Corners 8">
            <a:extLst>
              <a:ext uri="{FF2B5EF4-FFF2-40B4-BE49-F238E27FC236}">
                <a16:creationId xmlns:a16="http://schemas.microsoft.com/office/drawing/2014/main" id="{BE4BD08F-BC3F-C0AD-523A-CF41EB87CC78}"/>
              </a:ext>
            </a:extLst>
          </p:cNvPr>
          <p:cNvSpPr/>
          <p:nvPr/>
        </p:nvSpPr>
        <p:spPr>
          <a:xfrm>
            <a:off x="1956719" y="3296944"/>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49" name="Rectangle: Rounded Corners 8">
            <a:extLst>
              <a:ext uri="{FF2B5EF4-FFF2-40B4-BE49-F238E27FC236}">
                <a16:creationId xmlns:a16="http://schemas.microsoft.com/office/drawing/2014/main" id="{FF91CBBF-0129-5EFB-7DEB-DE45D7226F0D}"/>
              </a:ext>
            </a:extLst>
          </p:cNvPr>
          <p:cNvSpPr/>
          <p:nvPr/>
        </p:nvSpPr>
        <p:spPr>
          <a:xfrm>
            <a:off x="1614422" y="4122788"/>
            <a:ext cx="1257883"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Thrombus</a:t>
            </a:r>
          </a:p>
        </p:txBody>
      </p:sp>
      <p:sp>
        <p:nvSpPr>
          <p:cNvPr id="50" name="Rectangle: Rounded Corners 8">
            <a:extLst>
              <a:ext uri="{FF2B5EF4-FFF2-40B4-BE49-F238E27FC236}">
                <a16:creationId xmlns:a16="http://schemas.microsoft.com/office/drawing/2014/main" id="{0668C5F3-1092-5180-AF1E-538164B97B83}"/>
              </a:ext>
            </a:extLst>
          </p:cNvPr>
          <p:cNvSpPr/>
          <p:nvPr/>
        </p:nvSpPr>
        <p:spPr>
          <a:xfrm>
            <a:off x="1751704" y="3714532"/>
            <a:ext cx="983318" cy="272068"/>
          </a:xfrm>
          <a:prstGeom prst="roundRect">
            <a:avLst>
              <a:gd name="adj" fmla="val 40033"/>
            </a:avLst>
          </a:prstGeom>
          <a:solidFill>
            <a:schemeClr val="accent6"/>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Thrombin (</a:t>
            </a: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IIa</a:t>
            </a: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a:t>
            </a:r>
          </a:p>
        </p:txBody>
      </p:sp>
      <p:sp>
        <p:nvSpPr>
          <p:cNvPr id="25" name="Rectangle: Rounded Corners 8">
            <a:extLst>
              <a:ext uri="{FF2B5EF4-FFF2-40B4-BE49-F238E27FC236}">
                <a16:creationId xmlns:a16="http://schemas.microsoft.com/office/drawing/2014/main" id="{3C9D6C23-DE77-5B94-540F-9FC4ED0BA1D3}"/>
              </a:ext>
            </a:extLst>
          </p:cNvPr>
          <p:cNvSpPr/>
          <p:nvPr/>
        </p:nvSpPr>
        <p:spPr>
          <a:xfrm>
            <a:off x="1308042" y="2280007"/>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FVIIa</a:t>
            </a:r>
          </a:p>
        </p:txBody>
      </p:sp>
    </p:spTree>
    <p:extLst>
      <p:ext uri="{BB962C8B-B14F-4D97-AF65-F5344CB8AC3E}">
        <p14:creationId xmlns:p14="http://schemas.microsoft.com/office/powerpoint/2010/main" val="429053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48ED7-016A-D444-CC8E-4B04255E9E36}"/>
            </a:ext>
          </a:extLst>
        </p:cNvPr>
        <p:cNvGrpSpPr/>
        <p:nvPr/>
      </p:nvGrpSpPr>
      <p:grpSpPr>
        <a:xfrm>
          <a:off x="0" y="0"/>
          <a:ext cx="0" cy="0"/>
          <a:chOff x="0" y="0"/>
          <a:chExt cx="0" cy="0"/>
        </a:xfrm>
      </p:grpSpPr>
      <p:sp>
        <p:nvSpPr>
          <p:cNvPr id="515" name="TextBox 514">
            <a:extLst>
              <a:ext uri="{FF2B5EF4-FFF2-40B4-BE49-F238E27FC236}">
                <a16:creationId xmlns:a16="http://schemas.microsoft.com/office/drawing/2014/main" id="{3B657E13-5FFF-7C88-CCF6-C136E4485C60}"/>
              </a:ext>
            </a:extLst>
          </p:cNvPr>
          <p:cNvSpPr txBox="1"/>
          <p:nvPr/>
        </p:nvSpPr>
        <p:spPr>
          <a:xfrm>
            <a:off x="359569" y="1219958"/>
            <a:ext cx="4326613" cy="853401"/>
          </a:xfrm>
          <a:prstGeom prst="roundRect">
            <a:avLst/>
          </a:prstGeom>
          <a:solidFill>
            <a:schemeClr val="accent4">
              <a:lumMod val="20000"/>
              <a:lumOff val="80000"/>
            </a:schemeClr>
          </a:solidFill>
        </p:spPr>
        <p:txBody>
          <a:bodyPr wrap="square" lIns="216000" tIns="45720" rIns="135000" bIns="45720" anchor="ctr">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chemeClr val="accent6"/>
                </a:solidFill>
                <a:effectLst/>
                <a:uLnTx/>
                <a:uFillTx/>
                <a:latin typeface="Arial" charset="0"/>
                <a:ea typeface="+mn-ea"/>
                <a:cs typeface="+mn-cs"/>
              </a:rPr>
              <a:t>Asundexian</a:t>
            </a:r>
            <a:r>
              <a:rPr kumimoji="0" lang="en-US" sz="1100" b="0" i="0" u="none" strike="noStrike" kern="0" cap="none" spc="0" normalizeH="0" baseline="0" noProof="0" dirty="0">
                <a:ln>
                  <a:noFill/>
                </a:ln>
                <a:solidFill>
                  <a:srgbClr val="000000"/>
                </a:solidFill>
                <a:effectLst/>
                <a:uLnTx/>
                <a:uFillTx/>
                <a:latin typeface="Arial" charset="0"/>
                <a:ea typeface="+mn-ea"/>
                <a:cs typeface="+mn-cs"/>
              </a:rPr>
              <a:t> </a:t>
            </a:r>
            <a:r>
              <a:rPr kumimoji="0" lang="en-US" sz="1100" b="0" i="0" u="none" strike="noStrike" kern="0" cap="none" spc="0" normalizeH="0" baseline="0" noProof="0" dirty="0">
                <a:ln>
                  <a:noFill/>
                </a:ln>
                <a:solidFill>
                  <a:srgbClr val="464545"/>
                </a:solidFill>
                <a:effectLst/>
                <a:uLnTx/>
                <a:uFillTx/>
                <a:latin typeface="Arial" charset="0"/>
                <a:ea typeface="+mn-ea"/>
                <a:cs typeface="+mn-cs"/>
              </a:rPr>
              <a:t>exerts its therapeutic effect </a:t>
            </a:r>
            <a:br>
              <a:rPr kumimoji="0" lang="en-US" sz="1100" b="0" i="0" u="none" strike="noStrike" kern="0" cap="none" spc="0" normalizeH="0" baseline="0" noProof="0" dirty="0">
                <a:ln>
                  <a:noFill/>
                </a:ln>
                <a:solidFill>
                  <a:srgbClr val="464545"/>
                </a:solidFill>
                <a:effectLst/>
                <a:uLnTx/>
                <a:uFillTx/>
                <a:latin typeface="Arial" charset="0"/>
                <a:ea typeface="+mn-ea"/>
                <a:cs typeface="+mn-cs"/>
              </a:rPr>
            </a:br>
            <a:r>
              <a:rPr kumimoji="0" lang="en-US" sz="1100" b="0" i="0" u="none" strike="noStrike" kern="0" cap="none" spc="0" normalizeH="0" baseline="0" noProof="0" dirty="0">
                <a:ln>
                  <a:noFill/>
                </a:ln>
                <a:solidFill>
                  <a:srgbClr val="464545"/>
                </a:solidFill>
                <a:effectLst/>
                <a:uLnTx/>
                <a:uFillTx/>
                <a:latin typeface="Arial" charset="0"/>
                <a:ea typeface="+mn-ea"/>
                <a:cs typeface="+mn-cs"/>
              </a:rPr>
              <a:t>by </a:t>
            </a:r>
            <a:r>
              <a:rPr kumimoji="0" lang="en-US" sz="1100" b="1" i="0" u="none" strike="noStrike" kern="0" cap="none" spc="0" normalizeH="0" baseline="0" noProof="0" dirty="0">
                <a:ln>
                  <a:noFill/>
                </a:ln>
                <a:solidFill>
                  <a:schemeClr val="accent3"/>
                </a:solidFill>
                <a:effectLst/>
                <a:uLnTx/>
                <a:uFillTx/>
                <a:latin typeface="Arial" charset="0"/>
                <a:ea typeface="+mn-ea"/>
                <a:cs typeface="+mn-cs"/>
              </a:rPr>
              <a:t>inhibiting FXIa by binding to the active site</a:t>
            </a:r>
            <a:r>
              <a:rPr kumimoji="0" lang="en-US" sz="1100" b="0" i="0" u="none" strike="noStrike" kern="0" cap="none" spc="0" normalizeH="0" baseline="30000" noProof="0" dirty="0">
                <a:ln>
                  <a:noFill/>
                </a:ln>
                <a:solidFill>
                  <a:srgbClr val="000000"/>
                </a:solidFill>
                <a:effectLst/>
                <a:uLnTx/>
                <a:uFillTx/>
                <a:latin typeface="Arial" charset="0"/>
                <a:ea typeface="+mn-ea"/>
                <a:cs typeface="+mn-cs"/>
              </a:rPr>
              <a:t>1–3</a:t>
            </a:r>
            <a:endParaRPr kumimoji="0" lang="en-US" sz="1100" b="0" i="0" u="none" strike="noStrike" kern="0" cap="none" spc="0" normalizeH="0" baseline="0" noProof="0" dirty="0">
              <a:ln>
                <a:noFill/>
              </a:ln>
              <a:solidFill>
                <a:srgbClr val="000000"/>
              </a:solidFill>
              <a:effectLst/>
              <a:uLnTx/>
              <a:uFillTx/>
              <a:latin typeface="Arial" charset="0"/>
              <a:ea typeface="+mn-ea"/>
              <a:cs typeface="+mn-cs"/>
            </a:endParaRPr>
          </a:p>
        </p:txBody>
      </p:sp>
      <p:sp>
        <p:nvSpPr>
          <p:cNvPr id="4" name="Oval 3">
            <a:extLst>
              <a:ext uri="{FF2B5EF4-FFF2-40B4-BE49-F238E27FC236}">
                <a16:creationId xmlns:a16="http://schemas.microsoft.com/office/drawing/2014/main" id="{B17B8546-0CB2-D4D2-D09C-27A4DCD0F17E}"/>
              </a:ext>
            </a:extLst>
          </p:cNvPr>
          <p:cNvSpPr/>
          <p:nvPr/>
        </p:nvSpPr>
        <p:spPr>
          <a:xfrm>
            <a:off x="3904268" y="1051441"/>
            <a:ext cx="1120725" cy="1120725"/>
          </a:xfrm>
          <a:prstGeom prst="ellipse">
            <a:avLst/>
          </a:prstGeom>
          <a:solidFill>
            <a:schemeClr val="bg1"/>
          </a:solidFill>
          <a:ln>
            <a:solidFill>
              <a:srgbClr val="F1EDF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err="1">
              <a:solidFill>
                <a:schemeClr val="bg1"/>
              </a:solidFill>
            </a:endParaRPr>
          </a:p>
        </p:txBody>
      </p:sp>
      <p:sp>
        <p:nvSpPr>
          <p:cNvPr id="14" name="Title 13">
            <a:extLst>
              <a:ext uri="{FF2B5EF4-FFF2-40B4-BE49-F238E27FC236}">
                <a16:creationId xmlns:a16="http://schemas.microsoft.com/office/drawing/2014/main" id="{671C2D6E-DD6B-FE9A-E383-19C6C58D64F9}"/>
              </a:ext>
            </a:extLst>
          </p:cNvPr>
          <p:cNvSpPr>
            <a:spLocks noGrp="1"/>
          </p:cNvSpPr>
          <p:nvPr>
            <p:ph type="title"/>
          </p:nvPr>
        </p:nvSpPr>
        <p:spPr>
          <a:xfrm>
            <a:off x="359570" y="237079"/>
            <a:ext cx="8424863" cy="498597"/>
          </a:xfrm>
        </p:spPr>
        <p:txBody>
          <a:bodyPr/>
          <a:lstStyle/>
          <a:p>
            <a:r>
              <a:rPr lang="en-US"/>
              <a:t>Targeting FXIa prevents pathological clot formation while leaving </a:t>
            </a:r>
            <a:br>
              <a:rPr lang="en-US"/>
            </a:br>
            <a:r>
              <a:rPr lang="en-US"/>
              <a:t>hemostasis intact</a:t>
            </a:r>
          </a:p>
        </p:txBody>
      </p:sp>
      <p:sp>
        <p:nvSpPr>
          <p:cNvPr id="12" name="Text Placeholder 11">
            <a:extLst>
              <a:ext uri="{FF2B5EF4-FFF2-40B4-BE49-F238E27FC236}">
                <a16:creationId xmlns:a16="http://schemas.microsoft.com/office/drawing/2014/main" id="{729F93E5-D3B1-6A7E-3746-CBD6ADDA2292}"/>
              </a:ext>
            </a:extLst>
          </p:cNvPr>
          <p:cNvSpPr>
            <a:spLocks noGrp="1"/>
          </p:cNvSpPr>
          <p:nvPr>
            <p:ph type="body" sz="quarter" idx="14"/>
          </p:nvPr>
        </p:nvSpPr>
        <p:spPr>
          <a:xfrm>
            <a:off x="359569" y="4464807"/>
            <a:ext cx="8424000" cy="262764"/>
          </a:xfrm>
        </p:spPr>
        <p:txBody>
          <a:bodyPr/>
          <a:lstStyle/>
          <a:p>
            <a:r>
              <a:rPr lang="en-US">
                <a:solidFill>
                  <a:schemeClr val="accent2"/>
                </a:solidFill>
              </a:rPr>
              <a:t>a, activated; FVII, factor VII; FX, Factor X; FXI, factor XI; FXII, factor XII.TF, tissue factor.</a:t>
            </a:r>
            <a:br>
              <a:rPr lang="en-US">
                <a:solidFill>
                  <a:schemeClr val="accent2"/>
                </a:solidFill>
              </a:rPr>
            </a:br>
            <a:r>
              <a:rPr lang="en-US" b="1">
                <a:solidFill>
                  <a:schemeClr val="accent2"/>
                </a:solidFill>
              </a:rPr>
              <a:t>1. </a:t>
            </a:r>
            <a:r>
              <a:rPr lang="en-US">
                <a:solidFill>
                  <a:schemeClr val="accent2"/>
                </a:solidFill>
              </a:rPr>
              <a:t>Sharma M, et al. </a:t>
            </a:r>
            <a:r>
              <a:rPr lang="en-GB">
                <a:solidFill>
                  <a:schemeClr val="accent2"/>
                </a:solidFill>
              </a:rPr>
              <a:t>Presented at: International Stroke Conference, Feb 4–6, 2026; New Orleans, LA. Presentation LB009; </a:t>
            </a:r>
            <a:r>
              <a:rPr lang="en-GB" b="1">
                <a:solidFill>
                  <a:schemeClr val="accent2"/>
                </a:solidFill>
              </a:rPr>
              <a:t>2.</a:t>
            </a:r>
            <a:r>
              <a:rPr lang="en-GB">
                <a:solidFill>
                  <a:schemeClr val="accent2"/>
                </a:solidFill>
              </a:rPr>
              <a:t> Sharma M, et al. </a:t>
            </a:r>
            <a:r>
              <a:rPr lang="en-GB" err="1">
                <a:solidFill>
                  <a:schemeClr val="accent2"/>
                </a:solidFill>
              </a:rPr>
              <a:t>Eur</a:t>
            </a:r>
            <a:r>
              <a:rPr lang="en-GB">
                <a:solidFill>
                  <a:schemeClr val="accent2"/>
                </a:solidFill>
              </a:rPr>
              <a:t> J Stroke. 2026;11(1):1–11; </a:t>
            </a:r>
            <a:r>
              <a:rPr lang="en-GB" b="1">
                <a:solidFill>
                  <a:schemeClr val="accent2"/>
                </a:solidFill>
              </a:rPr>
              <a:t>3. </a:t>
            </a:r>
            <a:r>
              <a:rPr lang="en-GB">
                <a:solidFill>
                  <a:schemeClr val="accent2"/>
                </a:solidFill>
              </a:rPr>
              <a:t>Heitmeier S, et al. J </a:t>
            </a:r>
            <a:r>
              <a:rPr lang="en-GB" err="1">
                <a:solidFill>
                  <a:schemeClr val="accent2"/>
                </a:solidFill>
              </a:rPr>
              <a:t>Thromb</a:t>
            </a:r>
            <a:r>
              <a:rPr lang="en-GB">
                <a:solidFill>
                  <a:schemeClr val="accent2"/>
                </a:solidFill>
              </a:rPr>
              <a:t> </a:t>
            </a:r>
            <a:r>
              <a:rPr lang="en-GB" err="1">
                <a:solidFill>
                  <a:schemeClr val="accent2"/>
                </a:solidFill>
              </a:rPr>
              <a:t>Haemost</a:t>
            </a:r>
            <a:r>
              <a:rPr lang="en-GB">
                <a:solidFill>
                  <a:schemeClr val="accent2"/>
                </a:solidFill>
              </a:rPr>
              <a:t>. 2022;20(6):1400-1411. </a:t>
            </a:r>
            <a:br>
              <a:rPr lang="en-GB">
                <a:solidFill>
                  <a:schemeClr val="accent2"/>
                </a:solidFill>
              </a:rPr>
            </a:br>
            <a:r>
              <a:rPr lang="en-GB" b="1">
                <a:solidFill>
                  <a:schemeClr val="accent2"/>
                </a:solidFill>
              </a:rPr>
              <a:t>4. </a:t>
            </a:r>
            <a:r>
              <a:rPr lang="en-GB">
                <a:solidFill>
                  <a:schemeClr val="accent2"/>
                </a:solidFill>
              </a:rPr>
              <a:t>Fredenburgh JC, et al. </a:t>
            </a:r>
            <a:r>
              <a:rPr lang="en-GB" err="1">
                <a:solidFill>
                  <a:schemeClr val="accent2"/>
                </a:solidFill>
              </a:rPr>
              <a:t>Hamostaseologie</a:t>
            </a:r>
            <a:r>
              <a:rPr lang="en-GB">
                <a:solidFill>
                  <a:schemeClr val="accent2"/>
                </a:solidFill>
              </a:rPr>
              <a:t>. 2021;41:104–110.</a:t>
            </a:r>
          </a:p>
        </p:txBody>
      </p:sp>
      <p:cxnSp>
        <p:nvCxnSpPr>
          <p:cNvPr id="16" name="Straight Connector 15">
            <a:extLst>
              <a:ext uri="{FF2B5EF4-FFF2-40B4-BE49-F238E27FC236}">
                <a16:creationId xmlns:a16="http://schemas.microsoft.com/office/drawing/2014/main" id="{CC196D7C-D9A2-DBCE-F5F4-23A608B22596}"/>
              </a:ext>
            </a:extLst>
          </p:cNvPr>
          <p:cNvCxnSpPr/>
          <p:nvPr/>
        </p:nvCxnSpPr>
        <p:spPr bwMode="auto">
          <a:xfrm flipH="1" flipV="1">
            <a:off x="6974221" y="2007709"/>
            <a:ext cx="1811" cy="1289235"/>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7" name="Bent Arrow 16">
            <a:extLst>
              <a:ext uri="{FF2B5EF4-FFF2-40B4-BE49-F238E27FC236}">
                <a16:creationId xmlns:a16="http://schemas.microsoft.com/office/drawing/2014/main" id="{48EBFD52-27E2-8372-F731-AFD720BF3810}"/>
              </a:ext>
            </a:extLst>
          </p:cNvPr>
          <p:cNvSpPr/>
          <p:nvPr/>
        </p:nvSpPr>
        <p:spPr bwMode="auto">
          <a:xfrm rot="16200000" flipH="1">
            <a:off x="6799107" y="2594237"/>
            <a:ext cx="794732" cy="610687"/>
          </a:xfrm>
          <a:prstGeom prst="bentArrow">
            <a:avLst>
              <a:gd name="adj1" fmla="val 14371"/>
              <a:gd name="adj2" fmla="val 14241"/>
              <a:gd name="adj3" fmla="val 17584"/>
              <a:gd name="adj4" fmla="val 32378"/>
            </a:avLst>
          </a:prstGeom>
          <a:solidFill>
            <a:srgbClr val="464545">
              <a:lumMod val="20000"/>
              <a:lumOff val="80000"/>
            </a:srgbClr>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19" name="Content Placeholder 20">
            <a:extLst>
              <a:ext uri="{FF2B5EF4-FFF2-40B4-BE49-F238E27FC236}">
                <a16:creationId xmlns:a16="http://schemas.microsoft.com/office/drawing/2014/main" id="{EED5B749-30F7-3DFA-8848-247ABE98692B}"/>
              </a:ext>
            </a:extLst>
          </p:cNvPr>
          <p:cNvSpPr txBox="1">
            <a:spLocks/>
          </p:cNvSpPr>
          <p:nvPr/>
        </p:nvSpPr>
        <p:spPr>
          <a:xfrm>
            <a:off x="360364" y="2214784"/>
            <a:ext cx="4326614" cy="2077492"/>
          </a:xfrm>
          <a:prstGeom prst="rect">
            <a:avLst/>
          </a:prstGeom>
          <a:extLst>
            <a:ext uri="{91240B29-F687-4F45-9708-019B960494DF}">
              <a14:hiddenLine xmlns:a14="http://schemas.microsoft.com/office/drawing/2010/main" w="9525" algn="ctr">
                <a:solidFill>
                  <a:schemeClr val="tx1"/>
                </a:solidFill>
                <a:miter lim="800000"/>
                <a:headEnd/>
                <a:tailEnd/>
              </a14:hiddenLine>
            </a:ext>
          </a:extLst>
        </p:spPr>
        <p:txBody>
          <a:bodyPr vert="horz" lIns="0" tIns="0" rIns="0" bIns="0" rtlCol="0" anchor="t">
            <a:spAutoFit/>
          </a:bodyPr>
          <a:lstStyle>
            <a:lvl1pPr marL="0" indent="0" algn="l" rtl="0" eaLnBrk="1" fontAlgn="base" hangingPunct="1">
              <a:spcBef>
                <a:spcPts val="600"/>
              </a:spcBef>
              <a:spcAft>
                <a:spcPts val="400"/>
              </a:spcAft>
              <a:buClr>
                <a:schemeClr val="accent1"/>
              </a:buClr>
              <a:buSzPct val="100000"/>
              <a:buFont typeface="Wingdings" pitchFamily="2" charset="2"/>
              <a:buNone/>
              <a:tabLst>
                <a:tab pos="1238250" algn="l"/>
              </a:tabLst>
              <a:defRPr lang="en-US" sz="1300" b="0">
                <a:solidFill>
                  <a:schemeClr val="accent1"/>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4445" marR="0" lvl="0" indent="0" algn="l" defTabSz="914400" rtl="0" eaLnBrk="1" fontAlgn="base" latinLnBrk="0" hangingPunct="1">
              <a:lnSpc>
                <a:spcPct val="100000"/>
              </a:lnSpc>
              <a:spcBef>
                <a:spcPts val="600"/>
              </a:spcBef>
              <a:spcAft>
                <a:spcPts val="400"/>
              </a:spcAft>
              <a:buClr>
                <a:srgbClr val="ED7D00"/>
              </a:buClr>
              <a:buSzPct val="100000"/>
              <a:buFont typeface="Wingdings" pitchFamily="2" charset="2"/>
              <a:buNone/>
              <a:tabLst>
                <a:tab pos="1238250" algn="l"/>
              </a:tabLst>
              <a:defRPr/>
            </a:pPr>
            <a:r>
              <a:rPr kumimoji="0" lang="en-US" sz="1000" b="1" i="0" u="none" strike="noStrike" kern="0" cap="none" spc="0" normalizeH="0" baseline="0" noProof="0" dirty="0">
                <a:ln>
                  <a:noFill/>
                </a:ln>
                <a:solidFill>
                  <a:schemeClr val="accent6"/>
                </a:solidFill>
                <a:effectLst/>
                <a:uLnTx/>
                <a:uFillTx/>
                <a:latin typeface="Arial"/>
                <a:ea typeface="+mn-ea"/>
              </a:rPr>
              <a:t>Asundexian</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directly</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inhibits FXIa </a:t>
            </a:r>
            <a:r>
              <a:rPr kumimoji="0" lang="en-US" sz="1000" b="0" i="0" u="none" strike="noStrike" kern="0" cap="none" spc="0" normalizeH="0" baseline="0" noProof="0" dirty="0">
                <a:ln>
                  <a:noFill/>
                </a:ln>
                <a:solidFill>
                  <a:srgbClr val="464545"/>
                </a:solidFill>
                <a:effectLst/>
                <a:uLnTx/>
                <a:uFillTx/>
                <a:latin typeface="Arial"/>
                <a:ea typeface="+mn-ea"/>
              </a:rPr>
              <a:t>within</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the</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intrinsic pathway </a:t>
            </a:r>
            <a:r>
              <a:rPr kumimoji="0" lang="en-US" sz="1000" b="0" i="0" u="none" strike="noStrike" kern="0" cap="none" spc="0" normalizeH="0" baseline="0" noProof="0" dirty="0">
                <a:ln>
                  <a:noFill/>
                </a:ln>
                <a:solidFill>
                  <a:srgbClr val="464545"/>
                </a:solidFill>
                <a:effectLst/>
                <a:uLnTx/>
                <a:uFillTx/>
                <a:latin typeface="Arial"/>
                <a:ea typeface="+mn-ea"/>
              </a:rPr>
              <a:t>and blocks its ability to activate downstream coagulation factors that drive thrombin amplification</a:t>
            </a:r>
            <a:r>
              <a:rPr kumimoji="0" lang="en-US" sz="1000" b="0" i="0" u="none" strike="noStrike" kern="0" cap="none" spc="0" normalizeH="0" baseline="30000" noProof="0" dirty="0">
                <a:ln>
                  <a:noFill/>
                </a:ln>
                <a:solidFill>
                  <a:srgbClr val="464545"/>
                </a:solidFill>
                <a:effectLst/>
                <a:uLnTx/>
                <a:uFillTx/>
                <a:latin typeface="Arial"/>
                <a:ea typeface="+mn-ea"/>
              </a:rPr>
              <a:t>1,2</a:t>
            </a:r>
            <a:endParaRPr kumimoji="0" lang="en-US" sz="1000" b="0" i="0" u="none" strike="noStrike" kern="0" cap="none" spc="0" normalizeH="0" baseline="0" noProof="0" dirty="0">
              <a:ln>
                <a:noFill/>
              </a:ln>
              <a:solidFill>
                <a:srgbClr val="464545"/>
              </a:solidFill>
              <a:effectLst/>
              <a:uLnTx/>
              <a:uFillTx/>
              <a:latin typeface="Arial"/>
              <a:ea typeface="+mn-ea"/>
              <a:cs typeface="Arial"/>
            </a:endParaRPr>
          </a:p>
          <a:p>
            <a:pPr marL="4445" marR="0" lvl="0" indent="0" algn="l" defTabSz="914400" rtl="0" eaLnBrk="1" fontAlgn="base" latinLnBrk="0" hangingPunct="1">
              <a:lnSpc>
                <a:spcPct val="100000"/>
              </a:lnSpc>
              <a:spcBef>
                <a:spcPts val="600"/>
              </a:spcBef>
              <a:spcAft>
                <a:spcPts val="400"/>
              </a:spcAft>
              <a:buClr>
                <a:srgbClr val="ED7D00"/>
              </a:buClr>
              <a:buSzPct val="100000"/>
              <a:buFont typeface="Wingdings" pitchFamily="2" charset="2"/>
              <a:buNone/>
              <a:tabLst>
                <a:tab pos="1238250" algn="l"/>
              </a:tabLst>
              <a:defRPr/>
            </a:pPr>
            <a:r>
              <a:rPr kumimoji="0" lang="en-US" sz="1000" b="1" i="0" u="none" strike="noStrike" kern="0" cap="none" spc="0" normalizeH="0" baseline="0" noProof="0" dirty="0">
                <a:ln>
                  <a:noFill/>
                </a:ln>
                <a:solidFill>
                  <a:schemeClr val="accent3"/>
                </a:solidFill>
                <a:effectLst/>
                <a:uLnTx/>
                <a:uFillTx/>
                <a:latin typeface="Arial"/>
                <a:ea typeface="+mn-ea"/>
              </a:rPr>
              <a:t>FXIa</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has</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a</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minor role</a:t>
            </a:r>
            <a:r>
              <a:rPr kumimoji="0" lang="en-US" sz="1000" b="0" i="0" u="none" strike="noStrike" kern="0" cap="none" spc="0" normalizeH="0" baseline="0" noProof="0" dirty="0">
                <a:ln>
                  <a:noFill/>
                </a:ln>
                <a:solidFill>
                  <a:schemeClr val="accent3"/>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in the context of </a:t>
            </a:r>
            <a:r>
              <a:rPr kumimoji="0" lang="en-US" sz="1000" b="1" i="0" u="none" strike="noStrike" kern="0" cap="none" spc="0" normalizeH="0" baseline="0" noProof="0" dirty="0">
                <a:ln>
                  <a:noFill/>
                </a:ln>
                <a:solidFill>
                  <a:schemeClr val="accent3"/>
                </a:solidFill>
                <a:effectLst/>
                <a:uLnTx/>
                <a:uFillTx/>
                <a:latin typeface="Arial"/>
                <a:ea typeface="+mn-ea"/>
              </a:rPr>
              <a:t>hemostatic plug formation</a:t>
            </a:r>
            <a:r>
              <a:rPr kumimoji="0" lang="en-US" sz="1000" b="0" i="0" u="none" strike="noStrike" kern="0" cap="none" spc="0" normalizeH="0" baseline="0" noProof="0" dirty="0">
                <a:ln>
                  <a:noFill/>
                </a:ln>
                <a:solidFill>
                  <a:srgbClr val="464545"/>
                </a:solidFill>
                <a:effectLst/>
                <a:uLnTx/>
                <a:uFillTx/>
                <a:latin typeface="Arial"/>
                <a:ea typeface="+mn-ea"/>
              </a:rPr>
              <a:t>, therefore the extrinsic (TF) pathway is unaffected</a:t>
            </a:r>
            <a:r>
              <a:rPr kumimoji="0" lang="en-US" sz="1000" b="0" i="0" u="none" strike="noStrike" kern="0" cap="none" spc="0" normalizeH="0" baseline="30000" noProof="0" dirty="0">
                <a:ln>
                  <a:noFill/>
                </a:ln>
                <a:solidFill>
                  <a:srgbClr val="464545"/>
                </a:solidFill>
                <a:effectLst/>
                <a:uLnTx/>
                <a:uFillTx/>
                <a:latin typeface="Arial"/>
                <a:ea typeface="+mn-ea"/>
              </a:rPr>
              <a:t>1,2</a:t>
            </a:r>
            <a:endParaRPr kumimoji="0" lang="en-US" sz="1000" b="0" i="0" u="none" strike="noStrike" kern="0" cap="none" spc="0" normalizeH="0" baseline="0" noProof="0" dirty="0">
              <a:ln>
                <a:noFill/>
              </a:ln>
              <a:solidFill>
                <a:srgbClr val="464545"/>
              </a:solidFill>
              <a:effectLst/>
              <a:uLnTx/>
              <a:uFillTx/>
              <a:latin typeface="Arial"/>
              <a:ea typeface="+mn-ea"/>
              <a:cs typeface="Arial"/>
            </a:endParaRPr>
          </a:p>
          <a:p>
            <a:pPr marL="4445" marR="0" lvl="0" indent="0" algn="l" defTabSz="914400" rtl="0" eaLnBrk="1" fontAlgn="base" latinLnBrk="0" hangingPunct="1">
              <a:lnSpc>
                <a:spcPct val="100000"/>
              </a:lnSpc>
              <a:spcBef>
                <a:spcPts val="600"/>
              </a:spcBef>
              <a:spcAft>
                <a:spcPts val="400"/>
              </a:spcAft>
              <a:buClr>
                <a:srgbClr val="ED7D00"/>
              </a:buClr>
              <a:buSzPct val="100000"/>
              <a:buFont typeface="Wingdings" pitchFamily="2" charset="2"/>
              <a:buNone/>
              <a:tabLst>
                <a:tab pos="1238250" algn="l"/>
              </a:tabLst>
              <a:defRPr/>
            </a:pPr>
            <a:r>
              <a:rPr kumimoji="0" lang="en-US" sz="1000" b="0" i="0" u="none" strike="noStrike" kern="0" cap="none" spc="0" normalizeH="0" baseline="0" noProof="0" dirty="0">
                <a:ln>
                  <a:noFill/>
                </a:ln>
                <a:solidFill>
                  <a:srgbClr val="464545"/>
                </a:solidFill>
                <a:effectLst/>
                <a:uLnTx/>
                <a:uFillTx/>
                <a:latin typeface="Arial"/>
                <a:ea typeface="+mn-ea"/>
              </a:rPr>
              <a:t>During thrombosis </a:t>
            </a:r>
            <a:r>
              <a:rPr kumimoji="0" lang="en-US" sz="1000" b="1" i="0" u="none" strike="noStrike" kern="0" cap="none" spc="0" normalizeH="0" baseline="0" noProof="0" dirty="0">
                <a:ln>
                  <a:noFill/>
                </a:ln>
                <a:solidFill>
                  <a:schemeClr val="accent6"/>
                </a:solidFill>
                <a:effectLst/>
                <a:uLnTx/>
                <a:uFillTx/>
                <a:latin typeface="Arial"/>
                <a:ea typeface="+mn-ea"/>
              </a:rPr>
              <a:t>asundexian</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targets</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the intrinsic (contact) pathway, specifically </a:t>
            </a:r>
            <a:r>
              <a:rPr kumimoji="0" lang="en-US" sz="1000" b="1" i="0" u="none" strike="noStrike" kern="0" cap="none" spc="0" normalizeH="0" baseline="0" noProof="0" dirty="0">
                <a:ln>
                  <a:noFill/>
                </a:ln>
                <a:solidFill>
                  <a:schemeClr val="accent3"/>
                </a:solidFill>
                <a:effectLst/>
                <a:uLnTx/>
                <a:uFillTx/>
                <a:latin typeface="Arial"/>
                <a:ea typeface="+mn-ea"/>
              </a:rPr>
              <a:t>preventing</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the</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thrombin amplification loop </a:t>
            </a:r>
            <a:r>
              <a:rPr kumimoji="0" lang="en-US" sz="1000" b="0" i="0" u="none" strike="noStrike" kern="0" cap="none" spc="0" normalizeH="0" baseline="0" noProof="0" dirty="0">
                <a:ln>
                  <a:noFill/>
                </a:ln>
                <a:solidFill>
                  <a:srgbClr val="464545"/>
                </a:solidFill>
                <a:effectLst/>
                <a:uLnTx/>
                <a:uFillTx/>
                <a:latin typeface="Arial"/>
                <a:ea typeface="+mn-ea"/>
              </a:rPr>
              <a:t>which drives the growth and stabilization of pathological clots</a:t>
            </a:r>
            <a:r>
              <a:rPr kumimoji="0" lang="en-US" sz="1000" b="0" i="0" u="none" strike="noStrike" kern="0" cap="none" spc="0" normalizeH="0" baseline="30000" noProof="0" dirty="0">
                <a:ln>
                  <a:noFill/>
                </a:ln>
                <a:solidFill>
                  <a:srgbClr val="464545"/>
                </a:solidFill>
                <a:effectLst/>
                <a:uLnTx/>
                <a:uFillTx/>
                <a:latin typeface="Arial"/>
                <a:ea typeface="+mn-ea"/>
              </a:rPr>
              <a:t>1,2</a:t>
            </a:r>
            <a:endParaRPr kumimoji="0" lang="en-US" sz="1000" b="0" i="0" u="none" strike="noStrike" kern="0" cap="none" spc="0" normalizeH="0" baseline="0" noProof="0" dirty="0">
              <a:ln>
                <a:noFill/>
              </a:ln>
              <a:solidFill>
                <a:srgbClr val="464545"/>
              </a:solidFill>
              <a:effectLst/>
              <a:uLnTx/>
              <a:uFillTx/>
              <a:latin typeface="Arial"/>
              <a:ea typeface="+mn-ea"/>
              <a:cs typeface="Arial"/>
            </a:endParaRPr>
          </a:p>
          <a:p>
            <a:pPr marL="4445" marR="0" lvl="0" indent="0" algn="l" defTabSz="914400" rtl="0" eaLnBrk="1" fontAlgn="base" latinLnBrk="0" hangingPunct="1">
              <a:lnSpc>
                <a:spcPct val="100000"/>
              </a:lnSpc>
              <a:spcBef>
                <a:spcPts val="600"/>
              </a:spcBef>
              <a:spcAft>
                <a:spcPts val="400"/>
              </a:spcAft>
              <a:buClr>
                <a:srgbClr val="ED7D00"/>
              </a:buClr>
              <a:buSzPct val="100000"/>
              <a:buFont typeface="Wingdings" pitchFamily="2" charset="2"/>
              <a:buNone/>
              <a:tabLst>
                <a:tab pos="1238250" algn="l"/>
              </a:tabLst>
              <a:defRPr/>
            </a:pPr>
            <a:r>
              <a:rPr kumimoji="0" lang="en-US" sz="1000" b="0" i="0" u="none" strike="noStrike" kern="0" cap="none" spc="0" normalizeH="0" baseline="0" noProof="0" dirty="0">
                <a:ln>
                  <a:noFill/>
                </a:ln>
                <a:solidFill>
                  <a:srgbClr val="464545"/>
                </a:solidFill>
                <a:effectLst/>
                <a:uLnTx/>
                <a:uFillTx/>
                <a:latin typeface="Arial"/>
                <a:ea typeface="+mn-ea"/>
              </a:rPr>
              <a:t>Asundexian</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uncouples hemostasis </a:t>
            </a:r>
            <a:r>
              <a:rPr kumimoji="0" lang="en-US" sz="1000" b="0" i="0" u="none" strike="noStrike" kern="0" cap="none" spc="0" normalizeH="0" baseline="0" noProof="0" dirty="0">
                <a:ln>
                  <a:noFill/>
                </a:ln>
                <a:solidFill>
                  <a:srgbClr val="464545"/>
                </a:solidFill>
                <a:effectLst/>
                <a:uLnTx/>
                <a:uFillTx/>
                <a:latin typeface="Arial"/>
                <a:ea typeface="+mn-ea"/>
              </a:rPr>
              <a:t>from</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thrombosis</a:t>
            </a:r>
            <a:r>
              <a:rPr kumimoji="0" lang="en-US" sz="1000" b="1" i="0" u="none" strike="noStrike" kern="0" cap="none" spc="0" normalizeH="0" baseline="0" noProof="0" dirty="0">
                <a:ln>
                  <a:noFill/>
                </a:ln>
                <a:solidFill>
                  <a:srgbClr val="ED653B"/>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by</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reducing</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1" i="0" u="none" strike="noStrike" kern="0" cap="none" spc="0" normalizeH="0" baseline="0" noProof="0" dirty="0">
                <a:ln>
                  <a:noFill/>
                </a:ln>
                <a:solidFill>
                  <a:schemeClr val="accent3"/>
                </a:solidFill>
                <a:effectLst/>
                <a:uLnTx/>
                <a:uFillTx/>
                <a:latin typeface="Arial"/>
                <a:ea typeface="+mn-ea"/>
              </a:rPr>
              <a:t>pathological thrombus </a:t>
            </a:r>
            <a:r>
              <a:rPr kumimoji="0" lang="en-US" sz="1000" b="0" i="0" u="none" strike="noStrike" kern="0" cap="none" spc="0" normalizeH="0" baseline="0" noProof="0" dirty="0">
                <a:ln>
                  <a:noFill/>
                </a:ln>
                <a:solidFill>
                  <a:srgbClr val="464545"/>
                </a:solidFill>
                <a:effectLst/>
                <a:uLnTx/>
                <a:uFillTx/>
                <a:latin typeface="Arial"/>
                <a:ea typeface="+mn-ea"/>
              </a:rPr>
              <a:t>formation</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without</a:t>
            </a:r>
            <a:r>
              <a:rPr kumimoji="0" lang="en-US" sz="1000" b="1" i="0" u="none" strike="noStrike" kern="0" cap="none" spc="0" normalizeH="0" baseline="0" noProof="0" dirty="0">
                <a:ln>
                  <a:noFill/>
                </a:ln>
                <a:solidFill>
                  <a:srgbClr val="464545"/>
                </a:solidFill>
                <a:effectLst/>
                <a:uLnTx/>
                <a:uFillTx/>
                <a:latin typeface="Arial"/>
                <a:ea typeface="+mn-ea"/>
              </a:rPr>
              <a:t> </a:t>
            </a:r>
            <a:r>
              <a:rPr kumimoji="0" lang="en-US" sz="1000" b="0" i="0" u="none" strike="noStrike" kern="0" cap="none" spc="0" normalizeH="0" baseline="0" noProof="0" dirty="0">
                <a:ln>
                  <a:noFill/>
                </a:ln>
                <a:solidFill>
                  <a:srgbClr val="464545"/>
                </a:solidFill>
                <a:effectLst/>
                <a:uLnTx/>
                <a:uFillTx/>
                <a:latin typeface="Arial"/>
                <a:ea typeface="+mn-ea"/>
              </a:rPr>
              <a:t>a </a:t>
            </a:r>
            <a:r>
              <a:rPr kumimoji="0" lang="en-US" sz="1000" b="1" i="0" u="none" strike="noStrike" kern="0" cap="none" spc="0" normalizeH="0" baseline="0" noProof="0" dirty="0">
                <a:ln>
                  <a:noFill/>
                </a:ln>
                <a:solidFill>
                  <a:schemeClr val="accent3"/>
                </a:solidFill>
                <a:effectLst/>
                <a:uLnTx/>
                <a:uFillTx/>
                <a:latin typeface="Arial"/>
                <a:ea typeface="+mn-ea"/>
              </a:rPr>
              <a:t>significant increase </a:t>
            </a:r>
            <a:r>
              <a:rPr kumimoji="0" lang="en-US" sz="1000" b="0" i="0" u="none" strike="noStrike" kern="0" cap="none" spc="0" normalizeH="0" baseline="0" noProof="0" dirty="0">
                <a:ln>
                  <a:noFill/>
                </a:ln>
                <a:solidFill>
                  <a:srgbClr val="464545"/>
                </a:solidFill>
                <a:effectLst/>
                <a:uLnTx/>
                <a:uFillTx/>
                <a:latin typeface="Arial"/>
                <a:ea typeface="+mn-ea"/>
              </a:rPr>
              <a:t>in</a:t>
            </a:r>
            <a:r>
              <a:rPr kumimoji="0" lang="en-US" sz="1000" b="1" i="0" u="none" strike="noStrike" kern="0" cap="none" spc="0" normalizeH="0" baseline="0" noProof="0" dirty="0">
                <a:ln>
                  <a:noFill/>
                </a:ln>
                <a:solidFill>
                  <a:srgbClr val="ED653B"/>
                </a:solidFill>
                <a:effectLst/>
                <a:uLnTx/>
                <a:uFillTx/>
                <a:latin typeface="Arial"/>
                <a:ea typeface="+mn-ea"/>
              </a:rPr>
              <a:t> </a:t>
            </a:r>
            <a:br>
              <a:rPr kumimoji="0" lang="en-US" sz="1000" b="1" i="0" u="none" strike="noStrike" kern="0" cap="none" spc="0" normalizeH="0" baseline="0" noProof="0" dirty="0">
                <a:ln>
                  <a:noFill/>
                </a:ln>
                <a:solidFill>
                  <a:srgbClr val="ED653B"/>
                </a:solidFill>
                <a:effectLst/>
                <a:uLnTx/>
                <a:uFillTx/>
                <a:latin typeface="Arial"/>
                <a:ea typeface="+mn-ea"/>
              </a:rPr>
            </a:br>
            <a:r>
              <a:rPr kumimoji="0" lang="en-US" sz="1000" b="1" i="0" u="none" strike="noStrike" kern="0" cap="none" spc="0" normalizeH="0" baseline="0" noProof="0" dirty="0">
                <a:ln>
                  <a:noFill/>
                </a:ln>
                <a:solidFill>
                  <a:schemeClr val="accent3"/>
                </a:solidFill>
                <a:effectLst/>
                <a:uLnTx/>
                <a:uFillTx/>
                <a:latin typeface="Arial"/>
                <a:ea typeface="+mn-ea"/>
              </a:rPr>
              <a:t>major bleeding</a:t>
            </a:r>
            <a:r>
              <a:rPr kumimoji="0" lang="en-US" sz="1000" b="0" i="0" u="none" strike="noStrike" kern="0" cap="none" spc="0" normalizeH="0" baseline="30000" noProof="0" dirty="0">
                <a:ln>
                  <a:noFill/>
                </a:ln>
                <a:solidFill>
                  <a:srgbClr val="464545"/>
                </a:solidFill>
                <a:effectLst/>
                <a:uLnTx/>
                <a:uFillTx/>
                <a:latin typeface="Arial"/>
                <a:ea typeface="+mn-ea"/>
              </a:rPr>
              <a:t>1,2</a:t>
            </a:r>
            <a:endParaRPr kumimoji="0" lang="en-US" sz="1000" b="0" i="0" u="none" strike="noStrike" kern="0" cap="none" spc="0" normalizeH="0" baseline="0" noProof="0" dirty="0">
              <a:ln>
                <a:noFill/>
              </a:ln>
              <a:solidFill>
                <a:srgbClr val="464545"/>
              </a:solidFill>
              <a:effectLst/>
              <a:uLnTx/>
              <a:uFillTx/>
              <a:latin typeface="Arial"/>
              <a:ea typeface="+mn-ea"/>
              <a:cs typeface="Arial"/>
            </a:endParaRPr>
          </a:p>
        </p:txBody>
      </p:sp>
      <p:cxnSp>
        <p:nvCxnSpPr>
          <p:cNvPr id="22" name="Straight Connector 21">
            <a:extLst>
              <a:ext uri="{FF2B5EF4-FFF2-40B4-BE49-F238E27FC236}">
                <a16:creationId xmlns:a16="http://schemas.microsoft.com/office/drawing/2014/main" id="{E175A094-3929-FBAF-CE23-77469EB83031}"/>
              </a:ext>
            </a:extLst>
          </p:cNvPr>
          <p:cNvCxnSpPr/>
          <p:nvPr/>
        </p:nvCxnSpPr>
        <p:spPr bwMode="auto">
          <a:xfrm flipH="1">
            <a:off x="5581805" y="3281004"/>
            <a:ext cx="2826327" cy="0"/>
          </a:xfrm>
          <a:prstGeom prst="line">
            <a:avLst/>
          </a:prstGeom>
          <a:noFill/>
          <a:ln w="19050" cap="flat" cmpd="sng" algn="ctr">
            <a:solidFill>
              <a:srgbClr val="FFFFFF">
                <a:lumMod val="95000"/>
              </a:srgbClr>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3" name="Down Arrow 22">
            <a:extLst>
              <a:ext uri="{FF2B5EF4-FFF2-40B4-BE49-F238E27FC236}">
                <a16:creationId xmlns:a16="http://schemas.microsoft.com/office/drawing/2014/main" id="{486866BE-BDA4-7493-ED6B-B8D85751D5F8}"/>
              </a:ext>
            </a:extLst>
          </p:cNvPr>
          <p:cNvSpPr/>
          <p:nvPr/>
        </p:nvSpPr>
        <p:spPr bwMode="auto">
          <a:xfrm>
            <a:off x="6879023" y="4005162"/>
            <a:ext cx="185028" cy="216683"/>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4" name="Bent Arrow 23">
            <a:extLst>
              <a:ext uri="{FF2B5EF4-FFF2-40B4-BE49-F238E27FC236}">
                <a16:creationId xmlns:a16="http://schemas.microsoft.com/office/drawing/2014/main" id="{3467856A-8CDF-1116-3180-04AD8A7EC9C8}"/>
              </a:ext>
            </a:extLst>
          </p:cNvPr>
          <p:cNvSpPr/>
          <p:nvPr/>
        </p:nvSpPr>
        <p:spPr bwMode="auto">
          <a:xfrm rot="10800000" flipH="1">
            <a:off x="6263362" y="2671697"/>
            <a:ext cx="411572" cy="858393"/>
          </a:xfrm>
          <a:prstGeom prst="bentArrow">
            <a:avLst>
              <a:gd name="adj1" fmla="val 22862"/>
              <a:gd name="adj2" fmla="val 20484"/>
              <a:gd name="adj3" fmla="val 26822"/>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5" name="Bent Arrow 24">
            <a:extLst>
              <a:ext uri="{FF2B5EF4-FFF2-40B4-BE49-F238E27FC236}">
                <a16:creationId xmlns:a16="http://schemas.microsoft.com/office/drawing/2014/main" id="{9064C9F3-E1AC-BB99-DE1C-B313E710B8CF}"/>
              </a:ext>
            </a:extLst>
          </p:cNvPr>
          <p:cNvSpPr/>
          <p:nvPr/>
        </p:nvSpPr>
        <p:spPr bwMode="auto">
          <a:xfrm rot="16200000" flipH="1">
            <a:off x="6067943" y="1935624"/>
            <a:ext cx="608290" cy="275725"/>
          </a:xfrm>
          <a:prstGeom prst="bentArrow">
            <a:avLst>
              <a:gd name="adj1" fmla="val 27190"/>
              <a:gd name="adj2" fmla="val 28125"/>
              <a:gd name="adj3" fmla="val 26822"/>
              <a:gd name="adj4" fmla="val 51401"/>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26" name="Freeform 25">
            <a:extLst>
              <a:ext uri="{FF2B5EF4-FFF2-40B4-BE49-F238E27FC236}">
                <a16:creationId xmlns:a16="http://schemas.microsoft.com/office/drawing/2014/main" id="{410FD6DF-9D24-AC67-7596-99E377D661BE}"/>
              </a:ext>
            </a:extLst>
          </p:cNvPr>
          <p:cNvSpPr/>
          <p:nvPr/>
        </p:nvSpPr>
        <p:spPr bwMode="auto">
          <a:xfrm>
            <a:off x="5864302" y="1118870"/>
            <a:ext cx="2219838" cy="888839"/>
          </a:xfrm>
          <a:custGeom>
            <a:avLst/>
            <a:gdLst>
              <a:gd name="csX0" fmla="*/ 0 w 1976844"/>
              <a:gd name="csY0" fmla="*/ 0 h 924910"/>
              <a:gd name="csX1" fmla="*/ 1976844 w 1976844"/>
              <a:gd name="csY1" fmla="*/ 0 h 924910"/>
              <a:gd name="csX2" fmla="*/ 1975101 w 1976844"/>
              <a:gd name="csY2" fmla="*/ 34516 h 924910"/>
              <a:gd name="csX3" fmla="*/ 988422 w 1976844"/>
              <a:gd name="csY3" fmla="*/ 924910 h 924910"/>
              <a:gd name="csX4" fmla="*/ 1743 w 1976844"/>
              <a:gd name="csY4" fmla="*/ 34516 h 924910"/>
              <a:gd name="csX5" fmla="*/ 0 w 1976844"/>
              <a:gd name="csY5" fmla="*/ 0 h 924910"/>
            </a:gdLst>
            <a:ahLst/>
            <a:cxnLst>
              <a:cxn ang="0">
                <a:pos x="csX0" y="csY0"/>
              </a:cxn>
              <a:cxn ang="0">
                <a:pos x="csX1" y="csY1"/>
              </a:cxn>
              <a:cxn ang="0">
                <a:pos x="csX2" y="csY2"/>
              </a:cxn>
              <a:cxn ang="0">
                <a:pos x="csX3" y="csY3"/>
              </a:cxn>
              <a:cxn ang="0">
                <a:pos x="csX4" y="csY4"/>
              </a:cxn>
              <a:cxn ang="0">
                <a:pos x="csX5" y="csY5"/>
              </a:cxn>
            </a:cxnLst>
            <a:rect l="l" t="t" r="r" b="b"/>
            <a:pathLst>
              <a:path w="1976844" h="924910">
                <a:moveTo>
                  <a:pt x="0" y="0"/>
                </a:moveTo>
                <a:lnTo>
                  <a:pt x="1976844" y="0"/>
                </a:lnTo>
                <a:lnTo>
                  <a:pt x="1975101" y="34516"/>
                </a:lnTo>
                <a:cubicBezTo>
                  <a:pt x="1924312" y="534637"/>
                  <a:pt x="1501943" y="924910"/>
                  <a:pt x="988422" y="924910"/>
                </a:cubicBezTo>
                <a:cubicBezTo>
                  <a:pt x="474901" y="924910"/>
                  <a:pt x="52533" y="534637"/>
                  <a:pt x="1743" y="34516"/>
                </a:cubicBezTo>
                <a:lnTo>
                  <a:pt x="0" y="0"/>
                </a:lnTo>
                <a:close/>
              </a:path>
            </a:pathLst>
          </a:custGeom>
          <a:solidFill>
            <a:srgbClr val="FFFFFF"/>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pic>
        <p:nvPicPr>
          <p:cNvPr id="27" name="Graphic 26">
            <a:extLst>
              <a:ext uri="{FF2B5EF4-FFF2-40B4-BE49-F238E27FC236}">
                <a16:creationId xmlns:a16="http://schemas.microsoft.com/office/drawing/2014/main" id="{986C1D58-7E97-42C7-4ECF-BD7DF0F5079E}"/>
              </a:ext>
            </a:extLst>
          </p:cNvPr>
          <p:cNvPicPr>
            <a:picLocks noChangeAspect="1"/>
          </p:cNvPicPr>
          <p:nvPr/>
        </p:nvPicPr>
        <p:blipFill>
          <a:blip>
            <a:extLst>
              <a:ext uri="{96DAC541-7B7A-43D3-8B79-37D633B846F1}">
                <asvg:svgBlip xmlns:asvg="http://schemas.microsoft.com/office/drawing/2016/SVG/main" r:embed="rId3"/>
              </a:ext>
            </a:extLst>
          </a:blip>
          <a:srcRect t="60617" b="141"/>
          <a:stretch>
            <a:fillRect/>
          </a:stretch>
        </p:blipFill>
        <p:spPr>
          <a:xfrm>
            <a:off x="6009100" y="1208491"/>
            <a:ext cx="1982628" cy="770885"/>
          </a:xfrm>
          <a:prstGeom prst="rect">
            <a:avLst/>
          </a:prstGeom>
        </p:spPr>
      </p:pic>
      <p:sp>
        <p:nvSpPr>
          <p:cNvPr id="28" name="Rectangle: Rounded Corners 8">
            <a:extLst>
              <a:ext uri="{FF2B5EF4-FFF2-40B4-BE49-F238E27FC236}">
                <a16:creationId xmlns:a16="http://schemas.microsoft.com/office/drawing/2014/main" id="{F801A70A-1DDE-9EA4-FEF0-AFCBA3CA6A36}"/>
              </a:ext>
            </a:extLst>
          </p:cNvPr>
          <p:cNvSpPr/>
          <p:nvPr/>
        </p:nvSpPr>
        <p:spPr>
          <a:xfrm>
            <a:off x="6038899" y="2399630"/>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FVIIa</a:t>
            </a:r>
          </a:p>
        </p:txBody>
      </p:sp>
      <p:sp>
        <p:nvSpPr>
          <p:cNvPr id="29" name="Rectangle: Rounded Corners 8">
            <a:extLst>
              <a:ext uri="{FF2B5EF4-FFF2-40B4-BE49-F238E27FC236}">
                <a16:creationId xmlns:a16="http://schemas.microsoft.com/office/drawing/2014/main" id="{FD8EAF78-07A4-C95D-297F-4A4ED0E3A5F6}"/>
              </a:ext>
            </a:extLst>
          </p:cNvPr>
          <p:cNvSpPr/>
          <p:nvPr/>
        </p:nvSpPr>
        <p:spPr>
          <a:xfrm>
            <a:off x="7474186" y="2399630"/>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30" name="Rectangle: Rounded Corners 8">
            <a:extLst>
              <a:ext uri="{FF2B5EF4-FFF2-40B4-BE49-F238E27FC236}">
                <a16:creationId xmlns:a16="http://schemas.microsoft.com/office/drawing/2014/main" id="{F9BD3718-7DDB-0557-BEAC-991CBF94B04B}"/>
              </a:ext>
            </a:extLst>
          </p:cNvPr>
          <p:cNvSpPr/>
          <p:nvPr/>
        </p:nvSpPr>
        <p:spPr>
          <a:xfrm>
            <a:off x="6686677" y="3296944"/>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31" name="Down Arrow 30">
            <a:extLst>
              <a:ext uri="{FF2B5EF4-FFF2-40B4-BE49-F238E27FC236}">
                <a16:creationId xmlns:a16="http://schemas.microsoft.com/office/drawing/2014/main" id="{A43C5BCD-64FC-D6C0-445A-9675AB5155C8}"/>
              </a:ext>
            </a:extLst>
          </p:cNvPr>
          <p:cNvSpPr/>
          <p:nvPr/>
        </p:nvSpPr>
        <p:spPr bwMode="auto">
          <a:xfrm>
            <a:off x="6879023" y="3581032"/>
            <a:ext cx="185028" cy="180516"/>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2" name="Rectangle: Rounded Corners 8">
            <a:extLst>
              <a:ext uri="{FF2B5EF4-FFF2-40B4-BE49-F238E27FC236}">
                <a16:creationId xmlns:a16="http://schemas.microsoft.com/office/drawing/2014/main" id="{454CCD56-B0B1-660E-96C0-8B792D805C44}"/>
              </a:ext>
            </a:extLst>
          </p:cNvPr>
          <p:cNvSpPr/>
          <p:nvPr/>
        </p:nvSpPr>
        <p:spPr>
          <a:xfrm>
            <a:off x="6384187" y="4227022"/>
            <a:ext cx="1257883"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Clot formation</a:t>
            </a:r>
          </a:p>
        </p:txBody>
      </p:sp>
      <p:sp>
        <p:nvSpPr>
          <p:cNvPr id="33" name="Bent Arrow 32">
            <a:extLst>
              <a:ext uri="{FF2B5EF4-FFF2-40B4-BE49-F238E27FC236}">
                <a16:creationId xmlns:a16="http://schemas.microsoft.com/office/drawing/2014/main" id="{33F01A81-A89B-7782-46CF-06AE039E2FB7}"/>
              </a:ext>
            </a:extLst>
          </p:cNvPr>
          <p:cNvSpPr/>
          <p:nvPr/>
        </p:nvSpPr>
        <p:spPr bwMode="auto">
          <a:xfrm rot="5400000" flipH="1">
            <a:off x="7134059" y="3000836"/>
            <a:ext cx="1288251" cy="629974"/>
          </a:xfrm>
          <a:prstGeom prst="bentArrow">
            <a:avLst>
              <a:gd name="adj1" fmla="val 17135"/>
              <a:gd name="adj2" fmla="val 14697"/>
              <a:gd name="adj3" fmla="val 18432"/>
              <a:gd name="adj4" fmla="val 51401"/>
            </a:avLst>
          </a:prstGeom>
          <a:solidFill>
            <a:srgbClr val="464545">
              <a:lumMod val="20000"/>
              <a:lumOff val="80000"/>
            </a:srgbClr>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4" name="Down Arrow 33">
            <a:extLst>
              <a:ext uri="{FF2B5EF4-FFF2-40B4-BE49-F238E27FC236}">
                <a16:creationId xmlns:a16="http://schemas.microsoft.com/office/drawing/2014/main" id="{D8DFC414-1AA6-74F0-58E3-79B5365CCE7C}"/>
              </a:ext>
            </a:extLst>
          </p:cNvPr>
          <p:cNvSpPr/>
          <p:nvPr/>
        </p:nvSpPr>
        <p:spPr bwMode="auto">
          <a:xfrm>
            <a:off x="7686891" y="2214784"/>
            <a:ext cx="185028" cy="193335"/>
          </a:xfrm>
          <a:prstGeom prst="downArrow">
            <a:avLst/>
          </a:prstGeom>
          <a:solidFill>
            <a:srgbClr val="443247"/>
          </a:solidFill>
          <a:ln w="19050" algn="ctr">
            <a:no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000000">
                  <a:lumMod val="65000"/>
                  <a:lumOff val="35000"/>
                </a:srgbClr>
              </a:solidFill>
              <a:effectLst/>
              <a:uLnTx/>
              <a:uFillTx/>
            </a:endParaRPr>
          </a:p>
        </p:txBody>
      </p:sp>
      <p:sp>
        <p:nvSpPr>
          <p:cNvPr id="35" name="TextBox 34">
            <a:extLst>
              <a:ext uri="{FF2B5EF4-FFF2-40B4-BE49-F238E27FC236}">
                <a16:creationId xmlns:a16="http://schemas.microsoft.com/office/drawing/2014/main" id="{AFEBDAC0-0D6E-6149-6E13-DCE69FF43F1A}"/>
              </a:ext>
            </a:extLst>
          </p:cNvPr>
          <p:cNvSpPr txBox="1"/>
          <p:nvPr/>
        </p:nvSpPr>
        <p:spPr>
          <a:xfrm>
            <a:off x="5021527" y="4314424"/>
            <a:ext cx="976165" cy="184666"/>
          </a:xfrm>
          <a:prstGeom prst="rect">
            <a:avLst/>
          </a:prstGeom>
          <a:noFill/>
        </p:spPr>
        <p:txBody>
          <a:bodyPr wrap="square" lIns="0" tIns="0" rIns="0" bIns="0" anchor="t">
            <a:spAutoFit/>
          </a:bodyPr>
          <a:lstStyle/>
          <a:p>
            <a:pPr algn="r"/>
            <a:r>
              <a:rPr lang="en-GB" sz="600" spc="-15" dirty="0">
                <a:solidFill>
                  <a:srgbClr val="000000"/>
                </a:solidFill>
                <a:latin typeface="Arial"/>
                <a:cs typeface="Arial"/>
              </a:rPr>
              <a:t>Adapted from </a:t>
            </a:r>
            <a:br>
              <a:rPr lang="en-GB" sz="600" spc="-15" dirty="0">
                <a:solidFill>
                  <a:srgbClr val="000000"/>
                </a:solidFill>
                <a:latin typeface="Arial"/>
                <a:cs typeface="Arial"/>
              </a:rPr>
            </a:br>
            <a:r>
              <a:rPr lang="en-US" sz="600" dirty="0">
                <a:solidFill>
                  <a:srgbClr val="000000"/>
                </a:solidFill>
                <a:latin typeface="Arial"/>
                <a:cs typeface="Arial"/>
              </a:rPr>
              <a:t>Fredenburgh JC</a:t>
            </a:r>
            <a:r>
              <a:rPr lang="en-GB" sz="600" spc="-15" dirty="0">
                <a:solidFill>
                  <a:srgbClr val="000000"/>
                </a:solidFill>
                <a:latin typeface="Arial"/>
                <a:cs typeface="Arial"/>
              </a:rPr>
              <a:t>, et al. 2021</a:t>
            </a:r>
            <a:r>
              <a:rPr lang="en-GB" sz="600" spc="-15" baseline="30000" dirty="0">
                <a:solidFill>
                  <a:srgbClr val="000000"/>
                </a:solidFill>
                <a:latin typeface="Arial"/>
                <a:cs typeface="Arial"/>
              </a:rPr>
              <a:t>4</a:t>
            </a:r>
            <a:endParaRPr lang="en-GB" sz="600" baseline="30000" dirty="0">
              <a:solidFill>
                <a:srgbClr val="000000"/>
              </a:solidFill>
              <a:latin typeface="Arial"/>
              <a:cs typeface="Arial"/>
            </a:endParaRPr>
          </a:p>
        </p:txBody>
      </p:sp>
      <p:sp>
        <p:nvSpPr>
          <p:cNvPr id="36" name="TextBox 35">
            <a:extLst>
              <a:ext uri="{FF2B5EF4-FFF2-40B4-BE49-F238E27FC236}">
                <a16:creationId xmlns:a16="http://schemas.microsoft.com/office/drawing/2014/main" id="{1B5A2621-E9CD-2659-ED2B-BD08D7040456}"/>
              </a:ext>
            </a:extLst>
          </p:cNvPr>
          <p:cNvSpPr txBox="1"/>
          <p:nvPr/>
        </p:nvSpPr>
        <p:spPr>
          <a:xfrm>
            <a:off x="5578571" y="3400024"/>
            <a:ext cx="976165"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Common</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7" name="TextBox 36">
            <a:extLst>
              <a:ext uri="{FF2B5EF4-FFF2-40B4-BE49-F238E27FC236}">
                <a16:creationId xmlns:a16="http://schemas.microsoft.com/office/drawing/2014/main" id="{A57E0045-79EA-C2B3-95DE-449510FED2A3}"/>
              </a:ext>
            </a:extLst>
          </p:cNvPr>
          <p:cNvSpPr txBox="1"/>
          <p:nvPr/>
        </p:nvSpPr>
        <p:spPr>
          <a:xfrm>
            <a:off x="5578572" y="2173897"/>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Extrinsic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8" name="TextBox 37">
            <a:extLst>
              <a:ext uri="{FF2B5EF4-FFF2-40B4-BE49-F238E27FC236}">
                <a16:creationId xmlns:a16="http://schemas.microsoft.com/office/drawing/2014/main" id="{0C79E9FF-2591-2D01-06DF-BB7302A78664}"/>
              </a:ext>
            </a:extLst>
          </p:cNvPr>
          <p:cNvSpPr txBox="1"/>
          <p:nvPr/>
        </p:nvSpPr>
        <p:spPr>
          <a:xfrm>
            <a:off x="8093172" y="2173897"/>
            <a:ext cx="415500" cy="24622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Intrinsic</a:t>
            </a:r>
          </a:p>
          <a:p>
            <a:pPr marL="0" marR="0" lvl="0" indent="0" defTabSz="914400" eaLnBrk="1" fontAlgn="auto" latinLnBrk="0" hangingPunct="1">
              <a:lnSpc>
                <a:spcPct val="100000"/>
              </a:lnSpc>
              <a:spcBef>
                <a:spcPts val="0"/>
              </a:spcBef>
              <a:spcAft>
                <a:spcPts val="0"/>
              </a:spcAft>
              <a:buClrTx/>
              <a:buSzTx/>
              <a:buFontTx/>
              <a:buNone/>
              <a:tabLst/>
              <a:defRPr/>
            </a:pPr>
            <a:r>
              <a:rPr kumimoji="0" lang="es-419" sz="800" b="0" i="0" u="none" strike="noStrike" kern="0" cap="none" spc="-15" normalizeH="0" baseline="0" noProof="0">
                <a:ln>
                  <a:noFill/>
                </a:ln>
                <a:solidFill>
                  <a:srgbClr val="000000"/>
                </a:solidFill>
                <a:effectLst/>
                <a:uLnTx/>
                <a:uFillTx/>
              </a:rPr>
              <a:t>pathway</a:t>
            </a:r>
            <a:endParaRPr kumimoji="0" lang="en-GB" sz="800" b="0" i="0" u="none" strike="noStrike" kern="0" cap="none" spc="0" normalizeH="0" baseline="0" noProof="0">
              <a:ln>
                <a:noFill/>
              </a:ln>
              <a:solidFill>
                <a:srgbClr val="000000"/>
              </a:solidFill>
              <a:effectLst/>
              <a:uLnTx/>
              <a:uFillTx/>
            </a:endParaRPr>
          </a:p>
        </p:txBody>
      </p:sp>
      <p:sp>
        <p:nvSpPr>
          <p:cNvPr id="39" name="Rectangle: Rounded Corners 8">
            <a:extLst>
              <a:ext uri="{FF2B5EF4-FFF2-40B4-BE49-F238E27FC236}">
                <a16:creationId xmlns:a16="http://schemas.microsoft.com/office/drawing/2014/main" id="{432A9F74-92C5-6F98-337D-62C2965FC794}"/>
              </a:ext>
            </a:extLst>
          </p:cNvPr>
          <p:cNvSpPr/>
          <p:nvPr/>
        </p:nvSpPr>
        <p:spPr>
          <a:xfrm>
            <a:off x="6479878" y="3767993"/>
            <a:ext cx="983318" cy="272068"/>
          </a:xfrm>
          <a:prstGeom prst="roundRect">
            <a:avLst>
              <a:gd name="adj" fmla="val 40033"/>
            </a:avLst>
          </a:prstGeom>
          <a:solidFill>
            <a:schemeClr val="accent3"/>
          </a:solidFill>
          <a:ln w="12700" cap="flat" cmpd="sng" algn="ctr">
            <a:solidFill>
              <a:srgbClr val="FFFFFF"/>
            </a:solidFill>
            <a:prstDash val="solid"/>
          </a:ln>
          <a:effectLst/>
        </p:spPr>
        <p:txBody>
          <a:bodyPr wrap="none" lIns="91440" tIns="45720" rIns="91440" bIns="4572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a:ln>
                  <a:noFill/>
                </a:ln>
                <a:solidFill>
                  <a:srgbClr val="FFFFFF"/>
                </a:solidFill>
                <a:effectLst/>
                <a:uLnTx/>
                <a:uFillTx/>
                <a:latin typeface="Arial"/>
                <a:ea typeface="+mn-ea"/>
                <a:cs typeface="Arial"/>
              </a:rPr>
              <a:t>Thrombin (</a:t>
            </a:r>
            <a:r>
              <a:rPr kumimoji="0" lang="en-US" sz="1000" b="1" i="0" u="none" strike="noStrike" kern="0" cap="none" spc="0" normalizeH="0" baseline="0" noProof="0" err="1">
                <a:ln>
                  <a:noFill/>
                </a:ln>
                <a:solidFill>
                  <a:srgbClr val="FFFFFF"/>
                </a:solidFill>
                <a:effectLst/>
                <a:uLnTx/>
                <a:uFillTx/>
                <a:latin typeface="Arial"/>
                <a:ea typeface="+mn-ea"/>
                <a:cs typeface="Arial"/>
              </a:rPr>
              <a:t>IIa</a:t>
            </a:r>
            <a:r>
              <a:rPr kumimoji="0" lang="en-US" sz="1000" b="1" i="0" u="none" strike="noStrike" kern="0" cap="none" spc="0" normalizeH="0" baseline="0" noProof="0">
                <a:ln>
                  <a:noFill/>
                </a:ln>
                <a:solidFill>
                  <a:srgbClr val="FFFFFF"/>
                </a:solidFill>
                <a:effectLst/>
                <a:uLnTx/>
                <a:uFillTx/>
                <a:latin typeface="Arial"/>
                <a:ea typeface="+mn-ea"/>
                <a:cs typeface="Arial"/>
              </a:rPr>
              <a:t>)</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40" name="Rectangle: Rounded Corners 8">
            <a:extLst>
              <a:ext uri="{FF2B5EF4-FFF2-40B4-BE49-F238E27FC236}">
                <a16:creationId xmlns:a16="http://schemas.microsoft.com/office/drawing/2014/main" id="{20687D81-5FA5-1A69-51A5-7585A991F5EB}"/>
              </a:ext>
            </a:extLst>
          </p:cNvPr>
          <p:cNvSpPr/>
          <p:nvPr/>
        </p:nvSpPr>
        <p:spPr>
          <a:xfrm>
            <a:off x="7507225" y="1966682"/>
            <a:ext cx="573289" cy="272068"/>
          </a:xfrm>
          <a:prstGeom prst="roundRect">
            <a:avLst>
              <a:gd name="adj" fmla="val 40033"/>
            </a:avLst>
          </a:prstGeom>
          <a:solidFill>
            <a:schemeClr val="accent3"/>
          </a:solidFill>
          <a:ln w="12700" cap="flat" cmpd="sng" algn="ctr">
            <a:solidFill>
              <a:srgbClr val="FFFFFF"/>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00" b="1" i="0" u="none" strike="noStrike" kern="0" cap="none" spc="0" normalizeH="0" baseline="0" noProof="0" err="1">
                <a:ln>
                  <a:noFill/>
                </a:ln>
                <a:solidFill>
                  <a:srgbClr val="FFFFFF"/>
                </a:solidFill>
                <a:effectLst/>
                <a:uLnTx/>
                <a:uFillTx/>
                <a:latin typeface="Arial"/>
                <a:ea typeface="+mn-ea"/>
                <a:cs typeface="Arial" panose="020B0604020202020204" pitchFamily="34" charset="0"/>
              </a:rPr>
              <a:t>FXIIa</a:t>
            </a:r>
            <a:endParaRPr kumimoji="0" lang="en-US" sz="10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grpSp>
        <p:nvGrpSpPr>
          <p:cNvPr id="41" name="Group 40">
            <a:extLst>
              <a:ext uri="{FF2B5EF4-FFF2-40B4-BE49-F238E27FC236}">
                <a16:creationId xmlns:a16="http://schemas.microsoft.com/office/drawing/2014/main" id="{534D4538-4473-5577-E28F-98CCA8FC04E2}"/>
              </a:ext>
            </a:extLst>
          </p:cNvPr>
          <p:cNvGrpSpPr/>
          <p:nvPr/>
        </p:nvGrpSpPr>
        <p:grpSpPr>
          <a:xfrm>
            <a:off x="6817054" y="2621788"/>
            <a:ext cx="1075373" cy="305401"/>
            <a:chOff x="6817054" y="2621788"/>
            <a:chExt cx="1075373" cy="305401"/>
          </a:xfrm>
        </p:grpSpPr>
        <p:sp>
          <p:nvSpPr>
            <p:cNvPr id="42" name="TextBox 41">
              <a:extLst>
                <a:ext uri="{FF2B5EF4-FFF2-40B4-BE49-F238E27FC236}">
                  <a16:creationId xmlns:a16="http://schemas.microsoft.com/office/drawing/2014/main" id="{4A18F5A8-08D5-DB57-49E5-46E67FF970F8}"/>
                </a:ext>
              </a:extLst>
            </p:cNvPr>
            <p:cNvSpPr txBox="1"/>
            <p:nvPr/>
          </p:nvSpPr>
          <p:spPr>
            <a:xfrm>
              <a:off x="7259449" y="2788690"/>
              <a:ext cx="632978" cy="138499"/>
            </a:xfrm>
            <a:prstGeom prst="rect">
              <a:avLst/>
            </a:prstGeom>
            <a:noFill/>
          </p:spPr>
          <p:txBody>
            <a:bodyPr wrap="square" lIns="0" tIns="0" rIns="0" bIns="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900" b="1" i="0" u="none" strike="noStrike" kern="0" cap="none" spc="-15" normalizeH="0" baseline="0" noProof="0">
                  <a:ln>
                    <a:noFill/>
                  </a:ln>
                  <a:solidFill>
                    <a:schemeClr val="accent6"/>
                  </a:solidFill>
                  <a:effectLst/>
                  <a:uLnTx/>
                  <a:uFillTx/>
                  <a:latin typeface="Arial"/>
                  <a:cs typeface="Arial"/>
                </a:rPr>
                <a:t>Asundexian</a:t>
              </a:r>
            </a:p>
          </p:txBody>
        </p:sp>
        <p:sp>
          <p:nvSpPr>
            <p:cNvPr id="43" name="Freeform 42">
              <a:extLst>
                <a:ext uri="{FF2B5EF4-FFF2-40B4-BE49-F238E27FC236}">
                  <a16:creationId xmlns:a16="http://schemas.microsoft.com/office/drawing/2014/main" id="{A053ECA4-833E-9D09-A389-24284604DBC4}"/>
                </a:ext>
              </a:extLst>
            </p:cNvPr>
            <p:cNvSpPr/>
            <p:nvPr/>
          </p:nvSpPr>
          <p:spPr bwMode="auto">
            <a:xfrm rot="5400000" flipH="1">
              <a:off x="6930227" y="2508615"/>
              <a:ext cx="227695" cy="454042"/>
            </a:xfrm>
            <a:custGeom>
              <a:avLst/>
              <a:gdLst>
                <a:gd name="csX0" fmla="*/ 160241 w 320482"/>
                <a:gd name="csY0" fmla="*/ 0 h 639066"/>
                <a:gd name="csX1" fmla="*/ 320482 w 320482"/>
                <a:gd name="csY1" fmla="*/ 160241 h 639066"/>
                <a:gd name="csX2" fmla="*/ 222614 w 320482"/>
                <a:gd name="csY2" fmla="*/ 307890 h 639066"/>
                <a:gd name="csX3" fmla="*/ 211249 w 320482"/>
                <a:gd name="csY3" fmla="*/ 310184 h 639066"/>
                <a:gd name="csX4" fmla="*/ 211249 w 320482"/>
                <a:gd name="csY4" fmla="*/ 639066 h 639066"/>
                <a:gd name="csX5" fmla="*/ 109232 w 320482"/>
                <a:gd name="csY5" fmla="*/ 639066 h 639066"/>
                <a:gd name="csX6" fmla="*/ 109232 w 320482"/>
                <a:gd name="csY6" fmla="*/ 310184 h 639066"/>
                <a:gd name="csX7" fmla="*/ 97868 w 320482"/>
                <a:gd name="csY7" fmla="*/ 307890 h 639066"/>
                <a:gd name="csX8" fmla="*/ 0 w 320482"/>
                <a:gd name="csY8" fmla="*/ 160241 h 639066"/>
                <a:gd name="csX9" fmla="*/ 160241 w 320482"/>
                <a:gd name="csY9" fmla="*/ 0 h 6390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20482" h="639066">
                  <a:moveTo>
                    <a:pt x="160241" y="0"/>
                  </a:moveTo>
                  <a:cubicBezTo>
                    <a:pt x="248740" y="0"/>
                    <a:pt x="320482" y="71742"/>
                    <a:pt x="320482" y="160241"/>
                  </a:cubicBezTo>
                  <a:cubicBezTo>
                    <a:pt x="320482" y="226615"/>
                    <a:pt x="280127" y="283564"/>
                    <a:pt x="222614" y="307890"/>
                  </a:cubicBezTo>
                  <a:lnTo>
                    <a:pt x="211249" y="310184"/>
                  </a:lnTo>
                  <a:lnTo>
                    <a:pt x="211249" y="639066"/>
                  </a:lnTo>
                  <a:lnTo>
                    <a:pt x="109232" y="639066"/>
                  </a:lnTo>
                  <a:lnTo>
                    <a:pt x="109232" y="310184"/>
                  </a:lnTo>
                  <a:lnTo>
                    <a:pt x="97868" y="307890"/>
                  </a:lnTo>
                  <a:cubicBezTo>
                    <a:pt x="40355" y="283564"/>
                    <a:pt x="0" y="226615"/>
                    <a:pt x="0" y="160241"/>
                  </a:cubicBezTo>
                  <a:cubicBezTo>
                    <a:pt x="0" y="71742"/>
                    <a:pt x="71742" y="0"/>
                    <a:pt x="160241" y="0"/>
                  </a:cubicBezTo>
                  <a:close/>
                </a:path>
              </a:pathLst>
            </a:custGeom>
            <a:solidFill>
              <a:schemeClr val="accent6"/>
            </a:solidFill>
            <a:ln w="19050" algn="ctr">
              <a:solidFill>
                <a:srgbClr val="FFFFFF"/>
              </a:solidFill>
              <a:miter lim="800000"/>
              <a:headEnd/>
              <a:tailEnd/>
            </a:ln>
            <a:effectLst/>
          </p:spPr>
          <p:txBody>
            <a:bodyPr wrap="squar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600" b="0" i="0" u="none" strike="noStrike" kern="0" cap="none" spc="0" normalizeH="0" baseline="0" noProof="0">
                <a:ln>
                  <a:noFill/>
                </a:ln>
                <a:solidFill>
                  <a:srgbClr val="ED653B"/>
                </a:solidFill>
                <a:effectLst/>
                <a:uLnTx/>
                <a:uFillTx/>
              </a:endParaRPr>
            </a:p>
          </p:txBody>
        </p:sp>
        <p:grpSp>
          <p:nvGrpSpPr>
            <p:cNvPr id="44" name="Group 43">
              <a:extLst>
                <a:ext uri="{FF2B5EF4-FFF2-40B4-BE49-F238E27FC236}">
                  <a16:creationId xmlns:a16="http://schemas.microsoft.com/office/drawing/2014/main" id="{EE3555FC-424D-7AE6-1C6D-AAC4EF852F5F}"/>
                </a:ext>
              </a:extLst>
            </p:cNvPr>
            <p:cNvGrpSpPr/>
            <p:nvPr/>
          </p:nvGrpSpPr>
          <p:grpSpPr>
            <a:xfrm>
              <a:off x="7091380" y="2687250"/>
              <a:ext cx="130228" cy="95392"/>
              <a:chOff x="7223458" y="2815894"/>
              <a:chExt cx="899400" cy="658802"/>
            </a:xfrm>
            <a:solidFill>
              <a:srgbClr val="E6AD00"/>
            </a:solidFill>
          </p:grpSpPr>
          <p:sp>
            <p:nvSpPr>
              <p:cNvPr id="45" name="Freeform 44">
                <a:extLst>
                  <a:ext uri="{FF2B5EF4-FFF2-40B4-BE49-F238E27FC236}">
                    <a16:creationId xmlns:a16="http://schemas.microsoft.com/office/drawing/2014/main" id="{1D05F487-9BCE-B1E7-C9FA-363ACDD66438}"/>
                  </a:ext>
                </a:extLst>
              </p:cNvPr>
              <p:cNvSpPr/>
              <p:nvPr/>
            </p:nvSpPr>
            <p:spPr>
              <a:xfrm>
                <a:off x="7683836" y="3033980"/>
                <a:ext cx="425625" cy="265671"/>
              </a:xfrm>
              <a:custGeom>
                <a:avLst/>
                <a:gdLst>
                  <a:gd name="csX0" fmla="*/ 425626 w 425625"/>
                  <a:gd name="csY0" fmla="*/ 144232 h 265671"/>
                  <a:gd name="csX1" fmla="*/ 219523 w 425625"/>
                  <a:gd name="csY1" fmla="*/ 0 h 265671"/>
                  <a:gd name="csX2" fmla="*/ 202067 w 425625"/>
                  <a:gd name="csY2" fmla="*/ 668 h 265671"/>
                  <a:gd name="csX3" fmla="*/ 4031 w 425625"/>
                  <a:gd name="csY3" fmla="*/ 178450 h 265671"/>
                  <a:gd name="csX4" fmla="*/ 0 w 425625"/>
                  <a:gd name="csY4" fmla="*/ 220279 h 265671"/>
                  <a:gd name="csX5" fmla="*/ 555 w 425625"/>
                  <a:gd name="csY5" fmla="*/ 234939 h 265671"/>
                  <a:gd name="csX6" fmla="*/ 4660 w 425625"/>
                  <a:gd name="csY6" fmla="*/ 265671 h 265671"/>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425625" h="265671">
                    <a:moveTo>
                      <a:pt x="425626" y="144232"/>
                    </a:moveTo>
                    <a:cubicBezTo>
                      <a:pt x="394228" y="58348"/>
                      <a:pt x="312274" y="0"/>
                      <a:pt x="219523" y="0"/>
                    </a:cubicBezTo>
                    <a:cubicBezTo>
                      <a:pt x="213199" y="0"/>
                      <a:pt x="207504" y="223"/>
                      <a:pt x="202067" y="668"/>
                    </a:cubicBezTo>
                    <a:cubicBezTo>
                      <a:pt x="102879" y="8574"/>
                      <a:pt x="22558" y="83397"/>
                      <a:pt x="4031" y="178450"/>
                    </a:cubicBezTo>
                    <a:cubicBezTo>
                      <a:pt x="1368" y="192035"/>
                      <a:pt x="0" y="206026"/>
                      <a:pt x="0" y="220279"/>
                    </a:cubicBezTo>
                    <a:cubicBezTo>
                      <a:pt x="0" y="225215"/>
                      <a:pt x="185" y="230077"/>
                      <a:pt x="555" y="234939"/>
                    </a:cubicBezTo>
                    <a:cubicBezTo>
                      <a:pt x="1183" y="245332"/>
                      <a:pt x="2552" y="255576"/>
                      <a:pt x="4660" y="265671"/>
                    </a:cubicBezTo>
                    <a:close/>
                  </a:path>
                </a:pathLst>
              </a:custGeom>
              <a:solidFill>
                <a:srgbClr val="FFFFFF"/>
              </a:solidFill>
              <a:ln w="9438" cap="flat">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1800" b="0" i="0" u="none" strike="noStrike" kern="0" cap="none" spc="0" normalizeH="0" baseline="0" noProof="0">
                  <a:ln>
                    <a:noFill/>
                  </a:ln>
                  <a:solidFill>
                    <a:srgbClr val="000000"/>
                  </a:solidFill>
                  <a:effectLst/>
                  <a:uLnTx/>
                  <a:uFillTx/>
                </a:endParaRPr>
              </a:p>
            </p:txBody>
          </p:sp>
          <p:sp>
            <p:nvSpPr>
              <p:cNvPr id="46" name="Freeform 45">
                <a:extLst>
                  <a:ext uri="{FF2B5EF4-FFF2-40B4-BE49-F238E27FC236}">
                    <a16:creationId xmlns:a16="http://schemas.microsoft.com/office/drawing/2014/main" id="{AC14B713-B03F-6AF2-102A-F2C342E35398}"/>
                  </a:ext>
                </a:extLst>
              </p:cNvPr>
              <p:cNvSpPr/>
              <p:nvPr/>
            </p:nvSpPr>
            <p:spPr>
              <a:xfrm>
                <a:off x="7701451" y="3220266"/>
                <a:ext cx="421407" cy="254430"/>
              </a:xfrm>
              <a:custGeom>
                <a:avLst/>
                <a:gdLst>
                  <a:gd name="csX0" fmla="*/ 418813 w 421407"/>
                  <a:gd name="csY0" fmla="*/ 0 h 254430"/>
                  <a:gd name="csX1" fmla="*/ 0 w 421407"/>
                  <a:gd name="csY1" fmla="*/ 120849 h 254430"/>
                  <a:gd name="csX2" fmla="*/ 201880 w 421407"/>
                  <a:gd name="csY2" fmla="*/ 254431 h 254430"/>
                  <a:gd name="csX3" fmla="*/ 421407 w 421407"/>
                  <a:gd name="csY3" fmla="*/ 34006 h 254430"/>
                  <a:gd name="csX4" fmla="*/ 418819 w 421407"/>
                  <a:gd name="csY4" fmla="*/ 9 h 254430"/>
                </a:gdLst>
                <a:ahLst/>
                <a:cxnLst>
                  <a:cxn ang="0">
                    <a:pos x="csX0" y="csY0"/>
                  </a:cxn>
                  <a:cxn ang="0">
                    <a:pos x="csX1" y="csY1"/>
                  </a:cxn>
                  <a:cxn ang="0">
                    <a:pos x="csX2" y="csY2"/>
                  </a:cxn>
                  <a:cxn ang="0">
                    <a:pos x="csX3" y="csY3"/>
                  </a:cxn>
                  <a:cxn ang="0">
                    <a:pos x="csX4" y="csY4"/>
                  </a:cxn>
                </a:cxnLst>
                <a:rect l="l" t="t" r="r" b="b"/>
                <a:pathLst>
                  <a:path w="421407" h="254430">
                    <a:moveTo>
                      <a:pt x="418813" y="0"/>
                    </a:moveTo>
                    <a:lnTo>
                      <a:pt x="0" y="120849"/>
                    </a:lnTo>
                    <a:cubicBezTo>
                      <a:pt x="34282" y="201575"/>
                      <a:pt x="112869" y="254431"/>
                      <a:pt x="201880" y="254431"/>
                    </a:cubicBezTo>
                    <a:cubicBezTo>
                      <a:pt x="322919" y="254431"/>
                      <a:pt x="421407" y="155558"/>
                      <a:pt x="421407" y="34006"/>
                    </a:cubicBezTo>
                    <a:cubicBezTo>
                      <a:pt x="421407" y="22575"/>
                      <a:pt x="420557" y="11217"/>
                      <a:pt x="418819" y="9"/>
                    </a:cubicBezTo>
                    <a:close/>
                  </a:path>
                </a:pathLst>
              </a:custGeom>
              <a:solidFill>
                <a:srgbClr val="FFFFFF"/>
              </a:solidFill>
              <a:ln w="9438" cap="flat">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1800" b="0" i="0" u="none" strike="noStrike" kern="0" cap="none" spc="0" normalizeH="0" baseline="0" noProof="0">
                  <a:ln>
                    <a:noFill/>
                  </a:ln>
                  <a:solidFill>
                    <a:srgbClr val="000000"/>
                  </a:solidFill>
                  <a:effectLst/>
                  <a:uLnTx/>
                  <a:uFillTx/>
                </a:endParaRPr>
              </a:p>
            </p:txBody>
          </p:sp>
          <p:sp>
            <p:nvSpPr>
              <p:cNvPr id="47" name="Freeform 46">
                <a:extLst>
                  <a:ext uri="{FF2B5EF4-FFF2-40B4-BE49-F238E27FC236}">
                    <a16:creationId xmlns:a16="http://schemas.microsoft.com/office/drawing/2014/main" id="{B163CF7D-7496-26ED-AE9B-F5DEAF19361C}"/>
                  </a:ext>
                </a:extLst>
              </p:cNvPr>
              <p:cNvSpPr/>
              <p:nvPr/>
            </p:nvSpPr>
            <p:spPr>
              <a:xfrm>
                <a:off x="7223458" y="3037467"/>
                <a:ext cx="416750" cy="424957"/>
              </a:xfrm>
              <a:custGeom>
                <a:avLst/>
                <a:gdLst>
                  <a:gd name="csX0" fmla="*/ 44932 w 416750"/>
                  <a:gd name="csY0" fmla="*/ 161269 h 424957"/>
                  <a:gd name="csX1" fmla="*/ 44932 w 416750"/>
                  <a:gd name="csY1" fmla="*/ 379765 h 424957"/>
                  <a:gd name="csX2" fmla="*/ 262718 w 416750"/>
                  <a:gd name="csY2" fmla="*/ 379765 h 424957"/>
                  <a:gd name="csX3" fmla="*/ 416750 w 416750"/>
                  <a:gd name="csY3" fmla="*/ 225176 h 424957"/>
                  <a:gd name="csX4" fmla="*/ 205620 w 416750"/>
                  <a:gd name="csY4" fmla="*/ 0 h 424957"/>
                </a:gdLst>
                <a:ahLst/>
                <a:cxnLst>
                  <a:cxn ang="0">
                    <a:pos x="csX0" y="csY0"/>
                  </a:cxn>
                  <a:cxn ang="0">
                    <a:pos x="csX1" y="csY1"/>
                  </a:cxn>
                  <a:cxn ang="0">
                    <a:pos x="csX2" y="csY2"/>
                  </a:cxn>
                  <a:cxn ang="0">
                    <a:pos x="csX3" y="csY3"/>
                  </a:cxn>
                  <a:cxn ang="0">
                    <a:pos x="csX4" y="csY4"/>
                  </a:cxn>
                </a:cxnLst>
                <a:rect l="l" t="t" r="r" b="b"/>
                <a:pathLst>
                  <a:path w="416750" h="424957">
                    <a:moveTo>
                      <a:pt x="44932" y="161269"/>
                    </a:moveTo>
                    <a:cubicBezTo>
                      <a:pt x="-14977" y="221506"/>
                      <a:pt x="-14977" y="319525"/>
                      <a:pt x="44932" y="379765"/>
                    </a:cubicBezTo>
                    <a:cubicBezTo>
                      <a:pt x="104953" y="440040"/>
                      <a:pt x="202657" y="440002"/>
                      <a:pt x="262718" y="379765"/>
                    </a:cubicBezTo>
                    <a:lnTo>
                      <a:pt x="416750" y="225176"/>
                    </a:lnTo>
                    <a:lnTo>
                      <a:pt x="205620" y="0"/>
                    </a:lnTo>
                    <a:close/>
                  </a:path>
                </a:pathLst>
              </a:custGeom>
              <a:solidFill>
                <a:srgbClr val="FFFFFF"/>
              </a:solidFill>
              <a:ln w="9438" cap="flat">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1800" b="0" i="0" u="none" strike="noStrike" kern="0" cap="none" spc="0" normalizeH="0" baseline="0" noProof="0">
                  <a:ln>
                    <a:noFill/>
                  </a:ln>
                  <a:solidFill>
                    <a:srgbClr val="000000"/>
                  </a:solidFill>
                  <a:effectLst/>
                  <a:uLnTx/>
                  <a:uFillTx/>
                </a:endParaRPr>
              </a:p>
            </p:txBody>
          </p:sp>
          <p:sp>
            <p:nvSpPr>
              <p:cNvPr id="48" name="Freeform 47">
                <a:extLst>
                  <a:ext uri="{FF2B5EF4-FFF2-40B4-BE49-F238E27FC236}">
                    <a16:creationId xmlns:a16="http://schemas.microsoft.com/office/drawing/2014/main" id="{BC370B77-1AE8-23EB-6331-F9D5A0E58885}"/>
                  </a:ext>
                </a:extLst>
              </p:cNvPr>
              <p:cNvSpPr/>
              <p:nvPr/>
            </p:nvSpPr>
            <p:spPr>
              <a:xfrm>
                <a:off x="7459656" y="2815894"/>
                <a:ext cx="408091" cy="389595"/>
              </a:xfrm>
              <a:custGeom>
                <a:avLst/>
                <a:gdLst>
                  <a:gd name="csX0" fmla="*/ 232356 w 408091"/>
                  <a:gd name="csY0" fmla="*/ 282410 h 389595"/>
                  <a:gd name="csX1" fmla="*/ 245003 w 408091"/>
                  <a:gd name="csY1" fmla="*/ 266488 h 389595"/>
                  <a:gd name="csX2" fmla="*/ 246852 w 408091"/>
                  <a:gd name="csY2" fmla="*/ 264372 h 389595"/>
                  <a:gd name="csX3" fmla="*/ 260979 w 408091"/>
                  <a:gd name="csY3" fmla="*/ 249452 h 389595"/>
                  <a:gd name="csX4" fmla="*/ 262791 w 408091"/>
                  <a:gd name="csY4" fmla="*/ 247745 h 389595"/>
                  <a:gd name="csX5" fmla="*/ 278397 w 408091"/>
                  <a:gd name="csY5" fmla="*/ 233864 h 389595"/>
                  <a:gd name="csX6" fmla="*/ 279987 w 408091"/>
                  <a:gd name="csY6" fmla="*/ 232602 h 389595"/>
                  <a:gd name="csX7" fmla="*/ 297183 w 408091"/>
                  <a:gd name="csY7" fmla="*/ 219797 h 389595"/>
                  <a:gd name="csX8" fmla="*/ 298256 w 408091"/>
                  <a:gd name="csY8" fmla="*/ 219092 h 389595"/>
                  <a:gd name="csX9" fmla="*/ 317191 w 408091"/>
                  <a:gd name="csY9" fmla="*/ 207437 h 389595"/>
                  <a:gd name="csX10" fmla="*/ 317449 w 408091"/>
                  <a:gd name="csY10" fmla="*/ 207289 h 389595"/>
                  <a:gd name="csX11" fmla="*/ 337641 w 408091"/>
                  <a:gd name="csY11" fmla="*/ 197193 h 389595"/>
                  <a:gd name="csX12" fmla="*/ 338307 w 408091"/>
                  <a:gd name="csY12" fmla="*/ 196859 h 389595"/>
                  <a:gd name="csX13" fmla="*/ 358906 w 408091"/>
                  <a:gd name="csY13" fmla="*/ 188805 h 389595"/>
                  <a:gd name="csX14" fmla="*/ 360496 w 408091"/>
                  <a:gd name="csY14" fmla="*/ 188211 h 389595"/>
                  <a:gd name="csX15" fmla="*/ 381279 w 408091"/>
                  <a:gd name="csY15" fmla="*/ 182199 h 389595"/>
                  <a:gd name="csX16" fmla="*/ 383609 w 408091"/>
                  <a:gd name="csY16" fmla="*/ 181605 h 389595"/>
                  <a:gd name="csX17" fmla="*/ 404615 w 408091"/>
                  <a:gd name="csY17" fmla="*/ 177597 h 389595"/>
                  <a:gd name="csX18" fmla="*/ 406390 w 408091"/>
                  <a:gd name="csY18" fmla="*/ 177263 h 389595"/>
                  <a:gd name="csX19" fmla="*/ 408092 w 408091"/>
                  <a:gd name="csY19" fmla="*/ 154511 h 389595"/>
                  <a:gd name="csX20" fmla="*/ 362937 w 408091"/>
                  <a:gd name="csY20" fmla="*/ 45206 h 389595"/>
                  <a:gd name="csX21" fmla="*/ 254026 w 408091"/>
                  <a:gd name="csY21" fmla="*/ 0 h 389595"/>
                  <a:gd name="csX22" fmla="*/ 145114 w 408091"/>
                  <a:gd name="csY22" fmla="*/ 45206 h 389595"/>
                  <a:gd name="csX23" fmla="*/ 0 w 408091"/>
                  <a:gd name="csY23" fmla="*/ 190845 h 389595"/>
                  <a:gd name="csX24" fmla="*/ 185606 w 408091"/>
                  <a:gd name="csY24" fmla="*/ 388742 h 389595"/>
                  <a:gd name="csX25" fmla="*/ 185458 w 408091"/>
                  <a:gd name="csY25" fmla="*/ 389595 h 389595"/>
                  <a:gd name="csX26" fmla="*/ 185643 w 408091"/>
                  <a:gd name="csY26" fmla="*/ 388779 h 389595"/>
                  <a:gd name="csX27" fmla="*/ 190340 w 408091"/>
                  <a:gd name="csY27" fmla="*/ 368662 h 389595"/>
                  <a:gd name="csX28" fmla="*/ 191005 w 408091"/>
                  <a:gd name="csY28" fmla="*/ 366250 h 389595"/>
                  <a:gd name="csX29" fmla="*/ 197588 w 408091"/>
                  <a:gd name="csY29" fmla="*/ 346394 h 389595"/>
                  <a:gd name="csX30" fmla="*/ 198586 w 408091"/>
                  <a:gd name="csY30" fmla="*/ 343721 h 389595"/>
                  <a:gd name="csX31" fmla="*/ 206759 w 408091"/>
                  <a:gd name="csY31" fmla="*/ 324867 h 389595"/>
                  <a:gd name="csX32" fmla="*/ 208054 w 408091"/>
                  <a:gd name="csY32" fmla="*/ 322157 h 389595"/>
                  <a:gd name="csX33" fmla="*/ 217779 w 408091"/>
                  <a:gd name="csY33" fmla="*/ 304268 h 389595"/>
                  <a:gd name="csX34" fmla="*/ 219333 w 408091"/>
                  <a:gd name="csY34" fmla="*/ 301633 h 389595"/>
                  <a:gd name="csX35" fmla="*/ 230538 w 408091"/>
                  <a:gd name="csY35" fmla="*/ 284709 h 389595"/>
                  <a:gd name="csX36" fmla="*/ 232350 w 408091"/>
                  <a:gd name="csY36" fmla="*/ 282407 h 3895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Lst>
                <a:rect l="l" t="t" r="r" b="b"/>
                <a:pathLst>
                  <a:path w="408091" h="389595">
                    <a:moveTo>
                      <a:pt x="232356" y="282410"/>
                    </a:moveTo>
                    <a:cubicBezTo>
                      <a:pt x="236386" y="276954"/>
                      <a:pt x="240602" y="271610"/>
                      <a:pt x="245003" y="266488"/>
                    </a:cubicBezTo>
                    <a:cubicBezTo>
                      <a:pt x="245632" y="265783"/>
                      <a:pt x="246260" y="265077"/>
                      <a:pt x="246852" y="264372"/>
                    </a:cubicBezTo>
                    <a:cubicBezTo>
                      <a:pt x="251364" y="259213"/>
                      <a:pt x="256060" y="254240"/>
                      <a:pt x="260979" y="249452"/>
                    </a:cubicBezTo>
                    <a:cubicBezTo>
                      <a:pt x="261571" y="248858"/>
                      <a:pt x="262199" y="248301"/>
                      <a:pt x="262791" y="247745"/>
                    </a:cubicBezTo>
                    <a:cubicBezTo>
                      <a:pt x="267821" y="242920"/>
                      <a:pt x="272998" y="238280"/>
                      <a:pt x="278397" y="233864"/>
                    </a:cubicBezTo>
                    <a:cubicBezTo>
                      <a:pt x="278915" y="233419"/>
                      <a:pt x="279469" y="233047"/>
                      <a:pt x="279987" y="232602"/>
                    </a:cubicBezTo>
                    <a:cubicBezTo>
                      <a:pt x="285571" y="228111"/>
                      <a:pt x="291266" y="223843"/>
                      <a:pt x="297183" y="219797"/>
                    </a:cubicBezTo>
                    <a:cubicBezTo>
                      <a:pt x="297553" y="219537"/>
                      <a:pt x="297923" y="219314"/>
                      <a:pt x="298256" y="219092"/>
                    </a:cubicBezTo>
                    <a:cubicBezTo>
                      <a:pt x="304395" y="214972"/>
                      <a:pt x="310682" y="211038"/>
                      <a:pt x="317191" y="207437"/>
                    </a:cubicBezTo>
                    <a:cubicBezTo>
                      <a:pt x="317264" y="207400"/>
                      <a:pt x="317375" y="207326"/>
                      <a:pt x="317449" y="207289"/>
                    </a:cubicBezTo>
                    <a:cubicBezTo>
                      <a:pt x="323995" y="203651"/>
                      <a:pt x="330725" y="200274"/>
                      <a:pt x="337641" y="197193"/>
                    </a:cubicBezTo>
                    <a:cubicBezTo>
                      <a:pt x="337863" y="197082"/>
                      <a:pt x="338085" y="196971"/>
                      <a:pt x="338307" y="196859"/>
                    </a:cubicBezTo>
                    <a:cubicBezTo>
                      <a:pt x="345038" y="193890"/>
                      <a:pt x="351916" y="191218"/>
                      <a:pt x="358906" y="188805"/>
                    </a:cubicBezTo>
                    <a:cubicBezTo>
                      <a:pt x="359461" y="188620"/>
                      <a:pt x="359978" y="188434"/>
                      <a:pt x="360496" y="188211"/>
                    </a:cubicBezTo>
                    <a:cubicBezTo>
                      <a:pt x="367301" y="185910"/>
                      <a:pt x="374216" y="183943"/>
                      <a:pt x="381279" y="182199"/>
                    </a:cubicBezTo>
                    <a:cubicBezTo>
                      <a:pt x="382056" y="182013"/>
                      <a:pt x="382833" y="181791"/>
                      <a:pt x="383609" y="181605"/>
                    </a:cubicBezTo>
                    <a:cubicBezTo>
                      <a:pt x="390488" y="179972"/>
                      <a:pt x="397515" y="178636"/>
                      <a:pt x="404615" y="177597"/>
                    </a:cubicBezTo>
                    <a:cubicBezTo>
                      <a:pt x="405207" y="177522"/>
                      <a:pt x="405762" y="177337"/>
                      <a:pt x="406390" y="177263"/>
                    </a:cubicBezTo>
                    <a:cubicBezTo>
                      <a:pt x="407500" y="169765"/>
                      <a:pt x="408092" y="162157"/>
                      <a:pt x="408092" y="154511"/>
                    </a:cubicBezTo>
                    <a:cubicBezTo>
                      <a:pt x="408092" y="113239"/>
                      <a:pt x="392042" y="74454"/>
                      <a:pt x="362937" y="45206"/>
                    </a:cubicBezTo>
                    <a:cubicBezTo>
                      <a:pt x="332908" y="15068"/>
                      <a:pt x="293486" y="0"/>
                      <a:pt x="254026" y="0"/>
                    </a:cubicBezTo>
                    <a:cubicBezTo>
                      <a:pt x="214603" y="0"/>
                      <a:pt x="175145" y="15068"/>
                      <a:pt x="145114" y="45206"/>
                    </a:cubicBezTo>
                    <a:lnTo>
                      <a:pt x="0" y="190845"/>
                    </a:lnTo>
                    <a:lnTo>
                      <a:pt x="185606" y="388742"/>
                    </a:lnTo>
                    <a:cubicBezTo>
                      <a:pt x="185532" y="389039"/>
                      <a:pt x="185495" y="389336"/>
                      <a:pt x="185458" y="389595"/>
                    </a:cubicBezTo>
                    <a:cubicBezTo>
                      <a:pt x="185532" y="389336"/>
                      <a:pt x="185606" y="389039"/>
                      <a:pt x="185643" y="388779"/>
                    </a:cubicBezTo>
                    <a:cubicBezTo>
                      <a:pt x="186937" y="381987"/>
                      <a:pt x="188527" y="375269"/>
                      <a:pt x="190340" y="368662"/>
                    </a:cubicBezTo>
                    <a:cubicBezTo>
                      <a:pt x="190561" y="367846"/>
                      <a:pt x="190783" y="367029"/>
                      <a:pt x="191005" y="366250"/>
                    </a:cubicBezTo>
                    <a:cubicBezTo>
                      <a:pt x="192928" y="359532"/>
                      <a:pt x="195147" y="352926"/>
                      <a:pt x="197588" y="346394"/>
                    </a:cubicBezTo>
                    <a:cubicBezTo>
                      <a:pt x="197921" y="345503"/>
                      <a:pt x="198254" y="344612"/>
                      <a:pt x="198586" y="343721"/>
                    </a:cubicBezTo>
                    <a:cubicBezTo>
                      <a:pt x="201064" y="337300"/>
                      <a:pt x="203801" y="331028"/>
                      <a:pt x="206759" y="324867"/>
                    </a:cubicBezTo>
                    <a:cubicBezTo>
                      <a:pt x="207203" y="323976"/>
                      <a:pt x="207610" y="323048"/>
                      <a:pt x="208054" y="322157"/>
                    </a:cubicBezTo>
                    <a:cubicBezTo>
                      <a:pt x="211049" y="316070"/>
                      <a:pt x="214304" y="310095"/>
                      <a:pt x="217779" y="304268"/>
                    </a:cubicBezTo>
                    <a:cubicBezTo>
                      <a:pt x="218297" y="303377"/>
                      <a:pt x="218815" y="302523"/>
                      <a:pt x="219333" y="301633"/>
                    </a:cubicBezTo>
                    <a:cubicBezTo>
                      <a:pt x="222846" y="295843"/>
                      <a:pt x="226581" y="290201"/>
                      <a:pt x="230538" y="284709"/>
                    </a:cubicBezTo>
                    <a:cubicBezTo>
                      <a:pt x="231167" y="284040"/>
                      <a:pt x="231758" y="283224"/>
                      <a:pt x="232350" y="282407"/>
                    </a:cubicBezTo>
                    <a:close/>
                  </a:path>
                </a:pathLst>
              </a:custGeom>
              <a:solidFill>
                <a:srgbClr val="FFFFFF"/>
              </a:solidFill>
              <a:ln w="9438" cap="flat">
                <a:no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AR" sz="1800" b="0" i="0" u="none" strike="noStrike" kern="0" cap="none" spc="0" normalizeH="0" baseline="0" noProof="0">
                  <a:ln>
                    <a:noFill/>
                  </a:ln>
                  <a:solidFill>
                    <a:srgbClr val="000000"/>
                  </a:solidFill>
                  <a:effectLst/>
                  <a:uLnTx/>
                  <a:uFillTx/>
                </a:endParaRPr>
              </a:p>
            </p:txBody>
          </p:sp>
        </p:grpSp>
      </p:grpSp>
      <p:sp>
        <p:nvSpPr>
          <p:cNvPr id="50" name="TextBox 49">
            <a:extLst>
              <a:ext uri="{FF2B5EF4-FFF2-40B4-BE49-F238E27FC236}">
                <a16:creationId xmlns:a16="http://schemas.microsoft.com/office/drawing/2014/main" id="{C7D07753-3568-AEEE-ABA6-ACFE8B9D1039}"/>
              </a:ext>
            </a:extLst>
          </p:cNvPr>
          <p:cNvSpPr txBox="1"/>
          <p:nvPr/>
        </p:nvSpPr>
        <p:spPr>
          <a:xfrm>
            <a:off x="5351923" y="1341797"/>
            <a:ext cx="555084" cy="12311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000000"/>
                </a:solidFill>
                <a:effectLst/>
                <a:uLnTx/>
                <a:uFillTx/>
              </a:rPr>
              <a:t>Hemostasis</a:t>
            </a:r>
            <a:endParaRPr kumimoji="0" lang="en-GB" sz="800" b="1" i="0" u="none" strike="noStrike" kern="0" cap="none" spc="0" normalizeH="0" baseline="0" noProof="0">
              <a:ln>
                <a:noFill/>
              </a:ln>
              <a:solidFill>
                <a:srgbClr val="000000"/>
              </a:solidFill>
              <a:effectLst/>
              <a:uLnTx/>
              <a:uFillTx/>
            </a:endParaRPr>
          </a:p>
        </p:txBody>
      </p:sp>
      <p:sp>
        <p:nvSpPr>
          <p:cNvPr id="53" name="TextBox 52">
            <a:extLst>
              <a:ext uri="{FF2B5EF4-FFF2-40B4-BE49-F238E27FC236}">
                <a16:creationId xmlns:a16="http://schemas.microsoft.com/office/drawing/2014/main" id="{2D3EA3FB-BCC1-3024-2649-E846C7DF84D2}"/>
              </a:ext>
            </a:extLst>
          </p:cNvPr>
          <p:cNvSpPr txBox="1"/>
          <p:nvPr/>
        </p:nvSpPr>
        <p:spPr>
          <a:xfrm>
            <a:off x="8125401" y="1190406"/>
            <a:ext cx="573288" cy="123111"/>
          </a:xfrm>
          <a:prstGeom prst="rect">
            <a:avLst/>
          </a:prstGeom>
          <a:noFill/>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419" sz="800" b="1" i="0" u="none" strike="noStrike" kern="0" cap="none" spc="-15" normalizeH="0" baseline="0" noProof="0">
                <a:ln>
                  <a:noFill/>
                </a:ln>
                <a:solidFill>
                  <a:srgbClr val="000000"/>
                </a:solidFill>
                <a:effectLst/>
                <a:uLnTx/>
                <a:uFillTx/>
              </a:rPr>
              <a:t>Thrombosis</a:t>
            </a:r>
            <a:endParaRPr kumimoji="0" lang="en-GB" sz="800" b="1" i="0" u="none" strike="noStrike" kern="0" cap="none" spc="0" normalizeH="0" baseline="0" noProof="0">
              <a:ln>
                <a:noFill/>
              </a:ln>
              <a:solidFill>
                <a:srgbClr val="000000"/>
              </a:solidFill>
              <a:effectLst/>
              <a:uLnTx/>
              <a:uFillTx/>
            </a:endParaRPr>
          </a:p>
        </p:txBody>
      </p:sp>
      <p:cxnSp>
        <p:nvCxnSpPr>
          <p:cNvPr id="512" name="Straight Arrow Connector 511">
            <a:extLst>
              <a:ext uri="{FF2B5EF4-FFF2-40B4-BE49-F238E27FC236}">
                <a16:creationId xmlns:a16="http://schemas.microsoft.com/office/drawing/2014/main" id="{DD5CC92E-17B1-3874-9ADA-42A2F5B9B80C}"/>
              </a:ext>
            </a:extLst>
          </p:cNvPr>
          <p:cNvCxnSpPr/>
          <p:nvPr/>
        </p:nvCxnSpPr>
        <p:spPr bwMode="auto">
          <a:xfrm flipH="1">
            <a:off x="7498091" y="1254272"/>
            <a:ext cx="568410" cy="0"/>
          </a:xfrm>
          <a:prstGeom prst="straightConnector1">
            <a:avLst/>
          </a:prstGeom>
          <a:noFill/>
          <a:ln w="12700" cap="flat" cmpd="sng" algn="ctr">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13" name="Straight Arrow Connector 512">
            <a:extLst>
              <a:ext uri="{FF2B5EF4-FFF2-40B4-BE49-F238E27FC236}">
                <a16:creationId xmlns:a16="http://schemas.microsoft.com/office/drawing/2014/main" id="{44A29F1B-F377-4C4E-03AE-5781AB69AA77}"/>
              </a:ext>
            </a:extLst>
          </p:cNvPr>
          <p:cNvCxnSpPr/>
          <p:nvPr/>
        </p:nvCxnSpPr>
        <p:spPr bwMode="auto">
          <a:xfrm>
            <a:off x="5953906" y="1417774"/>
            <a:ext cx="230114" cy="0"/>
          </a:xfrm>
          <a:prstGeom prst="straightConnector1">
            <a:avLst/>
          </a:prstGeom>
          <a:noFill/>
          <a:ln w="12700" cap="flat" cmpd="sng" algn="ctr">
            <a:solidFill>
              <a:srgbClr val="000000"/>
            </a:solidFill>
            <a:prstDash val="solid"/>
            <a:round/>
            <a:headEnd type="none" w="sm" len="sm"/>
            <a:tailEnd type="none" w="sm" len="sm"/>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14" name="Content Placeholder 9">
            <a:extLst>
              <a:ext uri="{FF2B5EF4-FFF2-40B4-BE49-F238E27FC236}">
                <a16:creationId xmlns:a16="http://schemas.microsoft.com/office/drawing/2014/main" id="{05E8C98B-A47A-9570-C4E1-8ED39873B77E}"/>
              </a:ext>
            </a:extLst>
          </p:cNvPr>
          <p:cNvSpPr txBox="1">
            <a:spLocks/>
          </p:cNvSpPr>
          <p:nvPr/>
        </p:nvSpPr>
        <p:spPr>
          <a:xfrm>
            <a:off x="5255498" y="922280"/>
            <a:ext cx="3528935" cy="184666"/>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Coagulation cascade</a:t>
            </a:r>
            <a:r>
              <a:rPr kumimoji="0" lang="en-GB" sz="1200" b="1" i="0" u="none" strike="noStrike" kern="0" cap="none" spc="0" normalizeH="0" baseline="30000" noProof="0">
                <a:ln>
                  <a:noFill/>
                </a:ln>
                <a:solidFill>
                  <a:schemeClr val="tx2"/>
                </a:solidFill>
                <a:effectLst/>
                <a:uLnTx/>
                <a:uFillTx/>
                <a:latin typeface="Arial"/>
                <a:ea typeface="+mn-ea"/>
                <a:cs typeface="+mn-cs"/>
              </a:rPr>
              <a:t>2,4</a:t>
            </a:r>
          </a:p>
        </p:txBody>
      </p:sp>
      <p:pic>
        <p:nvPicPr>
          <p:cNvPr id="6" name="Picture 5" descr="A close up of a structure&#10;&#10;AI-generated content may be incorrect.">
            <a:extLst>
              <a:ext uri="{FF2B5EF4-FFF2-40B4-BE49-F238E27FC236}">
                <a16:creationId xmlns:a16="http://schemas.microsoft.com/office/drawing/2014/main" id="{8F7B968E-8D6D-548F-5254-3532AFC8F88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44522" y="1099899"/>
            <a:ext cx="2014656" cy="1007328"/>
          </a:xfrm>
          <a:prstGeom prst="rect">
            <a:avLst/>
          </a:prstGeom>
        </p:spPr>
      </p:pic>
    </p:spTree>
    <p:extLst>
      <p:ext uri="{BB962C8B-B14F-4D97-AF65-F5344CB8AC3E}">
        <p14:creationId xmlns:p14="http://schemas.microsoft.com/office/powerpoint/2010/main" val="17596683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14067-73F0-7239-3FDF-05C69647C8CD}"/>
              </a:ext>
            </a:extLst>
          </p:cNvPr>
          <p:cNvSpPr>
            <a:spLocks noGrp="1"/>
          </p:cNvSpPr>
          <p:nvPr>
            <p:ph type="title"/>
          </p:nvPr>
        </p:nvSpPr>
        <p:spPr/>
        <p:txBody>
          <a:bodyPr/>
          <a:lstStyle/>
          <a:p>
            <a:r>
              <a:rPr lang="en-US">
                <a:solidFill>
                  <a:schemeClr val="accent6"/>
                </a:solidFill>
              </a:rPr>
              <a:t>Asundexian</a:t>
            </a:r>
            <a:r>
              <a:rPr lang="en-US"/>
              <a:t> is an oral FXIa inhibitor</a:t>
            </a:r>
          </a:p>
        </p:txBody>
      </p:sp>
      <p:sp>
        <p:nvSpPr>
          <p:cNvPr id="17" name="Text Placeholder 16">
            <a:extLst>
              <a:ext uri="{FF2B5EF4-FFF2-40B4-BE49-F238E27FC236}">
                <a16:creationId xmlns:a16="http://schemas.microsoft.com/office/drawing/2014/main" id="{6A78BB50-8C93-24A9-0678-29E4C5CBEC45}"/>
              </a:ext>
            </a:extLst>
          </p:cNvPr>
          <p:cNvSpPr>
            <a:spLocks noGrp="1"/>
          </p:cNvSpPr>
          <p:nvPr>
            <p:ph type="body" sz="quarter" idx="14"/>
          </p:nvPr>
        </p:nvSpPr>
        <p:spPr>
          <a:xfrm>
            <a:off x="359569" y="4464807"/>
            <a:ext cx="8424000" cy="262764"/>
          </a:xfrm>
        </p:spPr>
        <p:txBody>
          <a:bodyPr/>
          <a:lstStyle/>
          <a:p>
            <a:r>
              <a:rPr lang="en-GB">
                <a:solidFill>
                  <a:schemeClr val="accent2"/>
                </a:solidFill>
              </a:rPr>
              <a:t>CYP3A4, cytochrome P450 3A4; DDI, drug–drug interaction; FXIa, activated factor XI; PD, pharmacodynamics; PK, pharmacokinetics.</a:t>
            </a:r>
            <a:br>
              <a:rPr lang="en-GB">
                <a:solidFill>
                  <a:schemeClr val="accent2"/>
                </a:solidFill>
              </a:rPr>
            </a:br>
            <a:r>
              <a:rPr lang="en-GB" b="1">
                <a:solidFill>
                  <a:schemeClr val="accent2"/>
                </a:solidFill>
              </a:rPr>
              <a:t>1. </a:t>
            </a:r>
            <a:r>
              <a:rPr lang="en-GB">
                <a:solidFill>
                  <a:schemeClr val="accent2"/>
                </a:solidFill>
              </a:rPr>
              <a:t>Edwards J, et al. Am J Health </a:t>
            </a:r>
            <a:r>
              <a:rPr lang="en-GB" err="1">
                <a:solidFill>
                  <a:schemeClr val="accent2"/>
                </a:solidFill>
              </a:rPr>
              <a:t>Syst</a:t>
            </a:r>
            <a:r>
              <a:rPr lang="en-GB">
                <a:solidFill>
                  <a:schemeClr val="accent2"/>
                </a:solidFill>
              </a:rPr>
              <a:t> Pharm. 2024;81:1222–1229; </a:t>
            </a:r>
            <a:r>
              <a:rPr lang="en-GB" b="1">
                <a:solidFill>
                  <a:schemeClr val="accent2"/>
                </a:solidFill>
              </a:rPr>
              <a:t>2. </a:t>
            </a:r>
            <a:r>
              <a:rPr lang="en-GB">
                <a:solidFill>
                  <a:schemeClr val="accent2"/>
                </a:solidFill>
              </a:rPr>
              <a:t>Thomas D, et al. J </a:t>
            </a:r>
            <a:r>
              <a:rPr lang="en-GB" err="1">
                <a:solidFill>
                  <a:schemeClr val="accent2"/>
                </a:solidFill>
              </a:rPr>
              <a:t>Thromb</a:t>
            </a:r>
            <a:r>
              <a:rPr lang="en-GB">
                <a:solidFill>
                  <a:schemeClr val="accent2"/>
                </a:solidFill>
              </a:rPr>
              <a:t> </a:t>
            </a:r>
            <a:r>
              <a:rPr lang="en-GB" err="1">
                <a:solidFill>
                  <a:schemeClr val="accent2"/>
                </a:solidFill>
              </a:rPr>
              <a:t>Haemost</a:t>
            </a:r>
            <a:r>
              <a:rPr lang="en-GB">
                <a:solidFill>
                  <a:schemeClr val="accent2"/>
                </a:solidFill>
              </a:rPr>
              <a:t>. 2021;19:2407–2416; </a:t>
            </a:r>
            <a:r>
              <a:rPr lang="en-GB" b="1">
                <a:solidFill>
                  <a:schemeClr val="accent2"/>
                </a:solidFill>
              </a:rPr>
              <a:t>3. </a:t>
            </a:r>
            <a:r>
              <a:rPr lang="en-GB">
                <a:solidFill>
                  <a:schemeClr val="accent2"/>
                </a:solidFill>
              </a:rPr>
              <a:t>Brase C, et al. Clin </a:t>
            </a:r>
            <a:r>
              <a:rPr lang="en-GB" err="1">
                <a:solidFill>
                  <a:schemeClr val="accent2"/>
                </a:solidFill>
              </a:rPr>
              <a:t>Pharmacokinet</a:t>
            </a:r>
            <a:r>
              <a:rPr lang="en-GB">
                <a:solidFill>
                  <a:schemeClr val="accent2"/>
                </a:solidFill>
              </a:rPr>
              <a:t>. 2024;63(11):1631–1648; 4. Kubitza D, et al. Br J Clin </a:t>
            </a:r>
            <a:r>
              <a:rPr lang="en-GB" err="1">
                <a:solidFill>
                  <a:schemeClr val="accent2"/>
                </a:solidFill>
              </a:rPr>
              <a:t>Pharmacol</a:t>
            </a:r>
            <a:r>
              <a:rPr lang="en-GB">
                <a:solidFill>
                  <a:schemeClr val="accent2"/>
                </a:solidFill>
              </a:rPr>
              <a:t>. 2022;88:3447–3462; </a:t>
            </a:r>
            <a:r>
              <a:rPr lang="en-GB" b="1">
                <a:solidFill>
                  <a:schemeClr val="accent2"/>
                </a:solidFill>
              </a:rPr>
              <a:t>5.</a:t>
            </a:r>
            <a:r>
              <a:rPr lang="en-GB">
                <a:solidFill>
                  <a:schemeClr val="accent2"/>
                </a:solidFill>
              </a:rPr>
              <a:t> </a:t>
            </a:r>
            <a:r>
              <a:rPr lang="en-GB" err="1">
                <a:solidFill>
                  <a:schemeClr val="accent2"/>
                </a:solidFill>
              </a:rPr>
              <a:t>Kanefendt</a:t>
            </a:r>
            <a:r>
              <a:rPr lang="en-GB">
                <a:solidFill>
                  <a:schemeClr val="accent2"/>
                </a:solidFill>
              </a:rPr>
              <a:t> F, et al. Clin </a:t>
            </a:r>
            <a:r>
              <a:rPr lang="en-GB" err="1">
                <a:solidFill>
                  <a:schemeClr val="accent2"/>
                </a:solidFill>
              </a:rPr>
              <a:t>Pharmacol</a:t>
            </a:r>
            <a:r>
              <a:rPr lang="en-GB">
                <a:solidFill>
                  <a:schemeClr val="accent2"/>
                </a:solidFill>
              </a:rPr>
              <a:t> Drug Dev. 2023;12:219–230; </a:t>
            </a:r>
            <a:r>
              <a:rPr lang="en-GB" b="1">
                <a:solidFill>
                  <a:schemeClr val="accent2"/>
                </a:solidFill>
              </a:rPr>
              <a:t>6.</a:t>
            </a:r>
            <a:r>
              <a:rPr lang="en-GB">
                <a:solidFill>
                  <a:schemeClr val="accent2"/>
                </a:solidFill>
              </a:rPr>
              <a:t> </a:t>
            </a:r>
            <a:r>
              <a:rPr lang="en-GB" err="1">
                <a:solidFill>
                  <a:schemeClr val="accent2"/>
                </a:solidFill>
              </a:rPr>
              <a:t>Shoamanesh</a:t>
            </a:r>
            <a:r>
              <a:rPr lang="en-GB">
                <a:solidFill>
                  <a:schemeClr val="accent2"/>
                </a:solidFill>
              </a:rPr>
              <a:t> A, et al. Lancet. 2022;400:997–1007.</a:t>
            </a:r>
          </a:p>
        </p:txBody>
      </p:sp>
      <p:sp>
        <p:nvSpPr>
          <p:cNvPr id="41" name="TextBox 40">
            <a:extLst>
              <a:ext uri="{FF2B5EF4-FFF2-40B4-BE49-F238E27FC236}">
                <a16:creationId xmlns:a16="http://schemas.microsoft.com/office/drawing/2014/main" id="{BD532BDF-9464-FAC9-ABF5-53386E32A689}"/>
              </a:ext>
            </a:extLst>
          </p:cNvPr>
          <p:cNvSpPr txBox="1"/>
          <p:nvPr/>
        </p:nvSpPr>
        <p:spPr>
          <a:xfrm>
            <a:off x="737065" y="1222375"/>
            <a:ext cx="8048160" cy="534927"/>
          </a:xfrm>
          <a:prstGeom prst="rect">
            <a:avLst/>
          </a:prstGeom>
          <a:solidFill>
            <a:schemeClr val="accent4">
              <a:lumMod val="20000"/>
              <a:lumOff val="80000"/>
            </a:schemeClr>
          </a:solidFill>
        </p:spPr>
        <p:txBody>
          <a:bodyPr wrap="square" lIns="274320" anchor="ctr">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000" b="0" i="0" u="none" strike="noStrike" kern="1200" cap="none" spc="-20" normalizeH="0" baseline="0" noProof="0">
                <a:ln>
                  <a:noFill/>
                </a:ln>
                <a:solidFill>
                  <a:srgbClr val="3C3C3B"/>
                </a:solidFill>
                <a:effectLst/>
                <a:uLnTx/>
                <a:uFillTx/>
                <a:latin typeface="Arial" panose="020B0604020202020204"/>
                <a:ea typeface="+mn-ea"/>
                <a:cs typeface="+mn-cs"/>
              </a:rPr>
              <a:t>Direct, potent, oral, selective small molecule inhibitor of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mn-cs"/>
              </a:rPr>
              <a:t>FXIa</a:t>
            </a:r>
            <a:r>
              <a:rPr kumimoji="0" lang="en-GB" sz="1000" b="0" i="0" u="none" strike="noStrike" kern="1200" cap="none" spc="0" normalizeH="0" baseline="30000" noProof="0">
                <a:ln>
                  <a:noFill/>
                </a:ln>
                <a:solidFill>
                  <a:srgbClr val="3C3C3B"/>
                </a:solidFill>
                <a:effectLst/>
                <a:uLnTx/>
                <a:uFillTx/>
                <a:latin typeface="Arial" panose="020B0604020202020204"/>
                <a:ea typeface="+mn-ea"/>
                <a:cs typeface="+mn-cs"/>
              </a:rPr>
              <a:t>1,2</a:t>
            </a:r>
          </a:p>
        </p:txBody>
      </p:sp>
      <p:sp>
        <p:nvSpPr>
          <p:cNvPr id="42" name="Oval 41">
            <a:extLst>
              <a:ext uri="{FF2B5EF4-FFF2-40B4-BE49-F238E27FC236}">
                <a16:creationId xmlns:a16="http://schemas.microsoft.com/office/drawing/2014/main" id="{35683DB2-E74C-23C8-28AA-7748E6846D86}"/>
              </a:ext>
            </a:extLst>
          </p:cNvPr>
          <p:cNvSpPr>
            <a:spLocks noChangeAspect="1"/>
          </p:cNvSpPr>
          <p:nvPr/>
        </p:nvSpPr>
        <p:spPr>
          <a:xfrm flipH="1">
            <a:off x="360362" y="1222375"/>
            <a:ext cx="534929" cy="534928"/>
          </a:xfrm>
          <a:prstGeom prst="ellipse">
            <a:avLst/>
          </a:prstGeom>
          <a:solidFill>
            <a:schemeClr val="accent1"/>
          </a:solidFill>
          <a:ln w="12700" cap="flat" cmpd="sng" algn="ctr">
            <a:noFill/>
            <a:prstDash val="solid"/>
            <a:miter lim="800000"/>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FXI</a:t>
            </a:r>
          </a:p>
        </p:txBody>
      </p:sp>
      <p:sp>
        <p:nvSpPr>
          <p:cNvPr id="45" name="TextBox 44">
            <a:extLst>
              <a:ext uri="{FF2B5EF4-FFF2-40B4-BE49-F238E27FC236}">
                <a16:creationId xmlns:a16="http://schemas.microsoft.com/office/drawing/2014/main" id="{86F59299-82DC-BDC0-1200-2EE43C1C1211}"/>
              </a:ext>
            </a:extLst>
          </p:cNvPr>
          <p:cNvSpPr txBox="1"/>
          <p:nvPr/>
        </p:nvSpPr>
        <p:spPr>
          <a:xfrm>
            <a:off x="737065" y="1870443"/>
            <a:ext cx="8048160" cy="534927"/>
          </a:xfrm>
          <a:prstGeom prst="rect">
            <a:avLst/>
          </a:prstGeom>
          <a:solidFill>
            <a:schemeClr val="accent4">
              <a:lumMod val="20000"/>
              <a:lumOff val="80000"/>
            </a:schemeClr>
          </a:solidFill>
        </p:spPr>
        <p:txBody>
          <a:bodyPr wrap="square" lIns="274320" anchor="ctr">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000" b="0" i="0" u="none" strike="noStrike" kern="1200" cap="none" spc="0" normalizeH="0" baseline="0" noProof="0">
                <a:ln>
                  <a:noFill/>
                </a:ln>
                <a:solidFill>
                  <a:srgbClr val="3C3C3B"/>
                </a:solidFill>
                <a:effectLst/>
                <a:uLnTx/>
                <a:uFillTx/>
                <a:latin typeface="Arial" panose="020B0604020202020204"/>
                <a:ea typeface="+mn-ea"/>
                <a:cs typeface="+mn-cs"/>
              </a:rPr>
              <a:t>Acceptable adverse event profile, consistent and predictable pharmacologic profile, high bioavailability, and no interaction with CYP3A4 shown in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panose="020B0604020202020204" pitchFamily="34" charset="0"/>
              </a:rPr>
              <a:t>Phase I trials</a:t>
            </a:r>
            <a:r>
              <a:rPr kumimoji="0" lang="en-GB" sz="1000" b="0" i="0" u="none" strike="noStrike" kern="1200" cap="none" spc="0" normalizeH="0" baseline="30000" noProof="0">
                <a:ln>
                  <a:noFill/>
                </a:ln>
                <a:solidFill>
                  <a:srgbClr val="3C3C3B"/>
                </a:solidFill>
                <a:effectLst/>
                <a:uLnTx/>
                <a:uFillTx/>
                <a:latin typeface="Arial" panose="020B0604020202020204"/>
                <a:ea typeface="+mn-ea"/>
                <a:cs typeface="+mn-cs"/>
              </a:rPr>
              <a:t>2–5</a:t>
            </a:r>
          </a:p>
        </p:txBody>
      </p:sp>
      <p:sp>
        <p:nvSpPr>
          <p:cNvPr id="46" name="Oval 45">
            <a:extLst>
              <a:ext uri="{FF2B5EF4-FFF2-40B4-BE49-F238E27FC236}">
                <a16:creationId xmlns:a16="http://schemas.microsoft.com/office/drawing/2014/main" id="{F0EC07DD-E105-DC41-280E-8D954DB455AC}"/>
              </a:ext>
            </a:extLst>
          </p:cNvPr>
          <p:cNvSpPr>
            <a:spLocks noChangeAspect="1"/>
          </p:cNvSpPr>
          <p:nvPr/>
        </p:nvSpPr>
        <p:spPr>
          <a:xfrm flipH="1">
            <a:off x="360362" y="1870443"/>
            <a:ext cx="534929" cy="534928"/>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48" name="TextBox 47">
            <a:extLst>
              <a:ext uri="{FF2B5EF4-FFF2-40B4-BE49-F238E27FC236}">
                <a16:creationId xmlns:a16="http://schemas.microsoft.com/office/drawing/2014/main" id="{FF3EED86-A9B2-7C15-6E4C-8B71004D97EA}"/>
              </a:ext>
            </a:extLst>
          </p:cNvPr>
          <p:cNvSpPr txBox="1"/>
          <p:nvPr/>
        </p:nvSpPr>
        <p:spPr>
          <a:xfrm>
            <a:off x="737065" y="2518511"/>
            <a:ext cx="8048160" cy="534927"/>
          </a:xfrm>
          <a:prstGeom prst="rect">
            <a:avLst/>
          </a:prstGeom>
          <a:solidFill>
            <a:schemeClr val="accent4">
              <a:lumMod val="20000"/>
              <a:lumOff val="80000"/>
            </a:schemeClr>
          </a:solidFill>
        </p:spPr>
        <p:txBody>
          <a:bodyPr wrap="square" lIns="274320" anchor="ctr">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No</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dose</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adjustment</a:t>
            </a:r>
            <a:r>
              <a:rPr kumimoji="0" lang="en-GB" sz="1000" b="0" i="0" u="none" strike="noStrike" kern="1200" cap="none" spc="-33"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expected</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for</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varying</a:t>
            </a:r>
            <a:r>
              <a:rPr kumimoji="0" lang="en-GB" sz="1000" b="0" i="0" u="none" strike="noStrike" kern="1200" cap="none" spc="-27"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ages,</a:t>
            </a:r>
            <a:r>
              <a:rPr kumimoji="0" lang="en-GB" sz="1000" b="0" i="0" u="none" strike="noStrike" kern="1200" cap="none" spc="-47"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sex,</a:t>
            </a:r>
            <a:r>
              <a:rPr kumimoji="0" lang="en-GB" sz="1000" b="0" i="0" u="none" strike="noStrike" kern="1200" cap="none" spc="-47"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or</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renal</a:t>
            </a:r>
            <a:r>
              <a:rPr kumimoji="0" lang="en-GB" sz="1000" b="0" i="0" u="none" strike="noStrike" kern="1200" cap="none" spc="-47"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and</a:t>
            </a:r>
            <a:r>
              <a:rPr kumimoji="0" lang="en-GB" sz="1000" b="0" i="0" u="none" strike="noStrike" kern="1200" cap="none" spc="-33"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hepatic</a:t>
            </a:r>
            <a:r>
              <a:rPr kumimoji="0" lang="en-GB" sz="1000" b="0" i="0" u="none" strike="noStrike" kern="1200" cap="none" spc="-40"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mild-</a:t>
            </a:r>
            <a:r>
              <a:rPr kumimoji="0" lang="en-GB" sz="1000" b="0" i="0" u="none" strike="noStrike" kern="1200" cap="none" spc="-13" normalizeH="0" baseline="0" noProof="0">
                <a:ln>
                  <a:noFill/>
                </a:ln>
                <a:solidFill>
                  <a:srgbClr val="3C3C3B"/>
                </a:solidFill>
                <a:effectLst/>
                <a:uLnTx/>
                <a:uFillTx/>
                <a:latin typeface="Arial" panose="020B0604020202020204"/>
                <a:ea typeface="+mn-ea"/>
                <a:cs typeface="Arial"/>
              </a:rPr>
              <a:t>moderate </a:t>
            </a:r>
            <a:r>
              <a:rPr kumimoji="0" lang="en-GB" sz="1000" b="0" i="0" u="none" strike="noStrike" kern="1200" cap="none" spc="0" normalizeH="0" baseline="0" noProof="0">
                <a:ln>
                  <a:noFill/>
                </a:ln>
                <a:solidFill>
                  <a:srgbClr val="3C3C3B"/>
                </a:solidFill>
                <a:effectLst/>
                <a:uLnTx/>
                <a:uFillTx/>
                <a:latin typeface="Arial" panose="020B0604020202020204"/>
                <a:ea typeface="+mn-ea"/>
                <a:cs typeface="Arial"/>
              </a:rPr>
              <a:t>impairment</a:t>
            </a:r>
            <a:r>
              <a:rPr kumimoji="0" lang="en-GB" sz="1000" b="0" i="0" u="none" strike="noStrike" kern="1200" cap="none" spc="-7" normalizeH="0" baseline="0" noProof="0">
                <a:ln>
                  <a:noFill/>
                </a:ln>
                <a:solidFill>
                  <a:srgbClr val="3C3C3B"/>
                </a:solidFill>
                <a:effectLst/>
                <a:uLnTx/>
                <a:uFillTx/>
                <a:latin typeface="Arial" panose="020B0604020202020204"/>
                <a:ea typeface="+mn-ea"/>
                <a:cs typeface="Arial"/>
              </a:rPr>
              <a:t> </a:t>
            </a:r>
            <a:r>
              <a:rPr kumimoji="0" lang="en-GB" sz="1000" b="0" i="0" u="none" strike="noStrike" kern="1200" cap="none" spc="-13" normalizeH="0" baseline="0" noProof="0">
                <a:ln>
                  <a:noFill/>
                </a:ln>
                <a:solidFill>
                  <a:srgbClr val="3C3C3B"/>
                </a:solidFill>
                <a:effectLst/>
                <a:uLnTx/>
                <a:uFillTx/>
                <a:latin typeface="Arial" panose="020B0604020202020204"/>
                <a:ea typeface="+mn-ea"/>
                <a:cs typeface="Arial"/>
              </a:rPr>
              <a:t>levels</a:t>
            </a:r>
            <a:r>
              <a:rPr kumimoji="0" lang="en-GB" sz="1000" b="0" i="0" u="none" strike="noStrike" kern="1200" cap="none" spc="-13" normalizeH="0" baseline="30000" noProof="0">
                <a:ln>
                  <a:noFill/>
                </a:ln>
                <a:solidFill>
                  <a:srgbClr val="3C3C3B"/>
                </a:solidFill>
                <a:effectLst/>
                <a:uLnTx/>
                <a:uFillTx/>
                <a:latin typeface="Arial" panose="020B0604020202020204"/>
                <a:ea typeface="+mn-ea"/>
                <a:cs typeface="Arial"/>
              </a:rPr>
              <a:t>3</a:t>
            </a:r>
            <a:endParaRPr kumimoji="0" lang="en-GB" sz="1000" b="0" i="0" u="none" strike="noStrike" kern="1200" cap="none" spc="0" normalizeH="0" baseline="30000" noProof="0">
              <a:ln>
                <a:noFill/>
              </a:ln>
              <a:solidFill>
                <a:srgbClr val="3C3C3B"/>
              </a:solidFill>
              <a:effectLst/>
              <a:uLnTx/>
              <a:uFillTx/>
              <a:latin typeface="Arial" panose="020B0604020202020204"/>
              <a:ea typeface="+mn-ea"/>
              <a:cs typeface="Arial"/>
            </a:endParaRPr>
          </a:p>
        </p:txBody>
      </p:sp>
      <p:sp>
        <p:nvSpPr>
          <p:cNvPr id="49" name="Oval 48">
            <a:extLst>
              <a:ext uri="{FF2B5EF4-FFF2-40B4-BE49-F238E27FC236}">
                <a16:creationId xmlns:a16="http://schemas.microsoft.com/office/drawing/2014/main" id="{0362BC4F-E426-2089-39AE-F9F5595194F1}"/>
              </a:ext>
            </a:extLst>
          </p:cNvPr>
          <p:cNvSpPr>
            <a:spLocks noChangeAspect="1"/>
          </p:cNvSpPr>
          <p:nvPr/>
        </p:nvSpPr>
        <p:spPr>
          <a:xfrm flipH="1">
            <a:off x="360362" y="2518511"/>
            <a:ext cx="534929" cy="534928"/>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51" name="TextBox 50">
            <a:extLst>
              <a:ext uri="{FF2B5EF4-FFF2-40B4-BE49-F238E27FC236}">
                <a16:creationId xmlns:a16="http://schemas.microsoft.com/office/drawing/2014/main" id="{AB43578E-F6F4-F100-D926-F0C6D34B9AB3}"/>
              </a:ext>
            </a:extLst>
          </p:cNvPr>
          <p:cNvSpPr txBox="1"/>
          <p:nvPr/>
        </p:nvSpPr>
        <p:spPr>
          <a:xfrm>
            <a:off x="737065" y="3166579"/>
            <a:ext cx="8048160" cy="534927"/>
          </a:xfrm>
          <a:prstGeom prst="rect">
            <a:avLst/>
          </a:prstGeom>
          <a:solidFill>
            <a:schemeClr val="accent4">
              <a:lumMod val="20000"/>
              <a:lumOff val="80000"/>
            </a:schemeClr>
          </a:solidFill>
        </p:spPr>
        <p:txBody>
          <a:bodyPr wrap="square" lIns="274320" anchor="ctr">
            <a:no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GB" sz="1000" b="0" i="0" u="none" strike="noStrike" kern="1200" cap="none" spc="0" normalizeH="0" baseline="0" noProof="0">
                <a:ln>
                  <a:noFill/>
                </a:ln>
                <a:solidFill>
                  <a:srgbClr val="3C3C3B"/>
                </a:solidFill>
                <a:effectLst/>
                <a:uLnTx/>
                <a:uFillTx/>
                <a:latin typeface="Arial" panose="020B0604020202020204"/>
                <a:ea typeface="+mn-ea"/>
                <a:cs typeface="+mn-cs"/>
              </a:rPr>
              <a:t>Predictable PK/PD with a manageable DDI profile for the 50 mg dose in the intended trial patient populations</a:t>
            </a:r>
            <a:r>
              <a:rPr kumimoji="0" lang="en-GB" sz="1000" b="0" i="0" u="none" strike="noStrike" kern="1200" cap="none" spc="0" normalizeH="0" baseline="30000" noProof="0">
                <a:ln>
                  <a:noFill/>
                </a:ln>
                <a:solidFill>
                  <a:srgbClr val="3C3C3B"/>
                </a:solidFill>
                <a:effectLst/>
                <a:uLnTx/>
                <a:uFillTx/>
                <a:latin typeface="Arial" panose="020B0604020202020204"/>
                <a:ea typeface="+mn-ea"/>
                <a:cs typeface="+mn-cs"/>
              </a:rPr>
              <a:t>2,4</a:t>
            </a:r>
          </a:p>
        </p:txBody>
      </p:sp>
      <p:sp>
        <p:nvSpPr>
          <p:cNvPr id="52" name="Oval 51">
            <a:extLst>
              <a:ext uri="{FF2B5EF4-FFF2-40B4-BE49-F238E27FC236}">
                <a16:creationId xmlns:a16="http://schemas.microsoft.com/office/drawing/2014/main" id="{B63D710F-55B6-6C59-11B2-7C12B38D8507}"/>
              </a:ext>
            </a:extLst>
          </p:cNvPr>
          <p:cNvSpPr>
            <a:spLocks noChangeAspect="1"/>
          </p:cNvSpPr>
          <p:nvPr/>
        </p:nvSpPr>
        <p:spPr>
          <a:xfrm flipH="1">
            <a:off x="360362" y="3166579"/>
            <a:ext cx="534929" cy="534928"/>
          </a:xfrm>
          <a:prstGeom prst="ellipse">
            <a:avLst/>
          </a:prstGeom>
          <a:solidFill>
            <a:schemeClr val="accent4"/>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54" name="TextBox 53">
            <a:extLst>
              <a:ext uri="{FF2B5EF4-FFF2-40B4-BE49-F238E27FC236}">
                <a16:creationId xmlns:a16="http://schemas.microsoft.com/office/drawing/2014/main" id="{CF2CAAA9-DE21-19E3-DC31-BF6A9E4C1C7F}"/>
              </a:ext>
            </a:extLst>
          </p:cNvPr>
          <p:cNvSpPr txBox="1"/>
          <p:nvPr/>
        </p:nvSpPr>
        <p:spPr>
          <a:xfrm>
            <a:off x="737065" y="3814649"/>
            <a:ext cx="8048160" cy="534927"/>
          </a:xfrm>
          <a:prstGeom prst="rect">
            <a:avLst/>
          </a:prstGeom>
          <a:solidFill>
            <a:schemeClr val="accent4">
              <a:lumMod val="20000"/>
              <a:lumOff val="80000"/>
            </a:schemeClr>
          </a:solidFill>
        </p:spPr>
        <p:txBody>
          <a:bodyPr wrap="square" lIns="274320" anchor="ctr">
            <a:noAutofit/>
          </a:bodyPr>
          <a:lstStyle/>
          <a:p>
            <a:pPr marL="0" marR="0" lvl="0" indent="0" algn="l" defTabSz="685183" rtl="0" eaLnBrk="1" fontAlgn="auto" latinLnBrk="0" hangingPunct="1">
              <a:lnSpc>
                <a:spcPct val="100000"/>
              </a:lnSpc>
              <a:spcBef>
                <a:spcPts val="600"/>
              </a:spcBef>
              <a:spcAft>
                <a:spcPts val="600"/>
              </a:spcAft>
              <a:buClrTx/>
              <a:buSzTx/>
              <a:buFontTx/>
              <a:buNone/>
              <a:tabLst/>
              <a:defRPr/>
            </a:pPr>
            <a:r>
              <a:rPr kumimoji="0" lang="en-GB" sz="1000" b="0" i="0" u="none" strike="noStrike" kern="1200" cap="none" spc="0" normalizeH="0" baseline="0" noProof="0">
                <a:ln>
                  <a:noFill/>
                </a:ln>
                <a:solidFill>
                  <a:srgbClr val="3C3C3B"/>
                </a:solidFill>
                <a:effectLst/>
                <a:uLnTx/>
                <a:uFillTx/>
                <a:latin typeface="Arial" panose="020B0604020202020204"/>
                <a:ea typeface="+mn-ea"/>
                <a:cs typeface="+mn-cs"/>
              </a:rPr>
              <a:t>Similar proportion of major bleeding events observed versus placebo in combination with antiplatelet therapy</a:t>
            </a:r>
            <a:r>
              <a:rPr kumimoji="0" lang="en-GB" sz="1000" b="0" i="0" u="none" strike="noStrike" kern="1200" cap="none" spc="0" normalizeH="0" baseline="30000" noProof="0">
                <a:ln>
                  <a:noFill/>
                </a:ln>
                <a:solidFill>
                  <a:srgbClr val="3C3C3B"/>
                </a:solidFill>
                <a:effectLst/>
                <a:uLnTx/>
                <a:uFillTx/>
                <a:latin typeface="Arial" panose="020B0604020202020204"/>
                <a:ea typeface="+mn-ea"/>
                <a:cs typeface="+mn-cs"/>
              </a:rPr>
              <a:t>6</a:t>
            </a:r>
          </a:p>
        </p:txBody>
      </p:sp>
      <p:sp>
        <p:nvSpPr>
          <p:cNvPr id="55" name="Oval 54">
            <a:extLst>
              <a:ext uri="{FF2B5EF4-FFF2-40B4-BE49-F238E27FC236}">
                <a16:creationId xmlns:a16="http://schemas.microsoft.com/office/drawing/2014/main" id="{52633278-C4C2-9EE3-E127-6E6648E43DEE}"/>
              </a:ext>
            </a:extLst>
          </p:cNvPr>
          <p:cNvSpPr>
            <a:spLocks noChangeAspect="1"/>
          </p:cNvSpPr>
          <p:nvPr/>
        </p:nvSpPr>
        <p:spPr>
          <a:xfrm flipH="1">
            <a:off x="360362" y="3814649"/>
            <a:ext cx="534929" cy="534928"/>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58" name="Graphic 57">
            <a:extLst>
              <a:ext uri="{FF2B5EF4-FFF2-40B4-BE49-F238E27FC236}">
                <a16:creationId xmlns:a16="http://schemas.microsoft.com/office/drawing/2014/main" id="{43CB55DA-515E-CF22-C910-FB0E7FF935E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7355" y="1987436"/>
            <a:ext cx="300942" cy="300942"/>
          </a:xfrm>
          <a:prstGeom prst="rect">
            <a:avLst/>
          </a:prstGeom>
        </p:spPr>
      </p:pic>
      <p:pic>
        <p:nvPicPr>
          <p:cNvPr id="60" name="Graphic 59">
            <a:extLst>
              <a:ext uri="{FF2B5EF4-FFF2-40B4-BE49-F238E27FC236}">
                <a16:creationId xmlns:a16="http://schemas.microsoft.com/office/drawing/2014/main" id="{68C05930-72BE-3CFB-07E4-05156C3CA3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7355" y="2635504"/>
            <a:ext cx="300942" cy="300942"/>
          </a:xfrm>
          <a:prstGeom prst="rect">
            <a:avLst/>
          </a:prstGeom>
        </p:spPr>
      </p:pic>
      <p:pic>
        <p:nvPicPr>
          <p:cNvPr id="62" name="Graphic 61">
            <a:extLst>
              <a:ext uri="{FF2B5EF4-FFF2-40B4-BE49-F238E27FC236}">
                <a16:creationId xmlns:a16="http://schemas.microsoft.com/office/drawing/2014/main" id="{EFB149D3-564C-45ED-CDDD-3BDAF554124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7287" y="3283504"/>
            <a:ext cx="301078" cy="301078"/>
          </a:xfrm>
          <a:prstGeom prst="rect">
            <a:avLst/>
          </a:prstGeom>
        </p:spPr>
      </p:pic>
      <p:pic>
        <p:nvPicPr>
          <p:cNvPr id="64" name="Graphic 63">
            <a:extLst>
              <a:ext uri="{FF2B5EF4-FFF2-40B4-BE49-F238E27FC236}">
                <a16:creationId xmlns:a16="http://schemas.microsoft.com/office/drawing/2014/main" id="{1293AC91-E1A8-2C0E-2584-83ED6843796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8167" y="3934015"/>
            <a:ext cx="299318" cy="299318"/>
          </a:xfrm>
          <a:prstGeom prst="rect">
            <a:avLst/>
          </a:prstGeom>
        </p:spPr>
      </p:pic>
    </p:spTree>
    <p:extLst>
      <p:ext uri="{BB962C8B-B14F-4D97-AF65-F5344CB8AC3E}">
        <p14:creationId xmlns:p14="http://schemas.microsoft.com/office/powerpoint/2010/main" val="10060254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9A48392F-43EB-7F1A-CEFD-EA1508025C0F}"/>
              </a:ext>
            </a:extLst>
          </p:cNvPr>
          <p:cNvSpPr>
            <a:spLocks noGrp="1"/>
          </p:cNvSpPr>
          <p:nvPr>
            <p:ph type="subTitle" idx="1"/>
            <p:custDataLst>
              <p:tags r:id="rId2"/>
            </p:custDataLst>
          </p:nvPr>
        </p:nvSpPr>
        <p:spPr/>
        <p:txBody>
          <a:bodyPr/>
          <a:lstStyle/>
          <a:p>
            <a:r>
              <a:rPr lang="en-US"/>
              <a:t>Section 01</a:t>
            </a:r>
          </a:p>
        </p:txBody>
      </p:sp>
      <p:sp>
        <p:nvSpPr>
          <p:cNvPr id="3" name="Title 2">
            <a:extLst>
              <a:ext uri="{FF2B5EF4-FFF2-40B4-BE49-F238E27FC236}">
                <a16:creationId xmlns:a16="http://schemas.microsoft.com/office/drawing/2014/main" id="{D5B32CF9-E128-3BA1-6301-9B349C5B8CD1}"/>
              </a:ext>
            </a:extLst>
          </p:cNvPr>
          <p:cNvSpPr>
            <a:spLocks noGrp="1"/>
          </p:cNvSpPr>
          <p:nvPr>
            <p:ph type="title"/>
            <p:custDataLst>
              <p:tags r:id="rId3"/>
            </p:custDataLst>
          </p:nvPr>
        </p:nvSpPr>
        <p:spPr/>
        <p:txBody>
          <a:bodyPr/>
          <a:lstStyle/>
          <a:p>
            <a:pPr lvl="0"/>
            <a:r>
              <a:rPr lang="en-US" noProof="0" dirty="0"/>
              <a:t>Stroke incidence and disease burden</a:t>
            </a:r>
          </a:p>
        </p:txBody>
      </p:sp>
    </p:spTree>
    <p:custDataLst>
      <p:tags r:id="rId1"/>
    </p:custDataLst>
    <p:extLst>
      <p:ext uri="{BB962C8B-B14F-4D97-AF65-F5344CB8AC3E}">
        <p14:creationId xmlns:p14="http://schemas.microsoft.com/office/powerpoint/2010/main" val="11202404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1FFFD71-7432-D3B5-1894-72C0F043944E}"/>
              </a:ext>
            </a:extLst>
          </p:cNvPr>
          <p:cNvSpPr>
            <a:spLocks noGrp="1"/>
          </p:cNvSpPr>
          <p:nvPr>
            <p:ph type="subTitle" idx="1"/>
          </p:nvPr>
        </p:nvSpPr>
        <p:spPr/>
        <p:txBody>
          <a:bodyPr/>
          <a:lstStyle/>
          <a:p>
            <a:r>
              <a:rPr lang="en-US"/>
              <a:t>Section 05</a:t>
            </a:r>
          </a:p>
        </p:txBody>
      </p:sp>
      <p:sp>
        <p:nvSpPr>
          <p:cNvPr id="3" name="Title 2">
            <a:extLst>
              <a:ext uri="{FF2B5EF4-FFF2-40B4-BE49-F238E27FC236}">
                <a16:creationId xmlns:a16="http://schemas.microsoft.com/office/drawing/2014/main" id="{7DDAF2CE-332E-6771-C49E-1B3AECCE6A34}"/>
              </a:ext>
            </a:extLst>
          </p:cNvPr>
          <p:cNvSpPr>
            <a:spLocks noGrp="1"/>
          </p:cNvSpPr>
          <p:nvPr>
            <p:ph type="title"/>
          </p:nvPr>
        </p:nvSpPr>
        <p:spPr/>
        <p:txBody>
          <a:bodyPr/>
          <a:lstStyle/>
          <a:p>
            <a:r>
              <a:rPr lang="en-US"/>
              <a:t>Asundexian Phase II: </a:t>
            </a:r>
            <a:br>
              <a:rPr lang="en-US"/>
            </a:br>
            <a:r>
              <a:rPr lang="en-US"/>
              <a:t>PACIFIC-STROKE</a:t>
            </a:r>
            <a:endParaRPr lang="en-GB"/>
          </a:p>
        </p:txBody>
      </p:sp>
    </p:spTree>
    <p:custDataLst>
      <p:tags r:id="rId1"/>
    </p:custDataLst>
    <p:extLst>
      <p:ext uri="{BB962C8B-B14F-4D97-AF65-F5344CB8AC3E}">
        <p14:creationId xmlns:p14="http://schemas.microsoft.com/office/powerpoint/2010/main" val="19768940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5AA84-1CCA-8DB6-D5D7-531A5E5F5C78}"/>
              </a:ext>
            </a:extLst>
          </p:cNvPr>
          <p:cNvSpPr>
            <a:spLocks noGrp="1"/>
          </p:cNvSpPr>
          <p:nvPr>
            <p:ph type="title"/>
          </p:nvPr>
        </p:nvSpPr>
        <p:spPr>
          <a:xfrm>
            <a:off x="359570" y="237079"/>
            <a:ext cx="8424863" cy="498597"/>
          </a:xfrm>
        </p:spPr>
        <p:txBody>
          <a:bodyPr/>
          <a:lstStyle/>
          <a:p>
            <a:r>
              <a:rPr lang="en-US"/>
              <a:t>PACIFIC-STROKE was a dose-finding study of asundexian </a:t>
            </a:r>
            <a:br>
              <a:rPr lang="en-US"/>
            </a:br>
            <a:r>
              <a:rPr lang="en-US"/>
              <a:t>in patients following an acute non-cardioembolic ischemic stroke</a:t>
            </a:r>
          </a:p>
        </p:txBody>
      </p:sp>
      <p:sp>
        <p:nvSpPr>
          <p:cNvPr id="8" name="Text Placeholder 7">
            <a:extLst>
              <a:ext uri="{FF2B5EF4-FFF2-40B4-BE49-F238E27FC236}">
                <a16:creationId xmlns:a16="http://schemas.microsoft.com/office/drawing/2014/main" id="{0482BE07-EAA7-AA2D-0275-7EB0475E5F21}"/>
              </a:ext>
            </a:extLst>
          </p:cNvPr>
          <p:cNvSpPr>
            <a:spLocks noGrp="1"/>
          </p:cNvSpPr>
          <p:nvPr>
            <p:ph type="body" sz="quarter" idx="13"/>
          </p:nvPr>
        </p:nvSpPr>
        <p:spPr/>
        <p:txBody>
          <a:bodyPr/>
          <a:lstStyle/>
          <a:p>
            <a:r>
              <a:rPr lang="en-US"/>
              <a:t>PACIFIC-STROKE: a multicenter, randomized, placebo-controlled, double-blind, dose-finding Phase II study of the oral FXIa inhibitor </a:t>
            </a:r>
            <a:r>
              <a:rPr lang="en-US" err="1"/>
              <a:t>asundexian</a:t>
            </a:r>
            <a:r>
              <a:rPr lang="en-US"/>
              <a:t>, added to antiplatelet background therapy according to standard of care, in patients after an acute non-cardioembolic ischemic stroke.</a:t>
            </a:r>
          </a:p>
        </p:txBody>
      </p:sp>
      <p:sp>
        <p:nvSpPr>
          <p:cNvPr id="9" name="Text Placeholder 8">
            <a:extLst>
              <a:ext uri="{FF2B5EF4-FFF2-40B4-BE49-F238E27FC236}">
                <a16:creationId xmlns:a16="http://schemas.microsoft.com/office/drawing/2014/main" id="{56DB1ED8-8E9A-7250-F6CF-8B36B2F15DAD}"/>
              </a:ext>
            </a:extLst>
          </p:cNvPr>
          <p:cNvSpPr>
            <a:spLocks noGrp="1"/>
          </p:cNvSpPr>
          <p:nvPr>
            <p:ph type="body" sz="quarter" idx="14"/>
          </p:nvPr>
        </p:nvSpPr>
        <p:spPr>
          <a:xfrm>
            <a:off x="359569" y="4377219"/>
            <a:ext cx="8424000" cy="350352"/>
          </a:xfrm>
        </p:spPr>
        <p:txBody>
          <a:bodyPr/>
          <a:lstStyle/>
          <a:p>
            <a:r>
              <a:rPr lang="en-US">
                <a:solidFill>
                  <a:schemeClr val="accent2"/>
                </a:solidFill>
              </a:rPr>
              <a:t>*NIHSS score was ≤7 for part A, which was expanded to ≤15 in part B. †Received ≥1 dose of assigned treatment, added to antiplatelet background therapy according to standard of care; 43% of patients were on dual antiplatelet therapy for a mean duration of 70 days. CV, cardiovascular; FXIa, activated factor XI; ISTH, International Society on Thrombosis and </a:t>
            </a:r>
            <a:r>
              <a:rPr lang="en-US" err="1">
                <a:solidFill>
                  <a:schemeClr val="accent2"/>
                </a:solidFill>
              </a:rPr>
              <a:t>Haemostasis</a:t>
            </a:r>
            <a:r>
              <a:rPr lang="en-US">
                <a:solidFill>
                  <a:schemeClr val="accent2"/>
                </a:solidFill>
              </a:rPr>
              <a:t>; MI, myocardial infarction; MRI, magnetic resonance imaging; </a:t>
            </a:r>
            <a:r>
              <a:rPr lang="en-US" err="1">
                <a:solidFill>
                  <a:schemeClr val="accent2"/>
                </a:solidFill>
              </a:rPr>
              <a:t>mRS</a:t>
            </a:r>
            <a:r>
              <a:rPr lang="en-US">
                <a:solidFill>
                  <a:schemeClr val="accent2"/>
                </a:solidFill>
              </a:rPr>
              <a:t>, modified Rankin scale; NIHSS, National Institutes of Health Stroke Scale; OD, once daily; R, randomization. </a:t>
            </a:r>
            <a:br>
              <a:rPr lang="en-US">
                <a:solidFill>
                  <a:schemeClr val="accent2"/>
                </a:solidFill>
              </a:rPr>
            </a:br>
            <a:r>
              <a:rPr lang="en-US" err="1">
                <a:solidFill>
                  <a:schemeClr val="accent2"/>
                </a:solidFill>
              </a:rPr>
              <a:t>Shoamanesh</a:t>
            </a:r>
            <a:r>
              <a:rPr lang="en-US">
                <a:solidFill>
                  <a:schemeClr val="accent2"/>
                </a:solidFill>
              </a:rPr>
              <a:t> A, et al. Lancet. 2022;400:997–1007.</a:t>
            </a:r>
          </a:p>
        </p:txBody>
      </p:sp>
      <p:grpSp>
        <p:nvGrpSpPr>
          <p:cNvPr id="39" name="Group 38">
            <a:extLst>
              <a:ext uri="{FF2B5EF4-FFF2-40B4-BE49-F238E27FC236}">
                <a16:creationId xmlns:a16="http://schemas.microsoft.com/office/drawing/2014/main" id="{90E0AFDB-924B-4024-44EB-EB0ECEC375A4}"/>
              </a:ext>
            </a:extLst>
          </p:cNvPr>
          <p:cNvGrpSpPr/>
          <p:nvPr/>
        </p:nvGrpSpPr>
        <p:grpSpPr>
          <a:xfrm>
            <a:off x="360363" y="1428217"/>
            <a:ext cx="8427244" cy="2775105"/>
            <a:chOff x="290513" y="1537208"/>
            <a:chExt cx="8562975" cy="2775105"/>
          </a:xfrm>
        </p:grpSpPr>
        <p:cxnSp>
          <p:nvCxnSpPr>
            <p:cNvPr id="10" name="Straight Connector 56">
              <a:extLst>
                <a:ext uri="{FF2B5EF4-FFF2-40B4-BE49-F238E27FC236}">
                  <a16:creationId xmlns:a16="http://schemas.microsoft.com/office/drawing/2014/main" id="{0EA9AD86-2641-E8AF-A60B-6FA66A988AC4}"/>
                </a:ext>
              </a:extLst>
            </p:cNvPr>
            <p:cNvCxnSpPr>
              <a:cxnSpLocks/>
            </p:cNvCxnSpPr>
            <p:nvPr/>
          </p:nvCxnSpPr>
          <p:spPr bwMode="gray">
            <a:xfrm>
              <a:off x="2581700" y="3954109"/>
              <a:ext cx="2684347" cy="0"/>
            </a:xfrm>
            <a:prstGeom prst="line">
              <a:avLst/>
            </a:prstGeom>
            <a:noFill/>
            <a:ln w="9525" cap="flat" cmpd="sng" algn="ctr">
              <a:solidFill>
                <a:srgbClr val="464545"/>
              </a:solidFill>
              <a:prstDash val="lgDash"/>
              <a:headEnd type="oval" w="med" len="med"/>
              <a:tailEnd type="oval" w="med" len="med"/>
            </a:ln>
            <a:effectLst/>
          </p:spPr>
        </p:cxnSp>
        <p:sp>
          <p:nvSpPr>
            <p:cNvPr id="13" name="Rectangle: Rounded Corners 4">
              <a:extLst>
                <a:ext uri="{FF2B5EF4-FFF2-40B4-BE49-F238E27FC236}">
                  <a16:creationId xmlns:a16="http://schemas.microsoft.com/office/drawing/2014/main" id="{299535D6-2BD7-898C-CCA0-E53225AC7761}"/>
                </a:ext>
              </a:extLst>
            </p:cNvPr>
            <p:cNvSpPr/>
            <p:nvPr/>
          </p:nvSpPr>
          <p:spPr bwMode="gray">
            <a:xfrm>
              <a:off x="290513" y="2294979"/>
              <a:ext cx="1430072" cy="892068"/>
            </a:xfrm>
            <a:prstGeom prst="rect">
              <a:avLst/>
            </a:prstGeom>
            <a:solidFill>
              <a:srgbClr val="575D56"/>
            </a:solidFill>
            <a:ln>
              <a:solidFill>
                <a:srgbClr val="575D56"/>
              </a:solidFill>
            </a:ln>
            <a:effectLst/>
          </p:spPr>
          <p:txBody>
            <a:bodyPr lIns="91440" tIns="45720" rIns="91440" bIns="45720" rtlCol="0" anchor="ctr"/>
            <a:lstStyle/>
            <a:p>
              <a:pPr algn="ctr" defTabSz="685732" fontAlgn="auto">
                <a:spcBef>
                  <a:spcPts val="0"/>
                </a:spcBef>
                <a:spcAft>
                  <a:spcPts val="0"/>
                </a:spcAft>
                <a:defRPr/>
              </a:pPr>
              <a:r>
                <a:rPr lang="en-US" sz="1050" kern="0">
                  <a:solidFill>
                    <a:srgbClr val="FFFFFF"/>
                  </a:solidFill>
                  <a:latin typeface="Arial"/>
                  <a:cs typeface="Arial"/>
                </a:rPr>
                <a:t>Patients with acute </a:t>
              </a:r>
              <a:r>
                <a:rPr lang="en-US" sz="1050" kern="0" err="1">
                  <a:solidFill>
                    <a:srgbClr val="FFFFFF"/>
                  </a:solidFill>
                  <a:latin typeface="Arial"/>
                  <a:cs typeface="Arial"/>
                </a:rPr>
                <a:t>non-cardioe≤mbolic</a:t>
              </a:r>
              <a:r>
                <a:rPr lang="en-US" sz="1050" kern="0">
                  <a:solidFill>
                    <a:srgbClr val="FFFFFF"/>
                  </a:solidFill>
                  <a:latin typeface="Arial"/>
                  <a:cs typeface="Arial"/>
                </a:rPr>
                <a:t> ischemic stroke</a:t>
              </a:r>
            </a:p>
            <a:p>
              <a:pPr algn="ctr" defTabSz="685732" fontAlgn="auto">
                <a:spcBef>
                  <a:spcPts val="0"/>
                </a:spcBef>
                <a:spcAft>
                  <a:spcPts val="0"/>
                </a:spcAft>
                <a:defRPr/>
              </a:pPr>
              <a:r>
                <a:rPr lang="en-US" sz="1050" kern="0">
                  <a:solidFill>
                    <a:srgbClr val="FFFFFF"/>
                  </a:solidFill>
                  <a:latin typeface="Arial"/>
                  <a:cs typeface="Arial"/>
                </a:rPr>
                <a:t>(NIHSS ≤15)*</a:t>
              </a:r>
            </a:p>
          </p:txBody>
        </p:sp>
        <p:sp>
          <p:nvSpPr>
            <p:cNvPr id="15" name="Oval 14">
              <a:extLst>
                <a:ext uri="{FF2B5EF4-FFF2-40B4-BE49-F238E27FC236}">
                  <a16:creationId xmlns:a16="http://schemas.microsoft.com/office/drawing/2014/main" id="{AA90481B-B36A-F865-851F-68779051AAE7}"/>
                </a:ext>
              </a:extLst>
            </p:cNvPr>
            <p:cNvSpPr>
              <a:spLocks noChangeAspect="1"/>
            </p:cNvSpPr>
            <p:nvPr/>
          </p:nvSpPr>
          <p:spPr bwMode="gray">
            <a:xfrm>
              <a:off x="1959674" y="2484694"/>
              <a:ext cx="494677" cy="494677"/>
            </a:xfrm>
            <a:prstGeom prst="ellipse">
              <a:avLst/>
            </a:prstGeom>
            <a:solidFill>
              <a:srgbClr val="575D56"/>
            </a:solidFill>
            <a:ln>
              <a:solidFill>
                <a:srgbClr val="575D56"/>
              </a:solidFill>
            </a:ln>
            <a:effectLst/>
          </p:spPr>
          <p:txBody>
            <a:bodyPr rtlCol="0" anchor="ctr"/>
            <a:lstStyle/>
            <a:p>
              <a:pPr algn="ctr" defTabSz="685732" fontAlgn="auto">
                <a:spcBef>
                  <a:spcPts val="0"/>
                </a:spcBef>
                <a:spcAft>
                  <a:spcPts val="0"/>
                </a:spcAft>
                <a:defRPr/>
              </a:pPr>
              <a:r>
                <a:rPr lang="en-US" sz="1100" kern="0">
                  <a:solidFill>
                    <a:srgbClr val="FFFFFF"/>
                  </a:solidFill>
                  <a:latin typeface="Arial"/>
                  <a:cs typeface="Arial" panose="020B0604020202020204" pitchFamily="34" charset="0"/>
                </a:rPr>
                <a:t>R</a:t>
              </a:r>
            </a:p>
          </p:txBody>
        </p:sp>
        <p:cxnSp>
          <p:nvCxnSpPr>
            <p:cNvPr id="16" name="Straight Arrow Connector 15">
              <a:extLst>
                <a:ext uri="{FF2B5EF4-FFF2-40B4-BE49-F238E27FC236}">
                  <a16:creationId xmlns:a16="http://schemas.microsoft.com/office/drawing/2014/main" id="{8E1D2CFF-0DDF-77AD-4502-D2BDFE8603F3}"/>
                </a:ext>
              </a:extLst>
            </p:cNvPr>
            <p:cNvCxnSpPr>
              <a:cxnSpLocks/>
            </p:cNvCxnSpPr>
            <p:nvPr/>
          </p:nvCxnSpPr>
          <p:spPr bwMode="gray">
            <a:xfrm>
              <a:off x="1569355" y="2771499"/>
              <a:ext cx="390319" cy="0"/>
            </a:xfrm>
            <a:prstGeom prst="straightConnector1">
              <a:avLst/>
            </a:prstGeom>
            <a:noFill/>
            <a:ln w="9525" cap="flat" cmpd="sng" algn="ctr">
              <a:solidFill>
                <a:srgbClr val="575D56"/>
              </a:solidFill>
              <a:prstDash val="solid"/>
              <a:tailEnd type="triangle"/>
            </a:ln>
            <a:effectLst/>
          </p:spPr>
        </p:cxnSp>
        <p:sp>
          <p:nvSpPr>
            <p:cNvPr id="17" name="Rectangle: Rounded Corners 22">
              <a:extLst>
                <a:ext uri="{FF2B5EF4-FFF2-40B4-BE49-F238E27FC236}">
                  <a16:creationId xmlns:a16="http://schemas.microsoft.com/office/drawing/2014/main" id="{3AA9CEE4-506B-2FB1-F28F-1CE75595594D}"/>
                </a:ext>
              </a:extLst>
            </p:cNvPr>
            <p:cNvSpPr/>
            <p:nvPr/>
          </p:nvSpPr>
          <p:spPr bwMode="gray">
            <a:xfrm>
              <a:off x="2518808" y="1784342"/>
              <a:ext cx="2817766" cy="322419"/>
            </a:xfrm>
            <a:prstGeom prst="rect">
              <a:avLst/>
            </a:prstGeom>
            <a:solidFill>
              <a:srgbClr val="ED7D00"/>
            </a:solidFill>
            <a:ln>
              <a:noFill/>
            </a:ln>
            <a:effectLst/>
          </p:spPr>
          <p:txBody>
            <a:bodyPr rtlCol="0" anchor="ctr"/>
            <a:lstStyle/>
            <a:p>
              <a:pPr algn="ctr" defTabSz="685732" fontAlgn="auto">
                <a:spcBef>
                  <a:spcPts val="0"/>
                </a:spcBef>
                <a:spcAft>
                  <a:spcPts val="0"/>
                </a:spcAft>
                <a:defRPr/>
              </a:pPr>
              <a:r>
                <a:rPr lang="en-US" sz="1350" kern="0">
                  <a:solidFill>
                    <a:srgbClr val="FFFFFF"/>
                  </a:solidFill>
                  <a:latin typeface="Arial"/>
                  <a:cs typeface="Arial" panose="020B0604020202020204" pitchFamily="34" charset="0"/>
                </a:rPr>
                <a:t>Asundexian 50 mg OD</a:t>
              </a:r>
              <a:r>
                <a:rPr lang="en-US" sz="1350" kern="0" baseline="30000">
                  <a:solidFill>
                    <a:srgbClr val="FFFFFF"/>
                  </a:solidFill>
                  <a:latin typeface="Arial"/>
                  <a:cs typeface="Arial" panose="020B0604020202020204" pitchFamily="34" charset="0"/>
                </a:rPr>
                <a:t>†</a:t>
              </a:r>
            </a:p>
          </p:txBody>
        </p:sp>
        <p:sp>
          <p:nvSpPr>
            <p:cNvPr id="18" name="Rectangle: Rounded Corners 23">
              <a:extLst>
                <a:ext uri="{FF2B5EF4-FFF2-40B4-BE49-F238E27FC236}">
                  <a16:creationId xmlns:a16="http://schemas.microsoft.com/office/drawing/2014/main" id="{B516E818-3854-C8E7-C788-B0A584C04F43}"/>
                </a:ext>
              </a:extLst>
            </p:cNvPr>
            <p:cNvSpPr/>
            <p:nvPr/>
          </p:nvSpPr>
          <p:spPr bwMode="gray">
            <a:xfrm>
              <a:off x="2518809" y="3373018"/>
              <a:ext cx="2817764" cy="322419"/>
            </a:xfrm>
            <a:prstGeom prst="rect">
              <a:avLst/>
            </a:prstGeom>
            <a:solidFill>
              <a:srgbClr val="3C3C3B">
                <a:lumMod val="20000"/>
                <a:lumOff val="80000"/>
              </a:srgbClr>
            </a:solidFill>
            <a:ln>
              <a:noFill/>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a:ln>
                    <a:noFill/>
                  </a:ln>
                  <a:solidFill>
                    <a:srgbClr val="464545"/>
                  </a:solidFill>
                  <a:effectLst/>
                  <a:uLnTx/>
                  <a:uFillTx/>
                  <a:latin typeface="Arial"/>
                  <a:cs typeface="Arial" panose="020B0604020202020204" pitchFamily="34" charset="0"/>
                </a:rPr>
                <a:t>Placebo</a:t>
              </a:r>
              <a:r>
                <a:rPr kumimoji="0" lang="en-US" sz="1350" b="0" i="0" u="none" strike="noStrike" kern="0" cap="none" spc="0" normalizeH="0" baseline="30000" noProof="0">
                  <a:ln>
                    <a:noFill/>
                  </a:ln>
                  <a:solidFill>
                    <a:srgbClr val="000000"/>
                  </a:solidFill>
                  <a:effectLst/>
                  <a:uLnTx/>
                  <a:uFillTx/>
                  <a:latin typeface="Arial"/>
                  <a:cs typeface="Arial" panose="020B0604020202020204" pitchFamily="34" charset="0"/>
                </a:rPr>
                <a:t>†</a:t>
              </a:r>
            </a:p>
          </p:txBody>
        </p:sp>
        <p:cxnSp>
          <p:nvCxnSpPr>
            <p:cNvPr id="19" name="Connector: Elbow 25">
              <a:extLst>
                <a:ext uri="{FF2B5EF4-FFF2-40B4-BE49-F238E27FC236}">
                  <a16:creationId xmlns:a16="http://schemas.microsoft.com/office/drawing/2014/main" id="{1B0C19B1-667B-FAC8-603A-DE3EDC103840}"/>
                </a:ext>
              </a:extLst>
            </p:cNvPr>
            <p:cNvCxnSpPr>
              <a:cxnSpLocks/>
              <a:stCxn id="15" idx="0"/>
            </p:cNvCxnSpPr>
            <p:nvPr/>
          </p:nvCxnSpPr>
          <p:spPr bwMode="gray">
            <a:xfrm rot="5400000" flipH="1" flipV="1">
              <a:off x="2093339" y="2059226"/>
              <a:ext cx="539142" cy="311795"/>
            </a:xfrm>
            <a:prstGeom prst="bentConnector2">
              <a:avLst/>
            </a:prstGeom>
            <a:noFill/>
            <a:ln w="9525" cap="flat" cmpd="sng" algn="ctr">
              <a:solidFill>
                <a:srgbClr val="575D56"/>
              </a:solidFill>
              <a:prstDash val="solid"/>
              <a:tailEnd type="triangle"/>
            </a:ln>
            <a:effectLst/>
          </p:spPr>
        </p:cxnSp>
        <p:cxnSp>
          <p:nvCxnSpPr>
            <p:cNvPr id="20" name="Connector: Elbow 26">
              <a:extLst>
                <a:ext uri="{FF2B5EF4-FFF2-40B4-BE49-F238E27FC236}">
                  <a16:creationId xmlns:a16="http://schemas.microsoft.com/office/drawing/2014/main" id="{DE8013D9-FE24-A661-6FD7-4D6A01F62639}"/>
                </a:ext>
              </a:extLst>
            </p:cNvPr>
            <p:cNvCxnSpPr>
              <a:cxnSpLocks/>
              <a:stCxn id="15" idx="4"/>
            </p:cNvCxnSpPr>
            <p:nvPr/>
          </p:nvCxnSpPr>
          <p:spPr bwMode="gray">
            <a:xfrm rot="16200000" flipH="1">
              <a:off x="2085483" y="3100901"/>
              <a:ext cx="554857" cy="311796"/>
            </a:xfrm>
            <a:prstGeom prst="bentConnector2">
              <a:avLst/>
            </a:prstGeom>
            <a:noFill/>
            <a:ln w="9525" cap="flat" cmpd="sng" algn="ctr">
              <a:solidFill>
                <a:srgbClr val="575D56"/>
              </a:solidFill>
              <a:prstDash val="solid"/>
              <a:tailEnd type="triangle"/>
            </a:ln>
            <a:effectLst/>
          </p:spPr>
        </p:cxnSp>
        <p:sp>
          <p:nvSpPr>
            <p:cNvPr id="28" name="TextBox 27">
              <a:extLst>
                <a:ext uri="{FF2B5EF4-FFF2-40B4-BE49-F238E27FC236}">
                  <a16:creationId xmlns:a16="http://schemas.microsoft.com/office/drawing/2014/main" id="{FC3D325E-2041-5510-611B-110E0AE5603D}"/>
                </a:ext>
              </a:extLst>
            </p:cNvPr>
            <p:cNvSpPr txBox="1"/>
            <p:nvPr/>
          </p:nvSpPr>
          <p:spPr bwMode="gray">
            <a:xfrm>
              <a:off x="1662462" y="3837224"/>
              <a:ext cx="1044893" cy="240852"/>
            </a:xfrm>
            <a:prstGeom prst="rect">
              <a:avLst/>
            </a:prstGeom>
            <a:noFill/>
          </p:spPr>
          <p:txBody>
            <a:bodyPr vert="horz" wrap="none" lIns="0" tIns="0" rIns="0" bIns="0" rtlCol="0" anchor="ctr">
              <a:noAutofit/>
            </a:bodyPr>
            <a:lstStyle/>
            <a:p>
              <a:pPr algn="ctr" defTabSz="685732" fontAlgn="auto">
                <a:spcBef>
                  <a:spcPts val="0"/>
                </a:spcBef>
                <a:spcAft>
                  <a:spcPts val="0"/>
                </a:spcAft>
                <a:defRPr/>
              </a:pPr>
              <a:r>
                <a:rPr lang="en-US" sz="1200">
                  <a:solidFill>
                    <a:srgbClr val="464545"/>
                  </a:solidFill>
                  <a:latin typeface="Arial"/>
                  <a:cs typeface="Arial"/>
                </a:rPr>
                <a:t>N=1,808</a:t>
              </a:r>
            </a:p>
          </p:txBody>
        </p:sp>
        <p:sp>
          <p:nvSpPr>
            <p:cNvPr id="32" name="Rectangle: Rounded Corners 29">
              <a:extLst>
                <a:ext uri="{FF2B5EF4-FFF2-40B4-BE49-F238E27FC236}">
                  <a16:creationId xmlns:a16="http://schemas.microsoft.com/office/drawing/2014/main" id="{E7288F0A-1C95-E3EB-4C85-937F4B13971E}"/>
                </a:ext>
              </a:extLst>
            </p:cNvPr>
            <p:cNvSpPr/>
            <p:nvPr/>
          </p:nvSpPr>
          <p:spPr bwMode="gray">
            <a:xfrm>
              <a:off x="2518809" y="2321067"/>
              <a:ext cx="2817766" cy="322419"/>
            </a:xfrm>
            <a:prstGeom prst="rect">
              <a:avLst/>
            </a:prstGeom>
            <a:solidFill>
              <a:srgbClr val="F8B2AE"/>
            </a:solidFill>
            <a:ln>
              <a:noFill/>
            </a:ln>
            <a:effectLst/>
          </p:spPr>
          <p:txBody>
            <a:bodyPr rtlCol="0" anchor="ctr"/>
            <a:lstStyle/>
            <a:p>
              <a:pPr algn="ctr" defTabSz="685732" fontAlgn="auto">
                <a:spcBef>
                  <a:spcPts val="0"/>
                </a:spcBef>
                <a:spcAft>
                  <a:spcPts val="0"/>
                </a:spcAft>
                <a:defRPr/>
              </a:pPr>
              <a:r>
                <a:rPr lang="en-US" sz="1350" kern="0">
                  <a:solidFill>
                    <a:srgbClr val="FFFFFF"/>
                  </a:solidFill>
                  <a:latin typeface="Arial"/>
                  <a:cs typeface="Arial" panose="020B0604020202020204" pitchFamily="34" charset="0"/>
                </a:rPr>
                <a:t>Asundexian 20 mg OD</a:t>
              </a:r>
              <a:r>
                <a:rPr lang="en-US" sz="1350" kern="0" baseline="30000">
                  <a:solidFill>
                    <a:srgbClr val="FFFFFF"/>
                  </a:solidFill>
                  <a:latin typeface="Arial"/>
                  <a:cs typeface="Arial" panose="020B0604020202020204" pitchFamily="34" charset="0"/>
                </a:rPr>
                <a:t>†</a:t>
              </a:r>
            </a:p>
          </p:txBody>
        </p:sp>
        <p:sp>
          <p:nvSpPr>
            <p:cNvPr id="33" name="Rectangle: Rounded Corners 30">
              <a:extLst>
                <a:ext uri="{FF2B5EF4-FFF2-40B4-BE49-F238E27FC236}">
                  <a16:creationId xmlns:a16="http://schemas.microsoft.com/office/drawing/2014/main" id="{8FF7E32F-E85D-E0FD-5239-3E910E267D46}"/>
                </a:ext>
              </a:extLst>
            </p:cNvPr>
            <p:cNvSpPr/>
            <p:nvPr/>
          </p:nvSpPr>
          <p:spPr bwMode="gray">
            <a:xfrm>
              <a:off x="2518810" y="2858257"/>
              <a:ext cx="2817764" cy="322419"/>
            </a:xfrm>
            <a:prstGeom prst="rect">
              <a:avLst/>
            </a:prstGeom>
            <a:solidFill>
              <a:srgbClr val="FACCCA"/>
            </a:solidFill>
            <a:ln>
              <a:noFill/>
            </a:ln>
            <a:effectLst/>
          </p:spPr>
          <p:txBody>
            <a:bodyPr rtlCol="0" anchor="ctr"/>
            <a:lstStyle/>
            <a:p>
              <a:pPr algn="ctr" defTabSz="685732" fontAlgn="auto">
                <a:spcBef>
                  <a:spcPts val="0"/>
                </a:spcBef>
                <a:spcAft>
                  <a:spcPts val="0"/>
                </a:spcAft>
                <a:defRPr/>
              </a:pPr>
              <a:r>
                <a:rPr lang="en-US" sz="1350" kern="0">
                  <a:solidFill>
                    <a:srgbClr val="FFFFFF"/>
                  </a:solidFill>
                  <a:latin typeface="Arial"/>
                  <a:cs typeface="Arial" panose="020B0604020202020204" pitchFamily="34" charset="0"/>
                </a:rPr>
                <a:t>Asundexian 10 mg OD</a:t>
              </a:r>
              <a:r>
                <a:rPr lang="en-US" sz="1350" kern="0" baseline="30000">
                  <a:solidFill>
                    <a:srgbClr val="FFFFFF"/>
                  </a:solidFill>
                  <a:latin typeface="Arial"/>
                  <a:cs typeface="Arial" panose="020B0604020202020204" pitchFamily="34" charset="0"/>
                </a:rPr>
                <a:t>†</a:t>
              </a:r>
            </a:p>
          </p:txBody>
        </p:sp>
        <p:sp>
          <p:nvSpPr>
            <p:cNvPr id="34" name="TextBox 33">
              <a:extLst>
                <a:ext uri="{FF2B5EF4-FFF2-40B4-BE49-F238E27FC236}">
                  <a16:creationId xmlns:a16="http://schemas.microsoft.com/office/drawing/2014/main" id="{753814CD-7131-281A-BA18-6DB3CBF20514}"/>
                </a:ext>
              </a:extLst>
            </p:cNvPr>
            <p:cNvSpPr txBox="1"/>
            <p:nvPr/>
          </p:nvSpPr>
          <p:spPr bwMode="gray">
            <a:xfrm>
              <a:off x="3388100" y="3821825"/>
              <a:ext cx="1044893" cy="240852"/>
            </a:xfrm>
            <a:prstGeom prst="rect">
              <a:avLst/>
            </a:prstGeom>
            <a:solidFill>
              <a:srgbClr val="FFFFFF"/>
            </a:solidFill>
          </p:spPr>
          <p:txBody>
            <a:bodyPr vert="horz" wrap="none" lIns="0" tIns="0" rIns="0" bIns="0" rtlCol="0" anchor="ctr">
              <a:no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6–12 months</a:t>
              </a:r>
            </a:p>
          </p:txBody>
        </p:sp>
        <p:sp>
          <p:nvSpPr>
            <p:cNvPr id="36" name="Textfeld 5">
              <a:extLst>
                <a:ext uri="{FF2B5EF4-FFF2-40B4-BE49-F238E27FC236}">
                  <a16:creationId xmlns:a16="http://schemas.microsoft.com/office/drawing/2014/main" id="{31A057EE-36A0-C203-0DEB-753728572016}"/>
                </a:ext>
              </a:extLst>
            </p:cNvPr>
            <p:cNvSpPr txBox="1"/>
            <p:nvPr/>
          </p:nvSpPr>
          <p:spPr>
            <a:xfrm>
              <a:off x="5905933" y="1537208"/>
              <a:ext cx="2947555" cy="860843"/>
            </a:xfrm>
            <a:prstGeom prst="rect">
              <a:avLst/>
            </a:prstGeom>
            <a:noFill/>
            <a:ln w="25400">
              <a:solidFill>
                <a:srgbClr val="F79591"/>
              </a:solidFill>
              <a:miter lim="800000"/>
            </a:ln>
          </p:spPr>
          <p:txBody>
            <a:bodyPr wrap="square" bIns="36000" rtlCol="0">
              <a:spAutoFit/>
            </a:bodyPr>
            <a:lstStyle/>
            <a:p>
              <a:pPr algn="just" defTabSz="685800" fontAlgn="auto">
                <a:spcBef>
                  <a:spcPts val="0"/>
                </a:spcBef>
                <a:spcAft>
                  <a:spcPts val="0"/>
                </a:spcAft>
                <a:defRPr/>
              </a:pPr>
              <a:r>
                <a:rPr lang="en-US" sz="900" b="1">
                  <a:solidFill>
                    <a:srgbClr val="474747"/>
                  </a:solidFill>
                  <a:latin typeface="Arial" panose="020B0604020202020204" pitchFamily="34" charset="0"/>
                  <a:cs typeface="Arial" panose="020B0604020202020204" pitchFamily="34" charset="0"/>
                </a:rPr>
                <a:t>Primary endpoints</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Composite of symptomatic recurrent ischemic stroke and incident covert brain infarcts detected on follow-up MRI at or before 26 weeks after randomization</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Composite of ISTH major bleeding and clinically relevant non-major bleeding</a:t>
              </a:r>
              <a:endParaRPr lang="en-US" sz="900">
                <a:solidFill>
                  <a:srgbClr val="474747"/>
                </a:solidFill>
                <a:latin typeface="Arial" panose="020B0604020202020204" pitchFamily="34" charset="0"/>
                <a:cs typeface="Arial" panose="020B0604020202020204" pitchFamily="34" charset="0"/>
              </a:endParaRPr>
            </a:p>
          </p:txBody>
        </p:sp>
        <p:sp>
          <p:nvSpPr>
            <p:cNvPr id="37" name="Textfeld 5">
              <a:extLst>
                <a:ext uri="{FF2B5EF4-FFF2-40B4-BE49-F238E27FC236}">
                  <a16:creationId xmlns:a16="http://schemas.microsoft.com/office/drawing/2014/main" id="{B86FF74E-52F9-1E10-3705-907BE7F3612C}"/>
                </a:ext>
              </a:extLst>
            </p:cNvPr>
            <p:cNvSpPr txBox="1"/>
            <p:nvPr/>
          </p:nvSpPr>
          <p:spPr>
            <a:xfrm>
              <a:off x="5905932" y="2504689"/>
              <a:ext cx="2947555" cy="987525"/>
            </a:xfrm>
            <a:prstGeom prst="rect">
              <a:avLst/>
            </a:prstGeom>
            <a:noFill/>
            <a:ln w="25400">
              <a:solidFill>
                <a:srgbClr val="F79591"/>
              </a:solidFill>
              <a:miter lim="800000"/>
            </a:ln>
          </p:spPr>
          <p:txBody>
            <a:bodyPr wrap="square" bIns="36000" rtlCol="0">
              <a:spAutoFit/>
            </a:bodyPr>
            <a:lstStyle/>
            <a:p>
              <a:pPr defTabSz="685800" fontAlgn="auto">
                <a:spcBef>
                  <a:spcPts val="0"/>
                </a:spcBef>
                <a:spcAft>
                  <a:spcPts val="0"/>
                </a:spcAft>
                <a:defRPr/>
              </a:pPr>
              <a:r>
                <a:rPr lang="en-US" sz="900" b="1">
                  <a:solidFill>
                    <a:srgbClr val="474747"/>
                  </a:solidFill>
                  <a:latin typeface="Arial" panose="020B0604020202020204" pitchFamily="34" charset="0"/>
                  <a:cs typeface="Arial" panose="020B0604020202020204" pitchFamily="34" charset="0"/>
                </a:rPr>
                <a:t>Secondary endpoints</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Recurrent symptomatic ischemic stroke</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Any recurrent stroke</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Disabling stroke (</a:t>
              </a:r>
              <a:r>
                <a:rPr lang="en-US" sz="800" err="1">
                  <a:solidFill>
                    <a:srgbClr val="474747"/>
                  </a:solidFill>
                  <a:latin typeface="Arial" panose="020B0604020202020204" pitchFamily="34" charset="0"/>
                  <a:cs typeface="Arial" panose="020B0604020202020204" pitchFamily="34" charset="0"/>
                </a:rPr>
                <a:t>mRS</a:t>
              </a:r>
              <a:r>
                <a:rPr lang="en-US" sz="800">
                  <a:solidFill>
                    <a:srgbClr val="474747"/>
                  </a:solidFill>
                  <a:latin typeface="Arial" panose="020B0604020202020204" pitchFamily="34" charset="0"/>
                  <a:cs typeface="Arial" panose="020B0604020202020204" pitchFamily="34" charset="0"/>
                </a:rPr>
                <a:t> score ≥4)</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Recurrent symptomatic ischemic stroke, CV death, MI</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Covert brain infarct on MRI, systemic embolism</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All-cause mortality</a:t>
              </a:r>
            </a:p>
          </p:txBody>
        </p:sp>
        <p:sp>
          <p:nvSpPr>
            <p:cNvPr id="38" name="Textfeld 5">
              <a:extLst>
                <a:ext uri="{FF2B5EF4-FFF2-40B4-BE49-F238E27FC236}">
                  <a16:creationId xmlns:a16="http://schemas.microsoft.com/office/drawing/2014/main" id="{5DDA47D9-7735-8A72-5C7F-D6C7FF5E60AB}"/>
                </a:ext>
              </a:extLst>
            </p:cNvPr>
            <p:cNvSpPr txBox="1"/>
            <p:nvPr/>
          </p:nvSpPr>
          <p:spPr>
            <a:xfrm>
              <a:off x="5905933" y="3598853"/>
              <a:ext cx="2947555" cy="713460"/>
            </a:xfrm>
            <a:prstGeom prst="rect">
              <a:avLst/>
            </a:prstGeom>
            <a:noFill/>
            <a:ln w="25400">
              <a:solidFill>
                <a:srgbClr val="F79591"/>
              </a:solidFill>
              <a:miter lim="800000"/>
            </a:ln>
          </p:spPr>
          <p:txBody>
            <a:bodyPr wrap="square" bIns="36000" rtlCol="0">
              <a:spAutoFit/>
            </a:bodyPr>
            <a:lstStyle/>
            <a:p>
              <a:pPr defTabSz="685800" fontAlgn="auto">
                <a:spcBef>
                  <a:spcPts val="0"/>
                </a:spcBef>
                <a:spcAft>
                  <a:spcPts val="0"/>
                </a:spcAft>
                <a:defRPr/>
              </a:pPr>
              <a:r>
                <a:rPr lang="en-US" sz="900" b="1">
                  <a:solidFill>
                    <a:srgbClr val="474747"/>
                  </a:solidFill>
                  <a:latin typeface="Arial" panose="020B0604020202020204" pitchFamily="34" charset="0"/>
                  <a:cs typeface="Arial" panose="020B0604020202020204" pitchFamily="34" charset="0"/>
                </a:rPr>
                <a:t>Post-hoc exploratory endpoints</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Transient ischemic attack</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US" sz="800">
                  <a:solidFill>
                    <a:srgbClr val="474747"/>
                  </a:solidFill>
                  <a:latin typeface="Arial" panose="020B0604020202020204" pitchFamily="34" charset="0"/>
                  <a:cs typeface="Arial" panose="020B0604020202020204" pitchFamily="34" charset="0"/>
                </a:rPr>
                <a:t>Recurrent symptomatic ischemic stroke</a:t>
              </a:r>
            </a:p>
            <a:p>
              <a:pPr marL="87313" indent="-79375" defTabSz="685800" fontAlgn="auto">
                <a:spcBef>
                  <a:spcPts val="0"/>
                </a:spcBef>
                <a:spcAft>
                  <a:spcPts val="0"/>
                </a:spcAft>
                <a:buClr>
                  <a:srgbClr val="F79591"/>
                </a:buClr>
                <a:buSzPct val="100000"/>
                <a:buFont typeface="Arial" panose="020B0604020202020204" pitchFamily="34" charset="0"/>
                <a:buChar char="•"/>
                <a:defRPr/>
              </a:pPr>
              <a:r>
                <a:rPr lang="en-GB" sz="800">
                  <a:solidFill>
                    <a:srgbClr val="464646"/>
                  </a:solidFill>
                  <a:latin typeface="Arial"/>
                  <a:cs typeface="Arial"/>
                </a:rPr>
                <a:t>Composite of recurrent symptomatic ischemic stroke and transient ischemic attack</a:t>
              </a:r>
            </a:p>
          </p:txBody>
        </p:sp>
      </p:grpSp>
      <p:pic>
        <p:nvPicPr>
          <p:cNvPr id="44" name="Picture 43" descr="A black background with grey and pink text&#10;&#10;AI-generated content may be incorrect.">
            <a:extLst>
              <a:ext uri="{FF2B5EF4-FFF2-40B4-BE49-F238E27FC236}">
                <a16:creationId xmlns:a16="http://schemas.microsoft.com/office/drawing/2014/main" id="{57C7BD22-D377-0A3F-CDB7-DF5A87DFFF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Tree>
    <p:custDataLst>
      <p:tags r:id="rId1"/>
    </p:custDataLst>
    <p:extLst>
      <p:ext uri="{BB962C8B-B14F-4D97-AF65-F5344CB8AC3E}">
        <p14:creationId xmlns:p14="http://schemas.microsoft.com/office/powerpoint/2010/main" val="3654135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5BC8-B040-965A-661C-7547882A91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A39970-3963-B603-E5CF-877CDF4A033E}"/>
              </a:ext>
            </a:extLst>
          </p:cNvPr>
          <p:cNvSpPr>
            <a:spLocks noGrp="1"/>
          </p:cNvSpPr>
          <p:nvPr>
            <p:ph type="title"/>
          </p:nvPr>
        </p:nvSpPr>
        <p:spPr/>
        <p:txBody>
          <a:bodyPr/>
          <a:lstStyle/>
          <a:p>
            <a:r>
              <a:rPr lang="en-US"/>
              <a:t>PACIFIC-STROKE recruited patients following an </a:t>
            </a:r>
            <a:br>
              <a:rPr lang="en-US"/>
            </a:br>
            <a:r>
              <a:rPr lang="en-US"/>
              <a:t>acute non-cardioembolic ischemic stroke </a:t>
            </a:r>
          </a:p>
        </p:txBody>
      </p:sp>
      <p:pic>
        <p:nvPicPr>
          <p:cNvPr id="23" name="Picture 22" descr="A black background with grey and pink text&#10;&#10;AI-generated content may be incorrect.">
            <a:extLst>
              <a:ext uri="{FF2B5EF4-FFF2-40B4-BE49-F238E27FC236}">
                <a16:creationId xmlns:a16="http://schemas.microsoft.com/office/drawing/2014/main" id="{57C5E2DB-E681-89F3-8839-BDFBEE29BD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grpSp>
        <p:nvGrpSpPr>
          <p:cNvPr id="3" name="Group 2">
            <a:extLst>
              <a:ext uri="{FF2B5EF4-FFF2-40B4-BE49-F238E27FC236}">
                <a16:creationId xmlns:a16="http://schemas.microsoft.com/office/drawing/2014/main" id="{DD6E61EF-9476-1F95-4D74-B22B7F6BCF60}"/>
              </a:ext>
            </a:extLst>
          </p:cNvPr>
          <p:cNvGrpSpPr/>
          <p:nvPr/>
        </p:nvGrpSpPr>
        <p:grpSpPr>
          <a:xfrm>
            <a:off x="0" y="1187932"/>
            <a:ext cx="9144001" cy="3364464"/>
            <a:chOff x="0" y="1425935"/>
            <a:chExt cx="12192000" cy="4397093"/>
          </a:xfrm>
        </p:grpSpPr>
        <p:sp>
          <p:nvSpPr>
            <p:cNvPr id="4" name="Freeform 5">
              <a:extLst>
                <a:ext uri="{FF2B5EF4-FFF2-40B4-BE49-F238E27FC236}">
                  <a16:creationId xmlns:a16="http://schemas.microsoft.com/office/drawing/2014/main" id="{220F8F13-BDC9-C9D4-8874-C69ADBA5F7E6}"/>
                </a:ext>
              </a:extLst>
            </p:cNvPr>
            <p:cNvSpPr>
              <a:spLocks/>
            </p:cNvSpPr>
            <p:nvPr/>
          </p:nvSpPr>
          <p:spPr bwMode="auto">
            <a:xfrm>
              <a:off x="5754234" y="1620663"/>
              <a:ext cx="6437766" cy="3918685"/>
            </a:xfrm>
            <a:custGeom>
              <a:avLst/>
              <a:gdLst>
                <a:gd name="T0" fmla="*/ 3098 w 5299"/>
                <a:gd name="T1" fmla="*/ 0 h 2065"/>
                <a:gd name="T2" fmla="*/ 1959 w 5299"/>
                <a:gd name="T3" fmla="*/ 0 h 2065"/>
                <a:gd name="T4" fmla="*/ 1505 w 5299"/>
                <a:gd name="T5" fmla="*/ 0 h 2065"/>
                <a:gd name="T6" fmla="*/ 299 w 5299"/>
                <a:gd name="T7" fmla="*/ 1023 h 2065"/>
                <a:gd name="T8" fmla="*/ 0 w 5299"/>
                <a:gd name="T9" fmla="*/ 1428 h 2065"/>
                <a:gd name="T10" fmla="*/ 361 w 5299"/>
                <a:gd name="T11" fmla="*/ 1322 h 2065"/>
                <a:gd name="T12" fmla="*/ 927 w 5299"/>
                <a:gd name="T13" fmla="*/ 1852 h 2065"/>
                <a:gd name="T14" fmla="*/ 1505 w 5299"/>
                <a:gd name="T15" fmla="*/ 2065 h 2065"/>
                <a:gd name="T16" fmla="*/ 1959 w 5299"/>
                <a:gd name="T17" fmla="*/ 2065 h 2065"/>
                <a:gd name="T18" fmla="*/ 3098 w 5299"/>
                <a:gd name="T19" fmla="*/ 2065 h 2065"/>
                <a:gd name="T20" fmla="*/ 5299 w 5299"/>
                <a:gd name="T21" fmla="*/ 2065 h 2065"/>
                <a:gd name="T22" fmla="*/ 5299 w 5299"/>
                <a:gd name="T23" fmla="*/ 0 h 2065"/>
                <a:gd name="T24" fmla="*/ 3098 w 5299"/>
                <a:gd name="T25" fmla="*/ 0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99" h="2065">
                  <a:moveTo>
                    <a:pt x="3098" y="0"/>
                  </a:moveTo>
                  <a:cubicBezTo>
                    <a:pt x="1959" y="0"/>
                    <a:pt x="1959" y="0"/>
                    <a:pt x="1959" y="0"/>
                  </a:cubicBezTo>
                  <a:cubicBezTo>
                    <a:pt x="1505" y="0"/>
                    <a:pt x="1505" y="0"/>
                    <a:pt x="1505" y="0"/>
                  </a:cubicBezTo>
                  <a:cubicBezTo>
                    <a:pt x="1036" y="0"/>
                    <a:pt x="562" y="566"/>
                    <a:pt x="299" y="1023"/>
                  </a:cubicBezTo>
                  <a:cubicBezTo>
                    <a:pt x="184" y="1142"/>
                    <a:pt x="67" y="1285"/>
                    <a:pt x="0" y="1428"/>
                  </a:cubicBezTo>
                  <a:cubicBezTo>
                    <a:pt x="0" y="1428"/>
                    <a:pt x="221" y="1317"/>
                    <a:pt x="361" y="1322"/>
                  </a:cubicBezTo>
                  <a:cubicBezTo>
                    <a:pt x="463" y="1325"/>
                    <a:pt x="644" y="1660"/>
                    <a:pt x="927" y="1852"/>
                  </a:cubicBezTo>
                  <a:cubicBezTo>
                    <a:pt x="1097" y="1981"/>
                    <a:pt x="1290" y="2065"/>
                    <a:pt x="1505" y="2065"/>
                  </a:cubicBezTo>
                  <a:cubicBezTo>
                    <a:pt x="1959" y="2065"/>
                    <a:pt x="1959" y="2065"/>
                    <a:pt x="1959" y="2065"/>
                  </a:cubicBezTo>
                  <a:cubicBezTo>
                    <a:pt x="3098" y="2065"/>
                    <a:pt x="3098" y="2065"/>
                    <a:pt x="3098" y="2065"/>
                  </a:cubicBezTo>
                  <a:cubicBezTo>
                    <a:pt x="5299" y="2065"/>
                    <a:pt x="5299" y="2065"/>
                    <a:pt x="5299" y="2065"/>
                  </a:cubicBezTo>
                  <a:cubicBezTo>
                    <a:pt x="5299" y="0"/>
                    <a:pt x="5299" y="0"/>
                    <a:pt x="5299" y="0"/>
                  </a:cubicBezTo>
                  <a:lnTo>
                    <a:pt x="3098" y="0"/>
                  </a:lnTo>
                  <a:close/>
                </a:path>
              </a:pathLst>
            </a:custGeom>
            <a:solidFill>
              <a:srgbClr val="FF9690"/>
            </a:solidFill>
            <a:ln w="9525">
              <a:noFill/>
              <a:round/>
              <a:headEnd/>
              <a:tailEnd/>
            </a:ln>
          </p:spPr>
          <p:txBody>
            <a:bodyPr vert="horz" wrap="square" lIns="1404000" tIns="180000" rIns="288000" bIns="45720" numCol="1" anchor="t" anchorCtr="0" compatLnSpc="1">
              <a:prstTxWarp prst="textNoShape">
                <a:avLst/>
              </a:prstTxWarp>
            </a:bodyPr>
            <a:lstStyle/>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Prior ischemic stroke ≤30 days of </a:t>
              </a:r>
              <a:br>
                <a:rPr lang="en-GB" sz="1100">
                  <a:solidFill>
                    <a:schemeClr val="bg1"/>
                  </a:solidFill>
                  <a:latin typeface="Arial"/>
                  <a:cs typeface="Arial"/>
                </a:rPr>
              </a:br>
              <a:r>
                <a:rPr lang="en-GB" sz="1100">
                  <a:solidFill>
                    <a:schemeClr val="bg1"/>
                  </a:solidFill>
                  <a:latin typeface="Arial"/>
                  <a:cs typeface="Arial"/>
                </a:rPr>
                <a:t>index event</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History of atrial fibrillation or suspicion of cardioembolic stroke</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Active bleeding or history of major bleeding</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Uncontrolled hypertension</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eGFR &lt;30 mL/min/1.73 m</a:t>
              </a:r>
              <a:r>
                <a:rPr lang="en-GB" sz="1100" baseline="30000">
                  <a:solidFill>
                    <a:schemeClr val="bg1"/>
                  </a:solidFill>
                  <a:latin typeface="Arial"/>
                  <a:cs typeface="Arial"/>
                </a:rPr>
                <a:t>2</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Significant liver disease</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Indication for full-dose long-term anticoagulation during the study</a:t>
              </a:r>
            </a:p>
            <a:p>
              <a:pPr marL="184150" indent="-184150" defTabSz="914377" fontAlgn="ctr">
                <a:spcBef>
                  <a:spcPts val="0"/>
                </a:spcBef>
                <a:spcAft>
                  <a:spcPts val="500"/>
                </a:spcAft>
                <a:buFont typeface="Arial" panose="020B0604020202020204" pitchFamily="34" charset="0"/>
                <a:buChar char="•"/>
                <a:defRPr/>
              </a:pPr>
              <a:r>
                <a:rPr lang="en-GB" sz="1100">
                  <a:solidFill>
                    <a:schemeClr val="bg1"/>
                  </a:solidFill>
                  <a:latin typeface="Arial"/>
                  <a:cs typeface="Arial"/>
                </a:rPr>
                <a:t>Part A only: thrombolysis or endovascular therapy performed after index event</a:t>
              </a:r>
            </a:p>
            <a:p>
              <a:pPr>
                <a:spcBef>
                  <a:spcPts val="0"/>
                </a:spcBef>
                <a:spcAft>
                  <a:spcPts val="400"/>
                </a:spcAft>
              </a:pPr>
              <a:endParaRPr lang="en-IN" sz="1100">
                <a:solidFill>
                  <a:schemeClr val="bg1"/>
                </a:solidFill>
              </a:endParaRPr>
            </a:p>
          </p:txBody>
        </p:sp>
        <p:sp>
          <p:nvSpPr>
            <p:cNvPr id="5" name="Freeform 6">
              <a:extLst>
                <a:ext uri="{FF2B5EF4-FFF2-40B4-BE49-F238E27FC236}">
                  <a16:creationId xmlns:a16="http://schemas.microsoft.com/office/drawing/2014/main" id="{43513F59-E6DD-1CFD-36CC-92413928CDF8}"/>
                </a:ext>
              </a:extLst>
            </p:cNvPr>
            <p:cNvSpPr>
              <a:spLocks/>
            </p:cNvSpPr>
            <p:nvPr/>
          </p:nvSpPr>
          <p:spPr bwMode="auto">
            <a:xfrm>
              <a:off x="0" y="1620663"/>
              <a:ext cx="6081433" cy="3918685"/>
            </a:xfrm>
            <a:custGeom>
              <a:avLst/>
              <a:gdLst>
                <a:gd name="T0" fmla="*/ 3795 w 5006"/>
                <a:gd name="T1" fmla="*/ 0 h 2065"/>
                <a:gd name="T2" fmla="*/ 3340 w 5006"/>
                <a:gd name="T3" fmla="*/ 0 h 2065"/>
                <a:gd name="T4" fmla="*/ 2201 w 5006"/>
                <a:gd name="T5" fmla="*/ 0 h 2065"/>
                <a:gd name="T6" fmla="*/ 0 w 5006"/>
                <a:gd name="T7" fmla="*/ 0 h 2065"/>
                <a:gd name="T8" fmla="*/ 0 w 5006"/>
                <a:gd name="T9" fmla="*/ 2065 h 2065"/>
                <a:gd name="T10" fmla="*/ 2201 w 5006"/>
                <a:gd name="T11" fmla="*/ 2065 h 2065"/>
                <a:gd name="T12" fmla="*/ 3340 w 5006"/>
                <a:gd name="T13" fmla="*/ 2065 h 2065"/>
                <a:gd name="T14" fmla="*/ 3795 w 5006"/>
                <a:gd name="T15" fmla="*/ 2065 h 2065"/>
                <a:gd name="T16" fmla="*/ 5006 w 5006"/>
                <a:gd name="T17" fmla="*/ 1033 h 2065"/>
                <a:gd name="T18" fmla="*/ 5006 w 5006"/>
                <a:gd name="T19" fmla="*/ 1033 h 2065"/>
                <a:gd name="T20" fmla="*/ 3795 w 5006"/>
                <a:gd name="T21" fmla="*/ 0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06" h="2065">
                  <a:moveTo>
                    <a:pt x="3795" y="0"/>
                  </a:moveTo>
                  <a:cubicBezTo>
                    <a:pt x="3340" y="0"/>
                    <a:pt x="3340" y="0"/>
                    <a:pt x="3340" y="0"/>
                  </a:cubicBezTo>
                  <a:cubicBezTo>
                    <a:pt x="2201" y="0"/>
                    <a:pt x="2201" y="0"/>
                    <a:pt x="2201" y="0"/>
                  </a:cubicBezTo>
                  <a:cubicBezTo>
                    <a:pt x="0" y="0"/>
                    <a:pt x="0" y="0"/>
                    <a:pt x="0" y="0"/>
                  </a:cubicBezTo>
                  <a:cubicBezTo>
                    <a:pt x="0" y="2065"/>
                    <a:pt x="0" y="2065"/>
                    <a:pt x="0" y="2065"/>
                  </a:cubicBezTo>
                  <a:cubicBezTo>
                    <a:pt x="2201" y="2065"/>
                    <a:pt x="2201" y="2065"/>
                    <a:pt x="2201" y="2065"/>
                  </a:cubicBezTo>
                  <a:cubicBezTo>
                    <a:pt x="3340" y="2065"/>
                    <a:pt x="3340" y="2065"/>
                    <a:pt x="3340" y="2065"/>
                  </a:cubicBezTo>
                  <a:cubicBezTo>
                    <a:pt x="3795" y="2065"/>
                    <a:pt x="3795" y="2065"/>
                    <a:pt x="3795" y="2065"/>
                  </a:cubicBezTo>
                  <a:cubicBezTo>
                    <a:pt x="4363" y="2065"/>
                    <a:pt x="4776" y="1479"/>
                    <a:pt x="5006" y="1033"/>
                  </a:cubicBezTo>
                  <a:cubicBezTo>
                    <a:pt x="5006" y="1033"/>
                    <a:pt x="5006" y="1033"/>
                    <a:pt x="5006" y="1033"/>
                  </a:cubicBezTo>
                  <a:cubicBezTo>
                    <a:pt x="4744" y="574"/>
                    <a:pt x="4266" y="0"/>
                    <a:pt x="3795" y="0"/>
                  </a:cubicBezTo>
                  <a:close/>
                </a:path>
              </a:pathLst>
            </a:custGeom>
            <a:solidFill>
              <a:srgbClr val="FACCCA"/>
            </a:solidFill>
            <a:ln w="9525">
              <a:noFill/>
              <a:round/>
              <a:headEnd/>
              <a:tailEnd/>
            </a:ln>
          </p:spPr>
          <p:txBody>
            <a:bodyPr vert="horz" wrap="square" lIns="324000" tIns="180000" rIns="324000" bIns="45720" numCol="1" anchor="t" anchorCtr="0" compatLnSpc="1">
              <a:prstTxWarp prst="textNoShape">
                <a:avLst/>
              </a:prstTxWarp>
            </a:bodyPr>
            <a:lstStyle/>
            <a:p>
              <a:pPr marL="184150" indent="-18415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Age ≥45 years</a:t>
              </a:r>
            </a:p>
            <a:p>
              <a:pPr marL="184150" indent="-184150" defTabSz="914377" fontAlgn="ctr">
                <a:spcBef>
                  <a:spcPts val="0"/>
                </a:spcBef>
                <a:spcAft>
                  <a:spcPts val="4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An acute non-cardioembolic ischemic stroke with:</a:t>
              </a:r>
            </a:p>
            <a:p>
              <a:pPr marL="404813" lvl="1" indent="-203200" defTabSz="914377" fontAlgn="ctr">
                <a:spcBef>
                  <a:spcPts val="0"/>
                </a:spcBef>
                <a:spcAft>
                  <a:spcPts val="4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Signs and symptoms of stroke ≥24 hours, </a:t>
              </a:r>
              <a:r>
                <a:rPr lang="en-GB" sz="1100" i="1">
                  <a:solidFill>
                    <a:srgbClr val="464545"/>
                  </a:solidFill>
                  <a:latin typeface="Arial" panose="020B0604020202020204" pitchFamily="34" charset="0"/>
                  <a:ea typeface="Calibri" panose="020F0502020204030204" pitchFamily="34" charset="0"/>
                  <a:cs typeface="Arial"/>
                </a:rPr>
                <a:t>or</a:t>
              </a:r>
            </a:p>
            <a:p>
              <a:pPr marL="404813" lvl="1" indent="-203200" defTabSz="914377" fontAlgn="ctr">
                <a:spcBef>
                  <a:spcPts val="0"/>
                </a:spcBef>
                <a:spcAft>
                  <a:spcPts val="4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Acute documented brain infarct (CT or MRI), </a:t>
              </a:r>
              <a:r>
                <a:rPr lang="en-GB" sz="1100" i="1">
                  <a:solidFill>
                    <a:srgbClr val="464545"/>
                  </a:solidFill>
                  <a:latin typeface="Arial" panose="020B0604020202020204" pitchFamily="34" charset="0"/>
                  <a:ea typeface="Calibri" panose="020F0502020204030204" pitchFamily="34" charset="0"/>
                  <a:cs typeface="Arial"/>
                </a:rPr>
                <a:t>and</a:t>
              </a:r>
            </a:p>
            <a:p>
              <a:pPr marL="404813" lvl="1" indent="-20320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Intended to be treated with antiplatelet therapy</a:t>
              </a:r>
            </a:p>
            <a:p>
              <a:pPr marL="184150" indent="-18415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Randomization within 48 hours of symptom onset</a:t>
              </a:r>
            </a:p>
            <a:p>
              <a:pPr marL="184150" indent="-18415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Able to undergo a baseline MRI prior to or within </a:t>
              </a:r>
              <a:br>
                <a:rPr lang="en-GB" sz="1100">
                  <a:solidFill>
                    <a:srgbClr val="464545"/>
                  </a:solidFill>
                  <a:latin typeface="Arial" panose="020B0604020202020204" pitchFamily="34" charset="0"/>
                  <a:ea typeface="Calibri" panose="020F0502020204030204" pitchFamily="34" charset="0"/>
                  <a:cs typeface="Arial"/>
                </a:rPr>
              </a:br>
              <a:r>
                <a:rPr lang="en-GB" sz="1100">
                  <a:solidFill>
                    <a:srgbClr val="464545"/>
                  </a:solidFill>
                  <a:latin typeface="Arial" panose="020B0604020202020204" pitchFamily="34" charset="0"/>
                  <a:ea typeface="Calibri" panose="020F0502020204030204" pitchFamily="34" charset="0"/>
                  <a:cs typeface="Arial"/>
                </a:rPr>
                <a:t>72 hours after randomization</a:t>
              </a:r>
            </a:p>
            <a:p>
              <a:pPr marL="184150" indent="-18415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In part A of recruitment: a minor ischemic stroke </a:t>
              </a:r>
              <a:br>
                <a:rPr lang="en-GB" sz="1100">
                  <a:solidFill>
                    <a:srgbClr val="464545"/>
                  </a:solidFill>
                  <a:latin typeface="Arial" panose="020B0604020202020204" pitchFamily="34" charset="0"/>
                  <a:ea typeface="Calibri" panose="020F0502020204030204" pitchFamily="34" charset="0"/>
                  <a:cs typeface="Arial"/>
                </a:rPr>
              </a:br>
              <a:r>
                <a:rPr lang="en-GB" sz="1100">
                  <a:solidFill>
                    <a:srgbClr val="464545"/>
                  </a:solidFill>
                  <a:latin typeface="Arial" panose="020B0604020202020204" pitchFamily="34" charset="0"/>
                  <a:ea typeface="Calibri" panose="020F0502020204030204" pitchFamily="34" charset="0"/>
                  <a:cs typeface="Arial"/>
                </a:rPr>
                <a:t>(NIHSS score of ≤7 at randomization)</a:t>
              </a:r>
            </a:p>
            <a:p>
              <a:pPr marL="184150" indent="-184150" defTabSz="914377" fontAlgn="ctr">
                <a:spcBef>
                  <a:spcPts val="0"/>
                </a:spcBef>
                <a:spcAft>
                  <a:spcPts val="500"/>
                </a:spcAft>
                <a:buClr>
                  <a:schemeClr val="tx1"/>
                </a:buClr>
                <a:buFont typeface="Arial" panose="020B0604020202020204" pitchFamily="34" charset="0"/>
                <a:buChar char="•"/>
                <a:defRPr/>
              </a:pPr>
              <a:r>
                <a:rPr lang="en-GB" sz="1100">
                  <a:solidFill>
                    <a:srgbClr val="464545"/>
                  </a:solidFill>
                  <a:latin typeface="Arial" panose="020B0604020202020204" pitchFamily="34" charset="0"/>
                  <a:ea typeface="Calibri" panose="020F0502020204030204" pitchFamily="34" charset="0"/>
                  <a:cs typeface="Arial"/>
                </a:rPr>
                <a:t>In part B of recruitment: additional inclusion of</a:t>
              </a:r>
              <a:br>
                <a:rPr lang="en-GB" sz="1100">
                  <a:solidFill>
                    <a:srgbClr val="464545"/>
                  </a:solidFill>
                  <a:latin typeface="Arial" panose="020B0604020202020204" pitchFamily="34" charset="0"/>
                  <a:ea typeface="Calibri" panose="020F0502020204030204" pitchFamily="34" charset="0"/>
                  <a:cs typeface="Arial"/>
                </a:rPr>
              </a:br>
              <a:r>
                <a:rPr lang="en-GB" sz="1100">
                  <a:solidFill>
                    <a:srgbClr val="464545"/>
                  </a:solidFill>
                  <a:latin typeface="Arial" panose="020B0604020202020204" pitchFamily="34" charset="0"/>
                  <a:ea typeface="Calibri" panose="020F0502020204030204" pitchFamily="34" charset="0"/>
                  <a:cs typeface="Arial"/>
                </a:rPr>
                <a:t>moderate ischemic strokes (NIHSS of 8–15)</a:t>
              </a:r>
            </a:p>
          </p:txBody>
        </p:sp>
        <p:sp>
          <p:nvSpPr>
            <p:cNvPr id="6" name="Freeform 8">
              <a:extLst>
                <a:ext uri="{FF2B5EF4-FFF2-40B4-BE49-F238E27FC236}">
                  <a16:creationId xmlns:a16="http://schemas.microsoft.com/office/drawing/2014/main" id="{7678803E-DE09-52FD-8BB7-92BD7A25D2BD}"/>
                </a:ext>
              </a:extLst>
            </p:cNvPr>
            <p:cNvSpPr>
              <a:spLocks/>
            </p:cNvSpPr>
            <p:nvPr/>
          </p:nvSpPr>
          <p:spPr bwMode="auto">
            <a:xfrm>
              <a:off x="4481399" y="1425935"/>
              <a:ext cx="3229201" cy="4397093"/>
            </a:xfrm>
            <a:custGeom>
              <a:avLst/>
              <a:gdLst>
                <a:gd name="T0" fmla="*/ 2799 w 2799"/>
                <a:gd name="T1" fmla="*/ 108 h 2326"/>
                <a:gd name="T2" fmla="*/ 1658 w 2799"/>
                <a:gd name="T3" fmla="*/ 675 h 2326"/>
                <a:gd name="T4" fmla="*/ 0 w 2799"/>
                <a:gd name="T5" fmla="*/ 2173 h 2326"/>
                <a:gd name="T6" fmla="*/ 1400 w 2799"/>
                <a:gd name="T7" fmla="*/ 1389 h 2326"/>
                <a:gd name="T8" fmla="*/ 2799 w 2799"/>
                <a:gd name="T9" fmla="*/ 108 h 2326"/>
              </a:gdLst>
              <a:ahLst/>
              <a:cxnLst>
                <a:cxn ang="0">
                  <a:pos x="T0" y="T1"/>
                </a:cxn>
                <a:cxn ang="0">
                  <a:pos x="T2" y="T3"/>
                </a:cxn>
                <a:cxn ang="0">
                  <a:pos x="T4" y="T5"/>
                </a:cxn>
                <a:cxn ang="0">
                  <a:pos x="T6" y="T7"/>
                </a:cxn>
                <a:cxn ang="0">
                  <a:pos x="T8" y="T9"/>
                </a:cxn>
              </a:cxnLst>
              <a:rect l="0" t="0" r="r" b="b"/>
              <a:pathLst>
                <a:path w="2799" h="2326">
                  <a:moveTo>
                    <a:pt x="2799" y="108"/>
                  </a:moveTo>
                  <a:cubicBezTo>
                    <a:pt x="2799" y="108"/>
                    <a:pt x="2219" y="0"/>
                    <a:pt x="1658" y="675"/>
                  </a:cubicBezTo>
                  <a:cubicBezTo>
                    <a:pt x="1097" y="1351"/>
                    <a:pt x="765" y="2078"/>
                    <a:pt x="0" y="2173"/>
                  </a:cubicBezTo>
                  <a:cubicBezTo>
                    <a:pt x="0" y="2173"/>
                    <a:pt x="723" y="2326"/>
                    <a:pt x="1400" y="1389"/>
                  </a:cubicBezTo>
                  <a:cubicBezTo>
                    <a:pt x="2083" y="444"/>
                    <a:pt x="2156" y="252"/>
                    <a:pt x="2799" y="108"/>
                  </a:cubicBezTo>
                  <a:close/>
                </a:path>
              </a:pathLst>
            </a:custGeom>
            <a:solidFill>
              <a:srgbClr val="FF635B"/>
            </a:solidFill>
            <a:ln w="9525">
              <a:noFill/>
              <a:round/>
              <a:headEnd/>
              <a:tailEnd/>
            </a:ln>
          </p:spPr>
          <p:txBody>
            <a:bodyPr vert="horz" wrap="square" lIns="91440" tIns="45720" rIns="91440" bIns="45720" numCol="1" anchor="t" anchorCtr="0" compatLnSpc="1">
              <a:prstTxWarp prst="textNoShape">
                <a:avLst/>
              </a:prstTxWarp>
            </a:bodyPr>
            <a:lstStyle/>
            <a:p>
              <a:pPr>
                <a:spcBef>
                  <a:spcPts val="0"/>
                </a:spcBef>
                <a:spcAft>
                  <a:spcPts val="600"/>
                </a:spcAft>
              </a:pPr>
              <a:endParaRPr lang="en-IN" sz="1200"/>
            </a:p>
          </p:txBody>
        </p:sp>
      </p:grpSp>
      <p:sp>
        <p:nvSpPr>
          <p:cNvPr id="7" name="TextBox 6">
            <a:extLst>
              <a:ext uri="{FF2B5EF4-FFF2-40B4-BE49-F238E27FC236}">
                <a16:creationId xmlns:a16="http://schemas.microsoft.com/office/drawing/2014/main" id="{7D629613-1A64-7046-10C3-C118DD427272}"/>
              </a:ext>
            </a:extLst>
          </p:cNvPr>
          <p:cNvSpPr txBox="1"/>
          <p:nvPr/>
        </p:nvSpPr>
        <p:spPr>
          <a:xfrm>
            <a:off x="6253929" y="1008889"/>
            <a:ext cx="1883726" cy="276999"/>
          </a:xfrm>
          <a:prstGeom prst="rect">
            <a:avLst/>
          </a:prstGeom>
          <a:noFill/>
        </p:spPr>
        <p:txBody>
          <a:bodyPr wrap="square" lIns="72000" rIns="36000">
            <a:spAutoFit/>
          </a:bodyPr>
          <a:lstStyle/>
          <a:p>
            <a:pPr marL="16933" algn="ctr">
              <a:spcBef>
                <a:spcPts val="0"/>
              </a:spcBef>
              <a:spcAft>
                <a:spcPts val="600"/>
              </a:spcAft>
            </a:pPr>
            <a:r>
              <a:rPr lang="en-GB" sz="1200" b="1">
                <a:solidFill>
                  <a:schemeClr val="tx2"/>
                </a:solidFill>
                <a:latin typeface="Arial"/>
                <a:cs typeface="Arial"/>
              </a:rPr>
              <a:t>Key exclusion criteria</a:t>
            </a:r>
          </a:p>
        </p:txBody>
      </p:sp>
      <p:sp>
        <p:nvSpPr>
          <p:cNvPr id="9" name="TextBox 8">
            <a:extLst>
              <a:ext uri="{FF2B5EF4-FFF2-40B4-BE49-F238E27FC236}">
                <a16:creationId xmlns:a16="http://schemas.microsoft.com/office/drawing/2014/main" id="{FF20AF3E-C838-4240-62E3-0DD3C69A5D77}"/>
              </a:ext>
            </a:extLst>
          </p:cNvPr>
          <p:cNvSpPr txBox="1"/>
          <p:nvPr/>
        </p:nvSpPr>
        <p:spPr>
          <a:xfrm>
            <a:off x="964844" y="971311"/>
            <a:ext cx="1833988" cy="276999"/>
          </a:xfrm>
          <a:prstGeom prst="rect">
            <a:avLst/>
          </a:prstGeom>
          <a:noFill/>
        </p:spPr>
        <p:txBody>
          <a:bodyPr wrap="square" lIns="72000" rIns="36000" anchor="t">
            <a:spAutoFit/>
          </a:bodyPr>
          <a:lstStyle/>
          <a:p>
            <a:pPr marL="16933" algn="ctr">
              <a:spcBef>
                <a:spcPts val="0"/>
              </a:spcBef>
              <a:spcAft>
                <a:spcPts val="600"/>
              </a:spcAft>
            </a:pPr>
            <a:r>
              <a:rPr lang="en-GB" sz="1200" b="1">
                <a:solidFill>
                  <a:schemeClr val="tx2"/>
                </a:solidFill>
                <a:latin typeface="Arial"/>
                <a:cs typeface="Arial"/>
              </a:rPr>
              <a:t>Key inclusion criteria</a:t>
            </a:r>
          </a:p>
        </p:txBody>
      </p:sp>
      <p:sp>
        <p:nvSpPr>
          <p:cNvPr id="12" name="Text Placeholder 11">
            <a:extLst>
              <a:ext uri="{FF2B5EF4-FFF2-40B4-BE49-F238E27FC236}">
                <a16:creationId xmlns:a16="http://schemas.microsoft.com/office/drawing/2014/main" id="{536B1730-1A74-85BD-8A4B-90457911F3FC}"/>
              </a:ext>
            </a:extLst>
          </p:cNvPr>
          <p:cNvSpPr>
            <a:spLocks noGrp="1"/>
          </p:cNvSpPr>
          <p:nvPr>
            <p:ph type="body" sz="quarter" idx="14"/>
          </p:nvPr>
        </p:nvSpPr>
        <p:spPr>
          <a:xfrm>
            <a:off x="359569" y="4552395"/>
            <a:ext cx="8424000" cy="175176"/>
          </a:xfrm>
        </p:spPr>
        <p:txBody>
          <a:bodyPr/>
          <a:lstStyle/>
          <a:p>
            <a:r>
              <a:rPr lang="en-US">
                <a:solidFill>
                  <a:schemeClr val="accent2"/>
                </a:solidFill>
              </a:rPr>
              <a:t>CT, computed tomography; eGFR, estimated glomerular filtration rate; MRI, magnetic resonance imaging; NIHSS, National Institute of Health Stroke Scale. </a:t>
            </a:r>
            <a:br>
              <a:rPr lang="en-US">
                <a:solidFill>
                  <a:schemeClr val="accent2"/>
                </a:solidFill>
              </a:rPr>
            </a:br>
            <a:r>
              <a:rPr lang="en-US" err="1">
                <a:solidFill>
                  <a:schemeClr val="accent2"/>
                </a:solidFill>
              </a:rPr>
              <a:t>Shoamanesh</a:t>
            </a:r>
            <a:r>
              <a:rPr lang="en-US">
                <a:solidFill>
                  <a:schemeClr val="accent2"/>
                </a:solidFill>
              </a:rPr>
              <a:t> A, et al. Lancet. 2022;400:997–1007.</a:t>
            </a:r>
          </a:p>
        </p:txBody>
      </p:sp>
    </p:spTree>
    <p:custDataLst>
      <p:tags r:id="rId1"/>
    </p:custDataLst>
    <p:extLst>
      <p:ext uri="{BB962C8B-B14F-4D97-AF65-F5344CB8AC3E}">
        <p14:creationId xmlns:p14="http://schemas.microsoft.com/office/powerpoint/2010/main" val="1740540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5AA84-1CCA-8DB6-D5D7-531A5E5F5C78}"/>
              </a:ext>
            </a:extLst>
          </p:cNvPr>
          <p:cNvSpPr>
            <a:spLocks noGrp="1"/>
          </p:cNvSpPr>
          <p:nvPr>
            <p:ph type="title"/>
          </p:nvPr>
        </p:nvSpPr>
        <p:spPr/>
        <p:txBody>
          <a:bodyPr/>
          <a:lstStyle/>
          <a:p>
            <a:r>
              <a:rPr lang="en-US"/>
              <a:t>There was no significant difference in the primary efficacy outcome </a:t>
            </a:r>
            <a:br>
              <a:rPr lang="en-US"/>
            </a:br>
            <a:r>
              <a:rPr lang="en-US"/>
              <a:t>with </a:t>
            </a:r>
            <a:r>
              <a:rPr lang="en-US" err="1"/>
              <a:t>asundexian</a:t>
            </a:r>
            <a:r>
              <a:rPr lang="en-US"/>
              <a:t> versus placebo, which included covert brain infarcts</a:t>
            </a:r>
          </a:p>
        </p:txBody>
      </p:sp>
      <p:sp>
        <p:nvSpPr>
          <p:cNvPr id="6" name="Text Placeholder 5">
            <a:extLst>
              <a:ext uri="{FF2B5EF4-FFF2-40B4-BE49-F238E27FC236}">
                <a16:creationId xmlns:a16="http://schemas.microsoft.com/office/drawing/2014/main" id="{F0E3F4AD-03BC-F292-3A6E-0FBD859FE146}"/>
              </a:ext>
            </a:extLst>
          </p:cNvPr>
          <p:cNvSpPr>
            <a:spLocks noGrp="1"/>
          </p:cNvSpPr>
          <p:nvPr>
            <p:ph type="body" sz="quarter" idx="14"/>
          </p:nvPr>
        </p:nvSpPr>
        <p:spPr>
          <a:xfrm>
            <a:off x="359569" y="4464807"/>
            <a:ext cx="8424000" cy="262764"/>
          </a:xfrm>
        </p:spPr>
        <p:txBody>
          <a:bodyPr/>
          <a:lstStyle/>
          <a:p>
            <a:r>
              <a:rPr lang="en-US">
                <a:solidFill>
                  <a:schemeClr val="accent2"/>
                </a:solidFill>
              </a:rPr>
              <a:t>*Added to antiplatelet background therapy according to standard of care. Asundexian is currently undergoing clinical trials and is not licensed for use in any country.</a:t>
            </a:r>
            <a:br>
              <a:rPr lang="en-US">
                <a:solidFill>
                  <a:schemeClr val="accent2"/>
                </a:solidFill>
              </a:rPr>
            </a:br>
            <a:r>
              <a:rPr lang="en-US">
                <a:solidFill>
                  <a:schemeClr val="accent2"/>
                </a:solidFill>
              </a:rPr>
              <a:t>CI, confidence interval; HR, hazard ratio; MRI, magnetic resonance imaging.</a:t>
            </a:r>
            <a:br>
              <a:rPr lang="en-US">
                <a:solidFill>
                  <a:schemeClr val="accent2"/>
                </a:solidFill>
              </a:rPr>
            </a:br>
            <a:r>
              <a:rPr lang="en-US" err="1">
                <a:solidFill>
                  <a:schemeClr val="accent2"/>
                </a:solidFill>
              </a:rPr>
              <a:t>Shoamanesh</a:t>
            </a:r>
            <a:r>
              <a:rPr lang="en-US">
                <a:solidFill>
                  <a:schemeClr val="accent2"/>
                </a:solidFill>
              </a:rPr>
              <a:t> A, et al. Lancet. 2022;400:997–1007.</a:t>
            </a:r>
          </a:p>
        </p:txBody>
      </p:sp>
      <p:graphicFrame>
        <p:nvGraphicFramePr>
          <p:cNvPr id="8" name="Content Placeholder 44">
            <a:extLst>
              <a:ext uri="{FF2B5EF4-FFF2-40B4-BE49-F238E27FC236}">
                <a16:creationId xmlns:a16="http://schemas.microsoft.com/office/drawing/2014/main" id="{10288AE2-9825-2CE2-03F3-37C10C2EBCFD}"/>
              </a:ext>
            </a:extLst>
          </p:cNvPr>
          <p:cNvGraphicFramePr>
            <a:graphicFrameLocks/>
          </p:cNvGraphicFramePr>
          <p:nvPr>
            <p:extLst>
              <p:ext uri="{D42A27DB-BD31-4B8C-83A1-F6EECF244321}">
                <p14:modId xmlns:p14="http://schemas.microsoft.com/office/powerpoint/2010/main" val="4167299323"/>
              </p:ext>
            </p:extLst>
          </p:nvPr>
        </p:nvGraphicFramePr>
        <p:xfrm>
          <a:off x="359569" y="1041707"/>
          <a:ext cx="8427244" cy="3387418"/>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oup 8">
            <a:extLst>
              <a:ext uri="{FF2B5EF4-FFF2-40B4-BE49-F238E27FC236}">
                <a16:creationId xmlns:a16="http://schemas.microsoft.com/office/drawing/2014/main" id="{8E9FDFF9-74C6-47FB-6864-594DA4FE4A43}"/>
              </a:ext>
            </a:extLst>
          </p:cNvPr>
          <p:cNvGrpSpPr/>
          <p:nvPr/>
        </p:nvGrpSpPr>
        <p:grpSpPr>
          <a:xfrm>
            <a:off x="1798551" y="1511824"/>
            <a:ext cx="3843955" cy="364628"/>
            <a:chOff x="6012655" y="1844746"/>
            <a:chExt cx="1908000" cy="364628"/>
          </a:xfrm>
        </p:grpSpPr>
        <p:sp>
          <p:nvSpPr>
            <p:cNvPr id="11" name="TextBox 10">
              <a:extLst>
                <a:ext uri="{FF2B5EF4-FFF2-40B4-BE49-F238E27FC236}">
                  <a16:creationId xmlns:a16="http://schemas.microsoft.com/office/drawing/2014/main" id="{6FB8D545-B3CF-2A3F-C82D-42F926843239}"/>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1.15; 90% CI: 0.93–1.43</a:t>
              </a:r>
            </a:p>
          </p:txBody>
        </p:sp>
        <p:sp>
          <p:nvSpPr>
            <p:cNvPr id="12" name="Left Bracket 11">
              <a:extLst>
                <a:ext uri="{FF2B5EF4-FFF2-40B4-BE49-F238E27FC236}">
                  <a16:creationId xmlns:a16="http://schemas.microsoft.com/office/drawing/2014/main" id="{F6ECB6DA-5A9D-7C71-A516-DC52C22CDA17}"/>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grpSp>
      <p:sp>
        <p:nvSpPr>
          <p:cNvPr id="13" name="Rectangle: Rounded Corners 35">
            <a:extLst>
              <a:ext uri="{FF2B5EF4-FFF2-40B4-BE49-F238E27FC236}">
                <a16:creationId xmlns:a16="http://schemas.microsoft.com/office/drawing/2014/main" id="{E42811E1-8730-F51F-4816-EA0C4B667FC0}"/>
              </a:ext>
            </a:extLst>
          </p:cNvPr>
          <p:cNvSpPr/>
          <p:nvPr/>
        </p:nvSpPr>
        <p:spPr>
          <a:xfrm>
            <a:off x="360363" y="952028"/>
            <a:ext cx="8423206" cy="281119"/>
          </a:xfrm>
          <a:prstGeom prst="rect">
            <a:avLst/>
          </a:prstGeom>
          <a:solidFill>
            <a:srgbClr val="ED653B"/>
          </a:solidFill>
          <a:ln w="25400" cap="flat" cmpd="sng" algn="ctr">
            <a:noFill/>
            <a:prstDash val="solid"/>
          </a:ln>
          <a:effectLst/>
        </p:spPr>
        <p:txBody>
          <a:bodyPr wrap="square" lIns="81000" tIns="54000" bIns="72000" rtlCol="0" anchor="t">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Primary efficacy outcome: </a:t>
            </a:r>
            <a:r>
              <a:rPr kumimoji="0" lang="en-GB" sz="1000" b="0" i="0" u="none" strike="noStrike" kern="0" cap="none" spc="0" normalizeH="0" baseline="0" noProof="0">
                <a:ln>
                  <a:noFill/>
                </a:ln>
                <a:solidFill>
                  <a:srgbClr val="FFFFFF"/>
                </a:solidFill>
                <a:effectLst/>
                <a:uLnTx/>
                <a:uFillTx/>
                <a:latin typeface="Arial"/>
                <a:ea typeface="+mn-ea"/>
                <a:cs typeface="Arial" panose="020B0604020202020204" pitchFamily="34" charset="0"/>
              </a:rPr>
              <a:t>Recurrent symptomatic ischemic stroke and incident covert brain infarct detected by MRI</a:t>
            </a:r>
          </a:p>
        </p:txBody>
      </p:sp>
      <p:sp>
        <p:nvSpPr>
          <p:cNvPr id="15" name="TextBox 14">
            <a:extLst>
              <a:ext uri="{FF2B5EF4-FFF2-40B4-BE49-F238E27FC236}">
                <a16:creationId xmlns:a16="http://schemas.microsoft.com/office/drawing/2014/main" id="{AD9F37E4-5610-88B3-7F95-2F26B07E8C91}"/>
              </a:ext>
            </a:extLst>
          </p:cNvPr>
          <p:cNvSpPr txBox="1"/>
          <p:nvPr/>
        </p:nvSpPr>
        <p:spPr>
          <a:xfrm rot="16200000">
            <a:off x="-811076" y="2740657"/>
            <a:ext cx="2491624" cy="248402"/>
          </a:xfrm>
          <a:prstGeom prst="rect">
            <a:avLst/>
          </a:prstGeom>
          <a:noFill/>
        </p:spPr>
        <p:txBody>
          <a:bodyPr wrap="square" lIns="90000" tIns="46800" rIns="90000" bIns="46800" rtlCol="0" anchor="ctr">
            <a:spAutoFit/>
          </a:bodyPr>
          <a:lstStyle/>
          <a:p>
            <a:pPr algn="ctr">
              <a:defRPr lang="ja-JP" sz="1000" b="1" i="0" u="none" strike="noStrike" kern="1200" baseline="0">
                <a:solidFill>
                  <a:srgbClr val="464545"/>
                </a:solidFill>
                <a:latin typeface="+mn-lt"/>
                <a:ea typeface="+mn-ea"/>
                <a:cs typeface="Arial" panose="020B0604020202020204" pitchFamily="34" charset="0"/>
              </a:defRPr>
            </a:pPr>
            <a:r>
              <a:rPr lang="en-GB" sz="1000" b="1">
                <a:solidFill>
                  <a:srgbClr val="464545"/>
                </a:solidFill>
                <a:latin typeface="Arial"/>
                <a:cs typeface="Arial" panose="020B0604020202020204" pitchFamily="34" charset="0"/>
              </a:rPr>
              <a:t>Patients (%)</a:t>
            </a:r>
          </a:p>
        </p:txBody>
      </p:sp>
      <p:grpSp>
        <p:nvGrpSpPr>
          <p:cNvPr id="16" name="Group 15">
            <a:extLst>
              <a:ext uri="{FF2B5EF4-FFF2-40B4-BE49-F238E27FC236}">
                <a16:creationId xmlns:a16="http://schemas.microsoft.com/office/drawing/2014/main" id="{A1AEEFD1-4CCA-7172-C10D-434E640F4EB4}"/>
              </a:ext>
            </a:extLst>
          </p:cNvPr>
          <p:cNvGrpSpPr/>
          <p:nvPr/>
        </p:nvGrpSpPr>
        <p:grpSpPr>
          <a:xfrm>
            <a:off x="1791745" y="1221085"/>
            <a:ext cx="5765283" cy="339681"/>
            <a:chOff x="1791745" y="1374007"/>
            <a:chExt cx="5765283" cy="339681"/>
          </a:xfrm>
        </p:grpSpPr>
        <p:sp>
          <p:nvSpPr>
            <p:cNvPr id="17" name="Left Bracket 16">
              <a:extLst>
                <a:ext uri="{FF2B5EF4-FFF2-40B4-BE49-F238E27FC236}">
                  <a16:creationId xmlns:a16="http://schemas.microsoft.com/office/drawing/2014/main" id="{08D7A423-679F-E913-F7CD-D9B6FE22741A}"/>
                </a:ext>
              </a:extLst>
            </p:cNvPr>
            <p:cNvSpPr/>
            <p:nvPr/>
          </p:nvSpPr>
          <p:spPr>
            <a:xfrm rot="5400000">
              <a:off x="4638387" y="-1204954"/>
              <a:ext cx="72000" cy="5765283"/>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sp>
          <p:nvSpPr>
            <p:cNvPr id="18" name="TextBox 10">
              <a:extLst>
                <a:ext uri="{FF2B5EF4-FFF2-40B4-BE49-F238E27FC236}">
                  <a16:creationId xmlns:a16="http://schemas.microsoft.com/office/drawing/2014/main" id="{180DF44A-6A28-3FEC-B08B-4E35DAB58D3B}"/>
                </a:ext>
              </a:extLst>
            </p:cNvPr>
            <p:cNvSpPr txBox="1"/>
            <p:nvPr/>
          </p:nvSpPr>
          <p:spPr>
            <a:xfrm>
              <a:off x="3865739" y="1374007"/>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1.06; 90% CI: 0.85–1.32</a:t>
              </a:r>
            </a:p>
          </p:txBody>
        </p:sp>
      </p:grpSp>
      <p:grpSp>
        <p:nvGrpSpPr>
          <p:cNvPr id="19" name="Group 18">
            <a:extLst>
              <a:ext uri="{FF2B5EF4-FFF2-40B4-BE49-F238E27FC236}">
                <a16:creationId xmlns:a16="http://schemas.microsoft.com/office/drawing/2014/main" id="{992A9CDB-6C89-60E0-0E77-1B030F77358C}"/>
              </a:ext>
            </a:extLst>
          </p:cNvPr>
          <p:cNvGrpSpPr/>
          <p:nvPr/>
        </p:nvGrpSpPr>
        <p:grpSpPr>
          <a:xfrm>
            <a:off x="1800931" y="1831985"/>
            <a:ext cx="1908000" cy="343008"/>
            <a:chOff x="1800931" y="2059202"/>
            <a:chExt cx="1908000" cy="343008"/>
          </a:xfrm>
        </p:grpSpPr>
        <p:sp>
          <p:nvSpPr>
            <p:cNvPr id="20" name="Left Bracket 19">
              <a:extLst>
                <a:ext uri="{FF2B5EF4-FFF2-40B4-BE49-F238E27FC236}">
                  <a16:creationId xmlns:a16="http://schemas.microsoft.com/office/drawing/2014/main" id="{F62C80B7-C73E-107C-B45A-AB44F94CB8A5}"/>
                </a:ext>
              </a:extLst>
            </p:cNvPr>
            <p:cNvSpPr/>
            <p:nvPr/>
          </p:nvSpPr>
          <p:spPr>
            <a:xfrm rot="5400000">
              <a:off x="2718931" y="1412210"/>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sp>
          <p:nvSpPr>
            <p:cNvPr id="28" name="TextBox 10">
              <a:extLst>
                <a:ext uri="{FF2B5EF4-FFF2-40B4-BE49-F238E27FC236}">
                  <a16:creationId xmlns:a16="http://schemas.microsoft.com/office/drawing/2014/main" id="{49A033E6-321C-C9D4-CDD7-9AC3F9D500C3}"/>
                </a:ext>
              </a:extLst>
            </p:cNvPr>
            <p:cNvSpPr txBox="1"/>
            <p:nvPr/>
          </p:nvSpPr>
          <p:spPr>
            <a:xfrm>
              <a:off x="1844134" y="2059202"/>
              <a:ext cx="1836995"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0.99; 90% CI: 0.79–1.24</a:t>
              </a:r>
            </a:p>
          </p:txBody>
        </p:sp>
      </p:grpSp>
      <p:pic>
        <p:nvPicPr>
          <p:cNvPr id="34" name="Picture 33" descr="A black background with grey and pink text&#10;&#10;AI-generated content may be incorrect.">
            <a:extLst>
              <a:ext uri="{FF2B5EF4-FFF2-40B4-BE49-F238E27FC236}">
                <a16:creationId xmlns:a16="http://schemas.microsoft.com/office/drawing/2014/main" id="{21A0BBBE-DCDC-DF82-CA1A-B6176C053D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Tree>
    <p:custDataLst>
      <p:tags r:id="rId1"/>
    </p:custDataLst>
    <p:extLst>
      <p:ext uri="{BB962C8B-B14F-4D97-AF65-F5344CB8AC3E}">
        <p14:creationId xmlns:p14="http://schemas.microsoft.com/office/powerpoint/2010/main" val="218310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05591-08C5-C966-B645-2A518D550187}"/>
            </a:ext>
          </a:extLst>
        </p:cNvPr>
        <p:cNvGrpSpPr/>
        <p:nvPr/>
      </p:nvGrpSpPr>
      <p:grpSpPr>
        <a:xfrm>
          <a:off x="0" y="0"/>
          <a:ext cx="0" cy="0"/>
          <a:chOff x="0" y="0"/>
          <a:chExt cx="0" cy="0"/>
        </a:xfrm>
      </p:grpSpPr>
      <p:graphicFrame>
        <p:nvGraphicFramePr>
          <p:cNvPr id="8" name="Content Placeholder 8">
            <a:extLst>
              <a:ext uri="{FF2B5EF4-FFF2-40B4-BE49-F238E27FC236}">
                <a16:creationId xmlns:a16="http://schemas.microsoft.com/office/drawing/2014/main" id="{7381882A-2673-5749-3D20-8E8DF1E61A82}"/>
              </a:ext>
            </a:extLst>
          </p:cNvPr>
          <p:cNvGraphicFramePr>
            <a:graphicFrameLocks/>
          </p:cNvGraphicFramePr>
          <p:nvPr>
            <p:extLst>
              <p:ext uri="{D42A27DB-BD31-4B8C-83A1-F6EECF244321}">
                <p14:modId xmlns:p14="http://schemas.microsoft.com/office/powerpoint/2010/main" val="4262352236"/>
              </p:ext>
            </p:extLst>
          </p:nvPr>
        </p:nvGraphicFramePr>
        <p:xfrm>
          <a:off x="106043" y="1231837"/>
          <a:ext cx="8680769" cy="3699758"/>
        </p:xfrm>
        <a:graphic>
          <a:graphicData uri="http://schemas.openxmlformats.org/drawingml/2006/chart">
            <c:chart xmlns:c="http://schemas.openxmlformats.org/drawingml/2006/chart" xmlns:r="http://schemas.openxmlformats.org/officeDocument/2006/relationships" r:id="rId4"/>
          </a:graphicData>
        </a:graphic>
      </p:graphicFrame>
      <p:sp>
        <p:nvSpPr>
          <p:cNvPr id="3" name="Title 2">
            <a:extLst>
              <a:ext uri="{FF2B5EF4-FFF2-40B4-BE49-F238E27FC236}">
                <a16:creationId xmlns:a16="http://schemas.microsoft.com/office/drawing/2014/main" id="{64D648D1-0FB9-C71D-AABC-2053069229B8}"/>
              </a:ext>
            </a:extLst>
          </p:cNvPr>
          <p:cNvSpPr>
            <a:spLocks noGrp="1"/>
          </p:cNvSpPr>
          <p:nvPr>
            <p:ph type="title"/>
          </p:nvPr>
        </p:nvSpPr>
        <p:spPr/>
        <p:txBody>
          <a:bodyPr/>
          <a:lstStyle/>
          <a:p>
            <a:r>
              <a:rPr lang="en-GB"/>
              <a:t>The risk of recurrent symptomatic ischemic stroke and TIA were </a:t>
            </a:r>
            <a:br>
              <a:rPr lang="en-GB"/>
            </a:br>
            <a:r>
              <a:rPr lang="en-GB"/>
              <a:t>reduced with </a:t>
            </a:r>
            <a:r>
              <a:rPr lang="en-GB" err="1"/>
              <a:t>asundexian</a:t>
            </a:r>
            <a:r>
              <a:rPr lang="en-GB"/>
              <a:t> 50 mg versus placebo</a:t>
            </a:r>
          </a:p>
        </p:txBody>
      </p:sp>
      <p:sp>
        <p:nvSpPr>
          <p:cNvPr id="9" name="Text Placeholder 8">
            <a:extLst>
              <a:ext uri="{FF2B5EF4-FFF2-40B4-BE49-F238E27FC236}">
                <a16:creationId xmlns:a16="http://schemas.microsoft.com/office/drawing/2014/main" id="{E8464027-4FD2-B6E3-494B-058256226A4F}"/>
              </a:ext>
            </a:extLst>
          </p:cNvPr>
          <p:cNvSpPr>
            <a:spLocks noGrp="1"/>
          </p:cNvSpPr>
          <p:nvPr>
            <p:ph type="body" sz="quarter" idx="14"/>
          </p:nvPr>
        </p:nvSpPr>
        <p:spPr>
          <a:xfrm>
            <a:off x="359569" y="4464807"/>
            <a:ext cx="8424000" cy="262764"/>
          </a:xfrm>
        </p:spPr>
        <p:txBody>
          <a:bodyPr/>
          <a:lstStyle/>
          <a:p>
            <a:r>
              <a:rPr lang="en-GB">
                <a:solidFill>
                  <a:schemeClr val="accent2"/>
                </a:solidFill>
                <a:cs typeface="Arial"/>
              </a:rPr>
              <a:t>*Proportion of outcomes at end of study. Median follow-up of 46.1 weeks (IQR 35.2–53.8). </a:t>
            </a:r>
            <a:r>
              <a:rPr lang="en-GB" baseline="30000">
                <a:solidFill>
                  <a:schemeClr val="accent2"/>
                </a:solidFill>
                <a:cs typeface="Arial"/>
              </a:rPr>
              <a:t>†</a:t>
            </a:r>
            <a:r>
              <a:rPr lang="en-GB">
                <a:solidFill>
                  <a:schemeClr val="accent2"/>
                </a:solidFill>
                <a:cs typeface="Arial"/>
              </a:rPr>
              <a:t>Asundexian 20 mg = 2/450 patients, </a:t>
            </a:r>
            <a:r>
              <a:rPr lang="en-GB" err="1">
                <a:solidFill>
                  <a:schemeClr val="accent2"/>
                </a:solidFill>
                <a:cs typeface="Arial"/>
              </a:rPr>
              <a:t>asundexian</a:t>
            </a:r>
            <a:r>
              <a:rPr lang="en-GB">
                <a:solidFill>
                  <a:schemeClr val="accent2"/>
                </a:solidFill>
                <a:cs typeface="Arial"/>
              </a:rPr>
              <a:t> 50 mg = 2/447 patients. </a:t>
            </a:r>
            <a:r>
              <a:rPr lang="en-GB" baseline="30000">
                <a:solidFill>
                  <a:schemeClr val="accent2"/>
                </a:solidFill>
                <a:cs typeface="Arial"/>
              </a:rPr>
              <a:t>‡</a:t>
            </a:r>
            <a:r>
              <a:rPr lang="en-GB">
                <a:solidFill>
                  <a:schemeClr val="accent2"/>
                </a:solidFill>
                <a:cs typeface="Arial"/>
              </a:rPr>
              <a:t>Plus antiplatelet background therapy according to standard of care. CI, confidence interval; HR, hazard ratio; IQR, interquartile range; OD, once daily; TIA, transient ischemic attack.</a:t>
            </a:r>
            <a:br>
              <a:rPr lang="en-GB">
                <a:solidFill>
                  <a:schemeClr val="accent2"/>
                </a:solidFill>
                <a:cs typeface="Arial"/>
              </a:rPr>
            </a:br>
            <a:r>
              <a:rPr lang="en-GB">
                <a:solidFill>
                  <a:schemeClr val="accent2"/>
                </a:solidFill>
                <a:cs typeface="Arial"/>
              </a:rPr>
              <a:t>Figure adapted from </a:t>
            </a:r>
            <a:r>
              <a:rPr lang="en-GB" err="1">
                <a:solidFill>
                  <a:schemeClr val="accent2"/>
                </a:solidFill>
                <a:cs typeface="Arial"/>
              </a:rPr>
              <a:t>Shoamanesh</a:t>
            </a:r>
            <a:r>
              <a:rPr lang="en-GB">
                <a:solidFill>
                  <a:schemeClr val="accent2"/>
                </a:solidFill>
                <a:cs typeface="Arial"/>
              </a:rPr>
              <a:t> A, et al. Lancet. 2022;400(10357):997–1007.</a:t>
            </a:r>
            <a:endParaRPr lang="en-GB">
              <a:solidFill>
                <a:schemeClr val="accent2"/>
              </a:solidFill>
            </a:endParaRPr>
          </a:p>
        </p:txBody>
      </p:sp>
      <p:grpSp>
        <p:nvGrpSpPr>
          <p:cNvPr id="10" name="Group 9">
            <a:extLst>
              <a:ext uri="{FF2B5EF4-FFF2-40B4-BE49-F238E27FC236}">
                <a16:creationId xmlns:a16="http://schemas.microsoft.com/office/drawing/2014/main" id="{64CA94D9-CE83-70E3-CDAE-6534E2E7984C}"/>
              </a:ext>
            </a:extLst>
          </p:cNvPr>
          <p:cNvGrpSpPr/>
          <p:nvPr/>
        </p:nvGrpSpPr>
        <p:grpSpPr>
          <a:xfrm>
            <a:off x="1187180" y="1827049"/>
            <a:ext cx="1790335" cy="364628"/>
            <a:chOff x="6012655" y="1844746"/>
            <a:chExt cx="1908000" cy="364628"/>
          </a:xfrm>
        </p:grpSpPr>
        <p:sp>
          <p:nvSpPr>
            <p:cNvPr id="15" name="TextBox 10">
              <a:extLst>
                <a:ext uri="{FF2B5EF4-FFF2-40B4-BE49-F238E27FC236}">
                  <a16:creationId xmlns:a16="http://schemas.microsoft.com/office/drawing/2014/main" id="{B6D00A13-3349-2EA2-6B1F-1F488AB8D417}"/>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0.80</a:t>
              </a:r>
              <a:br>
                <a:rPr lang="en-US" sz="800" b="1" kern="0">
                  <a:solidFill>
                    <a:srgbClr val="000000"/>
                  </a:solidFill>
                  <a:cs typeface="Arial" panose="020B0604020202020204" pitchFamily="34" charset="0"/>
                </a:rPr>
              </a:br>
              <a:r>
                <a:rPr lang="en-US" sz="800" b="1" kern="0">
                  <a:solidFill>
                    <a:srgbClr val="464545"/>
                  </a:solidFill>
                  <a:cs typeface="Arial"/>
                </a:rPr>
                <a:t>90% CI: 0.50–1.27</a:t>
              </a:r>
            </a:p>
          </p:txBody>
        </p:sp>
        <p:sp>
          <p:nvSpPr>
            <p:cNvPr id="16" name="Left Bracket 15">
              <a:extLst>
                <a:ext uri="{FF2B5EF4-FFF2-40B4-BE49-F238E27FC236}">
                  <a16:creationId xmlns:a16="http://schemas.microsoft.com/office/drawing/2014/main" id="{45DC5704-54EA-DCA5-E89F-9691850B0084}"/>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grpSp>
      <p:sp>
        <p:nvSpPr>
          <p:cNvPr id="19" name="Rectangle 18">
            <a:extLst>
              <a:ext uri="{FF2B5EF4-FFF2-40B4-BE49-F238E27FC236}">
                <a16:creationId xmlns:a16="http://schemas.microsoft.com/office/drawing/2014/main" id="{C5FC057F-5A2E-962A-68FA-83D28C00FF13}"/>
              </a:ext>
            </a:extLst>
          </p:cNvPr>
          <p:cNvSpPr/>
          <p:nvPr/>
        </p:nvSpPr>
        <p:spPr bwMode="gray">
          <a:xfrm>
            <a:off x="6404523" y="1346993"/>
            <a:ext cx="2382290" cy="1187394"/>
          </a:xfrm>
          <a:prstGeom prst="rect">
            <a:avLst/>
          </a:prstGeom>
          <a:solidFill>
            <a:srgbClr val="575D56">
              <a:alpha val="40000"/>
            </a:srgbClr>
          </a:solidFill>
          <a:ln w="25400" cap="flat" cmpd="sng" algn="ctr">
            <a:noFill/>
            <a:prstDash val="solid"/>
          </a:ln>
          <a:effectLst/>
        </p:spPr>
        <p:txBody>
          <a:bodyPr lIns="91440" tIns="45720" rIns="91440" bIns="45720" rtlCol="0" anchor="ctr"/>
          <a:lstStyle/>
          <a:p>
            <a:pPr algn="ctr" fontAlgn="auto">
              <a:spcBef>
                <a:spcPts val="0"/>
              </a:spcBef>
              <a:spcAft>
                <a:spcPts val="0"/>
              </a:spcAft>
              <a:defRPr/>
            </a:pPr>
            <a:r>
              <a:rPr lang="en-US" sz="1000" kern="0">
                <a:solidFill>
                  <a:srgbClr val="FFFFFF"/>
                </a:solidFill>
                <a:latin typeface="Arial"/>
                <a:cs typeface="Arial"/>
              </a:rPr>
              <a:t>The composite outcome of recurrent ischemic stroke and TIA in patients with any</a:t>
            </a:r>
            <a:r>
              <a:rPr lang="en-US" sz="1000" kern="0">
                <a:solidFill>
                  <a:srgbClr val="FFFFFF"/>
                </a:solidFill>
                <a:latin typeface="Arial"/>
                <a:cs typeface="Arial" panose="020B0604020202020204" pitchFamily="34" charset="0"/>
              </a:rPr>
              <a:t> </a:t>
            </a:r>
            <a:r>
              <a:rPr lang="en-US" sz="1000" kern="0">
                <a:solidFill>
                  <a:srgbClr val="FFFFFF"/>
                </a:solidFill>
                <a:latin typeface="Arial"/>
                <a:cs typeface="Arial"/>
              </a:rPr>
              <a:t>extra- or intracranial </a:t>
            </a:r>
            <a:br>
              <a:rPr lang="en-US" sz="1000" kern="0">
                <a:solidFill>
                  <a:srgbClr val="000000"/>
                </a:solidFill>
                <a:latin typeface="Arial"/>
                <a:cs typeface="Arial" panose="020B0604020202020204" pitchFamily="34" charset="0"/>
              </a:rPr>
            </a:br>
            <a:r>
              <a:rPr lang="en-US" sz="1000" kern="0">
                <a:solidFill>
                  <a:srgbClr val="FFFFFF"/>
                </a:solidFill>
                <a:latin typeface="Arial"/>
                <a:cs typeface="Arial"/>
              </a:rPr>
              <a:t>atherosclerosis – </a:t>
            </a:r>
            <a:r>
              <a:rPr lang="en-US" sz="1000" kern="0" err="1">
                <a:solidFill>
                  <a:srgbClr val="FFFFFF"/>
                </a:solidFill>
                <a:latin typeface="Arial"/>
                <a:cs typeface="Arial"/>
              </a:rPr>
              <a:t>asundexian</a:t>
            </a:r>
            <a:r>
              <a:rPr lang="en-US" sz="1000" kern="0">
                <a:solidFill>
                  <a:srgbClr val="FFFFFF"/>
                </a:solidFill>
                <a:latin typeface="Arial"/>
                <a:cs typeface="Arial"/>
              </a:rPr>
              <a:t> 50 mg OD (3%) versus placebo (8%); </a:t>
            </a:r>
            <a:br>
              <a:rPr lang="en-US" sz="1000" kern="0">
                <a:solidFill>
                  <a:srgbClr val="000000"/>
                </a:solidFill>
                <a:latin typeface="Arial"/>
                <a:cs typeface="Arial" panose="020B0604020202020204" pitchFamily="34" charset="0"/>
              </a:rPr>
            </a:br>
            <a:r>
              <a:rPr lang="en-US" sz="1000" b="1" kern="0">
                <a:solidFill>
                  <a:srgbClr val="FFFFFF"/>
                </a:solidFill>
                <a:latin typeface="Arial"/>
                <a:cs typeface="Arial"/>
              </a:rPr>
              <a:t>HR: 0.39 (90% CI: 0.18–0.85)</a:t>
            </a:r>
          </a:p>
        </p:txBody>
      </p:sp>
      <p:grpSp>
        <p:nvGrpSpPr>
          <p:cNvPr id="21" name="Group 20">
            <a:extLst>
              <a:ext uri="{FF2B5EF4-FFF2-40B4-BE49-F238E27FC236}">
                <a16:creationId xmlns:a16="http://schemas.microsoft.com/office/drawing/2014/main" id="{5E25D479-C9DA-85B5-DFC2-A9E8B7426EB4}"/>
              </a:ext>
            </a:extLst>
          </p:cNvPr>
          <p:cNvGrpSpPr/>
          <p:nvPr/>
        </p:nvGrpSpPr>
        <p:grpSpPr>
          <a:xfrm>
            <a:off x="3793220" y="1338184"/>
            <a:ext cx="1778659" cy="364628"/>
            <a:chOff x="6012655" y="1844746"/>
            <a:chExt cx="1908000" cy="364628"/>
          </a:xfrm>
        </p:grpSpPr>
        <p:sp>
          <p:nvSpPr>
            <p:cNvPr id="22" name="TextBox 10">
              <a:extLst>
                <a:ext uri="{FF2B5EF4-FFF2-40B4-BE49-F238E27FC236}">
                  <a16:creationId xmlns:a16="http://schemas.microsoft.com/office/drawing/2014/main" id="{94DFD2FE-E780-D5AF-A708-391E431649FC}"/>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0.64</a:t>
              </a:r>
              <a:br>
                <a:rPr lang="en-US" sz="800" b="1" kern="0">
                  <a:solidFill>
                    <a:srgbClr val="000000"/>
                  </a:solidFill>
                  <a:cs typeface="Arial" panose="020B0604020202020204" pitchFamily="34" charset="0"/>
                </a:rPr>
              </a:br>
              <a:r>
                <a:rPr lang="en-US" sz="800" b="1" kern="0">
                  <a:solidFill>
                    <a:srgbClr val="464545"/>
                  </a:solidFill>
                  <a:cs typeface="Arial"/>
                </a:rPr>
                <a:t>90% CI: 0.41–0.98</a:t>
              </a:r>
            </a:p>
          </p:txBody>
        </p:sp>
        <p:sp>
          <p:nvSpPr>
            <p:cNvPr id="23" name="Left Bracket 22">
              <a:extLst>
                <a:ext uri="{FF2B5EF4-FFF2-40B4-BE49-F238E27FC236}">
                  <a16:creationId xmlns:a16="http://schemas.microsoft.com/office/drawing/2014/main" id="{8B26128F-55D7-E2AF-4DFF-B784E7968F2E}"/>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grpSp>
      <p:grpSp>
        <p:nvGrpSpPr>
          <p:cNvPr id="24" name="Group 23">
            <a:extLst>
              <a:ext uri="{FF2B5EF4-FFF2-40B4-BE49-F238E27FC236}">
                <a16:creationId xmlns:a16="http://schemas.microsoft.com/office/drawing/2014/main" id="{CECD26F5-CB0F-EC5E-A087-9BF600040AA4}"/>
              </a:ext>
            </a:extLst>
          </p:cNvPr>
          <p:cNvGrpSpPr/>
          <p:nvPr/>
        </p:nvGrpSpPr>
        <p:grpSpPr>
          <a:xfrm>
            <a:off x="6402274" y="2787335"/>
            <a:ext cx="1776713" cy="364628"/>
            <a:chOff x="6012655" y="1844746"/>
            <a:chExt cx="1908000" cy="364628"/>
          </a:xfrm>
        </p:grpSpPr>
        <p:sp>
          <p:nvSpPr>
            <p:cNvPr id="25" name="TextBox 10">
              <a:extLst>
                <a:ext uri="{FF2B5EF4-FFF2-40B4-BE49-F238E27FC236}">
                  <a16:creationId xmlns:a16="http://schemas.microsoft.com/office/drawing/2014/main" id="{F9573EDB-850B-4B92-EA45-8FCD2F16DC56}"/>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000000"/>
                  </a:solidFill>
                  <a:cs typeface="Arial"/>
                </a:rPr>
                <a:t>HR: 0.18</a:t>
              </a:r>
              <a:br>
                <a:rPr lang="en-US" sz="800" b="1" kern="0">
                  <a:solidFill>
                    <a:srgbClr val="000000"/>
                  </a:solidFill>
                  <a:cs typeface="Arial" panose="020B0604020202020204" pitchFamily="34" charset="0"/>
                </a:rPr>
              </a:br>
              <a:r>
                <a:rPr lang="en-US" sz="800" b="1" kern="0">
                  <a:solidFill>
                    <a:srgbClr val="000000"/>
                  </a:solidFill>
                  <a:cs typeface="Arial"/>
                </a:rPr>
                <a:t>90% CI: 0.05–0.65</a:t>
              </a:r>
            </a:p>
          </p:txBody>
        </p:sp>
        <p:sp>
          <p:nvSpPr>
            <p:cNvPr id="26" name="Left Bracket 25">
              <a:extLst>
                <a:ext uri="{FF2B5EF4-FFF2-40B4-BE49-F238E27FC236}">
                  <a16:creationId xmlns:a16="http://schemas.microsoft.com/office/drawing/2014/main" id="{CFF95111-2F44-8C37-CF5D-E567B801EF48}"/>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000000"/>
                </a:solidFill>
                <a:cs typeface="Arial" panose="020B0604020202020204" pitchFamily="34" charset="0"/>
              </a:endParaRPr>
            </a:p>
          </p:txBody>
        </p:sp>
      </p:grpSp>
      <p:sp>
        <p:nvSpPr>
          <p:cNvPr id="27" name="TextBox 26">
            <a:extLst>
              <a:ext uri="{FF2B5EF4-FFF2-40B4-BE49-F238E27FC236}">
                <a16:creationId xmlns:a16="http://schemas.microsoft.com/office/drawing/2014/main" id="{4648988C-C51C-EE69-BDEA-5F861E2576A3}"/>
              </a:ext>
            </a:extLst>
          </p:cNvPr>
          <p:cNvSpPr txBox="1"/>
          <p:nvPr/>
        </p:nvSpPr>
        <p:spPr>
          <a:xfrm rot="16200000">
            <a:off x="-792637" y="2559534"/>
            <a:ext cx="2491624" cy="248402"/>
          </a:xfrm>
          <a:prstGeom prst="rect">
            <a:avLst/>
          </a:prstGeom>
          <a:noFill/>
        </p:spPr>
        <p:txBody>
          <a:bodyPr wrap="square" lIns="90000" tIns="46800" rIns="90000" bIns="46800" rtlCol="0" anchor="ctr">
            <a:spAutoFit/>
          </a:bodyPr>
          <a:lstStyle/>
          <a:p>
            <a:pPr algn="ctr">
              <a:defRPr lang="ja-JP" sz="1000" b="1" i="0" u="none" strike="noStrike" kern="1200" baseline="0">
                <a:solidFill>
                  <a:srgbClr val="464545"/>
                </a:solidFill>
                <a:latin typeface="+mn-lt"/>
                <a:ea typeface="+mn-ea"/>
                <a:cs typeface="Arial" panose="020B0604020202020204" pitchFamily="34" charset="0"/>
              </a:defRPr>
            </a:pPr>
            <a:r>
              <a:rPr lang="en-GB" sz="1000" b="1">
                <a:solidFill>
                  <a:srgbClr val="464545"/>
                </a:solidFill>
                <a:latin typeface="Arial"/>
                <a:cs typeface="Arial" panose="020B0604020202020204" pitchFamily="34" charset="0"/>
              </a:rPr>
              <a:t>Patients (%)</a:t>
            </a:r>
          </a:p>
        </p:txBody>
      </p:sp>
      <p:sp>
        <p:nvSpPr>
          <p:cNvPr id="28" name="TextBox 27">
            <a:extLst>
              <a:ext uri="{FF2B5EF4-FFF2-40B4-BE49-F238E27FC236}">
                <a16:creationId xmlns:a16="http://schemas.microsoft.com/office/drawing/2014/main" id="{9C128DE0-FD08-1739-3E23-E53602B2F9B0}"/>
              </a:ext>
            </a:extLst>
          </p:cNvPr>
          <p:cNvSpPr txBox="1"/>
          <p:nvPr/>
        </p:nvSpPr>
        <p:spPr>
          <a:xfrm>
            <a:off x="1474716" y="4165121"/>
            <a:ext cx="533399" cy="184666"/>
          </a:xfrm>
          <a:prstGeom prst="rect">
            <a:avLst/>
          </a:prstGeom>
          <a:noFill/>
        </p:spPr>
        <p:txBody>
          <a:bodyPr wrap="square" lIns="91440" tIns="45720" rIns="91440" bIns="45720" rtlCol="0" anchor="t">
            <a:spAutoFit/>
          </a:bodyPr>
          <a:lstStyle/>
          <a:p>
            <a:pPr algn="just" defTabSz="685732" fontAlgn="auto">
              <a:spcBef>
                <a:spcPts val="0"/>
              </a:spcBef>
              <a:spcAft>
                <a:spcPts val="0"/>
              </a:spcAft>
            </a:pPr>
            <a:r>
              <a:rPr lang="en-US" sz="900" baseline="30000">
                <a:solidFill>
                  <a:srgbClr val="464545"/>
                </a:solidFill>
                <a:latin typeface="Arial"/>
                <a:cs typeface="Arial"/>
              </a:rPr>
              <a:t>‡  </a:t>
            </a:r>
            <a:endParaRPr lang="en-US" sz="1100" baseline="30000">
              <a:solidFill>
                <a:srgbClr val="464545"/>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68A9EA11-3056-7425-4167-4E3578890CC3}"/>
              </a:ext>
            </a:extLst>
          </p:cNvPr>
          <p:cNvSpPr txBox="1"/>
          <p:nvPr/>
        </p:nvSpPr>
        <p:spPr>
          <a:xfrm>
            <a:off x="3244461" y="4165436"/>
            <a:ext cx="390525" cy="184666"/>
          </a:xfrm>
          <a:prstGeom prst="rect">
            <a:avLst/>
          </a:prstGeom>
          <a:noFill/>
        </p:spPr>
        <p:txBody>
          <a:bodyPr wrap="square" rtlCol="0">
            <a:spAutoFit/>
          </a:bodyPr>
          <a:lstStyle/>
          <a:p>
            <a:pPr algn="just" defTabSz="685732" fontAlgn="auto">
              <a:spcBef>
                <a:spcPts val="0"/>
              </a:spcBef>
              <a:spcAft>
                <a:spcPts val="0"/>
              </a:spcAft>
            </a:pPr>
            <a:r>
              <a:rPr lang="en-US" sz="900" baseline="30000">
                <a:solidFill>
                  <a:srgbClr val="464545"/>
                </a:solidFill>
                <a:latin typeface="Arial" panose="020B0604020202020204" pitchFamily="34" charset="0"/>
                <a:cs typeface="Arial" panose="020B0604020202020204" pitchFamily="34" charset="0"/>
              </a:rPr>
              <a:t>‡</a:t>
            </a:r>
            <a:endParaRPr lang="en-US" sz="1100" baseline="30000">
              <a:solidFill>
                <a:srgbClr val="464545"/>
              </a:solidFill>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22B71729-5B99-A6F8-3049-6A6BF57AE54A}"/>
              </a:ext>
            </a:extLst>
          </p:cNvPr>
          <p:cNvSpPr txBox="1"/>
          <p:nvPr/>
        </p:nvSpPr>
        <p:spPr>
          <a:xfrm>
            <a:off x="5018790" y="4165121"/>
            <a:ext cx="390525" cy="184666"/>
          </a:xfrm>
          <a:prstGeom prst="rect">
            <a:avLst/>
          </a:prstGeom>
          <a:noFill/>
        </p:spPr>
        <p:txBody>
          <a:bodyPr wrap="square" rtlCol="0">
            <a:spAutoFit/>
          </a:bodyPr>
          <a:lstStyle/>
          <a:p>
            <a:pPr algn="just" defTabSz="685732" fontAlgn="auto">
              <a:spcBef>
                <a:spcPts val="0"/>
              </a:spcBef>
              <a:spcAft>
                <a:spcPts val="0"/>
              </a:spcAft>
            </a:pPr>
            <a:r>
              <a:rPr lang="en-US" sz="900" baseline="30000">
                <a:solidFill>
                  <a:srgbClr val="464545"/>
                </a:solidFill>
                <a:latin typeface="Arial" panose="020B0604020202020204" pitchFamily="34" charset="0"/>
                <a:cs typeface="Arial" panose="020B0604020202020204" pitchFamily="34" charset="0"/>
              </a:rPr>
              <a:t>‡</a:t>
            </a:r>
            <a:endParaRPr lang="en-US" sz="1100" baseline="30000">
              <a:solidFill>
                <a:srgbClr val="464545"/>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4179BD61-DAAB-2978-094E-0AF1AAD9493E}"/>
              </a:ext>
            </a:extLst>
          </p:cNvPr>
          <p:cNvSpPr txBox="1"/>
          <p:nvPr/>
        </p:nvSpPr>
        <p:spPr>
          <a:xfrm>
            <a:off x="6793119" y="4165121"/>
            <a:ext cx="390525" cy="184666"/>
          </a:xfrm>
          <a:prstGeom prst="rect">
            <a:avLst/>
          </a:prstGeom>
          <a:noFill/>
        </p:spPr>
        <p:txBody>
          <a:bodyPr wrap="square" rtlCol="0">
            <a:spAutoFit/>
          </a:bodyPr>
          <a:lstStyle/>
          <a:p>
            <a:pPr algn="just" defTabSz="685732" fontAlgn="auto">
              <a:spcBef>
                <a:spcPts val="0"/>
              </a:spcBef>
              <a:spcAft>
                <a:spcPts val="0"/>
              </a:spcAft>
            </a:pPr>
            <a:r>
              <a:rPr lang="en-US" sz="900" baseline="30000">
                <a:solidFill>
                  <a:srgbClr val="464545"/>
                </a:solidFill>
                <a:latin typeface="Arial" panose="020B0604020202020204" pitchFamily="34" charset="0"/>
                <a:cs typeface="Arial" panose="020B0604020202020204" pitchFamily="34" charset="0"/>
              </a:rPr>
              <a:t>‡</a:t>
            </a:r>
            <a:endParaRPr lang="en-US" sz="1100" baseline="30000">
              <a:solidFill>
                <a:srgbClr val="464545"/>
              </a:solidFill>
              <a:latin typeface="Arial" panose="020B0604020202020204" pitchFamily="34" charset="0"/>
              <a:cs typeface="Arial" panose="020B0604020202020204" pitchFamily="34" charset="0"/>
            </a:endParaRPr>
          </a:p>
        </p:txBody>
      </p:sp>
      <p:sp>
        <p:nvSpPr>
          <p:cNvPr id="32" name="Rectangle: Rounded Corners 35">
            <a:extLst>
              <a:ext uri="{FF2B5EF4-FFF2-40B4-BE49-F238E27FC236}">
                <a16:creationId xmlns:a16="http://schemas.microsoft.com/office/drawing/2014/main" id="{D0780BAF-0CA1-FC56-2502-354BEC976093}"/>
              </a:ext>
            </a:extLst>
          </p:cNvPr>
          <p:cNvSpPr/>
          <p:nvPr/>
        </p:nvSpPr>
        <p:spPr>
          <a:xfrm>
            <a:off x="872124" y="952028"/>
            <a:ext cx="2520000" cy="281119"/>
          </a:xfrm>
          <a:prstGeom prst="rect">
            <a:avLst/>
          </a:prstGeom>
          <a:solidFill>
            <a:srgbClr val="ED653B"/>
          </a:solidFill>
          <a:ln w="25400" cap="flat" cmpd="sng" algn="ctr">
            <a:noFill/>
            <a:prstDash val="solid"/>
          </a:ln>
          <a:effectLst/>
        </p:spPr>
        <p:txBody>
          <a:bodyPr wrap="square" lIns="81000" tIns="54000" bIns="72000" rtlCol="0" anchor="t">
            <a:noAutofit/>
          </a:bodyPr>
          <a:lstStyle/>
          <a:p>
            <a:pPr marL="0" marR="0" lvl="0" indent="0" algn="ctr" defTabSz="914400" rtl="0" eaLnBrk="1" fontAlgn="auto" latinLnBrk="0" hangingPunct="1">
              <a:lnSpc>
                <a:spcPct val="100000"/>
              </a:lnSpc>
              <a:spcBef>
                <a:spcPts val="1200"/>
              </a:spcBef>
              <a:spcAft>
                <a:spcPts val="600"/>
              </a:spcAft>
              <a:buClrTx/>
              <a:buSzTx/>
              <a:buFont typeface="Arial" panose="020B0604020202020204" pitchFamily="34" charset="0"/>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Secondary efficacy endpoint</a:t>
            </a:r>
            <a:r>
              <a:rPr kumimoji="0" lang="en-US" sz="1000" b="1" i="0" u="none" strike="noStrike" kern="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rPr>
              <a:t>*</a:t>
            </a:r>
          </a:p>
        </p:txBody>
      </p:sp>
      <p:sp>
        <p:nvSpPr>
          <p:cNvPr id="33" name="Rectangle: Rounded Corners 35">
            <a:extLst>
              <a:ext uri="{FF2B5EF4-FFF2-40B4-BE49-F238E27FC236}">
                <a16:creationId xmlns:a16="http://schemas.microsoft.com/office/drawing/2014/main" id="{129066BB-7C25-CCE6-B3B7-01CFF10B3C8B}"/>
              </a:ext>
            </a:extLst>
          </p:cNvPr>
          <p:cNvSpPr/>
          <p:nvPr/>
        </p:nvSpPr>
        <p:spPr>
          <a:xfrm>
            <a:off x="3623982" y="952028"/>
            <a:ext cx="5159586" cy="281119"/>
          </a:xfrm>
          <a:prstGeom prst="rect">
            <a:avLst/>
          </a:prstGeom>
          <a:solidFill>
            <a:srgbClr val="F4A389"/>
          </a:solidFill>
          <a:ln w="25400" cap="flat" cmpd="sng" algn="ctr">
            <a:noFill/>
            <a:prstDash val="solid"/>
          </a:ln>
          <a:effectLst/>
        </p:spPr>
        <p:txBody>
          <a:bodyPr wrap="square" lIns="81000" tIns="54000" bIns="72000" rtlCol="0" anchor="t">
            <a:noAutofit/>
          </a:bodyPr>
          <a:lstStyle/>
          <a:p>
            <a:pPr marL="0" marR="0" lvl="0" indent="0" algn="ctr" defTabSz="914400" rtl="0" eaLnBrk="1" fontAlgn="auto" latinLnBrk="0" hangingPunct="1">
              <a:lnSpc>
                <a:spcPct val="100000"/>
              </a:lnSpc>
              <a:spcBef>
                <a:spcPts val="1200"/>
              </a:spcBef>
              <a:spcAft>
                <a:spcPts val="600"/>
              </a:spcAft>
              <a:buClrTx/>
              <a:buSzTx/>
              <a:buFont typeface="Arial" panose="020B0604020202020204" pitchFamily="34" charset="0"/>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Secondary efficacy endpoint</a:t>
            </a:r>
            <a:r>
              <a:rPr kumimoji="0" lang="en-US" sz="1000" b="1" i="0" u="none" strike="noStrike" kern="0" cap="none" spc="0" normalizeH="0" baseline="30000" noProof="0">
                <a:ln>
                  <a:noFill/>
                </a:ln>
                <a:solidFill>
                  <a:srgbClr val="FFFFFF"/>
                </a:solidFill>
                <a:effectLst/>
                <a:uLnTx/>
                <a:uFillTx/>
                <a:latin typeface="Arial" panose="020B0604020202020204" pitchFamily="34" charset="0"/>
                <a:ea typeface="+mn-ea"/>
                <a:cs typeface="Arial" panose="020B0604020202020204" pitchFamily="34" charset="0"/>
              </a:rPr>
              <a:t>*</a:t>
            </a:r>
          </a:p>
        </p:txBody>
      </p:sp>
      <p:pic>
        <p:nvPicPr>
          <p:cNvPr id="44" name="Picture 43" descr="A black background with grey and pink text&#10;&#10;AI-generated content may be incorrect.">
            <a:extLst>
              <a:ext uri="{FF2B5EF4-FFF2-40B4-BE49-F238E27FC236}">
                <a16:creationId xmlns:a16="http://schemas.microsoft.com/office/drawing/2014/main" id="{4E8F9DDB-EF70-142A-151D-8343765B6A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Tree>
    <p:custDataLst>
      <p:tags r:id="rId1"/>
    </p:custDataLst>
    <p:extLst>
      <p:ext uri="{BB962C8B-B14F-4D97-AF65-F5344CB8AC3E}">
        <p14:creationId xmlns:p14="http://schemas.microsoft.com/office/powerpoint/2010/main" val="24685542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8">
            <a:extLst>
              <a:ext uri="{FF2B5EF4-FFF2-40B4-BE49-F238E27FC236}">
                <a16:creationId xmlns:a16="http://schemas.microsoft.com/office/drawing/2014/main" id="{6D2B3FA2-BEA5-0873-3054-4EDAF972E42E}"/>
              </a:ext>
            </a:extLst>
          </p:cNvPr>
          <p:cNvGraphicFramePr>
            <a:graphicFrameLocks/>
          </p:cNvGraphicFramePr>
          <p:nvPr>
            <p:extLst>
              <p:ext uri="{D42A27DB-BD31-4B8C-83A1-F6EECF244321}">
                <p14:modId xmlns:p14="http://schemas.microsoft.com/office/powerpoint/2010/main" val="1053724213"/>
              </p:ext>
            </p:extLst>
          </p:nvPr>
        </p:nvGraphicFramePr>
        <p:xfrm>
          <a:off x="126880" y="1403974"/>
          <a:ext cx="8499474" cy="3681611"/>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0AE5AA84-1CCA-8DB6-D5D7-531A5E5F5C78}"/>
              </a:ext>
            </a:extLst>
          </p:cNvPr>
          <p:cNvSpPr>
            <a:spLocks noGrp="1"/>
          </p:cNvSpPr>
          <p:nvPr>
            <p:ph type="title"/>
          </p:nvPr>
        </p:nvSpPr>
        <p:spPr/>
        <p:txBody>
          <a:bodyPr/>
          <a:lstStyle/>
          <a:p>
            <a:r>
              <a:rPr lang="en-US"/>
              <a:t>There was a trend for reduced secondary ischemic stroke with </a:t>
            </a:r>
            <a:br>
              <a:rPr lang="en-US"/>
            </a:br>
            <a:r>
              <a:rPr lang="en-US" err="1"/>
              <a:t>asundexian</a:t>
            </a:r>
            <a:r>
              <a:rPr lang="en-US"/>
              <a:t> 50 mg in patients with underlying atherosclerotic disease</a:t>
            </a:r>
          </a:p>
        </p:txBody>
      </p:sp>
      <p:sp>
        <p:nvSpPr>
          <p:cNvPr id="18" name="Text Placeholder 17">
            <a:extLst>
              <a:ext uri="{FF2B5EF4-FFF2-40B4-BE49-F238E27FC236}">
                <a16:creationId xmlns:a16="http://schemas.microsoft.com/office/drawing/2014/main" id="{B3888D9D-2640-7277-ED6B-28935259C35A}"/>
              </a:ext>
            </a:extLst>
          </p:cNvPr>
          <p:cNvSpPr>
            <a:spLocks noGrp="1"/>
          </p:cNvSpPr>
          <p:nvPr>
            <p:ph type="body" sz="quarter" idx="14"/>
          </p:nvPr>
        </p:nvSpPr>
        <p:spPr>
          <a:xfrm>
            <a:off x="359569" y="4552395"/>
            <a:ext cx="8424000" cy="175176"/>
          </a:xfrm>
        </p:spPr>
        <p:txBody>
          <a:bodyPr/>
          <a:lstStyle/>
          <a:p>
            <a:r>
              <a:rPr lang="en-GB">
                <a:solidFill>
                  <a:schemeClr val="accent2"/>
                </a:solidFill>
              </a:rPr>
              <a:t>*Added to antiplatelet background therapy according to standard of care. CI, confidence interval; HR, hazard ratio; TIA, transient ischemic attack. </a:t>
            </a:r>
            <a:br>
              <a:rPr lang="en-GB">
                <a:solidFill>
                  <a:schemeClr val="accent2"/>
                </a:solidFill>
              </a:rPr>
            </a:br>
            <a:r>
              <a:rPr lang="en-GB">
                <a:solidFill>
                  <a:schemeClr val="accent2"/>
                </a:solidFill>
              </a:rPr>
              <a:t>Figure adapted from </a:t>
            </a:r>
            <a:r>
              <a:rPr lang="en-GB" err="1">
                <a:solidFill>
                  <a:schemeClr val="accent2"/>
                </a:solidFill>
              </a:rPr>
              <a:t>Shoamanesh</a:t>
            </a:r>
            <a:r>
              <a:rPr lang="en-GB">
                <a:solidFill>
                  <a:schemeClr val="accent2"/>
                </a:solidFill>
              </a:rPr>
              <a:t> A, et al. Lancet. 2022;400(10357):997–1007.</a:t>
            </a:r>
          </a:p>
        </p:txBody>
      </p:sp>
      <p:grpSp>
        <p:nvGrpSpPr>
          <p:cNvPr id="7" name="Group 6">
            <a:extLst>
              <a:ext uri="{FF2B5EF4-FFF2-40B4-BE49-F238E27FC236}">
                <a16:creationId xmlns:a16="http://schemas.microsoft.com/office/drawing/2014/main" id="{E41EBAC6-2390-F520-3D58-A8527A7E6709}"/>
              </a:ext>
            </a:extLst>
          </p:cNvPr>
          <p:cNvGrpSpPr/>
          <p:nvPr/>
        </p:nvGrpSpPr>
        <p:grpSpPr>
          <a:xfrm>
            <a:off x="1387114" y="1468299"/>
            <a:ext cx="2722493" cy="364628"/>
            <a:chOff x="6012655" y="1844746"/>
            <a:chExt cx="1908000" cy="364628"/>
          </a:xfrm>
        </p:grpSpPr>
        <p:sp>
          <p:nvSpPr>
            <p:cNvPr id="11" name="TextBox 10">
              <a:extLst>
                <a:ext uri="{FF2B5EF4-FFF2-40B4-BE49-F238E27FC236}">
                  <a16:creationId xmlns:a16="http://schemas.microsoft.com/office/drawing/2014/main" id="{0077414A-835A-5E88-A06E-075389E979B3}"/>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0.53</a:t>
              </a:r>
              <a:br>
                <a:rPr lang="en-US" sz="800" b="1" kern="0">
                  <a:solidFill>
                    <a:srgbClr val="000000"/>
                  </a:solidFill>
                  <a:cs typeface="Arial" panose="020B0604020202020204" pitchFamily="34" charset="0"/>
                </a:rPr>
              </a:br>
              <a:r>
                <a:rPr lang="en-US" sz="800" b="1" kern="0">
                  <a:solidFill>
                    <a:srgbClr val="464545"/>
                  </a:solidFill>
                  <a:cs typeface="Arial"/>
                </a:rPr>
                <a:t>90% CI: 0.24–1.17</a:t>
              </a:r>
            </a:p>
          </p:txBody>
        </p:sp>
        <p:sp>
          <p:nvSpPr>
            <p:cNvPr id="15" name="Left Bracket 14">
              <a:extLst>
                <a:ext uri="{FF2B5EF4-FFF2-40B4-BE49-F238E27FC236}">
                  <a16:creationId xmlns:a16="http://schemas.microsoft.com/office/drawing/2014/main" id="{55D045C0-7A5C-041C-BB0F-7E9669F8BF56}"/>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grpSp>
      <p:grpSp>
        <p:nvGrpSpPr>
          <p:cNvPr id="16" name="Group 15">
            <a:extLst>
              <a:ext uri="{FF2B5EF4-FFF2-40B4-BE49-F238E27FC236}">
                <a16:creationId xmlns:a16="http://schemas.microsoft.com/office/drawing/2014/main" id="{9893EF1D-3E05-0184-4785-C03740B8A6AC}"/>
              </a:ext>
            </a:extLst>
          </p:cNvPr>
          <p:cNvGrpSpPr/>
          <p:nvPr/>
        </p:nvGrpSpPr>
        <p:grpSpPr>
          <a:xfrm>
            <a:off x="5290460" y="2584505"/>
            <a:ext cx="2704826" cy="364628"/>
            <a:chOff x="6012655" y="1844746"/>
            <a:chExt cx="1908000" cy="364628"/>
          </a:xfrm>
        </p:grpSpPr>
        <p:sp>
          <p:nvSpPr>
            <p:cNvPr id="17" name="TextBox 10">
              <a:extLst>
                <a:ext uri="{FF2B5EF4-FFF2-40B4-BE49-F238E27FC236}">
                  <a16:creationId xmlns:a16="http://schemas.microsoft.com/office/drawing/2014/main" id="{87E3C58D-00DE-823B-AFFF-0FC29E7FB36B}"/>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464545"/>
                  </a:solidFill>
                  <a:cs typeface="Arial"/>
                </a:rPr>
                <a:t>HR: 0.52</a:t>
              </a:r>
              <a:br>
                <a:rPr lang="en-US" sz="800" b="1" kern="0">
                  <a:solidFill>
                    <a:srgbClr val="000000"/>
                  </a:solidFill>
                  <a:cs typeface="Arial" panose="020B0604020202020204" pitchFamily="34" charset="0"/>
                </a:rPr>
              </a:br>
              <a:r>
                <a:rPr lang="en-US" sz="800" b="1" kern="0">
                  <a:solidFill>
                    <a:srgbClr val="464545"/>
                  </a:solidFill>
                  <a:cs typeface="Arial"/>
                </a:rPr>
                <a:t>90% CI: 0.23–1.18</a:t>
              </a:r>
            </a:p>
          </p:txBody>
        </p:sp>
        <p:sp>
          <p:nvSpPr>
            <p:cNvPr id="19" name="Left Bracket 18">
              <a:extLst>
                <a:ext uri="{FF2B5EF4-FFF2-40B4-BE49-F238E27FC236}">
                  <a16:creationId xmlns:a16="http://schemas.microsoft.com/office/drawing/2014/main" id="{7B3AD57D-3B56-7CEB-0A6B-EDEBB567C8CC}"/>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464545"/>
                </a:solidFill>
                <a:cs typeface="Arial" panose="020B0604020202020204" pitchFamily="34" charset="0"/>
              </a:endParaRPr>
            </a:p>
          </p:txBody>
        </p:sp>
      </p:grpSp>
      <p:sp>
        <p:nvSpPr>
          <p:cNvPr id="20" name="TextBox 19">
            <a:extLst>
              <a:ext uri="{FF2B5EF4-FFF2-40B4-BE49-F238E27FC236}">
                <a16:creationId xmlns:a16="http://schemas.microsoft.com/office/drawing/2014/main" id="{426D803F-FD33-669D-3380-2AD966B4CDCA}"/>
              </a:ext>
            </a:extLst>
          </p:cNvPr>
          <p:cNvSpPr txBox="1"/>
          <p:nvPr/>
        </p:nvSpPr>
        <p:spPr>
          <a:xfrm rot="16200000">
            <a:off x="-777604" y="2601566"/>
            <a:ext cx="2422526" cy="248402"/>
          </a:xfrm>
          <a:prstGeom prst="rect">
            <a:avLst/>
          </a:prstGeom>
          <a:noFill/>
        </p:spPr>
        <p:txBody>
          <a:bodyPr wrap="square" lIns="90000" tIns="46800" rIns="90000" bIns="46800" rtlCol="0" anchor="ctr">
            <a:spAutoFit/>
          </a:bodyPr>
          <a:lstStyle/>
          <a:p>
            <a:pPr algn="ctr">
              <a:defRPr lang="ja-JP" sz="1000" b="1" i="0" u="none" strike="noStrike" kern="1200" baseline="0">
                <a:solidFill>
                  <a:srgbClr val="464545"/>
                </a:solidFill>
                <a:latin typeface="+mn-lt"/>
                <a:ea typeface="+mn-ea"/>
                <a:cs typeface="Arial" panose="020B0604020202020204" pitchFamily="34" charset="0"/>
              </a:defRPr>
            </a:pPr>
            <a:r>
              <a:rPr lang="en-GB" sz="1000" b="1">
                <a:solidFill>
                  <a:srgbClr val="464545"/>
                </a:solidFill>
                <a:latin typeface="Arial"/>
                <a:cs typeface="Arial" panose="020B0604020202020204" pitchFamily="34" charset="0"/>
              </a:rPr>
              <a:t>Events (% of patients)</a:t>
            </a:r>
          </a:p>
        </p:txBody>
      </p:sp>
      <p:sp>
        <p:nvSpPr>
          <p:cNvPr id="22" name="Rectangle: Rounded Corners 35">
            <a:extLst>
              <a:ext uri="{FF2B5EF4-FFF2-40B4-BE49-F238E27FC236}">
                <a16:creationId xmlns:a16="http://schemas.microsoft.com/office/drawing/2014/main" id="{6DEBEBB8-9085-92B4-716C-9FF8CFC89DEC}"/>
              </a:ext>
            </a:extLst>
          </p:cNvPr>
          <p:cNvSpPr/>
          <p:nvPr/>
        </p:nvSpPr>
        <p:spPr>
          <a:xfrm>
            <a:off x="360363" y="952028"/>
            <a:ext cx="8423206" cy="281119"/>
          </a:xfrm>
          <a:prstGeom prst="rect">
            <a:avLst/>
          </a:prstGeom>
          <a:solidFill>
            <a:srgbClr val="ED653B"/>
          </a:solidFill>
          <a:ln w="25400" cap="flat" cmpd="sng" algn="ctr">
            <a:noFill/>
            <a:prstDash val="solid"/>
          </a:ln>
          <a:effectLst/>
        </p:spPr>
        <p:txBody>
          <a:bodyPr wrap="square" lIns="81000" tIns="54000" bIns="72000" rtlCol="0" anchor="t">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rgbClr val="FFFFFF"/>
                </a:solidFill>
                <a:effectLst/>
                <a:uLnTx/>
                <a:uFillTx/>
                <a:latin typeface="Arial"/>
                <a:ea typeface="+mn-ea"/>
                <a:cs typeface="Arial" panose="020B0604020202020204" pitchFamily="34" charset="0"/>
              </a:rPr>
              <a:t>Composite post-hoc outcome: </a:t>
            </a:r>
            <a:r>
              <a:rPr kumimoji="0" lang="en-GB" sz="1000" i="0" u="none" strike="noStrike" kern="0" cap="none" spc="0" normalizeH="0" baseline="0" noProof="0">
                <a:ln>
                  <a:noFill/>
                </a:ln>
                <a:solidFill>
                  <a:srgbClr val="FFFFFF"/>
                </a:solidFill>
                <a:effectLst/>
                <a:uLnTx/>
                <a:uFillTx/>
                <a:latin typeface="Arial"/>
                <a:ea typeface="+mn-ea"/>
                <a:cs typeface="Arial" panose="020B0604020202020204" pitchFamily="34" charset="0"/>
              </a:rPr>
              <a:t>Recurrent symptomatic ischemic stroke in selected subgroups</a:t>
            </a:r>
          </a:p>
        </p:txBody>
      </p:sp>
      <p:pic>
        <p:nvPicPr>
          <p:cNvPr id="23" name="Picture 22" descr="A black background with grey and pink text&#10;&#10;AI-generated content may be incorrect.">
            <a:extLst>
              <a:ext uri="{FF2B5EF4-FFF2-40B4-BE49-F238E27FC236}">
                <a16:creationId xmlns:a16="http://schemas.microsoft.com/office/drawing/2014/main" id="{43F9DD73-B74B-4C47-3931-F6576FFDB0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Tree>
    <p:custDataLst>
      <p:tags r:id="rId1"/>
    </p:custDataLst>
    <p:extLst>
      <p:ext uri="{BB962C8B-B14F-4D97-AF65-F5344CB8AC3E}">
        <p14:creationId xmlns:p14="http://schemas.microsoft.com/office/powerpoint/2010/main" val="3760681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8">
            <a:extLst>
              <a:ext uri="{FF2B5EF4-FFF2-40B4-BE49-F238E27FC236}">
                <a16:creationId xmlns:a16="http://schemas.microsoft.com/office/drawing/2014/main" id="{80A01EE8-407E-3E3A-D9CD-9C524A4CE12C}"/>
              </a:ext>
            </a:extLst>
          </p:cNvPr>
          <p:cNvGraphicFramePr>
            <a:graphicFrameLocks/>
          </p:cNvGraphicFramePr>
          <p:nvPr>
            <p:extLst>
              <p:ext uri="{D42A27DB-BD31-4B8C-83A1-F6EECF244321}">
                <p14:modId xmlns:p14="http://schemas.microsoft.com/office/powerpoint/2010/main" val="503080329"/>
              </p:ext>
            </p:extLst>
          </p:nvPr>
        </p:nvGraphicFramePr>
        <p:xfrm>
          <a:off x="204153" y="1416118"/>
          <a:ext cx="8677629" cy="3455988"/>
        </p:xfrm>
        <a:graphic>
          <a:graphicData uri="http://schemas.openxmlformats.org/drawingml/2006/chart">
            <c:chart xmlns:c="http://schemas.openxmlformats.org/drawingml/2006/chart" xmlns:r="http://schemas.openxmlformats.org/officeDocument/2006/relationships" r:id="rId4"/>
          </a:graphicData>
        </a:graphic>
      </p:graphicFrame>
      <p:sp>
        <p:nvSpPr>
          <p:cNvPr id="2" name="Title 1">
            <a:extLst>
              <a:ext uri="{FF2B5EF4-FFF2-40B4-BE49-F238E27FC236}">
                <a16:creationId xmlns:a16="http://schemas.microsoft.com/office/drawing/2014/main" id="{0AE5AA84-1CCA-8DB6-D5D7-531A5E5F5C78}"/>
              </a:ext>
            </a:extLst>
          </p:cNvPr>
          <p:cNvSpPr>
            <a:spLocks noGrp="1"/>
          </p:cNvSpPr>
          <p:nvPr>
            <p:ph type="title"/>
          </p:nvPr>
        </p:nvSpPr>
        <p:spPr/>
        <p:txBody>
          <a:bodyPr/>
          <a:lstStyle/>
          <a:p>
            <a:r>
              <a:rPr lang="en-US"/>
              <a:t>A similar proportion of major bleeding events was observed across </a:t>
            </a:r>
            <a:br>
              <a:rPr lang="en-US"/>
            </a:br>
            <a:r>
              <a:rPr lang="en-US"/>
              <a:t>all doses of </a:t>
            </a:r>
            <a:r>
              <a:rPr lang="en-US" err="1"/>
              <a:t>asundexian</a:t>
            </a:r>
            <a:r>
              <a:rPr lang="en-US"/>
              <a:t> versus placebo</a:t>
            </a:r>
          </a:p>
        </p:txBody>
      </p:sp>
      <p:sp>
        <p:nvSpPr>
          <p:cNvPr id="10" name="Text Placeholder 9">
            <a:extLst>
              <a:ext uri="{FF2B5EF4-FFF2-40B4-BE49-F238E27FC236}">
                <a16:creationId xmlns:a16="http://schemas.microsoft.com/office/drawing/2014/main" id="{CE05622A-FD89-4FED-10A1-BF6322476B35}"/>
              </a:ext>
            </a:extLst>
          </p:cNvPr>
          <p:cNvSpPr>
            <a:spLocks noGrp="1"/>
          </p:cNvSpPr>
          <p:nvPr>
            <p:ph type="body" sz="quarter" idx="14"/>
          </p:nvPr>
        </p:nvSpPr>
        <p:spPr>
          <a:xfrm>
            <a:off x="359569" y="4464807"/>
            <a:ext cx="8424000" cy="262764"/>
          </a:xfrm>
        </p:spPr>
        <p:txBody>
          <a:bodyPr/>
          <a:lstStyle/>
          <a:p>
            <a:r>
              <a:rPr lang="en-GB">
                <a:solidFill>
                  <a:schemeClr val="accent2"/>
                </a:solidFill>
              </a:rPr>
              <a:t>*Added to antiplatelet background therapy according to standard of care. </a:t>
            </a:r>
            <a:br>
              <a:rPr lang="en-GB">
                <a:solidFill>
                  <a:schemeClr val="accent2"/>
                </a:solidFill>
              </a:rPr>
            </a:br>
            <a:r>
              <a:rPr lang="en-GB">
                <a:solidFill>
                  <a:schemeClr val="accent2"/>
                </a:solidFill>
              </a:rPr>
              <a:t>CI, confidence interval; CRNMB, clinically relevant non-major bleeding; HR, hazard ratio; ISTH, International Society on Thrombosis and Haemostasis.</a:t>
            </a:r>
            <a:br>
              <a:rPr lang="en-GB">
                <a:solidFill>
                  <a:schemeClr val="accent2"/>
                </a:solidFill>
              </a:rPr>
            </a:br>
            <a:r>
              <a:rPr lang="en-GB">
                <a:solidFill>
                  <a:schemeClr val="accent2"/>
                </a:solidFill>
              </a:rPr>
              <a:t>Figure adapted from </a:t>
            </a:r>
            <a:r>
              <a:rPr lang="en-GB" err="1">
                <a:solidFill>
                  <a:schemeClr val="accent2"/>
                </a:solidFill>
              </a:rPr>
              <a:t>Shoamanesh</a:t>
            </a:r>
            <a:r>
              <a:rPr lang="en-GB">
                <a:solidFill>
                  <a:schemeClr val="accent2"/>
                </a:solidFill>
              </a:rPr>
              <a:t> A, et al. Lancet. 2022;400(10357):997–1007.</a:t>
            </a:r>
          </a:p>
        </p:txBody>
      </p:sp>
      <p:pic>
        <p:nvPicPr>
          <p:cNvPr id="4" name="Picture 3" descr="A black background with grey and pink text&#10;&#10;AI-generated content may be incorrect.">
            <a:extLst>
              <a:ext uri="{FF2B5EF4-FFF2-40B4-BE49-F238E27FC236}">
                <a16:creationId xmlns:a16="http://schemas.microsoft.com/office/drawing/2014/main" id="{F202D73F-1F69-6AC4-31D9-B343780A23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
        <p:nvSpPr>
          <p:cNvPr id="8" name="TextBox 7">
            <a:extLst>
              <a:ext uri="{FF2B5EF4-FFF2-40B4-BE49-F238E27FC236}">
                <a16:creationId xmlns:a16="http://schemas.microsoft.com/office/drawing/2014/main" id="{98C1FA45-D974-D7FE-9E51-573D7B39A253}"/>
              </a:ext>
            </a:extLst>
          </p:cNvPr>
          <p:cNvSpPr txBox="1">
            <a:spLocks/>
          </p:cNvSpPr>
          <p:nvPr/>
        </p:nvSpPr>
        <p:spPr bwMode="gray">
          <a:xfrm>
            <a:off x="927847" y="1321891"/>
            <a:ext cx="1714500" cy="226591"/>
          </a:xfrm>
          <a:prstGeom prst="rect">
            <a:avLst/>
          </a:prstGeom>
          <a:solidFill>
            <a:srgbClr val="ED653B">
              <a:lumMod val="75000"/>
            </a:srgbClr>
          </a:solidFill>
        </p:spPr>
        <p:txBody>
          <a:bodyPr vert="horz" wrap="square" lIns="0" tIns="36000" rIns="0" bIns="36000" rtlCol="0" anchor="ctr" anchorCtr="0">
            <a:spAutoFit/>
          </a:bodyPr>
          <a:lstStyle>
            <a:lvl1pPr lvl="0" indent="0">
              <a:spcBef>
                <a:spcPts val="1200"/>
              </a:spcBef>
              <a:spcAft>
                <a:spcPts val="600"/>
              </a:spcAft>
              <a:buFont typeface="Arial" panose="020B0604020202020204" pitchFamily="34" charset="0"/>
              <a:buNone/>
              <a:defRPr>
                <a:solidFill>
                  <a:schemeClr val="accent1"/>
                </a:solidFill>
              </a:defRPr>
            </a:lvl1pPr>
            <a:lvl2pPr marL="270000" lvl="1" indent="-270000">
              <a:spcBef>
                <a:spcPts val="300"/>
              </a:spcBef>
              <a:spcAft>
                <a:spcPts val="600"/>
              </a:spcAft>
              <a:buFontTx/>
              <a:buBlip>
                <a:blip r:embed="rId6"/>
              </a:buBlip>
              <a:defRPr>
                <a:solidFill>
                  <a:schemeClr val="accent1"/>
                </a:solidFill>
              </a:defRPr>
            </a:lvl2pPr>
            <a:lvl3pPr marL="540000" lvl="2" indent="-270000">
              <a:spcBef>
                <a:spcPts val="300"/>
              </a:spcBef>
              <a:spcAft>
                <a:spcPts val="600"/>
              </a:spcAft>
              <a:buFontTx/>
              <a:buBlip>
                <a:blip r:embed="rId7"/>
              </a:buBlip>
              <a:defRPr>
                <a:solidFill>
                  <a:schemeClr val="accent1"/>
                </a:solidFill>
              </a:defRPr>
            </a:lvl3pPr>
            <a:lvl4pPr marL="810000" lvl="3" indent="-270000">
              <a:spcBef>
                <a:spcPts val="300"/>
              </a:spcBef>
              <a:spcAft>
                <a:spcPts val="600"/>
              </a:spcAft>
              <a:buFontTx/>
              <a:buBlip>
                <a:blip r:embed="rId8"/>
              </a:buBlip>
              <a:defRPr>
                <a:solidFill>
                  <a:schemeClr val="accent1"/>
                </a:solidFill>
              </a:defRPr>
            </a:lvl4pPr>
            <a:lvl5pPr marL="1080000" lvl="4" indent="-270000">
              <a:spcBef>
                <a:spcPts val="300"/>
              </a:spcBef>
              <a:spcAft>
                <a:spcPts val="600"/>
              </a:spcAft>
              <a:buFontTx/>
              <a:buBlip>
                <a:blip r:embed="rId9"/>
              </a:buBlip>
              <a:defRPr>
                <a:solidFill>
                  <a:schemeClr val="accent1"/>
                </a:solidFill>
              </a:defRPr>
            </a:lvl5pPr>
            <a:lvl6pPr marL="1080000" indent="-270000">
              <a:spcBef>
                <a:spcPts val="300"/>
              </a:spcBef>
              <a:spcAft>
                <a:spcPts val="600"/>
              </a:spcAft>
              <a:buFontTx/>
              <a:buBlip>
                <a:blip r:embed="rId9"/>
              </a:buBlip>
              <a:defRPr baseline="0">
                <a:solidFill>
                  <a:schemeClr val="accent1"/>
                </a:solidFill>
              </a:defRPr>
            </a:lvl6pPr>
            <a:lvl7pPr marL="1080000" indent="-270000">
              <a:spcBef>
                <a:spcPts val="300"/>
              </a:spcBef>
              <a:spcAft>
                <a:spcPts val="600"/>
              </a:spcAft>
              <a:buFontTx/>
              <a:buBlip>
                <a:blip r:embed="rId9"/>
              </a:buBlip>
              <a:defRPr baseline="0">
                <a:solidFill>
                  <a:schemeClr val="accent1"/>
                </a:solidFill>
              </a:defRPr>
            </a:lvl7pPr>
            <a:lvl8pPr marL="1080000" indent="-270000">
              <a:spcBef>
                <a:spcPts val="300"/>
              </a:spcBef>
              <a:spcAft>
                <a:spcPts val="600"/>
              </a:spcAft>
              <a:buFontTx/>
              <a:buBlip>
                <a:blip r:embed="rId9"/>
              </a:buBlip>
              <a:defRPr baseline="0">
                <a:solidFill>
                  <a:schemeClr val="accent1"/>
                </a:solidFill>
              </a:defRPr>
            </a:lvl8pPr>
            <a:lvl9pPr marL="1080000" indent="-270000">
              <a:spcBef>
                <a:spcPts val="300"/>
              </a:spcBef>
              <a:spcAft>
                <a:spcPts val="600"/>
              </a:spcAft>
              <a:buFontTx/>
              <a:buBlip>
                <a:blip r:embed="rId9"/>
              </a:buBlip>
              <a:defRPr baseline="0">
                <a:solidFill>
                  <a:schemeClr val="accent1"/>
                </a:solidFill>
              </a:defRPr>
            </a:lvl9pPr>
          </a:lstStyle>
          <a:p>
            <a:pPr marL="0" marR="0" lvl="0" indent="0" algn="ctr" defTabSz="914400" eaLnBrk="1" fontAlgn="auto" latinLnBrk="0" hangingPunct="1">
              <a:lnSpc>
                <a:spcPct val="100000"/>
              </a:lnSpc>
              <a:spcBef>
                <a:spcPts val="1200"/>
              </a:spcBef>
              <a:spcAft>
                <a:spcPts val="600"/>
              </a:spcAft>
              <a:buClrTx/>
              <a:buSzTx/>
              <a:buFont typeface="Arial" panose="020B0604020202020204" pitchFamily="34" charset="0"/>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Primary safety endpoint</a:t>
            </a:r>
          </a:p>
        </p:txBody>
      </p:sp>
      <p:sp>
        <p:nvSpPr>
          <p:cNvPr id="9" name="TextBox 8">
            <a:extLst>
              <a:ext uri="{FF2B5EF4-FFF2-40B4-BE49-F238E27FC236}">
                <a16:creationId xmlns:a16="http://schemas.microsoft.com/office/drawing/2014/main" id="{000BBA38-66D8-EE31-0DA1-3D380D0F56D5}"/>
              </a:ext>
            </a:extLst>
          </p:cNvPr>
          <p:cNvSpPr txBox="1">
            <a:spLocks/>
          </p:cNvSpPr>
          <p:nvPr/>
        </p:nvSpPr>
        <p:spPr bwMode="gray">
          <a:xfrm>
            <a:off x="2931459" y="1321891"/>
            <a:ext cx="5708276" cy="226591"/>
          </a:xfrm>
          <a:prstGeom prst="rect">
            <a:avLst/>
          </a:prstGeom>
          <a:solidFill>
            <a:srgbClr val="F79591"/>
          </a:solidFill>
        </p:spPr>
        <p:txBody>
          <a:bodyPr vert="horz" wrap="square" lIns="0" tIns="36000" rIns="0" bIns="36000" rtlCol="0" anchor="ctr" anchorCtr="0">
            <a:spAutoFit/>
          </a:bodyPr>
          <a:lstStyle>
            <a:lvl1pPr lvl="0" indent="0">
              <a:spcBef>
                <a:spcPts val="1200"/>
              </a:spcBef>
              <a:spcAft>
                <a:spcPts val="600"/>
              </a:spcAft>
              <a:buFont typeface="Arial" panose="020B0604020202020204" pitchFamily="34" charset="0"/>
              <a:buNone/>
              <a:defRPr>
                <a:solidFill>
                  <a:schemeClr val="accent1"/>
                </a:solidFill>
              </a:defRPr>
            </a:lvl1pPr>
            <a:lvl2pPr marL="270000" lvl="1" indent="-270000">
              <a:spcBef>
                <a:spcPts val="300"/>
              </a:spcBef>
              <a:spcAft>
                <a:spcPts val="600"/>
              </a:spcAft>
              <a:buFontTx/>
              <a:buBlip>
                <a:blip r:embed="rId6"/>
              </a:buBlip>
              <a:defRPr>
                <a:solidFill>
                  <a:schemeClr val="accent1"/>
                </a:solidFill>
              </a:defRPr>
            </a:lvl2pPr>
            <a:lvl3pPr marL="540000" lvl="2" indent="-270000">
              <a:spcBef>
                <a:spcPts val="300"/>
              </a:spcBef>
              <a:spcAft>
                <a:spcPts val="600"/>
              </a:spcAft>
              <a:buFontTx/>
              <a:buBlip>
                <a:blip r:embed="rId7"/>
              </a:buBlip>
              <a:defRPr>
                <a:solidFill>
                  <a:schemeClr val="accent1"/>
                </a:solidFill>
              </a:defRPr>
            </a:lvl3pPr>
            <a:lvl4pPr marL="810000" lvl="3" indent="-270000">
              <a:spcBef>
                <a:spcPts val="300"/>
              </a:spcBef>
              <a:spcAft>
                <a:spcPts val="600"/>
              </a:spcAft>
              <a:buFontTx/>
              <a:buBlip>
                <a:blip r:embed="rId8"/>
              </a:buBlip>
              <a:defRPr>
                <a:solidFill>
                  <a:schemeClr val="accent1"/>
                </a:solidFill>
              </a:defRPr>
            </a:lvl4pPr>
            <a:lvl5pPr marL="1080000" lvl="4" indent="-270000">
              <a:spcBef>
                <a:spcPts val="300"/>
              </a:spcBef>
              <a:spcAft>
                <a:spcPts val="600"/>
              </a:spcAft>
              <a:buFontTx/>
              <a:buBlip>
                <a:blip r:embed="rId9"/>
              </a:buBlip>
              <a:defRPr>
                <a:solidFill>
                  <a:schemeClr val="accent1"/>
                </a:solidFill>
              </a:defRPr>
            </a:lvl5pPr>
            <a:lvl6pPr marL="1080000" indent="-270000">
              <a:spcBef>
                <a:spcPts val="300"/>
              </a:spcBef>
              <a:spcAft>
                <a:spcPts val="600"/>
              </a:spcAft>
              <a:buFontTx/>
              <a:buBlip>
                <a:blip r:embed="rId9"/>
              </a:buBlip>
              <a:defRPr baseline="0">
                <a:solidFill>
                  <a:schemeClr val="accent1"/>
                </a:solidFill>
              </a:defRPr>
            </a:lvl6pPr>
            <a:lvl7pPr marL="1080000" indent="-270000">
              <a:spcBef>
                <a:spcPts val="300"/>
              </a:spcBef>
              <a:spcAft>
                <a:spcPts val="600"/>
              </a:spcAft>
              <a:buFontTx/>
              <a:buBlip>
                <a:blip r:embed="rId9"/>
              </a:buBlip>
              <a:defRPr baseline="0">
                <a:solidFill>
                  <a:schemeClr val="accent1"/>
                </a:solidFill>
              </a:defRPr>
            </a:lvl7pPr>
            <a:lvl8pPr marL="1080000" indent="-270000">
              <a:spcBef>
                <a:spcPts val="300"/>
              </a:spcBef>
              <a:spcAft>
                <a:spcPts val="600"/>
              </a:spcAft>
              <a:buFontTx/>
              <a:buBlip>
                <a:blip r:embed="rId9"/>
              </a:buBlip>
              <a:defRPr baseline="0">
                <a:solidFill>
                  <a:schemeClr val="accent1"/>
                </a:solidFill>
              </a:defRPr>
            </a:lvl8pPr>
            <a:lvl9pPr marL="1080000" indent="-270000">
              <a:spcBef>
                <a:spcPts val="300"/>
              </a:spcBef>
              <a:spcAft>
                <a:spcPts val="600"/>
              </a:spcAft>
              <a:buFontTx/>
              <a:buBlip>
                <a:blip r:embed="rId9"/>
              </a:buBlip>
              <a:defRPr baseline="0">
                <a:solidFill>
                  <a:schemeClr val="accent1"/>
                </a:solidFill>
              </a:defRPr>
            </a:lvl9pPr>
          </a:lstStyle>
          <a:p>
            <a:pPr marL="0" marR="0" lvl="0" indent="0" algn="ctr" defTabSz="914400" eaLnBrk="1" fontAlgn="auto" latinLnBrk="0" hangingPunct="1">
              <a:lnSpc>
                <a:spcPct val="100000"/>
              </a:lnSpc>
              <a:spcBef>
                <a:spcPts val="1200"/>
              </a:spcBef>
              <a:spcAft>
                <a:spcPts val="600"/>
              </a:spcAft>
              <a:buClrTx/>
              <a:buSzTx/>
              <a:buFont typeface="Arial" panose="020B0604020202020204" pitchFamily="34" charset="0"/>
              <a:buNone/>
              <a:tabLst/>
              <a:defRPr/>
            </a:pPr>
            <a:r>
              <a:rPr kumimoji="0" lang="en-US" sz="1000" b="1" i="0"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Secondary safety endpoint</a:t>
            </a:r>
          </a:p>
        </p:txBody>
      </p:sp>
      <p:grpSp>
        <p:nvGrpSpPr>
          <p:cNvPr id="12" name="Group 11">
            <a:extLst>
              <a:ext uri="{FF2B5EF4-FFF2-40B4-BE49-F238E27FC236}">
                <a16:creationId xmlns:a16="http://schemas.microsoft.com/office/drawing/2014/main" id="{77D29D1A-5A94-D240-8FAD-892C0763B6F9}"/>
              </a:ext>
            </a:extLst>
          </p:cNvPr>
          <p:cNvGrpSpPr/>
          <p:nvPr/>
        </p:nvGrpSpPr>
        <p:grpSpPr>
          <a:xfrm>
            <a:off x="1120140" y="2234304"/>
            <a:ext cx="1429205" cy="364628"/>
            <a:chOff x="6012655" y="1844746"/>
            <a:chExt cx="1908000" cy="364628"/>
          </a:xfrm>
        </p:grpSpPr>
        <p:sp>
          <p:nvSpPr>
            <p:cNvPr id="14" name="TextBox 10">
              <a:extLst>
                <a:ext uri="{FF2B5EF4-FFF2-40B4-BE49-F238E27FC236}">
                  <a16:creationId xmlns:a16="http://schemas.microsoft.com/office/drawing/2014/main" id="{B77A75F7-3016-E2DB-DBF9-62430D287FF2}"/>
                </a:ext>
              </a:extLst>
            </p:cNvPr>
            <p:cNvSpPr txBox="1"/>
            <p:nvPr/>
          </p:nvSpPr>
          <p:spPr>
            <a:xfrm>
              <a:off x="6012655" y="1844746"/>
              <a:ext cx="1908000" cy="288000"/>
            </a:xfrm>
            <a:prstGeom prst="rect">
              <a:avLst/>
            </a:prstGeom>
            <a:noFill/>
          </p:spPr>
          <p:txBody>
            <a:bodyPr wrap="none" lIns="0" tIns="0" rIns="0" bIns="54000" rtlCol="0" anchor="b" anchorCtr="0">
              <a:no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fontAlgn="auto">
                <a:spcBef>
                  <a:spcPts val="0"/>
                </a:spcBef>
                <a:spcAft>
                  <a:spcPts val="0"/>
                </a:spcAft>
                <a:defRPr/>
              </a:pPr>
              <a:r>
                <a:rPr lang="en-US" sz="800" b="1" kern="0">
                  <a:solidFill>
                    <a:srgbClr val="000000"/>
                  </a:solidFill>
                  <a:cs typeface="Arial"/>
                </a:rPr>
                <a:t>HR: 1.57</a:t>
              </a:r>
              <a:br>
                <a:rPr lang="en-US" sz="800" b="1" kern="0">
                  <a:solidFill>
                    <a:srgbClr val="000000"/>
                  </a:solidFill>
                  <a:cs typeface="Arial" panose="020B0604020202020204" pitchFamily="34" charset="0"/>
                </a:rPr>
              </a:br>
              <a:r>
                <a:rPr lang="en-US" sz="800" b="1" kern="0">
                  <a:solidFill>
                    <a:srgbClr val="000000"/>
                  </a:solidFill>
                  <a:cs typeface="Arial"/>
                </a:rPr>
                <a:t>90% CI: 0.91–2.71</a:t>
              </a:r>
            </a:p>
          </p:txBody>
        </p:sp>
        <p:sp>
          <p:nvSpPr>
            <p:cNvPr id="15" name="Left Bracket 14">
              <a:extLst>
                <a:ext uri="{FF2B5EF4-FFF2-40B4-BE49-F238E27FC236}">
                  <a16:creationId xmlns:a16="http://schemas.microsoft.com/office/drawing/2014/main" id="{83160276-2AC2-D16B-0CF3-C6486DB32E16}"/>
                </a:ext>
              </a:extLst>
            </p:cNvPr>
            <p:cNvSpPr/>
            <p:nvPr/>
          </p:nvSpPr>
          <p:spPr>
            <a:xfrm rot="5400000">
              <a:off x="6930655" y="1219374"/>
              <a:ext cx="72000" cy="1908000"/>
            </a:xfrm>
            <a:prstGeom prst="leftBracket">
              <a:avLst>
                <a:gd name="adj" fmla="val 0"/>
              </a:avLst>
            </a:prstGeom>
            <a:noFill/>
            <a:ln w="12700" cap="flat" cmpd="sng" algn="ctr">
              <a:solidFill>
                <a:srgbClr val="000000"/>
              </a:solidFill>
              <a:prstDash val="solid"/>
              <a:miter lim="800000"/>
            </a:ln>
            <a:effectLst/>
          </p:spPr>
          <p:txBody>
            <a:bodyPr rtlCol="0" anchor="ct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fontAlgn="auto">
                <a:spcBef>
                  <a:spcPts val="0"/>
                </a:spcBef>
                <a:spcAft>
                  <a:spcPts val="0"/>
                </a:spcAft>
                <a:defRPr/>
              </a:pPr>
              <a:endParaRPr lang="en-US" sz="1000" kern="0">
                <a:solidFill>
                  <a:srgbClr val="000000"/>
                </a:solidFill>
                <a:cs typeface="Arial" panose="020B0604020202020204" pitchFamily="34" charset="0"/>
              </a:endParaRPr>
            </a:p>
          </p:txBody>
        </p:sp>
      </p:grpSp>
      <p:sp>
        <p:nvSpPr>
          <p:cNvPr id="17" name="TextBox 16">
            <a:extLst>
              <a:ext uri="{FF2B5EF4-FFF2-40B4-BE49-F238E27FC236}">
                <a16:creationId xmlns:a16="http://schemas.microsoft.com/office/drawing/2014/main" id="{C6523BBF-1E27-CB0B-B11A-9A60C93CE026}"/>
              </a:ext>
            </a:extLst>
          </p:cNvPr>
          <p:cNvSpPr txBox="1"/>
          <p:nvPr/>
        </p:nvSpPr>
        <p:spPr>
          <a:xfrm rot="16200000">
            <a:off x="-668024" y="2601640"/>
            <a:ext cx="2206625" cy="248402"/>
          </a:xfrm>
          <a:prstGeom prst="rect">
            <a:avLst/>
          </a:prstGeom>
          <a:noFill/>
        </p:spPr>
        <p:txBody>
          <a:bodyPr wrap="square" lIns="90000" tIns="46800" rIns="90000" bIns="46800" rtlCol="0" anchor="ctr">
            <a:spAutoFit/>
          </a:bodyPr>
          <a:lstStyle/>
          <a:p>
            <a:pPr algn="ctr">
              <a:defRPr lang="ja-JP" sz="1000" b="1" i="0" u="none" strike="noStrike" kern="1200" baseline="0">
                <a:solidFill>
                  <a:srgbClr val="464545"/>
                </a:solidFill>
                <a:latin typeface="+mn-lt"/>
                <a:ea typeface="+mn-ea"/>
                <a:cs typeface="Arial" panose="020B0604020202020204" pitchFamily="34" charset="0"/>
              </a:defRPr>
            </a:pPr>
            <a:r>
              <a:rPr lang="en-GB" sz="1000" b="1">
                <a:solidFill>
                  <a:srgbClr val="464545"/>
                </a:solidFill>
                <a:latin typeface="Arial"/>
                <a:cs typeface="Arial" panose="020B0604020202020204" pitchFamily="34" charset="0"/>
              </a:rPr>
              <a:t>Patients (%)</a:t>
            </a:r>
          </a:p>
        </p:txBody>
      </p:sp>
      <p:sp>
        <p:nvSpPr>
          <p:cNvPr id="18" name="Rectangle: Rounded Corners 35">
            <a:extLst>
              <a:ext uri="{FF2B5EF4-FFF2-40B4-BE49-F238E27FC236}">
                <a16:creationId xmlns:a16="http://schemas.microsoft.com/office/drawing/2014/main" id="{117BB7FC-36B9-5CBE-07A4-06BFDB1DED49}"/>
              </a:ext>
            </a:extLst>
          </p:cNvPr>
          <p:cNvSpPr/>
          <p:nvPr/>
        </p:nvSpPr>
        <p:spPr>
          <a:xfrm>
            <a:off x="360363" y="952028"/>
            <a:ext cx="8423206" cy="281119"/>
          </a:xfrm>
          <a:prstGeom prst="rect">
            <a:avLst/>
          </a:prstGeom>
          <a:solidFill>
            <a:srgbClr val="ED653B"/>
          </a:solidFill>
          <a:ln w="25400" cap="flat" cmpd="sng" algn="ctr">
            <a:noFill/>
            <a:prstDash val="solid"/>
          </a:ln>
          <a:effectLst/>
        </p:spPr>
        <p:txBody>
          <a:bodyPr wrap="square" lIns="81000" tIns="54000" bIns="72000" rtlCol="0" anchor="t">
            <a:spAutoFit/>
          </a:bodyPr>
          <a:lstStyle/>
          <a:p>
            <a:pPr algn="ctr" defTabSz="685800" fontAlgn="auto">
              <a:spcBef>
                <a:spcPts val="0"/>
              </a:spcBef>
              <a:spcAft>
                <a:spcPts val="0"/>
              </a:spcAft>
            </a:pPr>
            <a:r>
              <a:rPr lang="en-GB" sz="1000" b="1" kern="0">
                <a:solidFill>
                  <a:srgbClr val="FFFFFF"/>
                </a:solidFill>
                <a:latin typeface="Arial"/>
                <a:cs typeface="Arial" panose="020B0604020202020204" pitchFamily="34" charset="0"/>
              </a:rPr>
              <a:t>Primary safety outcome: </a:t>
            </a:r>
            <a:r>
              <a:rPr lang="en-GB" sz="1000" kern="0">
                <a:solidFill>
                  <a:srgbClr val="FFFFFF"/>
                </a:solidFill>
                <a:latin typeface="Arial"/>
                <a:cs typeface="Arial" panose="020B0604020202020204" pitchFamily="34" charset="0"/>
              </a:rPr>
              <a:t>Composite of ISTH major or CRNM bleeding</a:t>
            </a:r>
          </a:p>
        </p:txBody>
      </p:sp>
    </p:spTree>
    <p:custDataLst>
      <p:tags r:id="rId1"/>
    </p:custDataLst>
    <p:extLst>
      <p:ext uri="{BB962C8B-B14F-4D97-AF65-F5344CB8AC3E}">
        <p14:creationId xmlns:p14="http://schemas.microsoft.com/office/powerpoint/2010/main" val="12982441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E17A1-4F81-E532-BEBE-8794E881E7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7FF1C2-1135-2CF0-C3AB-AC243C460207}"/>
              </a:ext>
            </a:extLst>
          </p:cNvPr>
          <p:cNvSpPr>
            <a:spLocks noGrp="1"/>
          </p:cNvSpPr>
          <p:nvPr>
            <p:ph type="title"/>
          </p:nvPr>
        </p:nvSpPr>
        <p:spPr/>
        <p:txBody>
          <a:bodyPr/>
          <a:lstStyle/>
          <a:p>
            <a:r>
              <a:rPr lang="en-US"/>
              <a:t>The PACIFIC-STROKE trial provided strong scientific rationale </a:t>
            </a:r>
            <a:br>
              <a:rPr lang="en-US"/>
            </a:br>
            <a:r>
              <a:rPr lang="en-US"/>
              <a:t>to continue with OCEANIC-STROKE</a:t>
            </a:r>
            <a:endParaRPr lang="en-GB"/>
          </a:p>
        </p:txBody>
      </p:sp>
      <p:sp>
        <p:nvSpPr>
          <p:cNvPr id="30" name="Text Placeholder 29">
            <a:extLst>
              <a:ext uri="{FF2B5EF4-FFF2-40B4-BE49-F238E27FC236}">
                <a16:creationId xmlns:a16="http://schemas.microsoft.com/office/drawing/2014/main" id="{CDE17BE7-3D91-3CF8-A492-9621708F4964}"/>
              </a:ext>
            </a:extLst>
          </p:cNvPr>
          <p:cNvSpPr>
            <a:spLocks noGrp="1"/>
          </p:cNvSpPr>
          <p:nvPr>
            <p:ph type="body" sz="quarter" idx="14"/>
          </p:nvPr>
        </p:nvSpPr>
        <p:spPr>
          <a:xfrm>
            <a:off x="359569" y="4377219"/>
            <a:ext cx="8424000" cy="350352"/>
          </a:xfrm>
        </p:spPr>
        <p:txBody>
          <a:bodyPr/>
          <a:lstStyle/>
          <a:p>
            <a:r>
              <a:rPr lang="en-GB">
                <a:solidFill>
                  <a:schemeClr val="accent2"/>
                </a:solidFill>
              </a:rPr>
              <a:t>*Asundexian 10–50 mg did not show a significant difference in the primary endpoint. </a:t>
            </a:r>
            <a:r>
              <a:rPr lang="en-GB" baseline="30000">
                <a:solidFill>
                  <a:schemeClr val="accent2"/>
                </a:solidFill>
              </a:rPr>
              <a:t>†</a:t>
            </a:r>
            <a:r>
              <a:rPr lang="en-GB">
                <a:solidFill>
                  <a:schemeClr val="accent2"/>
                </a:solidFill>
              </a:rPr>
              <a:t>Asundexian 50 mg (5.37% [n=24/447]) versus placebo (8.33% [n=38/456]); hazard ratio: 0.64 (90% CI: 0.41–0.98). </a:t>
            </a:r>
            <a:r>
              <a:rPr lang="en-GB" baseline="30000">
                <a:solidFill>
                  <a:schemeClr val="accent2"/>
                </a:solidFill>
              </a:rPr>
              <a:t>‡</a:t>
            </a:r>
            <a:r>
              <a:rPr lang="en-GB">
                <a:solidFill>
                  <a:schemeClr val="accent2"/>
                </a:solidFill>
              </a:rPr>
              <a:t>Asundexian 50 mg (3.08% [n=6/195]) versus placebo (8.08% [n=16/198]); hazard ratio: 0.39 (90% CI: 0.18–0.85).</a:t>
            </a:r>
            <a:br>
              <a:rPr lang="en-GB">
                <a:solidFill>
                  <a:schemeClr val="accent2"/>
                </a:solidFill>
              </a:rPr>
            </a:br>
            <a:r>
              <a:rPr lang="en-GB">
                <a:solidFill>
                  <a:schemeClr val="accent2"/>
                </a:solidFill>
              </a:rPr>
              <a:t>CI, confidence interval; ICH, intracerebral </a:t>
            </a:r>
            <a:r>
              <a:rPr lang="en-GB" err="1">
                <a:solidFill>
                  <a:schemeClr val="accent2"/>
                </a:solidFill>
              </a:rPr>
              <a:t>hemorrhage</a:t>
            </a:r>
            <a:r>
              <a:rPr lang="en-GB">
                <a:solidFill>
                  <a:schemeClr val="accent2"/>
                </a:solidFill>
              </a:rPr>
              <a:t>; TIA, transient ischemic attack. </a:t>
            </a:r>
            <a:br>
              <a:rPr lang="en-GB">
                <a:solidFill>
                  <a:schemeClr val="accent2"/>
                </a:solidFill>
              </a:rPr>
            </a:br>
            <a:r>
              <a:rPr lang="en-GB" b="1">
                <a:solidFill>
                  <a:schemeClr val="accent2"/>
                </a:solidFill>
              </a:rPr>
              <a:t>1.</a:t>
            </a:r>
            <a:r>
              <a:rPr lang="en-GB">
                <a:solidFill>
                  <a:schemeClr val="accent2"/>
                </a:solidFill>
              </a:rPr>
              <a:t> </a:t>
            </a:r>
            <a:r>
              <a:rPr lang="en-GB" err="1">
                <a:solidFill>
                  <a:schemeClr val="accent2"/>
                </a:solidFill>
              </a:rPr>
              <a:t>Shoamanesh</a:t>
            </a:r>
            <a:r>
              <a:rPr lang="en-GB">
                <a:solidFill>
                  <a:schemeClr val="accent2"/>
                </a:solidFill>
              </a:rPr>
              <a:t> A, et al. Lancet. 2022;400(10357):997–1007; </a:t>
            </a:r>
            <a:r>
              <a:rPr lang="en-GB" b="1">
                <a:solidFill>
                  <a:schemeClr val="accent2"/>
                </a:solidFill>
              </a:rPr>
              <a:t>2.</a:t>
            </a:r>
            <a:r>
              <a:rPr lang="en-GB">
                <a:solidFill>
                  <a:schemeClr val="accent2"/>
                </a:solidFill>
              </a:rPr>
              <a:t> Balali P, et al. Int J Stroke. 2024;19(5):526–535.</a:t>
            </a:r>
          </a:p>
        </p:txBody>
      </p:sp>
      <p:pic>
        <p:nvPicPr>
          <p:cNvPr id="2" name="Picture 1" descr="A black background with grey and pink text&#10;&#10;AI-generated content may be incorrect.">
            <a:extLst>
              <a:ext uri="{FF2B5EF4-FFF2-40B4-BE49-F238E27FC236}">
                <a16:creationId xmlns:a16="http://schemas.microsoft.com/office/drawing/2014/main" id="{AC4042C9-969F-39E6-B9B4-42E2152D7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8145" y="271394"/>
            <a:ext cx="977195" cy="429966"/>
          </a:xfrm>
          <a:prstGeom prst="rect">
            <a:avLst/>
          </a:prstGeom>
        </p:spPr>
      </p:pic>
      <p:sp>
        <p:nvSpPr>
          <p:cNvPr id="32" name="Rectangle: Rounded Corners 35">
            <a:extLst>
              <a:ext uri="{FF2B5EF4-FFF2-40B4-BE49-F238E27FC236}">
                <a16:creationId xmlns:a16="http://schemas.microsoft.com/office/drawing/2014/main" id="{FDD73BA3-4FA3-3217-8D03-D0EC78021D42}"/>
              </a:ext>
            </a:extLst>
          </p:cNvPr>
          <p:cNvSpPr/>
          <p:nvPr/>
        </p:nvSpPr>
        <p:spPr>
          <a:xfrm>
            <a:off x="352505" y="928873"/>
            <a:ext cx="3124134" cy="289283"/>
          </a:xfrm>
          <a:prstGeom prst="rect">
            <a:avLst/>
          </a:prstGeom>
          <a:solidFill>
            <a:srgbClr val="F79591"/>
          </a:solidFill>
          <a:ln w="25400" cap="flat" cmpd="sng" algn="ctr">
            <a:noFill/>
            <a:prstDash val="solid"/>
          </a:ln>
          <a:effectLst/>
        </p:spPr>
        <p:txBody>
          <a:bodyPr lIns="81000" tIns="54000" rtlCol="0" anchor="t"/>
          <a:lstStyle/>
          <a:p>
            <a:pPr marL="0" marR="0" lvl="0" indent="0" defTabSz="685800" eaLnBrk="1" fontAlgn="auto" latinLnBrk="0" hangingPunct="1">
              <a:lnSpc>
                <a:spcPct val="100000"/>
              </a:lnSpc>
              <a:spcBef>
                <a:spcPts val="0"/>
              </a:spcBef>
              <a:spcAft>
                <a:spcPts val="0"/>
              </a:spcAft>
              <a:buClrTx/>
              <a:buSzTx/>
              <a:buFontTx/>
              <a:buNone/>
              <a:tabLst/>
              <a:defRPr/>
            </a:pPr>
            <a:r>
              <a:rPr kumimoji="0" lang="en-GB" sz="1100" b="1" i="0" u="none" strike="noStrike" kern="0" cap="none" spc="0" normalizeH="0" baseline="0" noProof="0">
                <a:ln>
                  <a:noFill/>
                </a:ln>
                <a:solidFill>
                  <a:srgbClr val="FFFFFF"/>
                </a:solidFill>
                <a:effectLst/>
                <a:uLnTx/>
                <a:uFillTx/>
                <a:latin typeface="Arial"/>
                <a:ea typeface="+mn-ea"/>
                <a:cs typeface="Arial" panose="020B0604020202020204" pitchFamily="34" charset="0"/>
              </a:rPr>
              <a:t>Results from PACIFIC-STROKE Phase II</a:t>
            </a:r>
          </a:p>
        </p:txBody>
      </p:sp>
      <p:sp>
        <p:nvSpPr>
          <p:cNvPr id="35" name="Pentagon 40">
            <a:extLst>
              <a:ext uri="{FF2B5EF4-FFF2-40B4-BE49-F238E27FC236}">
                <a16:creationId xmlns:a16="http://schemas.microsoft.com/office/drawing/2014/main" id="{370FDFF1-FEDF-D19B-D2C3-53C3E99ED0FE}"/>
              </a:ext>
            </a:extLst>
          </p:cNvPr>
          <p:cNvSpPr/>
          <p:nvPr/>
        </p:nvSpPr>
        <p:spPr>
          <a:xfrm rot="10800000" flipV="1">
            <a:off x="3860649" y="1237847"/>
            <a:ext cx="4922772" cy="2963248"/>
          </a:xfrm>
          <a:prstGeom prst="homePlate">
            <a:avLst>
              <a:gd name="adj" fmla="val 21647"/>
            </a:avLst>
          </a:prstGeom>
          <a:solidFill>
            <a:srgbClr val="FACCCA"/>
          </a:solidFill>
          <a:ln w="34925"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DE" sz="1350" b="0" i="0" u="none" strike="noStrike" kern="0" cap="none" spc="0" normalizeH="0" baseline="0" noProof="0">
              <a:ln>
                <a:noFill/>
              </a:ln>
              <a:solidFill>
                <a:srgbClr val="FFFFFF"/>
              </a:solidFill>
              <a:effectLst/>
              <a:uLnTx/>
              <a:uFillTx/>
              <a:latin typeface="Arial"/>
              <a:ea typeface="+mn-ea"/>
              <a:cs typeface="+mn-cs"/>
            </a:endParaRPr>
          </a:p>
        </p:txBody>
      </p:sp>
      <p:sp>
        <p:nvSpPr>
          <p:cNvPr id="36" name="Pentagon 5">
            <a:extLst>
              <a:ext uri="{FF2B5EF4-FFF2-40B4-BE49-F238E27FC236}">
                <a16:creationId xmlns:a16="http://schemas.microsoft.com/office/drawing/2014/main" id="{8F4DBF8F-8104-C6E1-097F-7B21D52EE6FE}"/>
              </a:ext>
            </a:extLst>
          </p:cNvPr>
          <p:cNvSpPr/>
          <p:nvPr/>
        </p:nvSpPr>
        <p:spPr>
          <a:xfrm>
            <a:off x="3527395" y="1234656"/>
            <a:ext cx="2088227" cy="2970000"/>
          </a:xfrm>
          <a:prstGeom prst="homePlate">
            <a:avLst>
              <a:gd name="adj" fmla="val 31000"/>
            </a:avLst>
          </a:prstGeom>
          <a:solidFill>
            <a:srgbClr val="FFFFFF"/>
          </a:solidFill>
          <a:ln w="34925"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DE" sz="1350" b="0" i="0" u="none" strike="noStrike" kern="0" cap="none" spc="0" normalizeH="0" baseline="0" noProof="0">
              <a:ln>
                <a:noFill/>
              </a:ln>
              <a:solidFill>
                <a:srgbClr val="FFFFFF"/>
              </a:solidFill>
              <a:effectLst/>
              <a:uLnTx/>
              <a:uFillTx/>
              <a:latin typeface="Arial"/>
              <a:ea typeface="+mn-ea"/>
              <a:cs typeface="+mn-cs"/>
            </a:endParaRPr>
          </a:p>
        </p:txBody>
      </p:sp>
      <p:sp>
        <p:nvSpPr>
          <p:cNvPr id="41" name="Pentagon 9">
            <a:extLst>
              <a:ext uri="{FF2B5EF4-FFF2-40B4-BE49-F238E27FC236}">
                <a16:creationId xmlns:a16="http://schemas.microsoft.com/office/drawing/2014/main" id="{0AC5E9D7-7184-83B1-63F1-841C9370E895}"/>
              </a:ext>
            </a:extLst>
          </p:cNvPr>
          <p:cNvSpPr/>
          <p:nvPr/>
        </p:nvSpPr>
        <p:spPr>
          <a:xfrm>
            <a:off x="352505" y="1237846"/>
            <a:ext cx="5132513" cy="2963248"/>
          </a:xfrm>
          <a:prstGeom prst="homePlate">
            <a:avLst>
              <a:gd name="adj" fmla="val 21647"/>
            </a:avLst>
          </a:prstGeom>
          <a:solidFill>
            <a:srgbClr val="F8F5F5"/>
          </a:solidFill>
          <a:ln w="34925"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DE" sz="1350" b="0" i="0" u="none" strike="noStrike" kern="0" cap="none" spc="0" normalizeH="0" baseline="0" noProof="0">
              <a:ln>
                <a:noFill/>
              </a:ln>
              <a:solidFill>
                <a:srgbClr val="FFFFFF"/>
              </a:solidFill>
              <a:effectLst/>
              <a:uLnTx/>
              <a:uFillTx/>
              <a:latin typeface="Arial"/>
              <a:ea typeface="+mn-ea"/>
              <a:cs typeface="+mn-cs"/>
            </a:endParaRPr>
          </a:p>
        </p:txBody>
      </p:sp>
      <p:sp>
        <p:nvSpPr>
          <p:cNvPr id="47" name="TextBox 46">
            <a:extLst>
              <a:ext uri="{FF2B5EF4-FFF2-40B4-BE49-F238E27FC236}">
                <a16:creationId xmlns:a16="http://schemas.microsoft.com/office/drawing/2014/main" id="{7460CE88-6374-FB65-15C5-7FD87F602426}"/>
              </a:ext>
            </a:extLst>
          </p:cNvPr>
          <p:cNvSpPr txBox="1"/>
          <p:nvPr/>
        </p:nvSpPr>
        <p:spPr>
          <a:xfrm>
            <a:off x="1346868" y="1862382"/>
            <a:ext cx="3284038" cy="577081"/>
          </a:xfrm>
          <a:prstGeom prst="rect">
            <a:avLst/>
          </a:prstGeom>
          <a:noFill/>
        </p:spPr>
        <p:txBody>
          <a:bodyPr vert="horz" wrap="square" lIns="68580" tIns="34290" rIns="68580" bIns="34290" rtlCol="0" anchor="t" anchorCtr="0">
            <a:spAutoFit/>
          </a:bodyPr>
          <a:lstStyle/>
          <a:p>
            <a:pPr defTabSz="685800" fontAlgn="auto">
              <a:spcBef>
                <a:spcPts val="0"/>
              </a:spcBef>
              <a:spcAft>
                <a:spcPts val="0"/>
              </a:spcAft>
              <a:defRPr/>
            </a:pPr>
            <a:r>
              <a:rPr lang="en-US" sz="1100">
                <a:solidFill>
                  <a:srgbClr val="000000"/>
                </a:solidFill>
                <a:latin typeface="Arial"/>
                <a:ea typeface="Yu Gothic Light"/>
                <a:cs typeface="Arial"/>
              </a:rPr>
              <a:t>In a post-hoc analysis, </a:t>
            </a:r>
            <a:r>
              <a:rPr lang="en-US" sz="1100" err="1">
                <a:solidFill>
                  <a:srgbClr val="000000"/>
                </a:solidFill>
                <a:latin typeface="Arial"/>
                <a:ea typeface="Yu Gothic Light"/>
                <a:cs typeface="Arial"/>
              </a:rPr>
              <a:t>asundexian</a:t>
            </a:r>
            <a:r>
              <a:rPr lang="en-US" sz="1100">
                <a:solidFill>
                  <a:srgbClr val="000000"/>
                </a:solidFill>
                <a:latin typeface="Arial"/>
                <a:ea typeface="Yu Gothic Light"/>
                <a:cs typeface="Arial"/>
              </a:rPr>
              <a:t> 50 mg reduced the composite of recurrent symptomatic </a:t>
            </a:r>
            <a:r>
              <a:rPr lang="en-US" sz="1100" b="1">
                <a:solidFill>
                  <a:srgbClr val="ED7D00"/>
                </a:solidFill>
                <a:latin typeface="Arial"/>
                <a:ea typeface="Yu Gothic Light"/>
                <a:cs typeface="Arial"/>
              </a:rPr>
              <a:t>ischemic stroke </a:t>
            </a:r>
            <a:r>
              <a:rPr lang="en-US" sz="1100">
                <a:solidFill>
                  <a:srgbClr val="000000"/>
                </a:solidFill>
                <a:latin typeface="Arial"/>
                <a:ea typeface="Yu Gothic Light"/>
                <a:cs typeface="Arial"/>
              </a:rPr>
              <a:t>or </a:t>
            </a:r>
            <a:r>
              <a:rPr lang="en-US" sz="1100" b="1">
                <a:solidFill>
                  <a:srgbClr val="ED7D00"/>
                </a:solidFill>
                <a:latin typeface="Arial"/>
                <a:ea typeface="Yu Gothic Light"/>
                <a:cs typeface="Arial"/>
              </a:rPr>
              <a:t>TIA</a:t>
            </a:r>
            <a:r>
              <a:rPr lang="en-US" sz="1100">
                <a:solidFill>
                  <a:srgbClr val="ED7D00"/>
                </a:solidFill>
                <a:latin typeface="Arial"/>
                <a:ea typeface="Yu Gothic Light"/>
                <a:cs typeface="Arial"/>
              </a:rPr>
              <a:t> </a:t>
            </a:r>
            <a:r>
              <a:rPr lang="en-US" sz="1100">
                <a:solidFill>
                  <a:srgbClr val="000000"/>
                </a:solidFill>
                <a:latin typeface="Arial"/>
                <a:ea typeface="Yu Gothic Light"/>
                <a:cs typeface="Arial"/>
              </a:rPr>
              <a:t>by </a:t>
            </a:r>
            <a:r>
              <a:rPr lang="en-US" sz="1100" b="1">
                <a:solidFill>
                  <a:srgbClr val="ED7D00"/>
                </a:solidFill>
                <a:latin typeface="Arial"/>
                <a:ea typeface="Yu Gothic Light"/>
                <a:cs typeface="Arial"/>
              </a:rPr>
              <a:t>36%</a:t>
            </a:r>
            <a:r>
              <a:rPr lang="en-US" sz="1100">
                <a:solidFill>
                  <a:srgbClr val="000000"/>
                </a:solidFill>
                <a:latin typeface="Arial"/>
                <a:ea typeface="Yu Gothic Light"/>
                <a:cs typeface="Arial"/>
              </a:rPr>
              <a:t> versus placebo​</a:t>
            </a:r>
            <a:r>
              <a:rPr lang="en-US" sz="1100" baseline="30000">
                <a:solidFill>
                  <a:srgbClr val="000000"/>
                </a:solidFill>
                <a:latin typeface="Arial"/>
                <a:ea typeface="Yu Gothic Light"/>
                <a:cs typeface="Arial"/>
              </a:rPr>
              <a:t>1,</a:t>
            </a:r>
            <a:r>
              <a:rPr lang="en-US" sz="1100">
                <a:solidFill>
                  <a:srgbClr val="000000"/>
                </a:solidFill>
                <a:latin typeface="Arial"/>
                <a:ea typeface="Yu Gothic Light"/>
                <a:cs typeface="Arial"/>
              </a:rPr>
              <a:t>*</a:t>
            </a:r>
            <a:r>
              <a:rPr lang="en-US" sz="1100" baseline="30000">
                <a:solidFill>
                  <a:srgbClr val="000000"/>
                </a:solidFill>
                <a:latin typeface="Arial"/>
                <a:ea typeface="Yu Gothic Light"/>
                <a:cs typeface="Arial"/>
              </a:rPr>
              <a:t>,†</a:t>
            </a:r>
          </a:p>
        </p:txBody>
      </p:sp>
      <p:grpSp>
        <p:nvGrpSpPr>
          <p:cNvPr id="48" name="Group 63">
            <a:extLst>
              <a:ext uri="{FF2B5EF4-FFF2-40B4-BE49-F238E27FC236}">
                <a16:creationId xmlns:a16="http://schemas.microsoft.com/office/drawing/2014/main" id="{9016E333-41AC-D4C0-EF5B-9BDBDCBE658C}"/>
              </a:ext>
            </a:extLst>
          </p:cNvPr>
          <p:cNvGrpSpPr/>
          <p:nvPr/>
        </p:nvGrpSpPr>
        <p:grpSpPr>
          <a:xfrm>
            <a:off x="537870" y="1758725"/>
            <a:ext cx="784390" cy="784390"/>
            <a:chOff x="1706342" y="2845583"/>
            <a:chExt cx="1470083" cy="1470083"/>
          </a:xfrm>
        </p:grpSpPr>
        <p:sp>
          <p:nvSpPr>
            <p:cNvPr id="49" name="Oval 48">
              <a:extLst>
                <a:ext uri="{FF2B5EF4-FFF2-40B4-BE49-F238E27FC236}">
                  <a16:creationId xmlns:a16="http://schemas.microsoft.com/office/drawing/2014/main" id="{1F8AC025-1F09-802F-1989-D391DF403876}"/>
                </a:ext>
              </a:extLst>
            </p:cNvPr>
            <p:cNvSpPr/>
            <p:nvPr/>
          </p:nvSpPr>
          <p:spPr>
            <a:xfrm>
              <a:off x="1868723" y="2947795"/>
              <a:ext cx="1192193" cy="1192193"/>
            </a:xfrm>
            <a:prstGeom prst="ellipse">
              <a:avLst/>
            </a:prstGeom>
            <a:solidFill>
              <a:srgbClr val="FFFFFF"/>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DE" sz="1350" b="0" i="0" u="none" strike="noStrike" kern="0" cap="none" spc="0" normalizeH="0" baseline="0" noProof="0">
                <a:ln>
                  <a:noFill/>
                </a:ln>
                <a:solidFill>
                  <a:srgbClr val="FFFFFF"/>
                </a:solidFill>
                <a:effectLst/>
                <a:uLnTx/>
                <a:uFillTx/>
                <a:latin typeface="Arial"/>
                <a:ea typeface="+mn-ea"/>
                <a:cs typeface="+mn-cs"/>
              </a:endParaRPr>
            </a:p>
          </p:txBody>
        </p:sp>
        <p:graphicFrame>
          <p:nvGraphicFramePr>
            <p:cNvPr id="50" name="Chart 16">
              <a:extLst>
                <a:ext uri="{FF2B5EF4-FFF2-40B4-BE49-F238E27FC236}">
                  <a16:creationId xmlns:a16="http://schemas.microsoft.com/office/drawing/2014/main" id="{F569D7A9-B60D-351B-3DA5-6492C3FC970F}"/>
                </a:ext>
              </a:extLst>
            </p:cNvPr>
            <p:cNvGraphicFramePr>
              <a:graphicFrameLocks noChangeAspect="1"/>
            </p:cNvGraphicFramePr>
            <p:nvPr>
              <p:extLst>
                <p:ext uri="{D42A27DB-BD31-4B8C-83A1-F6EECF244321}">
                  <p14:modId xmlns:p14="http://schemas.microsoft.com/office/powerpoint/2010/main" val="4211538195"/>
                </p:ext>
              </p:extLst>
            </p:nvPr>
          </p:nvGraphicFramePr>
          <p:xfrm>
            <a:off x="1706342" y="2845583"/>
            <a:ext cx="1470083" cy="1470083"/>
          </p:xfrm>
          <a:graphic>
            <a:graphicData uri="http://schemas.openxmlformats.org/drawingml/2006/chart">
              <c:chart xmlns:c="http://schemas.openxmlformats.org/drawingml/2006/chart" xmlns:r="http://schemas.openxmlformats.org/officeDocument/2006/relationships" r:id="rId4"/>
            </a:graphicData>
          </a:graphic>
        </p:graphicFrame>
      </p:grpSp>
      <p:grpSp>
        <p:nvGrpSpPr>
          <p:cNvPr id="51" name="Gruppieren 127">
            <a:extLst>
              <a:ext uri="{FF2B5EF4-FFF2-40B4-BE49-F238E27FC236}">
                <a16:creationId xmlns:a16="http://schemas.microsoft.com/office/drawing/2014/main" id="{57744CC9-00F4-B2F3-9DEF-B126857BAE68}"/>
              </a:ext>
            </a:extLst>
          </p:cNvPr>
          <p:cNvGrpSpPr/>
          <p:nvPr/>
        </p:nvGrpSpPr>
        <p:grpSpPr>
          <a:xfrm>
            <a:off x="537872" y="2531936"/>
            <a:ext cx="784392" cy="784391"/>
            <a:chOff x="919939" y="4163878"/>
            <a:chExt cx="1045854" cy="1045854"/>
          </a:xfrm>
        </p:grpSpPr>
        <p:sp>
          <p:nvSpPr>
            <p:cNvPr id="52" name="Oval 51">
              <a:extLst>
                <a:ext uri="{FF2B5EF4-FFF2-40B4-BE49-F238E27FC236}">
                  <a16:creationId xmlns:a16="http://schemas.microsoft.com/office/drawing/2014/main" id="{27B9DBD8-B07A-991E-A3F3-68D96C2C581E}"/>
                </a:ext>
              </a:extLst>
            </p:cNvPr>
            <p:cNvSpPr/>
            <p:nvPr/>
          </p:nvSpPr>
          <p:spPr>
            <a:xfrm>
              <a:off x="1134899" y="4311458"/>
              <a:ext cx="662799" cy="721524"/>
            </a:xfrm>
            <a:prstGeom prst="ellipse">
              <a:avLst/>
            </a:prstGeom>
            <a:solidFill>
              <a:srgbClr val="FFFFFF"/>
            </a:soli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de-DE" sz="1350" b="0" i="0" u="none" strike="noStrike" kern="0" cap="none" spc="0" normalizeH="0" baseline="0" noProof="0">
                <a:ln>
                  <a:noFill/>
                </a:ln>
                <a:solidFill>
                  <a:srgbClr val="FFFFFF"/>
                </a:solidFill>
                <a:effectLst/>
                <a:uLnTx/>
                <a:uFillTx/>
                <a:latin typeface="Arial"/>
                <a:ea typeface="+mn-ea"/>
                <a:cs typeface="+mn-cs"/>
              </a:endParaRPr>
            </a:p>
          </p:txBody>
        </p:sp>
        <p:graphicFrame>
          <p:nvGraphicFramePr>
            <p:cNvPr id="53" name="Chart 19">
              <a:extLst>
                <a:ext uri="{FF2B5EF4-FFF2-40B4-BE49-F238E27FC236}">
                  <a16:creationId xmlns:a16="http://schemas.microsoft.com/office/drawing/2014/main" id="{5987C113-EF1A-C68F-2635-145785BC1139}"/>
                </a:ext>
              </a:extLst>
            </p:cNvPr>
            <p:cNvGraphicFramePr>
              <a:graphicFrameLocks noChangeAspect="1"/>
            </p:cNvGraphicFramePr>
            <p:nvPr>
              <p:extLst>
                <p:ext uri="{D42A27DB-BD31-4B8C-83A1-F6EECF244321}">
                  <p14:modId xmlns:p14="http://schemas.microsoft.com/office/powerpoint/2010/main" val="3483629217"/>
                </p:ext>
              </p:extLst>
            </p:nvPr>
          </p:nvGraphicFramePr>
          <p:xfrm>
            <a:off x="919939" y="4163878"/>
            <a:ext cx="1045854" cy="1045854"/>
          </p:xfrm>
          <a:graphic>
            <a:graphicData uri="http://schemas.openxmlformats.org/drawingml/2006/chart">
              <c:chart xmlns:c="http://schemas.openxmlformats.org/drawingml/2006/chart" xmlns:r="http://schemas.openxmlformats.org/officeDocument/2006/relationships" r:id="rId5"/>
            </a:graphicData>
          </a:graphic>
        </p:graphicFrame>
      </p:grpSp>
      <p:sp>
        <p:nvSpPr>
          <p:cNvPr id="54" name="TextBox 6">
            <a:extLst>
              <a:ext uri="{FF2B5EF4-FFF2-40B4-BE49-F238E27FC236}">
                <a16:creationId xmlns:a16="http://schemas.microsoft.com/office/drawing/2014/main" id="{7379E461-DAE0-EE33-9569-86C7C08A8F49}"/>
              </a:ext>
            </a:extLst>
          </p:cNvPr>
          <p:cNvSpPr txBox="1"/>
          <p:nvPr/>
        </p:nvSpPr>
        <p:spPr>
          <a:xfrm>
            <a:off x="1346868" y="2635591"/>
            <a:ext cx="3143862" cy="577081"/>
          </a:xfrm>
          <a:prstGeom prst="rect">
            <a:avLst/>
          </a:prstGeom>
          <a:noFill/>
        </p:spPr>
        <p:txBody>
          <a:bodyPr vert="horz" wrap="square" lIns="68580" tIns="34290" rIns="68580" bIns="34290" rtlCol="0" anchor="t" anchorCtr="0">
            <a:spAutoFit/>
          </a:bodyPr>
          <a:lstStyle/>
          <a:p>
            <a:pPr defTabSz="685800" fontAlgn="auto">
              <a:spcBef>
                <a:spcPts val="0"/>
              </a:spcBef>
              <a:spcAft>
                <a:spcPts val="0"/>
              </a:spcAft>
              <a:defRPr/>
            </a:pPr>
            <a:r>
              <a:rPr lang="en-US" sz="1100">
                <a:solidFill>
                  <a:srgbClr val="000000"/>
                </a:solidFill>
                <a:latin typeface="Arial"/>
                <a:ea typeface="Yu Gothic Light"/>
                <a:cs typeface="Arial"/>
              </a:rPr>
              <a:t>This treatment effect was even greater in patients with</a:t>
            </a:r>
            <a:r>
              <a:rPr lang="en-US" sz="1100" b="1">
                <a:solidFill>
                  <a:srgbClr val="000000"/>
                </a:solidFill>
                <a:latin typeface="Arial"/>
                <a:ea typeface="Yu Gothic Light"/>
                <a:cs typeface="Arial"/>
              </a:rPr>
              <a:t> </a:t>
            </a:r>
            <a:r>
              <a:rPr lang="en-US" sz="1100" b="1">
                <a:solidFill>
                  <a:srgbClr val="E6AD00"/>
                </a:solidFill>
                <a:latin typeface="Arial"/>
                <a:ea typeface="Yu Gothic Light"/>
                <a:cs typeface="Arial"/>
              </a:rPr>
              <a:t>underlying atherosclerotic disease</a:t>
            </a:r>
            <a:r>
              <a:rPr lang="en-US" sz="1100" b="1">
                <a:solidFill>
                  <a:srgbClr val="000000"/>
                </a:solidFill>
                <a:latin typeface="Arial"/>
                <a:ea typeface="Yu Gothic Light"/>
                <a:cs typeface="Arial"/>
              </a:rPr>
              <a:t>, </a:t>
            </a:r>
            <a:r>
              <a:rPr lang="en-US" sz="1100">
                <a:solidFill>
                  <a:srgbClr val="000000"/>
                </a:solidFill>
                <a:latin typeface="Arial"/>
                <a:ea typeface="Yu Gothic Light"/>
                <a:cs typeface="Arial"/>
              </a:rPr>
              <a:t>with a 61% reduction vs placebo</a:t>
            </a:r>
            <a:r>
              <a:rPr lang="en-US" sz="1100" baseline="30000">
                <a:solidFill>
                  <a:srgbClr val="000000"/>
                </a:solidFill>
                <a:latin typeface="Arial"/>
                <a:ea typeface="Yu Gothic Light"/>
                <a:cs typeface="Arial"/>
              </a:rPr>
              <a:t>1,</a:t>
            </a:r>
            <a:r>
              <a:rPr lang="en-US" sz="1100">
                <a:solidFill>
                  <a:srgbClr val="000000"/>
                </a:solidFill>
                <a:latin typeface="Arial"/>
                <a:ea typeface="Yu Gothic Light"/>
                <a:cs typeface="Arial"/>
              </a:rPr>
              <a:t>*</a:t>
            </a:r>
            <a:r>
              <a:rPr lang="en-US" sz="1100" baseline="30000">
                <a:solidFill>
                  <a:srgbClr val="000000"/>
                </a:solidFill>
                <a:latin typeface="Arial"/>
                <a:ea typeface="Yu Gothic Light"/>
                <a:cs typeface="Arial"/>
              </a:rPr>
              <a:t>,‡</a:t>
            </a:r>
            <a:endParaRPr lang="en-US" sz="1100">
              <a:solidFill>
                <a:srgbClr val="000000"/>
              </a:solidFill>
              <a:latin typeface="Arial"/>
              <a:ea typeface="Yu Gothic Light"/>
              <a:cs typeface="Arial"/>
            </a:endParaRPr>
          </a:p>
        </p:txBody>
      </p:sp>
      <p:sp>
        <p:nvSpPr>
          <p:cNvPr id="55" name="TextBox 6">
            <a:extLst>
              <a:ext uri="{FF2B5EF4-FFF2-40B4-BE49-F238E27FC236}">
                <a16:creationId xmlns:a16="http://schemas.microsoft.com/office/drawing/2014/main" id="{CFA5E24A-A05E-62B3-C190-D16EDB10F395}"/>
              </a:ext>
            </a:extLst>
          </p:cNvPr>
          <p:cNvSpPr txBox="1"/>
          <p:nvPr/>
        </p:nvSpPr>
        <p:spPr>
          <a:xfrm>
            <a:off x="1339722" y="3393609"/>
            <a:ext cx="3521660" cy="577081"/>
          </a:xfrm>
          <a:prstGeom prst="rect">
            <a:avLst/>
          </a:prstGeom>
          <a:noFill/>
        </p:spPr>
        <p:txBody>
          <a:bodyPr vert="horz" wrap="square" lIns="68580" tIns="34290" rIns="68580" bIns="34290" rtlCol="0" anchor="t" anchorCtr="0">
            <a:spAutoFit/>
          </a:bodyPr>
          <a:lstStyle/>
          <a:p>
            <a:pPr defTabSz="685800" fontAlgn="auto">
              <a:spcBef>
                <a:spcPts val="0"/>
              </a:spcBef>
              <a:spcAft>
                <a:spcPts val="0"/>
              </a:spcAft>
              <a:defRPr/>
            </a:pPr>
            <a:r>
              <a:rPr lang="en-GB" sz="1100">
                <a:solidFill>
                  <a:srgbClr val="000000"/>
                </a:solidFill>
                <a:latin typeface="Arial"/>
                <a:ea typeface="Yu Gothic Light"/>
                <a:cs typeface="Arial"/>
              </a:rPr>
              <a:t>The </a:t>
            </a:r>
            <a:r>
              <a:rPr lang="en-GB" sz="1100" b="1">
                <a:solidFill>
                  <a:srgbClr val="443247"/>
                </a:solidFill>
                <a:latin typeface="Arial"/>
                <a:ea typeface="Yu Gothic Light"/>
                <a:cs typeface="Arial"/>
              </a:rPr>
              <a:t>safety hypothesis </a:t>
            </a:r>
            <a:r>
              <a:rPr lang="en-GB" sz="1100">
                <a:solidFill>
                  <a:srgbClr val="000000"/>
                </a:solidFill>
                <a:latin typeface="Arial"/>
                <a:ea typeface="Yu Gothic Light"/>
                <a:cs typeface="Arial"/>
              </a:rPr>
              <a:t>was</a:t>
            </a:r>
            <a:r>
              <a:rPr lang="en-GB" sz="1100" b="1">
                <a:solidFill>
                  <a:srgbClr val="443247"/>
                </a:solidFill>
                <a:latin typeface="Arial"/>
                <a:ea typeface="Yu Gothic Light"/>
                <a:cs typeface="Arial"/>
              </a:rPr>
              <a:t> confirmed </a:t>
            </a:r>
            <a:r>
              <a:rPr lang="en-GB" sz="1100">
                <a:solidFill>
                  <a:srgbClr val="000000"/>
                </a:solidFill>
                <a:latin typeface="Arial"/>
                <a:ea typeface="Yu Gothic Light"/>
                <a:cs typeface="Arial"/>
              </a:rPr>
              <a:t>(no significant difference in ICH, </a:t>
            </a:r>
            <a:r>
              <a:rPr lang="en-GB" sz="1100" err="1">
                <a:solidFill>
                  <a:srgbClr val="000000"/>
                </a:solidFill>
                <a:latin typeface="Arial"/>
                <a:ea typeface="Yu Gothic Light"/>
                <a:cs typeface="Arial"/>
              </a:rPr>
              <a:t>hemorrhagic</a:t>
            </a:r>
            <a:r>
              <a:rPr lang="en-GB" sz="1100">
                <a:solidFill>
                  <a:srgbClr val="000000"/>
                </a:solidFill>
                <a:latin typeface="Arial"/>
                <a:ea typeface="Yu Gothic Light"/>
                <a:cs typeface="Arial"/>
              </a:rPr>
              <a:t> transformation or new microbleeds, irrespective of microbleed status)</a:t>
            </a:r>
            <a:r>
              <a:rPr lang="en-GB" sz="1100" baseline="30000">
                <a:solidFill>
                  <a:srgbClr val="000000"/>
                </a:solidFill>
                <a:latin typeface="Arial"/>
                <a:ea typeface="Yu Gothic Light"/>
                <a:cs typeface="Arial"/>
              </a:rPr>
              <a:t>1,2,</a:t>
            </a:r>
            <a:r>
              <a:rPr lang="en-GB" sz="1100">
                <a:solidFill>
                  <a:srgbClr val="000000"/>
                </a:solidFill>
                <a:latin typeface="Arial"/>
                <a:ea typeface="Yu Gothic Light"/>
                <a:cs typeface="Arial"/>
              </a:rPr>
              <a:t>*</a:t>
            </a:r>
          </a:p>
        </p:txBody>
      </p:sp>
      <p:grpSp>
        <p:nvGrpSpPr>
          <p:cNvPr id="56" name="Gruppieren 5">
            <a:extLst>
              <a:ext uri="{FF2B5EF4-FFF2-40B4-BE49-F238E27FC236}">
                <a16:creationId xmlns:a16="http://schemas.microsoft.com/office/drawing/2014/main" id="{0B56232C-FE7D-AA65-52BF-FDA30BCAEBE5}"/>
              </a:ext>
            </a:extLst>
          </p:cNvPr>
          <p:cNvGrpSpPr/>
          <p:nvPr/>
        </p:nvGrpSpPr>
        <p:grpSpPr>
          <a:xfrm>
            <a:off x="591544" y="3329928"/>
            <a:ext cx="704444" cy="704442"/>
            <a:chOff x="1010380" y="4689377"/>
            <a:chExt cx="939259" cy="939255"/>
          </a:xfrm>
        </p:grpSpPr>
        <p:sp>
          <p:nvSpPr>
            <p:cNvPr id="57" name="Oval 56">
              <a:extLst>
                <a:ext uri="{FF2B5EF4-FFF2-40B4-BE49-F238E27FC236}">
                  <a16:creationId xmlns:a16="http://schemas.microsoft.com/office/drawing/2014/main" id="{6C49BED7-4069-734A-0805-445CEB0EAAA2}"/>
                </a:ext>
              </a:extLst>
            </p:cNvPr>
            <p:cNvSpPr/>
            <p:nvPr/>
          </p:nvSpPr>
          <p:spPr>
            <a:xfrm>
              <a:off x="1010380" y="4689377"/>
              <a:ext cx="939259" cy="939255"/>
            </a:xfrm>
            <a:prstGeom prst="ellipse">
              <a:avLst/>
            </a:prstGeom>
            <a:gradFill flip="none" rotWithShape="1">
              <a:gsLst>
                <a:gs pos="29000">
                  <a:srgbClr val="FACCCA"/>
                </a:gs>
                <a:gs pos="64000">
                  <a:srgbClr val="F79591"/>
                </a:gs>
                <a:gs pos="100000">
                  <a:srgbClr val="ED653B"/>
                </a:gs>
              </a:gsLst>
              <a:lin ang="2400000" scaled="0"/>
              <a:tileRect/>
            </a:gradFill>
            <a:ln w="2540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a:ea typeface="+mn-ea"/>
                <a:cs typeface="+mn-cs"/>
              </a:endParaRPr>
            </a:p>
          </p:txBody>
        </p:sp>
        <p:sp>
          <p:nvSpPr>
            <p:cNvPr id="58" name="Freeform: Shape 52">
              <a:extLst>
                <a:ext uri="{FF2B5EF4-FFF2-40B4-BE49-F238E27FC236}">
                  <a16:creationId xmlns:a16="http://schemas.microsoft.com/office/drawing/2014/main" id="{41EAA1F8-0F7E-7CF1-6A76-9A719F14409E}"/>
                </a:ext>
              </a:extLst>
            </p:cNvPr>
            <p:cNvSpPr/>
            <p:nvPr/>
          </p:nvSpPr>
          <p:spPr>
            <a:xfrm>
              <a:off x="1253077" y="4919725"/>
              <a:ext cx="447265" cy="484539"/>
            </a:xfrm>
            <a:custGeom>
              <a:avLst/>
              <a:gdLst>
                <a:gd name="connsiteX0" fmla="*/ 136528 w 385490"/>
                <a:gd name="connsiteY0" fmla="*/ 273056 h 417614"/>
                <a:gd name="connsiteX1" fmla="*/ 136528 w 385490"/>
                <a:gd name="connsiteY1" fmla="*/ 240931 h 417614"/>
                <a:gd name="connsiteX2" fmla="*/ 168652 w 385490"/>
                <a:gd name="connsiteY2" fmla="*/ 240931 h 417614"/>
                <a:gd name="connsiteX3" fmla="*/ 176683 w 385490"/>
                <a:gd name="connsiteY3" fmla="*/ 232900 h 417614"/>
                <a:gd name="connsiteX4" fmla="*/ 176683 w 385490"/>
                <a:gd name="connsiteY4" fmla="*/ 200776 h 417614"/>
                <a:gd name="connsiteX5" fmla="*/ 168652 w 385490"/>
                <a:gd name="connsiteY5" fmla="*/ 192745 h 417614"/>
                <a:gd name="connsiteX6" fmla="*/ 136528 w 385490"/>
                <a:gd name="connsiteY6" fmla="*/ 192745 h 417614"/>
                <a:gd name="connsiteX7" fmla="*/ 136528 w 385490"/>
                <a:gd name="connsiteY7" fmla="*/ 160621 h 417614"/>
                <a:gd name="connsiteX8" fmla="*/ 128497 w 385490"/>
                <a:gd name="connsiteY8" fmla="*/ 152590 h 417614"/>
                <a:gd name="connsiteX9" fmla="*/ 96373 w 385490"/>
                <a:gd name="connsiteY9" fmla="*/ 152590 h 417614"/>
                <a:gd name="connsiteX10" fmla="*/ 88342 w 385490"/>
                <a:gd name="connsiteY10" fmla="*/ 160621 h 417614"/>
                <a:gd name="connsiteX11" fmla="*/ 88342 w 385490"/>
                <a:gd name="connsiteY11" fmla="*/ 192745 h 417614"/>
                <a:gd name="connsiteX12" fmla="*/ 56217 w 385490"/>
                <a:gd name="connsiteY12" fmla="*/ 192745 h 417614"/>
                <a:gd name="connsiteX13" fmla="*/ 48186 w 385490"/>
                <a:gd name="connsiteY13" fmla="*/ 200776 h 417614"/>
                <a:gd name="connsiteX14" fmla="*/ 48186 w 385490"/>
                <a:gd name="connsiteY14" fmla="*/ 232900 h 417614"/>
                <a:gd name="connsiteX15" fmla="*/ 56217 w 385490"/>
                <a:gd name="connsiteY15" fmla="*/ 240931 h 417614"/>
                <a:gd name="connsiteX16" fmla="*/ 88342 w 385490"/>
                <a:gd name="connsiteY16" fmla="*/ 240931 h 417614"/>
                <a:gd name="connsiteX17" fmla="*/ 88342 w 385490"/>
                <a:gd name="connsiteY17" fmla="*/ 273056 h 417614"/>
                <a:gd name="connsiteX18" fmla="*/ 96373 w 385490"/>
                <a:gd name="connsiteY18" fmla="*/ 281087 h 417614"/>
                <a:gd name="connsiteX19" fmla="*/ 128497 w 385490"/>
                <a:gd name="connsiteY19" fmla="*/ 281087 h 417614"/>
                <a:gd name="connsiteX20" fmla="*/ 136528 w 385490"/>
                <a:gd name="connsiteY20" fmla="*/ 273056 h 417614"/>
                <a:gd name="connsiteX21" fmla="*/ 120466 w 385490"/>
                <a:gd name="connsiteY21" fmla="*/ 232900 h 417614"/>
                <a:gd name="connsiteX22" fmla="*/ 120466 w 385490"/>
                <a:gd name="connsiteY22" fmla="*/ 265025 h 417614"/>
                <a:gd name="connsiteX23" fmla="*/ 104404 w 385490"/>
                <a:gd name="connsiteY23" fmla="*/ 265025 h 417614"/>
                <a:gd name="connsiteX24" fmla="*/ 104404 w 385490"/>
                <a:gd name="connsiteY24" fmla="*/ 232900 h 417614"/>
                <a:gd name="connsiteX25" fmla="*/ 96373 w 385490"/>
                <a:gd name="connsiteY25" fmla="*/ 224869 h 417614"/>
                <a:gd name="connsiteX26" fmla="*/ 64248 w 385490"/>
                <a:gd name="connsiteY26" fmla="*/ 224869 h 417614"/>
                <a:gd name="connsiteX27" fmla="*/ 64248 w 385490"/>
                <a:gd name="connsiteY27" fmla="*/ 208807 h 417614"/>
                <a:gd name="connsiteX28" fmla="*/ 96373 w 385490"/>
                <a:gd name="connsiteY28" fmla="*/ 208807 h 417614"/>
                <a:gd name="connsiteX29" fmla="*/ 104404 w 385490"/>
                <a:gd name="connsiteY29" fmla="*/ 200776 h 417614"/>
                <a:gd name="connsiteX30" fmla="*/ 104404 w 385490"/>
                <a:gd name="connsiteY30" fmla="*/ 168652 h 417614"/>
                <a:gd name="connsiteX31" fmla="*/ 120466 w 385490"/>
                <a:gd name="connsiteY31" fmla="*/ 168652 h 417614"/>
                <a:gd name="connsiteX32" fmla="*/ 120466 w 385490"/>
                <a:gd name="connsiteY32" fmla="*/ 200776 h 417614"/>
                <a:gd name="connsiteX33" fmla="*/ 128497 w 385490"/>
                <a:gd name="connsiteY33" fmla="*/ 208807 h 417614"/>
                <a:gd name="connsiteX34" fmla="*/ 160621 w 385490"/>
                <a:gd name="connsiteY34" fmla="*/ 208807 h 417614"/>
                <a:gd name="connsiteX35" fmla="*/ 160621 w 385490"/>
                <a:gd name="connsiteY35" fmla="*/ 224869 h 417614"/>
                <a:gd name="connsiteX36" fmla="*/ 128497 w 385490"/>
                <a:gd name="connsiteY36" fmla="*/ 224869 h 417614"/>
                <a:gd name="connsiteX37" fmla="*/ 120466 w 385490"/>
                <a:gd name="connsiteY37" fmla="*/ 232900 h 417614"/>
                <a:gd name="connsiteX38" fmla="*/ 329273 w 385490"/>
                <a:gd name="connsiteY38" fmla="*/ 337304 h 417614"/>
                <a:gd name="connsiteX39" fmla="*/ 265025 w 385490"/>
                <a:gd name="connsiteY39" fmla="*/ 337304 h 417614"/>
                <a:gd name="connsiteX40" fmla="*/ 256994 w 385490"/>
                <a:gd name="connsiteY40" fmla="*/ 345335 h 417614"/>
                <a:gd name="connsiteX41" fmla="*/ 265025 w 385490"/>
                <a:gd name="connsiteY41" fmla="*/ 353366 h 417614"/>
                <a:gd name="connsiteX42" fmla="*/ 329273 w 385490"/>
                <a:gd name="connsiteY42" fmla="*/ 353366 h 417614"/>
                <a:gd name="connsiteX43" fmla="*/ 337304 w 385490"/>
                <a:gd name="connsiteY43" fmla="*/ 345335 h 417614"/>
                <a:gd name="connsiteX44" fmla="*/ 329273 w 385490"/>
                <a:gd name="connsiteY44" fmla="*/ 337304 h 417614"/>
                <a:gd name="connsiteX45" fmla="*/ 345335 w 385490"/>
                <a:gd name="connsiteY45" fmla="*/ 96373 h 417614"/>
                <a:gd name="connsiteX46" fmla="*/ 305180 w 385490"/>
                <a:gd name="connsiteY46" fmla="*/ 96373 h 417614"/>
                <a:gd name="connsiteX47" fmla="*/ 289118 w 385490"/>
                <a:gd name="connsiteY47" fmla="*/ 80310 h 417614"/>
                <a:gd name="connsiteX48" fmla="*/ 289118 w 385490"/>
                <a:gd name="connsiteY48" fmla="*/ 40155 h 417614"/>
                <a:gd name="connsiteX49" fmla="*/ 281087 w 385490"/>
                <a:gd name="connsiteY49" fmla="*/ 32124 h 417614"/>
                <a:gd name="connsiteX50" fmla="*/ 273056 w 385490"/>
                <a:gd name="connsiteY50" fmla="*/ 40155 h 417614"/>
                <a:gd name="connsiteX51" fmla="*/ 273056 w 385490"/>
                <a:gd name="connsiteY51" fmla="*/ 80310 h 417614"/>
                <a:gd name="connsiteX52" fmla="*/ 305180 w 385490"/>
                <a:gd name="connsiteY52" fmla="*/ 112435 h 417614"/>
                <a:gd name="connsiteX53" fmla="*/ 345335 w 385490"/>
                <a:gd name="connsiteY53" fmla="*/ 112435 h 417614"/>
                <a:gd name="connsiteX54" fmla="*/ 353366 w 385490"/>
                <a:gd name="connsiteY54" fmla="*/ 104404 h 417614"/>
                <a:gd name="connsiteX55" fmla="*/ 345335 w 385490"/>
                <a:gd name="connsiteY55" fmla="*/ 96373 h 417614"/>
                <a:gd name="connsiteX56" fmla="*/ 373765 w 385490"/>
                <a:gd name="connsiteY56" fmla="*/ 73243 h 417614"/>
                <a:gd name="connsiteX57" fmla="*/ 312247 w 385490"/>
                <a:gd name="connsiteY57" fmla="*/ 11725 h 417614"/>
                <a:gd name="connsiteX58" fmla="*/ 283817 w 385490"/>
                <a:gd name="connsiteY58" fmla="*/ 0 h 417614"/>
                <a:gd name="connsiteX59" fmla="*/ 104404 w 385490"/>
                <a:gd name="connsiteY59" fmla="*/ 0 h 417614"/>
                <a:gd name="connsiteX60" fmla="*/ 64248 w 385490"/>
                <a:gd name="connsiteY60" fmla="*/ 40155 h 417614"/>
                <a:gd name="connsiteX61" fmla="*/ 64248 w 385490"/>
                <a:gd name="connsiteY61" fmla="*/ 103119 h 417614"/>
                <a:gd name="connsiteX62" fmla="*/ 3453 w 385490"/>
                <a:gd name="connsiteY62" fmla="*/ 129942 h 417614"/>
                <a:gd name="connsiteX63" fmla="*/ 0 w 385490"/>
                <a:gd name="connsiteY63" fmla="*/ 136528 h 417614"/>
                <a:gd name="connsiteX64" fmla="*/ 0 w 385490"/>
                <a:gd name="connsiteY64" fmla="*/ 232900 h 417614"/>
                <a:gd name="connsiteX65" fmla="*/ 64248 w 385490"/>
                <a:gd name="connsiteY65" fmla="*/ 343729 h 417614"/>
                <a:gd name="connsiteX66" fmla="*/ 64248 w 385490"/>
                <a:gd name="connsiteY66" fmla="*/ 377459 h 417614"/>
                <a:gd name="connsiteX67" fmla="*/ 104404 w 385490"/>
                <a:gd name="connsiteY67" fmla="*/ 417615 h 417614"/>
                <a:gd name="connsiteX68" fmla="*/ 345335 w 385490"/>
                <a:gd name="connsiteY68" fmla="*/ 417615 h 417614"/>
                <a:gd name="connsiteX69" fmla="*/ 385490 w 385490"/>
                <a:gd name="connsiteY69" fmla="*/ 377459 h 417614"/>
                <a:gd name="connsiteX70" fmla="*/ 385490 w 385490"/>
                <a:gd name="connsiteY70" fmla="*/ 101673 h 417614"/>
                <a:gd name="connsiteX71" fmla="*/ 373765 w 385490"/>
                <a:gd name="connsiteY71" fmla="*/ 73243 h 417614"/>
                <a:gd name="connsiteX72" fmla="*/ 16062 w 385490"/>
                <a:gd name="connsiteY72" fmla="*/ 232900 h 417614"/>
                <a:gd name="connsiteX73" fmla="*/ 16062 w 385490"/>
                <a:gd name="connsiteY73" fmla="*/ 140945 h 417614"/>
                <a:gd name="connsiteX74" fmla="*/ 112435 w 385490"/>
                <a:gd name="connsiteY74" fmla="*/ 112435 h 417614"/>
                <a:gd name="connsiteX75" fmla="*/ 208807 w 385490"/>
                <a:gd name="connsiteY75" fmla="*/ 140945 h 417614"/>
                <a:gd name="connsiteX76" fmla="*/ 208807 w 385490"/>
                <a:gd name="connsiteY76" fmla="*/ 232900 h 417614"/>
                <a:gd name="connsiteX77" fmla="*/ 112435 w 385490"/>
                <a:gd name="connsiteY77" fmla="*/ 352724 h 417614"/>
                <a:gd name="connsiteX78" fmla="*/ 16062 w 385490"/>
                <a:gd name="connsiteY78" fmla="*/ 232900 h 417614"/>
                <a:gd name="connsiteX79" fmla="*/ 369428 w 385490"/>
                <a:gd name="connsiteY79" fmla="*/ 377459 h 417614"/>
                <a:gd name="connsiteX80" fmla="*/ 345335 w 385490"/>
                <a:gd name="connsiteY80" fmla="*/ 401552 h 417614"/>
                <a:gd name="connsiteX81" fmla="*/ 104404 w 385490"/>
                <a:gd name="connsiteY81" fmla="*/ 401552 h 417614"/>
                <a:gd name="connsiteX82" fmla="*/ 80310 w 385490"/>
                <a:gd name="connsiteY82" fmla="*/ 377459 h 417614"/>
                <a:gd name="connsiteX83" fmla="*/ 80310 w 385490"/>
                <a:gd name="connsiteY83" fmla="*/ 354249 h 417614"/>
                <a:gd name="connsiteX84" fmla="*/ 109544 w 385490"/>
                <a:gd name="connsiteY84" fmla="*/ 368866 h 417614"/>
                <a:gd name="connsiteX85" fmla="*/ 112435 w 385490"/>
                <a:gd name="connsiteY85" fmla="*/ 369428 h 417614"/>
                <a:gd name="connsiteX86" fmla="*/ 115326 w 385490"/>
                <a:gd name="connsiteY86" fmla="*/ 368866 h 417614"/>
                <a:gd name="connsiteX87" fmla="*/ 200535 w 385490"/>
                <a:gd name="connsiteY87" fmla="*/ 305180 h 417614"/>
                <a:gd name="connsiteX88" fmla="*/ 329273 w 385490"/>
                <a:gd name="connsiteY88" fmla="*/ 305180 h 417614"/>
                <a:gd name="connsiteX89" fmla="*/ 337304 w 385490"/>
                <a:gd name="connsiteY89" fmla="*/ 297149 h 417614"/>
                <a:gd name="connsiteX90" fmla="*/ 329273 w 385490"/>
                <a:gd name="connsiteY90" fmla="*/ 289118 h 417614"/>
                <a:gd name="connsiteX91" fmla="*/ 210654 w 385490"/>
                <a:gd name="connsiteY91" fmla="*/ 289118 h 417614"/>
                <a:gd name="connsiteX92" fmla="*/ 222460 w 385490"/>
                <a:gd name="connsiteY92" fmla="*/ 256994 h 417614"/>
                <a:gd name="connsiteX93" fmla="*/ 329353 w 385490"/>
                <a:gd name="connsiteY93" fmla="*/ 256994 h 417614"/>
                <a:gd name="connsiteX94" fmla="*/ 337384 w 385490"/>
                <a:gd name="connsiteY94" fmla="*/ 248963 h 417614"/>
                <a:gd name="connsiteX95" fmla="*/ 329353 w 385490"/>
                <a:gd name="connsiteY95" fmla="*/ 240931 h 417614"/>
                <a:gd name="connsiteX96" fmla="*/ 224628 w 385490"/>
                <a:gd name="connsiteY96" fmla="*/ 240931 h 417614"/>
                <a:gd name="connsiteX97" fmla="*/ 224950 w 385490"/>
                <a:gd name="connsiteY97" fmla="*/ 232900 h 417614"/>
                <a:gd name="connsiteX98" fmla="*/ 224950 w 385490"/>
                <a:gd name="connsiteY98" fmla="*/ 208807 h 417614"/>
                <a:gd name="connsiteX99" fmla="*/ 329353 w 385490"/>
                <a:gd name="connsiteY99" fmla="*/ 208807 h 417614"/>
                <a:gd name="connsiteX100" fmla="*/ 337384 w 385490"/>
                <a:gd name="connsiteY100" fmla="*/ 200776 h 417614"/>
                <a:gd name="connsiteX101" fmla="*/ 329353 w 385490"/>
                <a:gd name="connsiteY101" fmla="*/ 192745 h 417614"/>
                <a:gd name="connsiteX102" fmla="*/ 224950 w 385490"/>
                <a:gd name="connsiteY102" fmla="*/ 192745 h 417614"/>
                <a:gd name="connsiteX103" fmla="*/ 224950 w 385490"/>
                <a:gd name="connsiteY103" fmla="*/ 160621 h 417614"/>
                <a:gd name="connsiteX104" fmla="*/ 329353 w 385490"/>
                <a:gd name="connsiteY104" fmla="*/ 160621 h 417614"/>
                <a:gd name="connsiteX105" fmla="*/ 337384 w 385490"/>
                <a:gd name="connsiteY105" fmla="*/ 152590 h 417614"/>
                <a:gd name="connsiteX106" fmla="*/ 329353 w 385490"/>
                <a:gd name="connsiteY106" fmla="*/ 144559 h 417614"/>
                <a:gd name="connsiteX107" fmla="*/ 224950 w 385490"/>
                <a:gd name="connsiteY107" fmla="*/ 144559 h 417614"/>
                <a:gd name="connsiteX108" fmla="*/ 224950 w 385490"/>
                <a:gd name="connsiteY108" fmla="*/ 136528 h 417614"/>
                <a:gd name="connsiteX109" fmla="*/ 221496 w 385490"/>
                <a:gd name="connsiteY109" fmla="*/ 129942 h 417614"/>
                <a:gd name="connsiteX110" fmla="*/ 112515 w 385490"/>
                <a:gd name="connsiteY110" fmla="*/ 96373 h 417614"/>
                <a:gd name="connsiteX111" fmla="*/ 80391 w 385490"/>
                <a:gd name="connsiteY111" fmla="*/ 99344 h 417614"/>
                <a:gd name="connsiteX112" fmla="*/ 80391 w 385490"/>
                <a:gd name="connsiteY112" fmla="*/ 40155 h 417614"/>
                <a:gd name="connsiteX113" fmla="*/ 104484 w 385490"/>
                <a:gd name="connsiteY113" fmla="*/ 16062 h 417614"/>
                <a:gd name="connsiteX114" fmla="*/ 283898 w 385490"/>
                <a:gd name="connsiteY114" fmla="*/ 16062 h 417614"/>
                <a:gd name="connsiteX115" fmla="*/ 300923 w 385490"/>
                <a:gd name="connsiteY115" fmla="*/ 23129 h 417614"/>
                <a:gd name="connsiteX116" fmla="*/ 362441 w 385490"/>
                <a:gd name="connsiteY116" fmla="*/ 84647 h 417614"/>
                <a:gd name="connsiteX117" fmla="*/ 369509 w 385490"/>
                <a:gd name="connsiteY117" fmla="*/ 101673 h 417614"/>
                <a:gd name="connsiteX118" fmla="*/ 369509 w 385490"/>
                <a:gd name="connsiteY118" fmla="*/ 377459 h 417614"/>
                <a:gd name="connsiteX119" fmla="*/ 248963 w 385490"/>
                <a:gd name="connsiteY119" fmla="*/ 80310 h 417614"/>
                <a:gd name="connsiteX120" fmla="*/ 168652 w 385490"/>
                <a:gd name="connsiteY120" fmla="*/ 80310 h 417614"/>
                <a:gd name="connsiteX121" fmla="*/ 160621 w 385490"/>
                <a:gd name="connsiteY121" fmla="*/ 88342 h 417614"/>
                <a:gd name="connsiteX122" fmla="*/ 168652 w 385490"/>
                <a:gd name="connsiteY122" fmla="*/ 96373 h 417614"/>
                <a:gd name="connsiteX123" fmla="*/ 248963 w 385490"/>
                <a:gd name="connsiteY123" fmla="*/ 96373 h 417614"/>
                <a:gd name="connsiteX124" fmla="*/ 256994 w 385490"/>
                <a:gd name="connsiteY124" fmla="*/ 88342 h 417614"/>
                <a:gd name="connsiteX125" fmla="*/ 248963 w 385490"/>
                <a:gd name="connsiteY125" fmla="*/ 80310 h 417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385490" h="417614">
                  <a:moveTo>
                    <a:pt x="136528" y="273056"/>
                  </a:moveTo>
                  <a:lnTo>
                    <a:pt x="136528" y="240931"/>
                  </a:lnTo>
                  <a:lnTo>
                    <a:pt x="168652" y="240931"/>
                  </a:lnTo>
                  <a:cubicBezTo>
                    <a:pt x="173069" y="240931"/>
                    <a:pt x="176683" y="237317"/>
                    <a:pt x="176683" y="232900"/>
                  </a:cubicBezTo>
                  <a:lnTo>
                    <a:pt x="176683" y="200776"/>
                  </a:lnTo>
                  <a:cubicBezTo>
                    <a:pt x="176683" y="196359"/>
                    <a:pt x="173069" y="192745"/>
                    <a:pt x="168652" y="192745"/>
                  </a:cubicBezTo>
                  <a:lnTo>
                    <a:pt x="136528" y="192745"/>
                  </a:lnTo>
                  <a:lnTo>
                    <a:pt x="136528" y="160621"/>
                  </a:lnTo>
                  <a:cubicBezTo>
                    <a:pt x="136528" y="156204"/>
                    <a:pt x="132914" y="152590"/>
                    <a:pt x="128497" y="152590"/>
                  </a:cubicBezTo>
                  <a:lnTo>
                    <a:pt x="96373" y="152590"/>
                  </a:lnTo>
                  <a:cubicBezTo>
                    <a:pt x="91956" y="152590"/>
                    <a:pt x="88342" y="156204"/>
                    <a:pt x="88342" y="160621"/>
                  </a:cubicBezTo>
                  <a:lnTo>
                    <a:pt x="88342" y="192745"/>
                  </a:lnTo>
                  <a:lnTo>
                    <a:pt x="56217" y="192745"/>
                  </a:lnTo>
                  <a:cubicBezTo>
                    <a:pt x="51800" y="192745"/>
                    <a:pt x="48186" y="196359"/>
                    <a:pt x="48186" y="200776"/>
                  </a:cubicBezTo>
                  <a:lnTo>
                    <a:pt x="48186" y="232900"/>
                  </a:lnTo>
                  <a:cubicBezTo>
                    <a:pt x="48186" y="237317"/>
                    <a:pt x="51800" y="240931"/>
                    <a:pt x="56217" y="240931"/>
                  </a:cubicBezTo>
                  <a:lnTo>
                    <a:pt x="88342" y="240931"/>
                  </a:lnTo>
                  <a:lnTo>
                    <a:pt x="88342" y="273056"/>
                  </a:lnTo>
                  <a:cubicBezTo>
                    <a:pt x="88342" y="277473"/>
                    <a:pt x="91956" y="281087"/>
                    <a:pt x="96373" y="281087"/>
                  </a:cubicBezTo>
                  <a:lnTo>
                    <a:pt x="128497" y="281087"/>
                  </a:lnTo>
                  <a:cubicBezTo>
                    <a:pt x="132914" y="281087"/>
                    <a:pt x="136528" y="277473"/>
                    <a:pt x="136528" y="273056"/>
                  </a:cubicBezTo>
                  <a:close/>
                  <a:moveTo>
                    <a:pt x="120466" y="232900"/>
                  </a:moveTo>
                  <a:lnTo>
                    <a:pt x="120466" y="265025"/>
                  </a:lnTo>
                  <a:lnTo>
                    <a:pt x="104404" y="265025"/>
                  </a:lnTo>
                  <a:lnTo>
                    <a:pt x="104404" y="232900"/>
                  </a:lnTo>
                  <a:cubicBezTo>
                    <a:pt x="104404" y="228483"/>
                    <a:pt x="100790" y="224869"/>
                    <a:pt x="96373" y="224869"/>
                  </a:cubicBezTo>
                  <a:lnTo>
                    <a:pt x="64248" y="224869"/>
                  </a:lnTo>
                  <a:lnTo>
                    <a:pt x="64248" y="208807"/>
                  </a:lnTo>
                  <a:lnTo>
                    <a:pt x="96373" y="208807"/>
                  </a:lnTo>
                  <a:cubicBezTo>
                    <a:pt x="100790" y="208807"/>
                    <a:pt x="104404" y="205193"/>
                    <a:pt x="104404" y="200776"/>
                  </a:cubicBezTo>
                  <a:lnTo>
                    <a:pt x="104404" y="168652"/>
                  </a:lnTo>
                  <a:lnTo>
                    <a:pt x="120466" y="168652"/>
                  </a:lnTo>
                  <a:lnTo>
                    <a:pt x="120466" y="200776"/>
                  </a:lnTo>
                  <a:cubicBezTo>
                    <a:pt x="120466" y="205193"/>
                    <a:pt x="124080" y="208807"/>
                    <a:pt x="128497" y="208807"/>
                  </a:cubicBezTo>
                  <a:lnTo>
                    <a:pt x="160621" y="208807"/>
                  </a:lnTo>
                  <a:lnTo>
                    <a:pt x="160621" y="224869"/>
                  </a:lnTo>
                  <a:lnTo>
                    <a:pt x="128497" y="224869"/>
                  </a:lnTo>
                  <a:cubicBezTo>
                    <a:pt x="124080" y="224869"/>
                    <a:pt x="120466" y="228483"/>
                    <a:pt x="120466" y="232900"/>
                  </a:cubicBezTo>
                  <a:close/>
                  <a:moveTo>
                    <a:pt x="329273" y="337304"/>
                  </a:moveTo>
                  <a:lnTo>
                    <a:pt x="265025" y="337304"/>
                  </a:lnTo>
                  <a:cubicBezTo>
                    <a:pt x="260608" y="337304"/>
                    <a:pt x="256994" y="340918"/>
                    <a:pt x="256994" y="345335"/>
                  </a:cubicBezTo>
                  <a:cubicBezTo>
                    <a:pt x="256994" y="349752"/>
                    <a:pt x="260608" y="353366"/>
                    <a:pt x="265025" y="353366"/>
                  </a:cubicBezTo>
                  <a:lnTo>
                    <a:pt x="329273" y="353366"/>
                  </a:lnTo>
                  <a:cubicBezTo>
                    <a:pt x="333690" y="353366"/>
                    <a:pt x="337304" y="349752"/>
                    <a:pt x="337304" y="345335"/>
                  </a:cubicBezTo>
                  <a:cubicBezTo>
                    <a:pt x="337304" y="340918"/>
                    <a:pt x="333690" y="337304"/>
                    <a:pt x="329273" y="337304"/>
                  </a:cubicBezTo>
                  <a:close/>
                  <a:moveTo>
                    <a:pt x="345335" y="96373"/>
                  </a:moveTo>
                  <a:lnTo>
                    <a:pt x="305180" y="96373"/>
                  </a:lnTo>
                  <a:cubicBezTo>
                    <a:pt x="296346" y="96373"/>
                    <a:pt x="289118" y="89145"/>
                    <a:pt x="289118" y="80310"/>
                  </a:cubicBezTo>
                  <a:lnTo>
                    <a:pt x="289118" y="40155"/>
                  </a:lnTo>
                  <a:cubicBezTo>
                    <a:pt x="289118" y="35738"/>
                    <a:pt x="285504" y="32124"/>
                    <a:pt x="281087" y="32124"/>
                  </a:cubicBezTo>
                  <a:cubicBezTo>
                    <a:pt x="276670" y="32124"/>
                    <a:pt x="273056" y="35738"/>
                    <a:pt x="273056" y="40155"/>
                  </a:cubicBezTo>
                  <a:lnTo>
                    <a:pt x="273056" y="80310"/>
                  </a:lnTo>
                  <a:cubicBezTo>
                    <a:pt x="273056" y="98059"/>
                    <a:pt x="287431" y="112435"/>
                    <a:pt x="305180" y="112435"/>
                  </a:cubicBezTo>
                  <a:lnTo>
                    <a:pt x="345335" y="112435"/>
                  </a:lnTo>
                  <a:cubicBezTo>
                    <a:pt x="349752" y="112435"/>
                    <a:pt x="353366" y="108821"/>
                    <a:pt x="353366" y="104404"/>
                  </a:cubicBezTo>
                  <a:cubicBezTo>
                    <a:pt x="353366" y="99987"/>
                    <a:pt x="349752" y="96373"/>
                    <a:pt x="345335" y="96373"/>
                  </a:cubicBezTo>
                  <a:close/>
                  <a:moveTo>
                    <a:pt x="373765" y="73243"/>
                  </a:moveTo>
                  <a:lnTo>
                    <a:pt x="312247" y="11725"/>
                  </a:lnTo>
                  <a:cubicBezTo>
                    <a:pt x="304698" y="4176"/>
                    <a:pt x="294579" y="0"/>
                    <a:pt x="283817" y="0"/>
                  </a:cubicBezTo>
                  <a:lnTo>
                    <a:pt x="104404" y="0"/>
                  </a:lnTo>
                  <a:cubicBezTo>
                    <a:pt x="82238" y="0"/>
                    <a:pt x="64248" y="17989"/>
                    <a:pt x="64248" y="40155"/>
                  </a:cubicBezTo>
                  <a:lnTo>
                    <a:pt x="64248" y="103119"/>
                  </a:lnTo>
                  <a:cubicBezTo>
                    <a:pt x="29153" y="112595"/>
                    <a:pt x="4899" y="128979"/>
                    <a:pt x="3453" y="129942"/>
                  </a:cubicBezTo>
                  <a:cubicBezTo>
                    <a:pt x="1285" y="131468"/>
                    <a:pt x="0" y="133958"/>
                    <a:pt x="0" y="136528"/>
                  </a:cubicBezTo>
                  <a:lnTo>
                    <a:pt x="0" y="232900"/>
                  </a:lnTo>
                  <a:cubicBezTo>
                    <a:pt x="0" y="285986"/>
                    <a:pt x="34052" y="322125"/>
                    <a:pt x="64248" y="343729"/>
                  </a:cubicBezTo>
                  <a:lnTo>
                    <a:pt x="64248" y="377459"/>
                  </a:lnTo>
                  <a:cubicBezTo>
                    <a:pt x="64248" y="399625"/>
                    <a:pt x="82238" y="417615"/>
                    <a:pt x="104404" y="417615"/>
                  </a:cubicBezTo>
                  <a:lnTo>
                    <a:pt x="345335" y="417615"/>
                  </a:lnTo>
                  <a:cubicBezTo>
                    <a:pt x="367501" y="417615"/>
                    <a:pt x="385490" y="399625"/>
                    <a:pt x="385490" y="377459"/>
                  </a:cubicBezTo>
                  <a:lnTo>
                    <a:pt x="385490" y="101673"/>
                  </a:lnTo>
                  <a:cubicBezTo>
                    <a:pt x="385490" y="90912"/>
                    <a:pt x="381314" y="80873"/>
                    <a:pt x="373765" y="73243"/>
                  </a:cubicBezTo>
                  <a:close/>
                  <a:moveTo>
                    <a:pt x="16062" y="232900"/>
                  </a:moveTo>
                  <a:lnTo>
                    <a:pt x="16062" y="140945"/>
                  </a:lnTo>
                  <a:cubicBezTo>
                    <a:pt x="27627" y="133878"/>
                    <a:pt x="66577" y="112435"/>
                    <a:pt x="112435" y="112435"/>
                  </a:cubicBezTo>
                  <a:cubicBezTo>
                    <a:pt x="158292" y="112435"/>
                    <a:pt x="197243" y="133878"/>
                    <a:pt x="208807" y="140945"/>
                  </a:cubicBezTo>
                  <a:lnTo>
                    <a:pt x="208807" y="232900"/>
                  </a:lnTo>
                  <a:cubicBezTo>
                    <a:pt x="208807" y="306947"/>
                    <a:pt x="128738" y="345576"/>
                    <a:pt x="112435" y="352724"/>
                  </a:cubicBezTo>
                  <a:cubicBezTo>
                    <a:pt x="96132" y="345656"/>
                    <a:pt x="16062" y="307188"/>
                    <a:pt x="16062" y="232900"/>
                  </a:cubicBezTo>
                  <a:close/>
                  <a:moveTo>
                    <a:pt x="369428" y="377459"/>
                  </a:moveTo>
                  <a:cubicBezTo>
                    <a:pt x="369428" y="390710"/>
                    <a:pt x="358586" y="401552"/>
                    <a:pt x="345335" y="401552"/>
                  </a:cubicBezTo>
                  <a:lnTo>
                    <a:pt x="104404" y="401552"/>
                  </a:lnTo>
                  <a:cubicBezTo>
                    <a:pt x="91152" y="401552"/>
                    <a:pt x="80310" y="390710"/>
                    <a:pt x="80310" y="377459"/>
                  </a:cubicBezTo>
                  <a:lnTo>
                    <a:pt x="80310" y="354249"/>
                  </a:lnTo>
                  <a:cubicBezTo>
                    <a:pt x="95971" y="363565"/>
                    <a:pt x="108098" y="368384"/>
                    <a:pt x="109544" y="368866"/>
                  </a:cubicBezTo>
                  <a:cubicBezTo>
                    <a:pt x="110507" y="369187"/>
                    <a:pt x="111471" y="369428"/>
                    <a:pt x="112435" y="369428"/>
                  </a:cubicBezTo>
                  <a:cubicBezTo>
                    <a:pt x="113398" y="369428"/>
                    <a:pt x="114362" y="369268"/>
                    <a:pt x="115326" y="368866"/>
                  </a:cubicBezTo>
                  <a:cubicBezTo>
                    <a:pt x="118378" y="367661"/>
                    <a:pt x="169214" y="347825"/>
                    <a:pt x="200535" y="305180"/>
                  </a:cubicBezTo>
                  <a:lnTo>
                    <a:pt x="329273" y="305180"/>
                  </a:lnTo>
                  <a:cubicBezTo>
                    <a:pt x="333690" y="305180"/>
                    <a:pt x="337304" y="301566"/>
                    <a:pt x="337304" y="297149"/>
                  </a:cubicBezTo>
                  <a:cubicBezTo>
                    <a:pt x="337304" y="292732"/>
                    <a:pt x="333690" y="289118"/>
                    <a:pt x="329273" y="289118"/>
                  </a:cubicBezTo>
                  <a:lnTo>
                    <a:pt x="210654" y="289118"/>
                  </a:lnTo>
                  <a:cubicBezTo>
                    <a:pt x="215875" y="279400"/>
                    <a:pt x="220051" y="268719"/>
                    <a:pt x="222460" y="256994"/>
                  </a:cubicBezTo>
                  <a:lnTo>
                    <a:pt x="329353" y="256994"/>
                  </a:lnTo>
                  <a:cubicBezTo>
                    <a:pt x="333770" y="256994"/>
                    <a:pt x="337384" y="253379"/>
                    <a:pt x="337384" y="248963"/>
                  </a:cubicBezTo>
                  <a:cubicBezTo>
                    <a:pt x="337384" y="244546"/>
                    <a:pt x="333770" y="240931"/>
                    <a:pt x="329353" y="240931"/>
                  </a:cubicBezTo>
                  <a:lnTo>
                    <a:pt x="224628" y="240931"/>
                  </a:lnTo>
                  <a:cubicBezTo>
                    <a:pt x="224789" y="238281"/>
                    <a:pt x="224950" y="235631"/>
                    <a:pt x="224950" y="232900"/>
                  </a:cubicBezTo>
                  <a:lnTo>
                    <a:pt x="224950" y="208807"/>
                  </a:lnTo>
                  <a:lnTo>
                    <a:pt x="329353" y="208807"/>
                  </a:lnTo>
                  <a:cubicBezTo>
                    <a:pt x="333770" y="208807"/>
                    <a:pt x="337384" y="205193"/>
                    <a:pt x="337384" y="200776"/>
                  </a:cubicBezTo>
                  <a:cubicBezTo>
                    <a:pt x="337384" y="196359"/>
                    <a:pt x="333770" y="192745"/>
                    <a:pt x="329353" y="192745"/>
                  </a:cubicBezTo>
                  <a:lnTo>
                    <a:pt x="224950" y="192745"/>
                  </a:lnTo>
                  <a:lnTo>
                    <a:pt x="224950" y="160621"/>
                  </a:lnTo>
                  <a:lnTo>
                    <a:pt x="329353" y="160621"/>
                  </a:lnTo>
                  <a:cubicBezTo>
                    <a:pt x="333770" y="160621"/>
                    <a:pt x="337384" y="157007"/>
                    <a:pt x="337384" y="152590"/>
                  </a:cubicBezTo>
                  <a:cubicBezTo>
                    <a:pt x="337384" y="148173"/>
                    <a:pt x="333770" y="144559"/>
                    <a:pt x="329353" y="144559"/>
                  </a:cubicBezTo>
                  <a:lnTo>
                    <a:pt x="224950" y="144559"/>
                  </a:lnTo>
                  <a:lnTo>
                    <a:pt x="224950" y="136528"/>
                  </a:lnTo>
                  <a:cubicBezTo>
                    <a:pt x="224950" y="133878"/>
                    <a:pt x="223665" y="131388"/>
                    <a:pt x="221496" y="129942"/>
                  </a:cubicBezTo>
                  <a:cubicBezTo>
                    <a:pt x="219488" y="128577"/>
                    <a:pt x="172025" y="96373"/>
                    <a:pt x="112515" y="96373"/>
                  </a:cubicBezTo>
                  <a:cubicBezTo>
                    <a:pt x="101271" y="96373"/>
                    <a:pt x="90510" y="97497"/>
                    <a:pt x="80391" y="99344"/>
                  </a:cubicBezTo>
                  <a:lnTo>
                    <a:pt x="80391" y="40155"/>
                  </a:lnTo>
                  <a:cubicBezTo>
                    <a:pt x="80391" y="26904"/>
                    <a:pt x="91233" y="16062"/>
                    <a:pt x="104484" y="16062"/>
                  </a:cubicBezTo>
                  <a:lnTo>
                    <a:pt x="283898" y="16062"/>
                  </a:lnTo>
                  <a:cubicBezTo>
                    <a:pt x="290242" y="16062"/>
                    <a:pt x="296426" y="18632"/>
                    <a:pt x="300923" y="23129"/>
                  </a:cubicBezTo>
                  <a:lnTo>
                    <a:pt x="362441" y="84647"/>
                  </a:lnTo>
                  <a:cubicBezTo>
                    <a:pt x="367019" y="89225"/>
                    <a:pt x="369509" y="95248"/>
                    <a:pt x="369509" y="101673"/>
                  </a:cubicBezTo>
                  <a:lnTo>
                    <a:pt x="369509" y="377459"/>
                  </a:lnTo>
                  <a:close/>
                  <a:moveTo>
                    <a:pt x="248963" y="80310"/>
                  </a:moveTo>
                  <a:lnTo>
                    <a:pt x="168652" y="80310"/>
                  </a:lnTo>
                  <a:cubicBezTo>
                    <a:pt x="164235" y="80310"/>
                    <a:pt x="160621" y="83925"/>
                    <a:pt x="160621" y="88342"/>
                  </a:cubicBezTo>
                  <a:cubicBezTo>
                    <a:pt x="160621" y="92759"/>
                    <a:pt x="164235" y="96373"/>
                    <a:pt x="168652" y="96373"/>
                  </a:cubicBezTo>
                  <a:lnTo>
                    <a:pt x="248963" y="96373"/>
                  </a:lnTo>
                  <a:cubicBezTo>
                    <a:pt x="253379" y="96373"/>
                    <a:pt x="256994" y="92759"/>
                    <a:pt x="256994" y="88342"/>
                  </a:cubicBezTo>
                  <a:cubicBezTo>
                    <a:pt x="256994" y="83925"/>
                    <a:pt x="253379" y="80310"/>
                    <a:pt x="248963" y="80310"/>
                  </a:cubicBezTo>
                  <a:close/>
                </a:path>
              </a:pathLst>
            </a:custGeom>
            <a:solidFill>
              <a:srgbClr val="FFFFFF"/>
            </a:solidFill>
            <a:ln w="0"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000000"/>
                </a:solidFill>
                <a:effectLst/>
                <a:uLnTx/>
                <a:uFillTx/>
                <a:latin typeface="Arial"/>
              </a:endParaRPr>
            </a:p>
          </p:txBody>
        </p:sp>
      </p:grpSp>
      <p:sp>
        <p:nvSpPr>
          <p:cNvPr id="59" name="TextBox 58">
            <a:extLst>
              <a:ext uri="{FF2B5EF4-FFF2-40B4-BE49-F238E27FC236}">
                <a16:creationId xmlns:a16="http://schemas.microsoft.com/office/drawing/2014/main" id="{440A0C5F-5A61-B52B-F969-392EE8C31AA2}"/>
              </a:ext>
            </a:extLst>
          </p:cNvPr>
          <p:cNvSpPr txBox="1"/>
          <p:nvPr/>
        </p:nvSpPr>
        <p:spPr>
          <a:xfrm>
            <a:off x="5740590" y="2724331"/>
            <a:ext cx="2753406" cy="931024"/>
          </a:xfrm>
          <a:prstGeom prst="rect">
            <a:avLst/>
          </a:prstGeom>
          <a:noFill/>
        </p:spPr>
        <p:txBody>
          <a:bodyPr wrap="square" lIns="68580" tIns="34290" rIns="68580" bIns="34290" anchor="ctr">
            <a:spAutoFit/>
          </a:bodyPr>
          <a:lstStyle/>
          <a:p>
            <a:pPr marL="4763" algn="ctr" defTabSz="685800" fontAlgn="auto">
              <a:spcBef>
                <a:spcPts val="0"/>
              </a:spcBef>
              <a:spcAft>
                <a:spcPts val="1350"/>
              </a:spcAft>
              <a:defRPr/>
            </a:pPr>
            <a:r>
              <a:rPr lang="en-US" sz="1400">
                <a:solidFill>
                  <a:srgbClr val="464545"/>
                </a:solidFill>
                <a:latin typeface="Arial"/>
              </a:rPr>
              <a:t>The</a:t>
            </a:r>
            <a:r>
              <a:rPr lang="en-US" sz="1400" b="1">
                <a:solidFill>
                  <a:srgbClr val="464545"/>
                </a:solidFill>
                <a:latin typeface="Arial"/>
              </a:rPr>
              <a:t> PACIFIC-STROKE </a:t>
            </a:r>
            <a:r>
              <a:rPr lang="en-US" sz="1400">
                <a:solidFill>
                  <a:srgbClr val="464545"/>
                </a:solidFill>
                <a:latin typeface="Arial"/>
              </a:rPr>
              <a:t>trial helped inform the </a:t>
            </a:r>
            <a:r>
              <a:rPr lang="en-US" sz="1400" b="1">
                <a:solidFill>
                  <a:srgbClr val="464545"/>
                </a:solidFill>
                <a:latin typeface="Arial"/>
              </a:rPr>
              <a:t>study dose </a:t>
            </a:r>
            <a:r>
              <a:rPr lang="en-US" sz="1400">
                <a:solidFill>
                  <a:srgbClr val="464545"/>
                </a:solidFill>
                <a:latin typeface="Arial"/>
              </a:rPr>
              <a:t>and </a:t>
            </a:r>
            <a:r>
              <a:rPr lang="en-US" sz="1400" b="1">
                <a:solidFill>
                  <a:srgbClr val="464545"/>
                </a:solidFill>
                <a:latin typeface="Arial"/>
              </a:rPr>
              <a:t>patient population </a:t>
            </a:r>
            <a:r>
              <a:rPr lang="en-US" sz="1400">
                <a:solidFill>
                  <a:srgbClr val="464545"/>
                </a:solidFill>
                <a:latin typeface="Arial"/>
              </a:rPr>
              <a:t>for </a:t>
            </a:r>
            <a:br>
              <a:rPr lang="en-US" sz="1400">
                <a:solidFill>
                  <a:srgbClr val="464545"/>
                </a:solidFill>
                <a:latin typeface="Arial"/>
              </a:rPr>
            </a:br>
            <a:r>
              <a:rPr lang="en-US" sz="1400" b="1">
                <a:solidFill>
                  <a:srgbClr val="464545"/>
                </a:solidFill>
                <a:latin typeface="Arial"/>
              </a:rPr>
              <a:t>OCEANIC-STROKE</a:t>
            </a:r>
          </a:p>
        </p:txBody>
      </p:sp>
      <p:sp>
        <p:nvSpPr>
          <p:cNvPr id="60" name="Freeform 24">
            <a:extLst>
              <a:ext uri="{FF2B5EF4-FFF2-40B4-BE49-F238E27FC236}">
                <a16:creationId xmlns:a16="http://schemas.microsoft.com/office/drawing/2014/main" id="{D8DD49FB-183F-11B8-8F2C-B4BA8186EE06}"/>
              </a:ext>
            </a:extLst>
          </p:cNvPr>
          <p:cNvSpPr/>
          <p:nvPr/>
        </p:nvSpPr>
        <p:spPr>
          <a:xfrm>
            <a:off x="6817424" y="1758727"/>
            <a:ext cx="782060" cy="823524"/>
          </a:xfrm>
          <a:custGeom>
            <a:avLst/>
            <a:gdLst>
              <a:gd name="connsiteX0" fmla="*/ 291154 w 787540"/>
              <a:gd name="connsiteY0" fmla="*/ 477148 h 829295"/>
              <a:gd name="connsiteX1" fmla="*/ 209165 w 787540"/>
              <a:gd name="connsiteY1" fmla="*/ 422811 h 829295"/>
              <a:gd name="connsiteX2" fmla="*/ 209165 w 787540"/>
              <a:gd name="connsiteY2" fmla="*/ 338300 h 829295"/>
              <a:gd name="connsiteX3" fmla="*/ 268077 w 787540"/>
              <a:gd name="connsiteY3" fmla="*/ 279175 h 829295"/>
              <a:gd name="connsiteX4" fmla="*/ 326989 w 787540"/>
              <a:gd name="connsiteY4" fmla="*/ 338300 h 829295"/>
              <a:gd name="connsiteX5" fmla="*/ 326989 w 787540"/>
              <a:gd name="connsiteY5" fmla="*/ 376195 h 829295"/>
              <a:gd name="connsiteX6" fmla="*/ 379984 w 787540"/>
              <a:gd name="connsiteY6" fmla="*/ 432090 h 829295"/>
              <a:gd name="connsiteX7" fmla="*/ 291155 w 787540"/>
              <a:gd name="connsiteY7" fmla="*/ 477148 h 829295"/>
              <a:gd name="connsiteX8" fmla="*/ 222886 w 787540"/>
              <a:gd name="connsiteY8" fmla="*/ 52622 h 829295"/>
              <a:gd name="connsiteX9" fmla="*/ 181097 w 787540"/>
              <a:gd name="connsiteY9" fmla="*/ 95379 h 829295"/>
              <a:gd name="connsiteX10" fmla="*/ 39977 w 787540"/>
              <a:gd name="connsiteY10" fmla="*/ 95379 h 829295"/>
              <a:gd name="connsiteX11" fmla="*/ 0 w 787540"/>
              <a:gd name="connsiteY11" fmla="*/ 144408 h 829295"/>
              <a:gd name="connsiteX12" fmla="*/ 0 w 787540"/>
              <a:gd name="connsiteY12" fmla="*/ 780266 h 829295"/>
              <a:gd name="connsiteX13" fmla="*/ 39977 w 787540"/>
              <a:gd name="connsiteY13" fmla="*/ 829296 h 829295"/>
              <a:gd name="connsiteX14" fmla="*/ 549809 w 787540"/>
              <a:gd name="connsiteY14" fmla="*/ 829296 h 829295"/>
              <a:gd name="connsiteX15" fmla="*/ 589120 w 787540"/>
              <a:gd name="connsiteY15" fmla="*/ 781121 h 829295"/>
              <a:gd name="connsiteX16" fmla="*/ 589120 w 787540"/>
              <a:gd name="connsiteY16" fmla="*/ 606531 h 829295"/>
              <a:gd name="connsiteX17" fmla="*/ 744771 w 787540"/>
              <a:gd name="connsiteY17" fmla="*/ 573313 h 829295"/>
              <a:gd name="connsiteX18" fmla="*/ 744771 w 787540"/>
              <a:gd name="connsiteY18" fmla="*/ 366028 h 829295"/>
              <a:gd name="connsiteX19" fmla="*/ 589120 w 787540"/>
              <a:gd name="connsiteY19" fmla="*/ 332810 h 829295"/>
              <a:gd name="connsiteX20" fmla="*/ 589120 w 787540"/>
              <a:gd name="connsiteY20" fmla="*/ 144453 h 829295"/>
              <a:gd name="connsiteX21" fmla="*/ 549143 w 787540"/>
              <a:gd name="connsiteY21" fmla="*/ 95423 h 829295"/>
              <a:gd name="connsiteX22" fmla="*/ 408023 w 787540"/>
              <a:gd name="connsiteY22" fmla="*/ 95423 h 829295"/>
              <a:gd name="connsiteX23" fmla="*/ 366271 w 787540"/>
              <a:gd name="connsiteY23" fmla="*/ 52704 h 829295"/>
              <a:gd name="connsiteX24" fmla="*/ 310946 w 787540"/>
              <a:gd name="connsiteY24" fmla="*/ 0 h 829295"/>
              <a:gd name="connsiteX25" fmla="*/ 278255 w 787540"/>
              <a:gd name="connsiteY25" fmla="*/ 0 h 829295"/>
              <a:gd name="connsiteX26" fmla="*/ 222930 w 787540"/>
              <a:gd name="connsiteY26" fmla="*/ 52667 h 829295"/>
              <a:gd name="connsiteX27" fmla="*/ 341265 w 787540"/>
              <a:gd name="connsiteY27" fmla="*/ 55554 h 829295"/>
              <a:gd name="connsiteX28" fmla="*/ 353765 w 787540"/>
              <a:gd name="connsiteY28" fmla="*/ 76302 h 829295"/>
              <a:gd name="connsiteX29" fmla="*/ 384126 w 787540"/>
              <a:gd name="connsiteY29" fmla="*/ 106773 h 829295"/>
              <a:gd name="connsiteX30" fmla="*/ 384126 w 787540"/>
              <a:gd name="connsiteY30" fmla="*/ 123178 h 829295"/>
              <a:gd name="connsiteX31" fmla="*/ 353765 w 787540"/>
              <a:gd name="connsiteY31" fmla="*/ 153649 h 829295"/>
              <a:gd name="connsiteX32" fmla="*/ 235272 w 787540"/>
              <a:gd name="connsiteY32" fmla="*/ 153649 h 829295"/>
              <a:gd name="connsiteX33" fmla="*/ 204911 w 787540"/>
              <a:gd name="connsiteY33" fmla="*/ 123178 h 829295"/>
              <a:gd name="connsiteX34" fmla="*/ 204911 w 787540"/>
              <a:gd name="connsiteY34" fmla="*/ 106773 h 829295"/>
              <a:gd name="connsiteX35" fmla="*/ 235272 w 787540"/>
              <a:gd name="connsiteY35" fmla="*/ 76302 h 829295"/>
              <a:gd name="connsiteX36" fmla="*/ 247772 w 787540"/>
              <a:gd name="connsiteY36" fmla="*/ 63757 h 829295"/>
              <a:gd name="connsiteX37" fmla="*/ 278133 w 787540"/>
              <a:gd name="connsiteY37" fmla="*/ 25083 h 829295"/>
              <a:gd name="connsiteX38" fmla="*/ 310825 w 787540"/>
              <a:gd name="connsiteY38" fmla="*/ 25083 h 829295"/>
              <a:gd name="connsiteX39" fmla="*/ 341186 w 787540"/>
              <a:gd name="connsiteY39" fmla="*/ 55554 h 829295"/>
              <a:gd name="connsiteX40" fmla="*/ 409200 w 787540"/>
              <a:gd name="connsiteY40" fmla="*/ 120468 h 829295"/>
              <a:gd name="connsiteX41" fmla="*/ 353801 w 787540"/>
              <a:gd name="connsiteY41" fmla="*/ 178813 h 829295"/>
              <a:gd name="connsiteX42" fmla="*/ 235309 w 787540"/>
              <a:gd name="connsiteY42" fmla="*/ 178813 h 829295"/>
              <a:gd name="connsiteX43" fmla="*/ 179910 w 787540"/>
              <a:gd name="connsiteY43" fmla="*/ 120468 h 829295"/>
              <a:gd name="connsiteX44" fmla="*/ 39975 w 787540"/>
              <a:gd name="connsiteY44" fmla="*/ 120468 h 829295"/>
              <a:gd name="connsiteX45" fmla="*/ 25071 w 787540"/>
              <a:gd name="connsiteY45" fmla="*/ 144370 h 829295"/>
              <a:gd name="connsiteX46" fmla="*/ 25071 w 787540"/>
              <a:gd name="connsiteY46" fmla="*/ 780228 h 829295"/>
              <a:gd name="connsiteX47" fmla="*/ 39975 w 787540"/>
              <a:gd name="connsiteY47" fmla="*/ 804130 h 829295"/>
              <a:gd name="connsiteX48" fmla="*/ 549806 w 787540"/>
              <a:gd name="connsiteY48" fmla="*/ 804130 h 829295"/>
              <a:gd name="connsiteX49" fmla="*/ 564081 w 787540"/>
              <a:gd name="connsiteY49" fmla="*/ 781082 h 829295"/>
              <a:gd name="connsiteX50" fmla="*/ 564081 w 787540"/>
              <a:gd name="connsiteY50" fmla="*/ 593950 h 829295"/>
              <a:gd name="connsiteX51" fmla="*/ 538231 w 787540"/>
              <a:gd name="connsiteY51" fmla="*/ 365990 h 829295"/>
              <a:gd name="connsiteX52" fmla="*/ 564081 w 787540"/>
              <a:gd name="connsiteY52" fmla="*/ 345317 h 829295"/>
              <a:gd name="connsiteX53" fmla="*/ 564081 w 787540"/>
              <a:gd name="connsiteY53" fmla="*/ 144408 h 829295"/>
              <a:gd name="connsiteX54" fmla="*/ 549178 w 787540"/>
              <a:gd name="connsiteY54" fmla="*/ 120506 h 829295"/>
              <a:gd name="connsiteX55" fmla="*/ 409242 w 787540"/>
              <a:gd name="connsiteY55" fmla="*/ 120506 h 829295"/>
              <a:gd name="connsiteX56" fmla="*/ 242226 w 787540"/>
              <a:gd name="connsiteY56" fmla="*/ 120468 h 829295"/>
              <a:gd name="connsiteX57" fmla="*/ 229726 w 787540"/>
              <a:gd name="connsiteY57" fmla="*/ 107924 h 829295"/>
              <a:gd name="connsiteX58" fmla="*/ 242226 w 787540"/>
              <a:gd name="connsiteY58" fmla="*/ 95379 h 829295"/>
              <a:gd name="connsiteX59" fmla="*/ 350285 w 787540"/>
              <a:gd name="connsiteY59" fmla="*/ 95379 h 829295"/>
              <a:gd name="connsiteX60" fmla="*/ 362785 w 787540"/>
              <a:gd name="connsiteY60" fmla="*/ 107924 h 829295"/>
              <a:gd name="connsiteX61" fmla="*/ 350285 w 787540"/>
              <a:gd name="connsiteY61" fmla="*/ 120468 h 829295"/>
              <a:gd name="connsiteX62" fmla="*/ 727054 w 787540"/>
              <a:gd name="connsiteY62" fmla="*/ 383688 h 829295"/>
              <a:gd name="connsiteX63" fmla="*/ 727054 w 787540"/>
              <a:gd name="connsiteY63" fmla="*/ 555456 h 829295"/>
              <a:gd name="connsiteX64" fmla="*/ 555905 w 787540"/>
              <a:gd name="connsiteY64" fmla="*/ 555456 h 829295"/>
              <a:gd name="connsiteX65" fmla="*/ 555905 w 787540"/>
              <a:gd name="connsiteY65" fmla="*/ 383688 h 829295"/>
              <a:gd name="connsiteX66" fmla="*/ 727054 w 787540"/>
              <a:gd name="connsiteY66" fmla="*/ 383688 h 829295"/>
              <a:gd name="connsiteX67" fmla="*/ 568260 w 787540"/>
              <a:gd name="connsiteY67" fmla="*/ 486019 h 829295"/>
              <a:gd name="connsiteX68" fmla="*/ 588415 w 787540"/>
              <a:gd name="connsiteY68" fmla="*/ 471284 h 829295"/>
              <a:gd name="connsiteX69" fmla="*/ 616114 w 787540"/>
              <a:gd name="connsiteY69" fmla="*/ 509364 h 829295"/>
              <a:gd name="connsiteX70" fmla="*/ 694626 w 787540"/>
              <a:gd name="connsiteY70" fmla="*/ 403403 h 829295"/>
              <a:gd name="connsiteX71" fmla="*/ 712082 w 787540"/>
              <a:gd name="connsiteY71" fmla="*/ 400806 h 829295"/>
              <a:gd name="connsiteX72" fmla="*/ 714670 w 787540"/>
              <a:gd name="connsiteY72" fmla="*/ 418325 h 829295"/>
              <a:gd name="connsiteX73" fmla="*/ 628615 w 787540"/>
              <a:gd name="connsiteY73" fmla="*/ 534498 h 829295"/>
              <a:gd name="connsiteX74" fmla="*/ 603430 w 787540"/>
              <a:gd name="connsiteY74" fmla="*/ 534424 h 829295"/>
              <a:gd name="connsiteX75" fmla="*/ 568261 w 787540"/>
              <a:gd name="connsiteY75" fmla="*/ 486063 h 829295"/>
              <a:gd name="connsiteX76" fmla="*/ 113461 w 787540"/>
              <a:gd name="connsiteY76" fmla="*/ 750464 h 829295"/>
              <a:gd name="connsiteX77" fmla="*/ 100962 w 787540"/>
              <a:gd name="connsiteY77" fmla="*/ 737919 h 829295"/>
              <a:gd name="connsiteX78" fmla="*/ 113461 w 787540"/>
              <a:gd name="connsiteY78" fmla="*/ 725374 h 829295"/>
              <a:gd name="connsiteX79" fmla="*/ 475660 w 787540"/>
              <a:gd name="connsiteY79" fmla="*/ 725374 h 829295"/>
              <a:gd name="connsiteX80" fmla="*/ 488160 w 787540"/>
              <a:gd name="connsiteY80" fmla="*/ 737919 h 829295"/>
              <a:gd name="connsiteX81" fmla="*/ 475660 w 787540"/>
              <a:gd name="connsiteY81" fmla="*/ 750464 h 829295"/>
              <a:gd name="connsiteX82" fmla="*/ 113461 w 787540"/>
              <a:gd name="connsiteY82" fmla="*/ 678944 h 829295"/>
              <a:gd name="connsiteX83" fmla="*/ 100962 w 787540"/>
              <a:gd name="connsiteY83" fmla="*/ 666399 h 829295"/>
              <a:gd name="connsiteX84" fmla="*/ 113461 w 787540"/>
              <a:gd name="connsiteY84" fmla="*/ 653854 h 829295"/>
              <a:gd name="connsiteX85" fmla="*/ 475660 w 787540"/>
              <a:gd name="connsiteY85" fmla="*/ 653854 h 829295"/>
              <a:gd name="connsiteX86" fmla="*/ 488160 w 787540"/>
              <a:gd name="connsiteY86" fmla="*/ 666399 h 829295"/>
              <a:gd name="connsiteX87" fmla="*/ 475660 w 787540"/>
              <a:gd name="connsiteY87" fmla="*/ 678944 h 829295"/>
              <a:gd name="connsiteX88" fmla="*/ 113461 w 787540"/>
              <a:gd name="connsiteY88" fmla="*/ 607423 h 829295"/>
              <a:gd name="connsiteX89" fmla="*/ 100962 w 787540"/>
              <a:gd name="connsiteY89" fmla="*/ 594878 h 829295"/>
              <a:gd name="connsiteX90" fmla="*/ 113461 w 787540"/>
              <a:gd name="connsiteY90" fmla="*/ 582334 h 829295"/>
              <a:gd name="connsiteX91" fmla="*/ 475660 w 787540"/>
              <a:gd name="connsiteY91" fmla="*/ 582334 h 829295"/>
              <a:gd name="connsiteX92" fmla="*/ 488160 w 787540"/>
              <a:gd name="connsiteY92" fmla="*/ 594878 h 829295"/>
              <a:gd name="connsiteX93" fmla="*/ 475660 w 787540"/>
              <a:gd name="connsiteY93" fmla="*/ 607423 h 829295"/>
              <a:gd name="connsiteX94" fmla="*/ 113499 w 787540"/>
              <a:gd name="connsiteY94" fmla="*/ 607460 h 829295"/>
              <a:gd name="connsiteX95" fmla="*/ 294561 w 787540"/>
              <a:gd name="connsiteY95" fmla="*/ 203610 h 829295"/>
              <a:gd name="connsiteX96" fmla="*/ 115270 w 787540"/>
              <a:gd name="connsiteY96" fmla="*/ 383549 h 829295"/>
              <a:gd name="connsiteX97" fmla="*/ 294561 w 787540"/>
              <a:gd name="connsiteY97" fmla="*/ 563488 h 829295"/>
              <a:gd name="connsiteX98" fmla="*/ 473852 w 787540"/>
              <a:gd name="connsiteY98" fmla="*/ 383549 h 829295"/>
              <a:gd name="connsiteX99" fmla="*/ 294561 w 787540"/>
              <a:gd name="connsiteY99" fmla="*/ 203610 h 829295"/>
              <a:gd name="connsiteX100" fmla="*/ 403624 w 787540"/>
              <a:gd name="connsiteY100" fmla="*/ 274092 h 829295"/>
              <a:gd name="connsiteX101" fmla="*/ 185470 w 787540"/>
              <a:gd name="connsiteY101" fmla="*/ 274092 h 829295"/>
              <a:gd name="connsiteX102" fmla="*/ 185470 w 787540"/>
              <a:gd name="connsiteY102" fmla="*/ 493035 h 829295"/>
              <a:gd name="connsiteX103" fmla="*/ 403624 w 787540"/>
              <a:gd name="connsiteY103" fmla="*/ 493035 h 829295"/>
              <a:gd name="connsiteX104" fmla="*/ 403624 w 787540"/>
              <a:gd name="connsiteY104" fmla="*/ 274092 h 829295"/>
              <a:gd name="connsiteX105" fmla="*/ 295044 w 787540"/>
              <a:gd name="connsiteY105" fmla="*/ 441812 h 829295"/>
              <a:gd name="connsiteX106" fmla="*/ 333949 w 787540"/>
              <a:gd name="connsiteY106" fmla="*/ 402767 h 829295"/>
              <a:gd name="connsiteX107" fmla="*/ 295044 w 787540"/>
              <a:gd name="connsiteY107" fmla="*/ 441812 h 829295"/>
              <a:gd name="connsiteX108" fmla="*/ 352402 w 787540"/>
              <a:gd name="connsiteY108" fmla="*/ 419803 h 829295"/>
              <a:gd name="connsiteX109" fmla="*/ 311982 w 787540"/>
              <a:gd name="connsiteY109" fmla="*/ 460370 h 829295"/>
              <a:gd name="connsiteX110" fmla="*/ 352402 w 787540"/>
              <a:gd name="connsiteY110" fmla="*/ 419803 h 829295"/>
              <a:gd name="connsiteX111" fmla="*/ 278476 w 787540"/>
              <a:gd name="connsiteY111" fmla="*/ 399947 h 829295"/>
              <a:gd name="connsiteX112" fmla="*/ 234172 w 787540"/>
              <a:gd name="connsiteY112" fmla="*/ 396643 h 829295"/>
              <a:gd name="connsiteX113" fmla="*/ 234172 w 787540"/>
              <a:gd name="connsiteY113" fmla="*/ 422698 h 829295"/>
              <a:gd name="connsiteX114" fmla="*/ 273927 w 787540"/>
              <a:gd name="connsiteY114" fmla="*/ 456213 h 829295"/>
              <a:gd name="connsiteX115" fmla="*/ 278476 w 787540"/>
              <a:gd name="connsiteY115" fmla="*/ 399909 h 829295"/>
              <a:gd name="connsiteX116" fmla="*/ 301923 w 787540"/>
              <a:gd name="connsiteY116" fmla="*/ 370997 h 829295"/>
              <a:gd name="connsiteX117" fmla="*/ 301923 w 787540"/>
              <a:gd name="connsiteY117" fmla="*/ 338224 h 829295"/>
              <a:gd name="connsiteX118" fmla="*/ 244120 w 787540"/>
              <a:gd name="connsiteY118" fmla="*/ 314211 h 829295"/>
              <a:gd name="connsiteX119" fmla="*/ 234172 w 787540"/>
              <a:gd name="connsiteY119" fmla="*/ 338224 h 829295"/>
              <a:gd name="connsiteX120" fmla="*/ 234172 w 787540"/>
              <a:gd name="connsiteY120" fmla="*/ 370960 h 829295"/>
              <a:gd name="connsiteX121" fmla="*/ 301922 w 787540"/>
              <a:gd name="connsiteY121" fmla="*/ 370997 h 829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787540" h="829295">
                <a:moveTo>
                  <a:pt x="291154" y="477148"/>
                </a:moveTo>
                <a:cubicBezTo>
                  <a:pt x="252323" y="493887"/>
                  <a:pt x="209165" y="464937"/>
                  <a:pt x="209165" y="422811"/>
                </a:cubicBezTo>
                <a:lnTo>
                  <a:pt x="209165" y="338300"/>
                </a:lnTo>
                <a:cubicBezTo>
                  <a:pt x="209165" y="305750"/>
                  <a:pt x="235644" y="279175"/>
                  <a:pt x="268077" y="279175"/>
                </a:cubicBezTo>
                <a:cubicBezTo>
                  <a:pt x="300510" y="279175"/>
                  <a:pt x="326989" y="305750"/>
                  <a:pt x="326989" y="338300"/>
                </a:cubicBezTo>
                <a:lnTo>
                  <a:pt x="326989" y="376195"/>
                </a:lnTo>
                <a:cubicBezTo>
                  <a:pt x="356648" y="377679"/>
                  <a:pt x="379984" y="402250"/>
                  <a:pt x="379984" y="432090"/>
                </a:cubicBezTo>
                <a:cubicBezTo>
                  <a:pt x="379984" y="478114"/>
                  <a:pt x="327656" y="504205"/>
                  <a:pt x="291155" y="477148"/>
                </a:cubicBezTo>
                <a:close/>
                <a:moveTo>
                  <a:pt x="222886" y="52622"/>
                </a:moveTo>
                <a:cubicBezTo>
                  <a:pt x="201955" y="57484"/>
                  <a:pt x="185535" y="74260"/>
                  <a:pt x="181097" y="95379"/>
                </a:cubicBezTo>
                <a:lnTo>
                  <a:pt x="39977" y="95379"/>
                </a:lnTo>
                <a:cubicBezTo>
                  <a:pt x="15791" y="95379"/>
                  <a:pt x="0" y="119912"/>
                  <a:pt x="0" y="144408"/>
                </a:cubicBezTo>
                <a:lnTo>
                  <a:pt x="0" y="780266"/>
                </a:lnTo>
                <a:cubicBezTo>
                  <a:pt x="0" y="804725"/>
                  <a:pt x="15754" y="829296"/>
                  <a:pt x="39977" y="829296"/>
                </a:cubicBezTo>
                <a:lnTo>
                  <a:pt x="549809" y="829296"/>
                </a:lnTo>
                <a:cubicBezTo>
                  <a:pt x="573625" y="829296"/>
                  <a:pt x="589120" y="805208"/>
                  <a:pt x="589120" y="781121"/>
                </a:cubicBezTo>
                <a:lnTo>
                  <a:pt x="589120" y="606531"/>
                </a:lnTo>
                <a:cubicBezTo>
                  <a:pt x="643372" y="627464"/>
                  <a:pt x="704280" y="613916"/>
                  <a:pt x="744771" y="573313"/>
                </a:cubicBezTo>
                <a:cubicBezTo>
                  <a:pt x="801797" y="516082"/>
                  <a:pt x="801797" y="423256"/>
                  <a:pt x="744771" y="366028"/>
                </a:cubicBezTo>
                <a:cubicBezTo>
                  <a:pt x="704314" y="325425"/>
                  <a:pt x="643367" y="311878"/>
                  <a:pt x="589120" y="332810"/>
                </a:cubicBezTo>
                <a:lnTo>
                  <a:pt x="589120" y="144453"/>
                </a:lnTo>
                <a:cubicBezTo>
                  <a:pt x="589120" y="119994"/>
                  <a:pt x="573366" y="95423"/>
                  <a:pt x="549143" y="95423"/>
                </a:cubicBezTo>
                <a:lnTo>
                  <a:pt x="408023" y="95423"/>
                </a:lnTo>
                <a:cubicBezTo>
                  <a:pt x="403548" y="74341"/>
                  <a:pt x="387166" y="57566"/>
                  <a:pt x="366271" y="52704"/>
                </a:cubicBezTo>
                <a:cubicBezTo>
                  <a:pt x="364754" y="23383"/>
                  <a:pt x="340383" y="0"/>
                  <a:pt x="310946" y="0"/>
                </a:cubicBezTo>
                <a:lnTo>
                  <a:pt x="278255" y="0"/>
                </a:lnTo>
                <a:cubicBezTo>
                  <a:pt x="248817" y="0"/>
                  <a:pt x="224446" y="23345"/>
                  <a:pt x="222930" y="52667"/>
                </a:cubicBezTo>
                <a:close/>
                <a:moveTo>
                  <a:pt x="341265" y="55554"/>
                </a:moveTo>
                <a:cubicBezTo>
                  <a:pt x="341265" y="64536"/>
                  <a:pt x="340970" y="76302"/>
                  <a:pt x="353765" y="76302"/>
                </a:cubicBezTo>
                <a:cubicBezTo>
                  <a:pt x="370443" y="76302"/>
                  <a:pt x="384126" y="89923"/>
                  <a:pt x="384126" y="106773"/>
                </a:cubicBezTo>
                <a:lnTo>
                  <a:pt x="384126" y="123178"/>
                </a:lnTo>
                <a:cubicBezTo>
                  <a:pt x="384126" y="139917"/>
                  <a:pt x="370443" y="153649"/>
                  <a:pt x="353765" y="153649"/>
                </a:cubicBezTo>
                <a:lnTo>
                  <a:pt x="235272" y="153649"/>
                </a:lnTo>
                <a:cubicBezTo>
                  <a:pt x="218594" y="153649"/>
                  <a:pt x="204911" y="139917"/>
                  <a:pt x="204911" y="123178"/>
                </a:cubicBezTo>
                <a:lnTo>
                  <a:pt x="204911" y="106773"/>
                </a:lnTo>
                <a:cubicBezTo>
                  <a:pt x="204911" y="90034"/>
                  <a:pt x="218594" y="76302"/>
                  <a:pt x="235272" y="76302"/>
                </a:cubicBezTo>
                <a:cubicBezTo>
                  <a:pt x="242188" y="76302"/>
                  <a:pt x="247772" y="70660"/>
                  <a:pt x="247772" y="63757"/>
                </a:cubicBezTo>
                <a:cubicBezTo>
                  <a:pt x="247772" y="43975"/>
                  <a:pt x="254428" y="25083"/>
                  <a:pt x="278133" y="25083"/>
                </a:cubicBezTo>
                <a:lnTo>
                  <a:pt x="310825" y="25083"/>
                </a:lnTo>
                <a:cubicBezTo>
                  <a:pt x="327503" y="25083"/>
                  <a:pt x="341186" y="38815"/>
                  <a:pt x="341186" y="55554"/>
                </a:cubicBezTo>
                <a:close/>
                <a:moveTo>
                  <a:pt x="409200" y="120468"/>
                </a:moveTo>
                <a:cubicBezTo>
                  <a:pt x="409200" y="152573"/>
                  <a:pt x="386605" y="178813"/>
                  <a:pt x="353801" y="178813"/>
                </a:cubicBezTo>
                <a:lnTo>
                  <a:pt x="235309" y="178813"/>
                </a:lnTo>
                <a:cubicBezTo>
                  <a:pt x="202469" y="178813"/>
                  <a:pt x="179910" y="152573"/>
                  <a:pt x="179910" y="120468"/>
                </a:cubicBezTo>
                <a:lnTo>
                  <a:pt x="39975" y="120468"/>
                </a:lnTo>
                <a:cubicBezTo>
                  <a:pt x="29619" y="120468"/>
                  <a:pt x="25071" y="136168"/>
                  <a:pt x="25071" y="144370"/>
                </a:cubicBezTo>
                <a:lnTo>
                  <a:pt x="25071" y="780228"/>
                </a:lnTo>
                <a:cubicBezTo>
                  <a:pt x="25071" y="788431"/>
                  <a:pt x="29620" y="804130"/>
                  <a:pt x="39975" y="804130"/>
                </a:cubicBezTo>
                <a:lnTo>
                  <a:pt x="549806" y="804130"/>
                </a:lnTo>
                <a:cubicBezTo>
                  <a:pt x="559754" y="804130"/>
                  <a:pt x="564081" y="788950"/>
                  <a:pt x="564081" y="781082"/>
                </a:cubicBezTo>
                <a:lnTo>
                  <a:pt x="564081" y="593950"/>
                </a:lnTo>
                <a:cubicBezTo>
                  <a:pt x="484682" y="544030"/>
                  <a:pt x="471701" y="432795"/>
                  <a:pt x="538231" y="365990"/>
                </a:cubicBezTo>
                <a:cubicBezTo>
                  <a:pt x="546034" y="358159"/>
                  <a:pt x="554688" y="351218"/>
                  <a:pt x="564081" y="345317"/>
                </a:cubicBezTo>
                <a:lnTo>
                  <a:pt x="564081" y="144408"/>
                </a:lnTo>
                <a:cubicBezTo>
                  <a:pt x="564081" y="136206"/>
                  <a:pt x="559532" y="120506"/>
                  <a:pt x="549178" y="120506"/>
                </a:cubicBezTo>
                <a:lnTo>
                  <a:pt x="409242" y="120506"/>
                </a:lnTo>
                <a:close/>
                <a:moveTo>
                  <a:pt x="242226" y="120468"/>
                </a:moveTo>
                <a:cubicBezTo>
                  <a:pt x="235310" y="120468"/>
                  <a:pt x="229726" y="114826"/>
                  <a:pt x="229726" y="107924"/>
                </a:cubicBezTo>
                <a:cubicBezTo>
                  <a:pt x="229726" y="100983"/>
                  <a:pt x="235347" y="95379"/>
                  <a:pt x="242226" y="95379"/>
                </a:cubicBezTo>
                <a:lnTo>
                  <a:pt x="350285" y="95379"/>
                </a:lnTo>
                <a:cubicBezTo>
                  <a:pt x="357201" y="95379"/>
                  <a:pt x="362785" y="101020"/>
                  <a:pt x="362785" y="107924"/>
                </a:cubicBezTo>
                <a:cubicBezTo>
                  <a:pt x="362785" y="114864"/>
                  <a:pt x="357163" y="120468"/>
                  <a:pt x="350285" y="120468"/>
                </a:cubicBezTo>
                <a:close/>
                <a:moveTo>
                  <a:pt x="727054" y="383688"/>
                </a:moveTo>
                <a:cubicBezTo>
                  <a:pt x="774317" y="431121"/>
                  <a:pt x="774317" y="508024"/>
                  <a:pt x="727054" y="555456"/>
                </a:cubicBezTo>
                <a:cubicBezTo>
                  <a:pt x="679792" y="602889"/>
                  <a:pt x="603166" y="602889"/>
                  <a:pt x="555905" y="555456"/>
                </a:cubicBezTo>
                <a:cubicBezTo>
                  <a:pt x="508643" y="508022"/>
                  <a:pt x="508643" y="431119"/>
                  <a:pt x="555905" y="383688"/>
                </a:cubicBezTo>
                <a:cubicBezTo>
                  <a:pt x="603168" y="336255"/>
                  <a:pt x="679794" y="336255"/>
                  <a:pt x="727054" y="383688"/>
                </a:cubicBezTo>
                <a:close/>
                <a:moveTo>
                  <a:pt x="568260" y="486019"/>
                </a:moveTo>
                <a:cubicBezTo>
                  <a:pt x="558608" y="472732"/>
                  <a:pt x="578763" y="457997"/>
                  <a:pt x="588415" y="471284"/>
                </a:cubicBezTo>
                <a:lnTo>
                  <a:pt x="616114" y="509364"/>
                </a:lnTo>
                <a:lnTo>
                  <a:pt x="694626" y="403403"/>
                </a:lnTo>
                <a:cubicBezTo>
                  <a:pt x="698731" y="397837"/>
                  <a:pt x="706534" y="396686"/>
                  <a:pt x="712082" y="400806"/>
                </a:cubicBezTo>
                <a:cubicBezTo>
                  <a:pt x="717629" y="404925"/>
                  <a:pt x="718775" y="412756"/>
                  <a:pt x="714670" y="418325"/>
                </a:cubicBezTo>
                <a:lnTo>
                  <a:pt x="628615" y="534498"/>
                </a:lnTo>
                <a:cubicBezTo>
                  <a:pt x="622883" y="542218"/>
                  <a:pt x="609532" y="542812"/>
                  <a:pt x="603430" y="534424"/>
                </a:cubicBezTo>
                <a:lnTo>
                  <a:pt x="568261" y="486063"/>
                </a:lnTo>
                <a:close/>
                <a:moveTo>
                  <a:pt x="113461" y="750464"/>
                </a:moveTo>
                <a:cubicBezTo>
                  <a:pt x="106546" y="750464"/>
                  <a:pt x="100962" y="744822"/>
                  <a:pt x="100962" y="737919"/>
                </a:cubicBezTo>
                <a:cubicBezTo>
                  <a:pt x="100962" y="730978"/>
                  <a:pt x="106584" y="725374"/>
                  <a:pt x="113461" y="725374"/>
                </a:cubicBezTo>
                <a:lnTo>
                  <a:pt x="475660" y="725374"/>
                </a:lnTo>
                <a:cubicBezTo>
                  <a:pt x="482576" y="725374"/>
                  <a:pt x="488160" y="731016"/>
                  <a:pt x="488160" y="737919"/>
                </a:cubicBezTo>
                <a:cubicBezTo>
                  <a:pt x="488160" y="744860"/>
                  <a:pt x="482538" y="750464"/>
                  <a:pt x="475660" y="750464"/>
                </a:cubicBezTo>
                <a:close/>
                <a:moveTo>
                  <a:pt x="113461" y="678944"/>
                </a:moveTo>
                <a:cubicBezTo>
                  <a:pt x="106546" y="678944"/>
                  <a:pt x="100962" y="673302"/>
                  <a:pt x="100962" y="666399"/>
                </a:cubicBezTo>
                <a:cubicBezTo>
                  <a:pt x="100962" y="659458"/>
                  <a:pt x="106584" y="653854"/>
                  <a:pt x="113461" y="653854"/>
                </a:cubicBezTo>
                <a:lnTo>
                  <a:pt x="475660" y="653854"/>
                </a:lnTo>
                <a:cubicBezTo>
                  <a:pt x="482576" y="653854"/>
                  <a:pt x="488160" y="659495"/>
                  <a:pt x="488160" y="666399"/>
                </a:cubicBezTo>
                <a:cubicBezTo>
                  <a:pt x="488160" y="673340"/>
                  <a:pt x="482538" y="678944"/>
                  <a:pt x="475660" y="678944"/>
                </a:cubicBezTo>
                <a:close/>
                <a:moveTo>
                  <a:pt x="113461" y="607423"/>
                </a:moveTo>
                <a:cubicBezTo>
                  <a:pt x="106546" y="607423"/>
                  <a:pt x="100962" y="601781"/>
                  <a:pt x="100962" y="594878"/>
                </a:cubicBezTo>
                <a:cubicBezTo>
                  <a:pt x="100962" y="587937"/>
                  <a:pt x="106584" y="582334"/>
                  <a:pt x="113461" y="582334"/>
                </a:cubicBezTo>
                <a:lnTo>
                  <a:pt x="475660" y="582334"/>
                </a:lnTo>
                <a:cubicBezTo>
                  <a:pt x="482576" y="582334"/>
                  <a:pt x="488160" y="587975"/>
                  <a:pt x="488160" y="594878"/>
                </a:cubicBezTo>
                <a:cubicBezTo>
                  <a:pt x="488160" y="601819"/>
                  <a:pt x="482538" y="607423"/>
                  <a:pt x="475660" y="607423"/>
                </a:cubicBezTo>
                <a:lnTo>
                  <a:pt x="113499" y="607460"/>
                </a:lnTo>
                <a:close/>
                <a:moveTo>
                  <a:pt x="294561" y="203610"/>
                </a:moveTo>
                <a:cubicBezTo>
                  <a:pt x="195524" y="203610"/>
                  <a:pt x="115270" y="284187"/>
                  <a:pt x="115270" y="383549"/>
                </a:cubicBezTo>
                <a:cubicBezTo>
                  <a:pt x="115270" y="482944"/>
                  <a:pt x="195557" y="563488"/>
                  <a:pt x="294561" y="563488"/>
                </a:cubicBezTo>
                <a:cubicBezTo>
                  <a:pt x="393598" y="563488"/>
                  <a:pt x="473852" y="482911"/>
                  <a:pt x="473852" y="383549"/>
                </a:cubicBezTo>
                <a:cubicBezTo>
                  <a:pt x="473852" y="284154"/>
                  <a:pt x="393565" y="203610"/>
                  <a:pt x="294561" y="203610"/>
                </a:cubicBezTo>
                <a:close/>
                <a:moveTo>
                  <a:pt x="403624" y="274092"/>
                </a:moveTo>
                <a:cubicBezTo>
                  <a:pt x="343381" y="213631"/>
                  <a:pt x="245710" y="213631"/>
                  <a:pt x="185470" y="274092"/>
                </a:cubicBezTo>
                <a:cubicBezTo>
                  <a:pt x="125226" y="334553"/>
                  <a:pt x="125226" y="432577"/>
                  <a:pt x="185470" y="493035"/>
                </a:cubicBezTo>
                <a:cubicBezTo>
                  <a:pt x="245713" y="553496"/>
                  <a:pt x="343384" y="553496"/>
                  <a:pt x="403624" y="493035"/>
                </a:cubicBezTo>
                <a:cubicBezTo>
                  <a:pt x="463867" y="432574"/>
                  <a:pt x="463867" y="334550"/>
                  <a:pt x="403624" y="274092"/>
                </a:cubicBezTo>
                <a:close/>
                <a:moveTo>
                  <a:pt x="295044" y="441812"/>
                </a:moveTo>
                <a:lnTo>
                  <a:pt x="333949" y="402767"/>
                </a:lnTo>
                <a:cubicBezTo>
                  <a:pt x="310133" y="394788"/>
                  <a:pt x="286982" y="417539"/>
                  <a:pt x="295044" y="441812"/>
                </a:cubicBezTo>
                <a:close/>
                <a:moveTo>
                  <a:pt x="352402" y="419803"/>
                </a:moveTo>
                <a:lnTo>
                  <a:pt x="311982" y="460370"/>
                </a:lnTo>
                <a:cubicBezTo>
                  <a:pt x="337425" y="471393"/>
                  <a:pt x="363386" y="445375"/>
                  <a:pt x="352402" y="419803"/>
                </a:cubicBezTo>
                <a:close/>
                <a:moveTo>
                  <a:pt x="278476" y="399947"/>
                </a:moveTo>
                <a:cubicBezTo>
                  <a:pt x="263647" y="400874"/>
                  <a:pt x="248891" y="399762"/>
                  <a:pt x="234172" y="396643"/>
                </a:cubicBezTo>
                <a:lnTo>
                  <a:pt x="234172" y="422698"/>
                </a:lnTo>
                <a:cubicBezTo>
                  <a:pt x="234172" y="443594"/>
                  <a:pt x="253070" y="459776"/>
                  <a:pt x="273927" y="456213"/>
                </a:cubicBezTo>
                <a:cubicBezTo>
                  <a:pt x="265273" y="438138"/>
                  <a:pt x="266900" y="416499"/>
                  <a:pt x="278476" y="399909"/>
                </a:cubicBezTo>
                <a:close/>
                <a:moveTo>
                  <a:pt x="301923" y="370997"/>
                </a:moveTo>
                <a:lnTo>
                  <a:pt x="301923" y="338224"/>
                </a:lnTo>
                <a:cubicBezTo>
                  <a:pt x="301923" y="308421"/>
                  <a:pt x="265644" y="292610"/>
                  <a:pt x="244120" y="314211"/>
                </a:cubicBezTo>
                <a:cubicBezTo>
                  <a:pt x="237982" y="320372"/>
                  <a:pt x="234172" y="328872"/>
                  <a:pt x="234172" y="338224"/>
                </a:cubicBezTo>
                <a:lnTo>
                  <a:pt x="234172" y="370960"/>
                </a:lnTo>
                <a:cubicBezTo>
                  <a:pt x="256915" y="376601"/>
                  <a:pt x="279289" y="376676"/>
                  <a:pt x="301922" y="370997"/>
                </a:cubicBezTo>
                <a:close/>
              </a:path>
            </a:pathLst>
          </a:custGeom>
          <a:solidFill>
            <a:srgbClr val="464545"/>
          </a:solidFill>
          <a:ln w="9438" cap="flat">
            <a:noFill/>
            <a:prstDash val="solid"/>
            <a:miter/>
          </a:ln>
        </p:spPr>
        <p:txBody>
          <a:bodyPr rtlCol="0" anchor="ctr"/>
          <a:lstStyle/>
          <a:p>
            <a:pPr marL="0" marR="0" lvl="0" indent="0" defTabSz="685800" eaLnBrk="1" fontAlgn="auto" latinLnBrk="0" hangingPunct="1">
              <a:lnSpc>
                <a:spcPct val="100000"/>
              </a:lnSpc>
              <a:spcBef>
                <a:spcPts val="0"/>
              </a:spcBef>
              <a:spcAft>
                <a:spcPts val="0"/>
              </a:spcAft>
              <a:buClrTx/>
              <a:buSzTx/>
              <a:buFontTx/>
              <a:buNone/>
              <a:tabLst/>
              <a:defRPr/>
            </a:pPr>
            <a:endParaRPr kumimoji="0" lang="en-AR" sz="1350" b="0" i="0" u="none" strike="noStrike" kern="0" cap="none" spc="0" normalizeH="0" baseline="0" noProof="0">
              <a:ln>
                <a:noFill/>
              </a:ln>
              <a:solidFill>
                <a:srgbClr val="000000"/>
              </a:solidFill>
              <a:effectLst/>
              <a:uLnTx/>
              <a:uFillTx/>
              <a:latin typeface="Calibri" panose="020F0502020204030204"/>
            </a:endParaRPr>
          </a:p>
        </p:txBody>
      </p:sp>
      <p:sp>
        <p:nvSpPr>
          <p:cNvPr id="61" name="TextBox 60">
            <a:extLst>
              <a:ext uri="{FF2B5EF4-FFF2-40B4-BE49-F238E27FC236}">
                <a16:creationId xmlns:a16="http://schemas.microsoft.com/office/drawing/2014/main" id="{A5A29027-B0E5-F5C0-E0CB-5880D4263015}"/>
              </a:ext>
            </a:extLst>
          </p:cNvPr>
          <p:cNvSpPr txBox="1"/>
          <p:nvPr/>
        </p:nvSpPr>
        <p:spPr>
          <a:xfrm>
            <a:off x="418434" y="1300711"/>
            <a:ext cx="3901891" cy="430887"/>
          </a:xfrm>
          <a:prstGeom prst="rect">
            <a:avLst/>
          </a:prstGeom>
          <a:noFill/>
        </p:spPr>
        <p:txBody>
          <a:bodyPr wrap="square">
            <a:spAutoFit/>
          </a:bodyPr>
          <a:lstStyle/>
          <a:p>
            <a:pPr defTabSz="685800" fontAlgn="auto">
              <a:spcBef>
                <a:spcPts val="0"/>
              </a:spcBef>
              <a:spcAft>
                <a:spcPts val="0"/>
              </a:spcAft>
            </a:pPr>
            <a:r>
              <a:rPr lang="en-US" sz="1100">
                <a:solidFill>
                  <a:srgbClr val="000000"/>
                </a:solidFill>
                <a:latin typeface="Arial"/>
                <a:cs typeface="Arial" panose="020B0604020202020204" pitchFamily="34" charset="0"/>
              </a:rPr>
              <a:t>Asundexian did not reduce the primary composite outcome of covert brain infarct or ischemic stroke,</a:t>
            </a:r>
            <a:r>
              <a:rPr lang="en-US" sz="1100" baseline="30000">
                <a:solidFill>
                  <a:srgbClr val="000000"/>
                </a:solidFill>
                <a:latin typeface="Arial"/>
                <a:cs typeface="Arial" panose="020B0604020202020204" pitchFamily="34" charset="0"/>
              </a:rPr>
              <a:t>1</a:t>
            </a:r>
            <a:r>
              <a:rPr lang="en-US" sz="1100">
                <a:solidFill>
                  <a:srgbClr val="000000"/>
                </a:solidFill>
                <a:latin typeface="Arial"/>
                <a:cs typeface="Arial" panose="020B0604020202020204" pitchFamily="34" charset="0"/>
              </a:rPr>
              <a:t> however:</a:t>
            </a:r>
          </a:p>
        </p:txBody>
      </p:sp>
      <p:sp>
        <p:nvSpPr>
          <p:cNvPr id="62" name="Rectangle 61">
            <a:extLst>
              <a:ext uri="{FF2B5EF4-FFF2-40B4-BE49-F238E27FC236}">
                <a16:creationId xmlns:a16="http://schemas.microsoft.com/office/drawing/2014/main" id="{82521D3A-A288-97F0-7718-95390A54C32F}"/>
              </a:ext>
            </a:extLst>
          </p:cNvPr>
          <p:cNvSpPr/>
          <p:nvPr/>
        </p:nvSpPr>
        <p:spPr>
          <a:xfrm>
            <a:off x="364817" y="1225379"/>
            <a:ext cx="8412799" cy="2963248"/>
          </a:xfrm>
          <a:prstGeom prst="rect">
            <a:avLst/>
          </a:prstGeom>
          <a:noFill/>
          <a:ln w="25400" cap="flat" cmpd="sng" algn="ctr">
            <a:solidFill>
              <a:srgbClr val="F79591"/>
            </a:solid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08130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8B160C3-FC7F-CB22-C785-5B3B88539A70}"/>
              </a:ext>
            </a:extLst>
          </p:cNvPr>
          <p:cNvSpPr>
            <a:spLocks noGrp="1"/>
          </p:cNvSpPr>
          <p:nvPr>
            <p:ph type="subTitle" idx="1"/>
          </p:nvPr>
        </p:nvSpPr>
        <p:spPr/>
        <p:txBody>
          <a:bodyPr/>
          <a:lstStyle/>
          <a:p>
            <a:r>
              <a:rPr lang="en-US"/>
              <a:t>Section 06</a:t>
            </a:r>
          </a:p>
        </p:txBody>
      </p:sp>
      <p:sp>
        <p:nvSpPr>
          <p:cNvPr id="3" name="Title 2">
            <a:extLst>
              <a:ext uri="{FF2B5EF4-FFF2-40B4-BE49-F238E27FC236}">
                <a16:creationId xmlns:a16="http://schemas.microsoft.com/office/drawing/2014/main" id="{D0EE4BFC-44E6-E2FC-AF66-C363CC52E857}"/>
              </a:ext>
            </a:extLst>
          </p:cNvPr>
          <p:cNvSpPr>
            <a:spLocks noGrp="1"/>
          </p:cNvSpPr>
          <p:nvPr>
            <p:ph type="title"/>
          </p:nvPr>
        </p:nvSpPr>
        <p:spPr/>
        <p:txBody>
          <a:bodyPr/>
          <a:lstStyle/>
          <a:p>
            <a:r>
              <a:rPr lang="en-US">
                <a:solidFill>
                  <a:srgbClr val="464545"/>
                </a:solidFill>
              </a:rPr>
              <a:t>Asundexian Phase III: </a:t>
            </a:r>
            <a:br>
              <a:rPr lang="en-US">
                <a:solidFill>
                  <a:srgbClr val="464545"/>
                </a:solidFill>
              </a:rPr>
            </a:br>
            <a:r>
              <a:rPr lang="en-US">
                <a:solidFill>
                  <a:srgbClr val="464545"/>
                </a:solidFill>
              </a:rPr>
              <a:t>OCEANIC-STROKE</a:t>
            </a:r>
            <a:endParaRPr lang="en-GB">
              <a:solidFill>
                <a:srgbClr val="464545"/>
              </a:solidFill>
            </a:endParaRPr>
          </a:p>
        </p:txBody>
      </p:sp>
    </p:spTree>
    <p:custDataLst>
      <p:tags r:id="rId1"/>
    </p:custDataLst>
    <p:extLst>
      <p:ext uri="{BB962C8B-B14F-4D97-AF65-F5344CB8AC3E}">
        <p14:creationId xmlns:p14="http://schemas.microsoft.com/office/powerpoint/2010/main" val="2788447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77731-C5CE-24AA-1C82-C13F80538D9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5BE32ADE-078F-CE96-291E-1CA629A002EF}"/>
              </a:ext>
            </a:extLst>
          </p:cNvPr>
          <p:cNvSpPr/>
          <p:nvPr/>
        </p:nvSpPr>
        <p:spPr>
          <a:xfrm>
            <a:off x="359569" y="1608469"/>
            <a:ext cx="8425656" cy="2658731"/>
          </a:xfrm>
          <a:prstGeom prst="rect">
            <a:avLst/>
          </a:prstGeom>
          <a:solidFill>
            <a:srgbClr val="FFFFFF"/>
          </a:solidFill>
          <a:ln w="28575"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30" name="Title 1">
            <a:extLst>
              <a:ext uri="{FF2B5EF4-FFF2-40B4-BE49-F238E27FC236}">
                <a16:creationId xmlns:a16="http://schemas.microsoft.com/office/drawing/2014/main" id="{22822FE8-C1E2-C978-4CBD-18CE8334A68E}"/>
              </a:ext>
            </a:extLst>
          </p:cNvPr>
          <p:cNvSpPr>
            <a:spLocks noGrp="1"/>
          </p:cNvSpPr>
          <p:nvPr>
            <p:ph type="title"/>
          </p:nvPr>
        </p:nvSpPr>
        <p:spPr/>
        <p:txBody>
          <a:bodyPr/>
          <a:lstStyle/>
          <a:p>
            <a:r>
              <a:rPr lang="en-US" dirty="0"/>
              <a:t>OCEANIC-STROKE is a Phase III study in patients who have had a </a:t>
            </a:r>
            <a:br>
              <a:rPr lang="en-US" dirty="0"/>
            </a:br>
            <a:r>
              <a:rPr lang="en-US" dirty="0"/>
              <a:t>non-cardioembolic ischemic stroke or high-risk TIA	</a:t>
            </a:r>
          </a:p>
        </p:txBody>
      </p:sp>
      <p:sp>
        <p:nvSpPr>
          <p:cNvPr id="8" name="Text Placeholder 7">
            <a:extLst>
              <a:ext uri="{FF2B5EF4-FFF2-40B4-BE49-F238E27FC236}">
                <a16:creationId xmlns:a16="http://schemas.microsoft.com/office/drawing/2014/main" id="{BA92D423-02F9-CB06-DC63-D7C1312C4A94}"/>
              </a:ext>
            </a:extLst>
          </p:cNvPr>
          <p:cNvSpPr>
            <a:spLocks noGrp="1"/>
          </p:cNvSpPr>
          <p:nvPr>
            <p:ph type="body" sz="quarter" idx="13"/>
          </p:nvPr>
        </p:nvSpPr>
        <p:spPr>
          <a:xfrm>
            <a:off x="359569" y="807244"/>
            <a:ext cx="8424000" cy="350865"/>
          </a:xfrm>
        </p:spPr>
        <p:txBody>
          <a:bodyPr/>
          <a:lstStyle/>
          <a:p>
            <a:r>
              <a:rPr lang="en-US"/>
              <a:t>Multicenter, international, randomized, placebo-controlled, double-blind, parallel-group, event-driven, Phase III study of the oral FXIa inhibitor </a:t>
            </a:r>
            <a:r>
              <a:rPr lang="en-US" err="1"/>
              <a:t>asundexian</a:t>
            </a:r>
            <a:r>
              <a:rPr lang="en-US"/>
              <a:t> for the prevention of secondary stroke (completed: October 2025)</a:t>
            </a:r>
            <a:r>
              <a:rPr lang="en-US" baseline="30000"/>
              <a:t>1,2</a:t>
            </a:r>
          </a:p>
        </p:txBody>
      </p:sp>
      <p:sp>
        <p:nvSpPr>
          <p:cNvPr id="14" name="Text Placeholder 13">
            <a:extLst>
              <a:ext uri="{FF2B5EF4-FFF2-40B4-BE49-F238E27FC236}">
                <a16:creationId xmlns:a16="http://schemas.microsoft.com/office/drawing/2014/main" id="{A00B3158-FDA3-45D4-6A67-517468437856}"/>
              </a:ext>
            </a:extLst>
          </p:cNvPr>
          <p:cNvSpPr>
            <a:spLocks noGrp="1"/>
          </p:cNvSpPr>
          <p:nvPr>
            <p:ph type="body" sz="quarter" idx="14"/>
          </p:nvPr>
        </p:nvSpPr>
        <p:spPr>
          <a:xfrm>
            <a:off x="359569" y="4362471"/>
            <a:ext cx="8424000" cy="365100"/>
          </a:xfrm>
        </p:spPr>
        <p:txBody>
          <a:bodyPr/>
          <a:lstStyle/>
          <a:p>
            <a:r>
              <a:rPr lang="en-US" dirty="0">
                <a:solidFill>
                  <a:schemeClr val="accent2"/>
                </a:solidFill>
              </a:rPr>
              <a:t>*Stratification was dual antiplatelet therapy with ASA and a P2Y12 inhibitor or single planned antiplatelet treatment with the first dose within 4 hours after randomization. </a:t>
            </a:r>
            <a:endParaRPr lang="en-US" dirty="0">
              <a:solidFill>
                <a:schemeClr val="accent2"/>
              </a:solidFill>
              <a:cs typeface="Arial"/>
            </a:endParaRPr>
          </a:p>
          <a:p>
            <a:r>
              <a:rPr lang="en-US" dirty="0">
                <a:solidFill>
                  <a:schemeClr val="accent2"/>
                </a:solidFill>
              </a:rPr>
              <a:t>Asundexian is an investigational compound and has not been approved by any health authority for use in any country for any indication.</a:t>
            </a:r>
            <a:br>
              <a:rPr lang="en-US" dirty="0">
                <a:solidFill>
                  <a:schemeClr val="accent2"/>
                </a:solidFill>
              </a:rPr>
            </a:br>
            <a:r>
              <a:rPr lang="en-US" dirty="0">
                <a:solidFill>
                  <a:schemeClr val="accent2"/>
                </a:solidFill>
              </a:rPr>
              <a:t>ASA, acetylsalicylic acid;</a:t>
            </a:r>
            <a:r>
              <a:rPr lang="en-US" sz="700" dirty="0">
                <a:solidFill>
                  <a:schemeClr val="accent2"/>
                </a:solidFill>
              </a:rPr>
              <a:t> </a:t>
            </a:r>
            <a:r>
              <a:rPr lang="en-US" dirty="0">
                <a:solidFill>
                  <a:schemeClr val="accent2"/>
                </a:solidFill>
              </a:rPr>
              <a:t>CEOT, common end of treatment period; FXIa, activated factor XI; R, randomized; TIA, transient ischemic attack.</a:t>
            </a:r>
            <a:br>
              <a:rPr lang="en-US" dirty="0">
                <a:solidFill>
                  <a:schemeClr val="accent2"/>
                </a:solidFill>
              </a:rPr>
            </a:br>
            <a:r>
              <a:rPr lang="en-US" b="1" dirty="0">
                <a:solidFill>
                  <a:schemeClr val="accent2"/>
                </a:solidFill>
              </a:rPr>
              <a:t>1.</a:t>
            </a:r>
            <a:r>
              <a:rPr lang="en-US" dirty="0">
                <a:solidFill>
                  <a:schemeClr val="accent2"/>
                </a:solidFill>
              </a:rPr>
              <a:t> ClinicalTrials.gov. NCT05686070. </a:t>
            </a:r>
            <a:r>
              <a:rPr lang="en-US" dirty="0">
                <a:solidFill>
                  <a:schemeClr val="accent2"/>
                </a:solidFill>
                <a:hlinkClick r:id="rId3">
                  <a:extLst>
                    <a:ext uri="{A12FA001-AC4F-418D-AE19-62706E023703}">
                      <ahyp:hlinkClr xmlns:ahyp="http://schemas.microsoft.com/office/drawing/2018/hyperlinkcolor" val="tx"/>
                    </a:ext>
                  </a:extLst>
                </a:hlinkClick>
              </a:rPr>
              <a:t>https://clinicaltrials.gov/study/NCT05686070</a:t>
            </a:r>
            <a:r>
              <a:rPr lang="en-US" dirty="0">
                <a:solidFill>
                  <a:schemeClr val="accent2"/>
                </a:solidFill>
              </a:rPr>
              <a:t>. Accessed January 2026; </a:t>
            </a:r>
            <a:r>
              <a:rPr lang="en-US" b="1" dirty="0">
                <a:solidFill>
                  <a:schemeClr val="accent2"/>
                </a:solidFill>
              </a:rPr>
              <a:t>2.</a:t>
            </a:r>
            <a:r>
              <a:rPr lang="en-US" dirty="0">
                <a:solidFill>
                  <a:schemeClr val="accent2"/>
                </a:solidFill>
              </a:rPr>
              <a:t> Sharma M, et al. Eur Stroke J. 2026;11(1):1–11.</a:t>
            </a:r>
          </a:p>
        </p:txBody>
      </p:sp>
      <p:sp>
        <p:nvSpPr>
          <p:cNvPr id="21" name="Rectangle: Rounded Corners 25">
            <a:extLst>
              <a:ext uri="{FF2B5EF4-FFF2-40B4-BE49-F238E27FC236}">
                <a16:creationId xmlns:a16="http://schemas.microsoft.com/office/drawing/2014/main" id="{1FD953EF-464F-59B2-69A8-3BD929972C81}"/>
              </a:ext>
            </a:extLst>
          </p:cNvPr>
          <p:cNvSpPr/>
          <p:nvPr/>
        </p:nvSpPr>
        <p:spPr>
          <a:xfrm>
            <a:off x="359569" y="1315669"/>
            <a:ext cx="1346768" cy="285360"/>
          </a:xfrm>
          <a:prstGeom prst="rect">
            <a:avLst/>
          </a:prstGeom>
          <a:solidFill>
            <a:schemeClr val="tx2"/>
          </a:solidFill>
          <a:ln w="25400" cap="flat" cmpd="sng" algn="ctr">
            <a:solidFill>
              <a:schemeClr val="tx2"/>
            </a:solidFill>
            <a:prstDash val="solid"/>
          </a:ln>
          <a:effectLst/>
        </p:spPr>
        <p:txBody>
          <a:bodyPr lIns="81000" tIns="54000" rtlCol="0" anchor="t">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a:ea typeface="+mn-ea"/>
                <a:cs typeface="Arial" panose="020B0604020202020204" pitchFamily="34" charset="0"/>
              </a:rPr>
              <a:t>Study design</a:t>
            </a:r>
            <a:r>
              <a:rPr kumimoji="0" lang="en-GB" sz="1200" b="1" i="0" u="none" strike="noStrike" kern="0" cap="none" spc="0" normalizeH="0" baseline="30000" noProof="0">
                <a:ln>
                  <a:noFill/>
                </a:ln>
                <a:solidFill>
                  <a:srgbClr val="FFFFFF"/>
                </a:solidFill>
                <a:effectLst/>
                <a:uLnTx/>
                <a:uFillTx/>
                <a:latin typeface="Arial"/>
                <a:ea typeface="+mn-ea"/>
                <a:cs typeface="Arial" panose="020B0604020202020204" pitchFamily="34" charset="0"/>
              </a:rPr>
              <a:t>1,2</a:t>
            </a:r>
            <a:endParaRPr kumimoji="0" lang="en-GB" sz="1200" b="1" i="0" u="none" strike="noStrike" kern="0" cap="none" spc="0" normalizeH="0" baseline="0" noProof="0">
              <a:ln>
                <a:noFill/>
              </a:ln>
              <a:solidFill>
                <a:srgbClr val="FFFFFF"/>
              </a:solidFill>
              <a:effectLst/>
              <a:uLnTx/>
              <a:uFillTx/>
              <a:latin typeface="Arial"/>
              <a:ea typeface="+mn-ea"/>
              <a:cs typeface="Arial" panose="020B0604020202020204" pitchFamily="34" charset="0"/>
            </a:endParaRPr>
          </a:p>
        </p:txBody>
      </p:sp>
      <p:sp>
        <p:nvSpPr>
          <p:cNvPr id="31" name="Rounded Rectangle 30">
            <a:extLst>
              <a:ext uri="{FF2B5EF4-FFF2-40B4-BE49-F238E27FC236}">
                <a16:creationId xmlns:a16="http://schemas.microsoft.com/office/drawing/2014/main" id="{08FD7312-667A-5ABB-65FB-C0F34A19DC12}"/>
              </a:ext>
            </a:extLst>
          </p:cNvPr>
          <p:cNvSpPr/>
          <p:nvPr/>
        </p:nvSpPr>
        <p:spPr bwMode="gray">
          <a:xfrm>
            <a:off x="584790" y="1871420"/>
            <a:ext cx="1697010" cy="1154777"/>
          </a:xfrm>
          <a:prstGeom prst="roundRect">
            <a:avLst/>
          </a:prstGeom>
          <a:solidFill>
            <a:schemeClr val="accent4">
              <a:lumMod val="20000"/>
              <a:lumOff val="80000"/>
            </a:schemeClr>
          </a:solidFill>
          <a:ln w="76200">
            <a:noFill/>
          </a:ln>
          <a:effectLst/>
        </p:spPr>
        <p:txBody>
          <a:bodyPr lIns="102870" rIns="102870" rtlCol="0" anchor="ctr"/>
          <a:lstStyle/>
          <a:p>
            <a:pPr marL="0" marR="0" lvl="0" indent="0" algn="ctr" defTabSz="685800" eaLnBrk="1" fontAlgn="auto" latinLnBrk="0" hangingPunct="1">
              <a:lnSpc>
                <a:spcPct val="100000"/>
              </a:lnSpc>
              <a:spcBef>
                <a:spcPts val="450"/>
              </a:spcBef>
              <a:spcAft>
                <a:spcPts val="0"/>
              </a:spcAft>
              <a:buClrTx/>
              <a:buSzTx/>
              <a:buFontTx/>
              <a:buNone/>
              <a:tabLst/>
              <a:defRPr/>
            </a:pPr>
            <a:r>
              <a:rPr kumimoji="0" lang="en-US" sz="900" b="0" i="0" u="none" strike="noStrike" kern="0" cap="none" spc="0" normalizeH="0" baseline="0" noProof="0">
                <a:ln>
                  <a:noFill/>
                </a:ln>
                <a:effectLst/>
                <a:uLnTx/>
                <a:uFillTx/>
                <a:latin typeface="Arial"/>
                <a:ea typeface="+mn-ea"/>
                <a:cs typeface="Arial" panose="020B0604020202020204" pitchFamily="34" charset="0"/>
              </a:rPr>
              <a:t>Adults ≥18 years old with </a:t>
            </a:r>
            <a:br>
              <a:rPr kumimoji="0" lang="en-US" sz="900" b="0" i="0" u="none" strike="noStrike" kern="0" cap="none" spc="0" normalizeH="0" baseline="0" noProof="0">
                <a:ln>
                  <a:noFill/>
                </a:ln>
                <a:effectLst/>
                <a:uLnTx/>
                <a:uFillTx/>
                <a:latin typeface="Arial"/>
                <a:ea typeface="+mn-ea"/>
                <a:cs typeface="Arial" panose="020B0604020202020204" pitchFamily="34" charset="0"/>
              </a:rPr>
            </a:br>
            <a:r>
              <a:rPr kumimoji="0" lang="en-US" sz="900" b="0" i="0" u="none" strike="noStrike" kern="0" cap="none" spc="0" normalizeH="0" baseline="0" noProof="0">
                <a:ln>
                  <a:noFill/>
                </a:ln>
                <a:effectLst/>
                <a:uLnTx/>
                <a:uFillTx/>
                <a:latin typeface="Arial"/>
                <a:ea typeface="+mn-ea"/>
                <a:cs typeface="Arial" panose="020B0604020202020204" pitchFamily="34" charset="0"/>
              </a:rPr>
              <a:t>non-cardioembolic ischemic stroke or high-risk TIA on</a:t>
            </a:r>
            <a:br>
              <a:rPr kumimoji="0" lang="en-US" sz="900" b="0" i="0" u="none" strike="noStrike" kern="0" cap="none" spc="0" normalizeH="0" baseline="0" noProof="0">
                <a:ln>
                  <a:noFill/>
                </a:ln>
                <a:effectLst/>
                <a:uLnTx/>
                <a:uFillTx/>
                <a:latin typeface="Arial"/>
                <a:ea typeface="+mn-ea"/>
                <a:cs typeface="Arial" panose="020B0604020202020204" pitchFamily="34" charset="0"/>
              </a:rPr>
            </a:br>
            <a:r>
              <a:rPr kumimoji="0" lang="en-US" sz="900" b="0" i="0" u="none" strike="noStrike" kern="0" cap="none" spc="0" normalizeH="0" baseline="0" noProof="0">
                <a:ln>
                  <a:noFill/>
                </a:ln>
                <a:effectLst/>
                <a:uLnTx/>
                <a:uFillTx/>
                <a:latin typeface="Arial"/>
                <a:ea typeface="+mn-ea"/>
                <a:cs typeface="Arial" panose="020B0604020202020204" pitchFamily="34" charset="0"/>
              </a:rPr>
              <a:t> antiplatelet therapy</a:t>
            </a:r>
          </a:p>
        </p:txBody>
      </p:sp>
      <p:sp>
        <p:nvSpPr>
          <p:cNvPr id="32" name="Oval 31">
            <a:extLst>
              <a:ext uri="{FF2B5EF4-FFF2-40B4-BE49-F238E27FC236}">
                <a16:creationId xmlns:a16="http://schemas.microsoft.com/office/drawing/2014/main" id="{E052F077-0191-699A-1523-B19A391BF710}"/>
              </a:ext>
            </a:extLst>
          </p:cNvPr>
          <p:cNvSpPr/>
          <p:nvPr/>
        </p:nvSpPr>
        <p:spPr bwMode="gray">
          <a:xfrm>
            <a:off x="2804009" y="2160808"/>
            <a:ext cx="576000" cy="576000"/>
          </a:xfrm>
          <a:prstGeom prst="ellipse">
            <a:avLst/>
          </a:prstGeom>
          <a:solidFill>
            <a:schemeClr val="accent1"/>
          </a:solidFill>
          <a:ln w="76200">
            <a:solidFill>
              <a:srgbClr val="FFFFFF"/>
            </a:solidFill>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a:ln>
                  <a:noFill/>
                </a:ln>
                <a:solidFill>
                  <a:srgbClr val="FFFFFF"/>
                </a:solidFill>
                <a:effectLst/>
                <a:uLnTx/>
                <a:uFillTx/>
                <a:latin typeface="Arial"/>
                <a:ea typeface="+mn-ea"/>
                <a:cs typeface="Arial" panose="020B0604020202020204" pitchFamily="34" charset="0"/>
              </a:rPr>
              <a:t>R*</a:t>
            </a:r>
          </a:p>
        </p:txBody>
      </p:sp>
      <p:cxnSp>
        <p:nvCxnSpPr>
          <p:cNvPr id="33" name="Straight Arrow Connector 32">
            <a:extLst>
              <a:ext uri="{FF2B5EF4-FFF2-40B4-BE49-F238E27FC236}">
                <a16:creationId xmlns:a16="http://schemas.microsoft.com/office/drawing/2014/main" id="{37D0F7E1-DCC3-0566-8A2F-4AE9477761C9}"/>
              </a:ext>
            </a:extLst>
          </p:cNvPr>
          <p:cNvCxnSpPr>
            <a:cxnSpLocks/>
            <a:endCxn id="32" idx="2"/>
          </p:cNvCxnSpPr>
          <p:nvPr/>
        </p:nvCxnSpPr>
        <p:spPr bwMode="gray">
          <a:xfrm flipV="1">
            <a:off x="2281800" y="2448808"/>
            <a:ext cx="522209" cy="1"/>
          </a:xfrm>
          <a:prstGeom prst="straightConnector1">
            <a:avLst/>
          </a:prstGeom>
          <a:noFill/>
          <a:ln w="12700" cap="flat" cmpd="sng" algn="ctr">
            <a:solidFill>
              <a:srgbClr val="464545"/>
            </a:solidFill>
            <a:prstDash val="solid"/>
            <a:tailEnd type="triangle" w="med" len="med"/>
          </a:ln>
          <a:effectLst/>
        </p:spPr>
      </p:cxnSp>
      <p:sp>
        <p:nvSpPr>
          <p:cNvPr id="34" name="TextBox 33">
            <a:extLst>
              <a:ext uri="{FF2B5EF4-FFF2-40B4-BE49-F238E27FC236}">
                <a16:creationId xmlns:a16="http://schemas.microsoft.com/office/drawing/2014/main" id="{5F1FE232-7566-1966-92C6-5A29057B66D0}"/>
              </a:ext>
            </a:extLst>
          </p:cNvPr>
          <p:cNvSpPr txBox="1"/>
          <p:nvPr/>
        </p:nvSpPr>
        <p:spPr bwMode="gray">
          <a:xfrm>
            <a:off x="2628324" y="2830981"/>
            <a:ext cx="958596" cy="507831"/>
          </a:xfrm>
          <a:prstGeom prst="rect">
            <a:avLst/>
          </a:prstGeom>
          <a:noFill/>
        </p:spPr>
        <p:txBody>
          <a:bodyPr vert="horz" wrap="square" lIns="0" tIns="0" rIns="0" bIns="0"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Randomization </a:t>
            </a:r>
            <a:b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br>
            <a: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within 72 hours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of symptom onset</a:t>
            </a:r>
            <a:r>
              <a:rPr kumimoji="0" lang="en-US" sz="825" b="0" i="0" u="none" strike="noStrike" kern="0" cap="none" spc="0" normalizeH="0" baseline="30000" noProof="0">
                <a:ln>
                  <a:noFill/>
                </a:ln>
                <a:solidFill>
                  <a:srgbClr val="464545"/>
                </a:solidFill>
                <a:effectLst/>
                <a:uLnTx/>
                <a:uFillTx/>
              </a:rPr>
              <a:t> </a:t>
            </a:r>
            <a: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 </a:t>
            </a:r>
            <a:b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br>
            <a:r>
              <a:rPr kumimoji="0" lang="en-US" sz="825"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at 1:1 ratio</a:t>
            </a:r>
            <a:endParaRPr kumimoji="0" lang="en-US" sz="825" b="1" i="0" u="none" strike="noStrike" kern="0" cap="none" spc="0" normalizeH="0" baseline="30000" noProof="0">
              <a:ln>
                <a:noFill/>
              </a:ln>
              <a:solidFill>
                <a:srgbClr val="464545"/>
              </a:solidFill>
              <a:effectLst/>
              <a:uLnTx/>
              <a:uFillTx/>
              <a:latin typeface="Arial" panose="020B0604020202020204" pitchFamily="34" charset="0"/>
              <a:cs typeface="Arial" panose="020B0604020202020204" pitchFamily="34" charset="0"/>
            </a:endParaRPr>
          </a:p>
        </p:txBody>
      </p:sp>
      <p:cxnSp>
        <p:nvCxnSpPr>
          <p:cNvPr id="37" name="Straight Arrow Connector 36">
            <a:extLst>
              <a:ext uri="{FF2B5EF4-FFF2-40B4-BE49-F238E27FC236}">
                <a16:creationId xmlns:a16="http://schemas.microsoft.com/office/drawing/2014/main" id="{1BF061A9-B1BA-F7D0-E4DC-705B1AD615E1}"/>
              </a:ext>
            </a:extLst>
          </p:cNvPr>
          <p:cNvCxnSpPr>
            <a:cxnSpLocks/>
          </p:cNvCxnSpPr>
          <p:nvPr/>
        </p:nvCxnSpPr>
        <p:spPr>
          <a:xfrm>
            <a:off x="6644692" y="3738147"/>
            <a:ext cx="1967361" cy="0"/>
          </a:xfrm>
          <a:prstGeom prst="straightConnector1">
            <a:avLst/>
          </a:prstGeom>
          <a:noFill/>
          <a:ln w="101600" cap="flat" cmpd="sng" algn="ctr">
            <a:solidFill>
              <a:srgbClr val="FFFFFF"/>
            </a:solidFill>
            <a:prstDash val="solid"/>
            <a:tailEnd type="none" w="lg" len="lg"/>
          </a:ln>
          <a:effectLst/>
        </p:spPr>
      </p:cxnSp>
      <p:sp>
        <p:nvSpPr>
          <p:cNvPr id="38" name="TextBox 37">
            <a:extLst>
              <a:ext uri="{FF2B5EF4-FFF2-40B4-BE49-F238E27FC236}">
                <a16:creationId xmlns:a16="http://schemas.microsoft.com/office/drawing/2014/main" id="{A5F79952-3E1D-3B4D-22AE-87EFB71B1FBD}"/>
              </a:ext>
            </a:extLst>
          </p:cNvPr>
          <p:cNvSpPr txBox="1"/>
          <p:nvPr/>
        </p:nvSpPr>
        <p:spPr bwMode="gray">
          <a:xfrm>
            <a:off x="4494572" y="3035135"/>
            <a:ext cx="1307103" cy="186351"/>
          </a:xfrm>
          <a:prstGeom prst="rect">
            <a:avLst/>
          </a:prstGeom>
          <a:solidFill>
            <a:srgbClr val="FFFFFF"/>
          </a:solidFill>
        </p:spPr>
        <p:txBody>
          <a:bodyPr vert="horz" wrap="none" lIns="0" tIns="0" rIns="0" bIns="0" rtlCol="0" anchor="ctr">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825" b="0"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endParaRPr>
          </a:p>
        </p:txBody>
      </p:sp>
      <p:sp>
        <p:nvSpPr>
          <p:cNvPr id="27" name="Left Brace 26">
            <a:extLst>
              <a:ext uri="{FF2B5EF4-FFF2-40B4-BE49-F238E27FC236}">
                <a16:creationId xmlns:a16="http://schemas.microsoft.com/office/drawing/2014/main" id="{BBC9CFD1-FC85-C972-A6B9-D17B9E6EE653}"/>
              </a:ext>
            </a:extLst>
          </p:cNvPr>
          <p:cNvSpPr/>
          <p:nvPr/>
        </p:nvSpPr>
        <p:spPr>
          <a:xfrm rot="10800000">
            <a:off x="6034728" y="2179529"/>
            <a:ext cx="1236280" cy="570750"/>
          </a:xfrm>
          <a:prstGeom prst="leftBrace">
            <a:avLst>
              <a:gd name="adj1" fmla="val 0"/>
              <a:gd name="adj2" fmla="val 50771"/>
            </a:avLst>
          </a:prstGeom>
          <a:noFill/>
          <a:ln w="12700" cap="flat" cmpd="sng" algn="ctr">
            <a:solidFill>
              <a:srgbClr val="464545"/>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28" name="Rounded Rectangle 27">
            <a:extLst>
              <a:ext uri="{FF2B5EF4-FFF2-40B4-BE49-F238E27FC236}">
                <a16:creationId xmlns:a16="http://schemas.microsoft.com/office/drawing/2014/main" id="{F0E9793C-CB7D-F200-3A62-CEB63BF589FC}"/>
              </a:ext>
            </a:extLst>
          </p:cNvPr>
          <p:cNvSpPr/>
          <p:nvPr/>
        </p:nvSpPr>
        <p:spPr bwMode="gray">
          <a:xfrm>
            <a:off x="4258482" y="1877924"/>
            <a:ext cx="1779286" cy="566062"/>
          </a:xfrm>
          <a:prstGeom prst="roundRect">
            <a:avLst/>
          </a:prstGeom>
          <a:solidFill>
            <a:schemeClr val="accent6"/>
          </a:solidFill>
          <a:ln w="50800">
            <a:noFill/>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err="1">
                <a:ln>
                  <a:noFill/>
                </a:ln>
                <a:solidFill>
                  <a:schemeClr val="bg1"/>
                </a:solidFill>
                <a:effectLst/>
                <a:uLnTx/>
                <a:uFillTx/>
                <a:latin typeface="Arial"/>
                <a:ea typeface="+mn-ea"/>
                <a:cs typeface="Arial" panose="020B0604020202020204" pitchFamily="34" charset="0"/>
              </a:rPr>
              <a:t>Asundexian</a:t>
            </a:r>
            <a:r>
              <a:rPr kumimoji="0" lang="en-US" sz="1000" b="0" i="0" u="none" strike="noStrike" kern="0" cap="none" spc="0" normalizeH="0" baseline="0" noProof="0">
                <a:ln>
                  <a:noFill/>
                </a:ln>
                <a:solidFill>
                  <a:schemeClr val="bg1"/>
                </a:solidFill>
                <a:effectLst/>
                <a:uLnTx/>
                <a:uFillTx/>
                <a:latin typeface="Arial"/>
                <a:ea typeface="+mn-ea"/>
                <a:cs typeface="Arial" panose="020B0604020202020204" pitchFamily="34" charset="0"/>
              </a:rPr>
              <a:t> 50 mg</a:t>
            </a:r>
            <a:br>
              <a:rPr kumimoji="0" lang="en-US" sz="1000" b="0" i="0" u="none" strike="noStrike" kern="0" cap="none" spc="0" normalizeH="0" baseline="0" noProof="0">
                <a:ln>
                  <a:noFill/>
                </a:ln>
                <a:solidFill>
                  <a:schemeClr val="bg1"/>
                </a:solidFill>
                <a:effectLst/>
                <a:uLnTx/>
                <a:uFillTx/>
                <a:latin typeface="Arial"/>
                <a:ea typeface="+mn-ea"/>
                <a:cs typeface="Arial" panose="020B0604020202020204" pitchFamily="34" charset="0"/>
              </a:rPr>
            </a:br>
            <a:r>
              <a:rPr kumimoji="0" lang="en-US" sz="1000" b="0" i="0" u="none" strike="noStrike" kern="0" cap="none" spc="0" normalizeH="0" baseline="0" noProof="0">
                <a:ln>
                  <a:noFill/>
                </a:ln>
                <a:solidFill>
                  <a:schemeClr val="bg1"/>
                </a:solidFill>
                <a:effectLst/>
                <a:uLnTx/>
                <a:uFillTx/>
                <a:latin typeface="Arial"/>
                <a:ea typeface="+mn-ea"/>
                <a:cs typeface="Arial" panose="020B0604020202020204" pitchFamily="34" charset="0"/>
              </a:rPr>
              <a:t>once daily</a:t>
            </a:r>
          </a:p>
        </p:txBody>
      </p:sp>
      <p:sp>
        <p:nvSpPr>
          <p:cNvPr id="29" name="Rounded Rectangle 28">
            <a:extLst>
              <a:ext uri="{FF2B5EF4-FFF2-40B4-BE49-F238E27FC236}">
                <a16:creationId xmlns:a16="http://schemas.microsoft.com/office/drawing/2014/main" id="{934E7912-DC1C-FEFD-7B8B-6375D8004B99}"/>
              </a:ext>
            </a:extLst>
          </p:cNvPr>
          <p:cNvSpPr/>
          <p:nvPr/>
        </p:nvSpPr>
        <p:spPr bwMode="gray">
          <a:xfrm>
            <a:off x="4261521" y="2478147"/>
            <a:ext cx="1773207" cy="541546"/>
          </a:xfrm>
          <a:prstGeom prst="roundRect">
            <a:avLst/>
          </a:prstGeom>
          <a:solidFill>
            <a:schemeClr val="bg2"/>
          </a:solidFill>
          <a:ln w="50800">
            <a:noFill/>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a:ln>
                  <a:noFill/>
                </a:ln>
                <a:effectLst/>
                <a:uLnTx/>
                <a:uFillTx/>
                <a:latin typeface="Arial"/>
                <a:ea typeface="+mn-ea"/>
                <a:cs typeface="Arial" panose="020B0604020202020204" pitchFamily="34" charset="0"/>
              </a:rPr>
              <a:t>Placebo</a:t>
            </a:r>
            <a:br>
              <a:rPr kumimoji="0" lang="en-US" sz="1000" b="0" i="0" u="none" strike="noStrike" kern="0" cap="none" spc="0" normalizeH="0" baseline="0" noProof="0">
                <a:ln>
                  <a:noFill/>
                </a:ln>
                <a:effectLst/>
                <a:uLnTx/>
                <a:uFillTx/>
                <a:latin typeface="Arial"/>
                <a:ea typeface="+mn-ea"/>
                <a:cs typeface="Arial" panose="020B0604020202020204" pitchFamily="34" charset="0"/>
              </a:rPr>
            </a:br>
            <a:r>
              <a:rPr kumimoji="0" lang="en-US" sz="1000" b="0" i="0" u="none" strike="noStrike" kern="0" cap="none" spc="0" normalizeH="0" baseline="0" noProof="0">
                <a:ln>
                  <a:noFill/>
                </a:ln>
                <a:effectLst/>
                <a:uLnTx/>
                <a:uFillTx/>
                <a:latin typeface="Arial"/>
                <a:ea typeface="+mn-ea"/>
                <a:cs typeface="Arial" panose="020B0604020202020204" pitchFamily="34" charset="0"/>
              </a:rPr>
              <a:t>once daily</a:t>
            </a:r>
          </a:p>
        </p:txBody>
      </p:sp>
      <p:sp>
        <p:nvSpPr>
          <p:cNvPr id="36" name="Left Brace 35">
            <a:extLst>
              <a:ext uri="{FF2B5EF4-FFF2-40B4-BE49-F238E27FC236}">
                <a16:creationId xmlns:a16="http://schemas.microsoft.com/office/drawing/2014/main" id="{4624DABE-7C84-D206-5613-C7FE4D383E50}"/>
              </a:ext>
            </a:extLst>
          </p:cNvPr>
          <p:cNvSpPr/>
          <p:nvPr/>
        </p:nvSpPr>
        <p:spPr>
          <a:xfrm>
            <a:off x="3402066" y="2195362"/>
            <a:ext cx="868112" cy="566062"/>
          </a:xfrm>
          <a:prstGeom prst="leftBrace">
            <a:avLst>
              <a:gd name="adj1" fmla="val 0"/>
              <a:gd name="adj2" fmla="val 50771"/>
            </a:avLst>
          </a:prstGeom>
          <a:noFill/>
          <a:ln w="12700" cap="flat" cmpd="sng" algn="ctr">
            <a:solidFill>
              <a:srgbClr val="464545"/>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Arial"/>
              <a:ea typeface="+mn-ea"/>
              <a:cs typeface="Arial" panose="020B0604020202020204" pitchFamily="34" charset="0"/>
            </a:endParaRPr>
          </a:p>
        </p:txBody>
      </p:sp>
      <p:sp>
        <p:nvSpPr>
          <p:cNvPr id="39" name="TextBox 38">
            <a:extLst>
              <a:ext uri="{FF2B5EF4-FFF2-40B4-BE49-F238E27FC236}">
                <a16:creationId xmlns:a16="http://schemas.microsoft.com/office/drawing/2014/main" id="{17E06896-09E4-C5DB-6F76-3A629B178680}"/>
              </a:ext>
            </a:extLst>
          </p:cNvPr>
          <p:cNvSpPr txBox="1"/>
          <p:nvPr/>
        </p:nvSpPr>
        <p:spPr>
          <a:xfrm>
            <a:off x="7047186" y="2129060"/>
            <a:ext cx="1591642" cy="664012"/>
          </a:xfrm>
          <a:prstGeom prst="roundRect">
            <a:avLst/>
          </a:prstGeom>
          <a:solidFill>
            <a:schemeClr val="accent5"/>
          </a:solidFill>
          <a:ln>
            <a:noFill/>
          </a:ln>
        </p:spPr>
        <p:txBody>
          <a:bodyPr wrap="square" tIns="91440" bIns="9144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effectLst/>
                <a:uLnTx/>
                <a:uFillTx/>
                <a:latin typeface="Arial" panose="020B0604020202020204" pitchFamily="34" charset="0"/>
                <a:cs typeface="Arial" panose="020B0604020202020204" pitchFamily="34" charset="0"/>
              </a:rPr>
              <a:t>CEOT: </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effectLst/>
                <a:uLnTx/>
                <a:uFillTx/>
                <a:latin typeface="Arial" panose="020B0604020202020204" pitchFamily="34" charset="0"/>
                <a:cs typeface="Arial" panose="020B0604020202020204" pitchFamily="34" charset="0"/>
              </a:rPr>
              <a:t>2 weeks after stopping study drug</a:t>
            </a:r>
            <a:endParaRPr kumimoji="0" lang="en-US" sz="900" b="1" i="0" u="none" strike="noStrike" kern="0" cap="none" spc="0" normalizeH="0" baseline="30000" noProof="0">
              <a:ln>
                <a:noFill/>
              </a:ln>
              <a:effectLst/>
              <a:uLnTx/>
              <a:uFillTx/>
              <a:latin typeface="Arial" panose="020B0604020202020204" pitchFamily="34" charset="0"/>
              <a:cs typeface="Arial" panose="020B0604020202020204" pitchFamily="34" charset="0"/>
            </a:endParaRPr>
          </a:p>
        </p:txBody>
      </p:sp>
      <p:sp>
        <p:nvSpPr>
          <p:cNvPr id="43" name="object 6">
            <a:extLst>
              <a:ext uri="{FF2B5EF4-FFF2-40B4-BE49-F238E27FC236}">
                <a16:creationId xmlns:a16="http://schemas.microsoft.com/office/drawing/2014/main" id="{3EFDE108-F925-E1C5-651A-08D1ACB879B7}"/>
              </a:ext>
            </a:extLst>
          </p:cNvPr>
          <p:cNvSpPr/>
          <p:nvPr/>
        </p:nvSpPr>
        <p:spPr>
          <a:xfrm>
            <a:off x="2428197" y="3538221"/>
            <a:ext cx="6210631" cy="566062"/>
          </a:xfrm>
          <a:prstGeom prst="roundRect">
            <a:avLst/>
          </a:prstGeom>
          <a:solidFill>
            <a:schemeClr val="bg1">
              <a:lumMod val="65000"/>
            </a:schemeClr>
          </a:solidFill>
          <a:ln w="25400">
            <a:noFill/>
          </a:ln>
        </p:spPr>
        <p:txBody>
          <a:bodyPr wrap="square" lIns="0" tIns="0" rIns="0" bIns="0"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88" b="1" i="0" u="none" strike="noStrike" kern="1200" cap="none" spc="0" normalizeH="0" baseline="0" noProof="0">
              <a:ln>
                <a:noFill/>
              </a:ln>
              <a:solidFill>
                <a:schemeClr val="bg1"/>
              </a:solidFill>
              <a:effectLst/>
              <a:uLnTx/>
              <a:uFillTx/>
              <a:latin typeface="Arial"/>
              <a:ea typeface="+mn-ea"/>
              <a:cs typeface="Arial"/>
            </a:endParaRPr>
          </a:p>
        </p:txBody>
      </p:sp>
      <p:sp>
        <p:nvSpPr>
          <p:cNvPr id="46" name="object 89">
            <a:extLst>
              <a:ext uri="{FF2B5EF4-FFF2-40B4-BE49-F238E27FC236}">
                <a16:creationId xmlns:a16="http://schemas.microsoft.com/office/drawing/2014/main" id="{9CF87842-AAD6-FC40-358B-D542BFF26C40}"/>
              </a:ext>
            </a:extLst>
          </p:cNvPr>
          <p:cNvSpPr/>
          <p:nvPr/>
        </p:nvSpPr>
        <p:spPr>
          <a:xfrm>
            <a:off x="2626321" y="3698142"/>
            <a:ext cx="626775" cy="246221"/>
          </a:xfrm>
          <a:prstGeom prst="rect">
            <a:avLst/>
          </a:prstGeom>
          <a:noFill/>
          <a:ln w="12700">
            <a:noFill/>
          </a:ln>
        </p:spPr>
        <p:txBody>
          <a:bodyPr wrap="none" lIns="0" tIns="0" rIns="0" bIns="0" rtlCol="0" anchor="ct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defTabSz="914400" rtl="0" eaLnBrk="1" fontAlgn="auto" latinLnBrk="0" hangingPunct="1">
              <a:lnSpc>
                <a:spcPct val="100000"/>
              </a:lnSpc>
              <a:spcBef>
                <a:spcPts val="0"/>
              </a:spcBef>
              <a:spcAft>
                <a:spcPts val="0"/>
              </a:spcAft>
              <a:buClrTx/>
              <a:buSzTx/>
              <a:buFontTx/>
              <a:buNone/>
              <a:tabLst>
                <a:tab pos="1622822" algn="l"/>
              </a:tabLst>
              <a:defRPr/>
            </a:pPr>
            <a:r>
              <a:rPr kumimoji="0" lang="en-US" sz="800" b="1" i="0" u="none" strike="noStrike" kern="1200" cap="none" spc="0" normalizeH="0" baseline="0" noProof="0">
                <a:ln>
                  <a:noFill/>
                </a:ln>
                <a:solidFill>
                  <a:schemeClr val="bg1"/>
                </a:solidFill>
                <a:effectLst/>
                <a:uLnTx/>
                <a:uFillTx/>
                <a:latin typeface="Arial"/>
                <a:ea typeface="+mn-ea"/>
                <a:cs typeface="Arial"/>
              </a:rPr>
              <a:t>Start date:</a:t>
            </a:r>
          </a:p>
          <a:p>
            <a:pPr marL="0" marR="0" lvl="1" indent="0" defTabSz="914400" rtl="0" eaLnBrk="1" fontAlgn="auto" latinLnBrk="0" hangingPunct="1">
              <a:lnSpc>
                <a:spcPct val="100000"/>
              </a:lnSpc>
              <a:spcBef>
                <a:spcPts val="0"/>
              </a:spcBef>
              <a:spcAft>
                <a:spcPts val="0"/>
              </a:spcAft>
              <a:buClrTx/>
              <a:buSzTx/>
              <a:buFontTx/>
              <a:buNone/>
              <a:tabLst>
                <a:tab pos="1622822" algn="l"/>
              </a:tabLst>
              <a:defRPr/>
            </a:pPr>
            <a:r>
              <a:rPr kumimoji="0" lang="en-US" sz="800" b="0" i="0" u="none" strike="noStrike" kern="1200" cap="none" spc="0" normalizeH="0" baseline="0" noProof="0">
                <a:ln>
                  <a:noFill/>
                </a:ln>
                <a:solidFill>
                  <a:schemeClr val="bg1"/>
                </a:solidFill>
                <a:effectLst/>
                <a:uLnTx/>
                <a:uFillTx/>
                <a:latin typeface="Arial"/>
                <a:ea typeface="+mn-ea"/>
                <a:cs typeface="Arial"/>
              </a:rPr>
              <a:t>January 2023</a:t>
            </a:r>
          </a:p>
        </p:txBody>
      </p:sp>
      <p:cxnSp>
        <p:nvCxnSpPr>
          <p:cNvPr id="47" name="Straight Arrow Connector 46">
            <a:extLst>
              <a:ext uri="{FF2B5EF4-FFF2-40B4-BE49-F238E27FC236}">
                <a16:creationId xmlns:a16="http://schemas.microsoft.com/office/drawing/2014/main" id="{DE9BF6A0-9ECE-E73A-9CE0-A4CA744B3A8E}"/>
              </a:ext>
            </a:extLst>
          </p:cNvPr>
          <p:cNvCxnSpPr>
            <a:cxnSpLocks/>
          </p:cNvCxnSpPr>
          <p:nvPr/>
        </p:nvCxnSpPr>
        <p:spPr>
          <a:xfrm>
            <a:off x="3606763" y="3765372"/>
            <a:ext cx="3737457" cy="0"/>
          </a:xfrm>
          <a:prstGeom prst="straightConnector1">
            <a:avLst/>
          </a:prstGeom>
          <a:noFill/>
          <a:ln w="19050" cap="flat" cmpd="sng" algn="ctr">
            <a:solidFill>
              <a:schemeClr val="bg1"/>
            </a:solidFill>
            <a:prstDash val="solid"/>
            <a:tailEnd type="triangle"/>
          </a:ln>
          <a:effectLst/>
        </p:spPr>
      </p:cxnSp>
      <p:sp>
        <p:nvSpPr>
          <p:cNvPr id="48" name="object 89">
            <a:extLst>
              <a:ext uri="{FF2B5EF4-FFF2-40B4-BE49-F238E27FC236}">
                <a16:creationId xmlns:a16="http://schemas.microsoft.com/office/drawing/2014/main" id="{829B81B9-1F93-CCA9-0B18-C690D1A49F9D}"/>
              </a:ext>
            </a:extLst>
          </p:cNvPr>
          <p:cNvSpPr/>
          <p:nvPr/>
        </p:nvSpPr>
        <p:spPr>
          <a:xfrm>
            <a:off x="7536251" y="3698142"/>
            <a:ext cx="867225" cy="246221"/>
          </a:xfrm>
          <a:prstGeom prst="rect">
            <a:avLst/>
          </a:prstGeom>
          <a:noFill/>
          <a:ln w="12700">
            <a:noFill/>
          </a:ln>
        </p:spPr>
        <p:txBody>
          <a:bodyPr wrap="square" lIns="0" tIns="0" rIns="0" bIns="0" rtlCol="0" anchor="ctr">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1" indent="0" algn="r" defTabSz="914400" rtl="0" eaLnBrk="1" fontAlgn="auto" latinLnBrk="0" hangingPunct="1">
              <a:lnSpc>
                <a:spcPct val="100000"/>
              </a:lnSpc>
              <a:spcBef>
                <a:spcPts val="0"/>
              </a:spcBef>
              <a:spcAft>
                <a:spcPts val="0"/>
              </a:spcAft>
              <a:buClrTx/>
              <a:buSzTx/>
              <a:buFontTx/>
              <a:buNone/>
              <a:tabLst>
                <a:tab pos="1622822" algn="l"/>
              </a:tabLst>
              <a:defRPr/>
            </a:pPr>
            <a:r>
              <a:rPr kumimoji="0" lang="en-US" sz="800" b="1" i="0" u="none" strike="noStrike" kern="1200" cap="none" spc="0" normalizeH="0" baseline="0" noProof="0">
                <a:ln>
                  <a:noFill/>
                </a:ln>
                <a:solidFill>
                  <a:schemeClr val="bg1"/>
                </a:solidFill>
                <a:effectLst/>
                <a:uLnTx/>
                <a:uFillTx/>
                <a:latin typeface="Arial"/>
                <a:ea typeface="+mn-ea"/>
                <a:cs typeface="Arial"/>
              </a:rPr>
              <a:t>Completion date: </a:t>
            </a:r>
            <a:br>
              <a:rPr kumimoji="0" lang="en-US" sz="800" b="1" i="0" u="none" strike="noStrike" kern="1200" cap="none" spc="0" normalizeH="0" baseline="0" noProof="0">
                <a:ln>
                  <a:noFill/>
                </a:ln>
                <a:solidFill>
                  <a:schemeClr val="bg1"/>
                </a:solidFill>
                <a:effectLst/>
                <a:uLnTx/>
                <a:uFillTx/>
                <a:latin typeface="Arial"/>
                <a:ea typeface="+mn-ea"/>
                <a:cs typeface="Arial"/>
              </a:rPr>
            </a:br>
            <a:r>
              <a:rPr kumimoji="0" lang="en-US" sz="800" b="0" i="0" u="none" strike="noStrike" kern="1200" cap="none" spc="0" normalizeH="0" baseline="0" noProof="0">
                <a:ln>
                  <a:noFill/>
                </a:ln>
                <a:solidFill>
                  <a:schemeClr val="bg1"/>
                </a:solidFill>
                <a:effectLst/>
                <a:uLnTx/>
                <a:uFillTx/>
                <a:latin typeface="Arial"/>
                <a:ea typeface="+mn-ea"/>
                <a:cs typeface="Arial"/>
              </a:rPr>
              <a:t>October 2025</a:t>
            </a:r>
          </a:p>
        </p:txBody>
      </p:sp>
      <p:sp>
        <p:nvSpPr>
          <p:cNvPr id="49" name="TextBox 48">
            <a:extLst>
              <a:ext uri="{FF2B5EF4-FFF2-40B4-BE49-F238E27FC236}">
                <a16:creationId xmlns:a16="http://schemas.microsoft.com/office/drawing/2014/main" id="{131BF162-281D-9183-329E-B7E42121DB0D}"/>
              </a:ext>
            </a:extLst>
          </p:cNvPr>
          <p:cNvSpPr txBox="1"/>
          <p:nvPr/>
        </p:nvSpPr>
        <p:spPr bwMode="gray">
          <a:xfrm>
            <a:off x="7682707" y="2937148"/>
            <a:ext cx="320601" cy="138499"/>
          </a:xfrm>
          <a:prstGeom prst="rect">
            <a:avLst/>
          </a:prstGeom>
          <a:solidFill>
            <a:srgbClr val="FFFFFF"/>
          </a:solidFill>
        </p:spPr>
        <p:txBody>
          <a:bodyPr vert="horz" wrap="none" lIns="0" tIns="0" rIns="0" bIns="0" rtlCol="0" anchor="ctr">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CEOT</a:t>
            </a:r>
          </a:p>
        </p:txBody>
      </p:sp>
      <p:sp>
        <p:nvSpPr>
          <p:cNvPr id="50" name="TextBox 49">
            <a:extLst>
              <a:ext uri="{FF2B5EF4-FFF2-40B4-BE49-F238E27FC236}">
                <a16:creationId xmlns:a16="http://schemas.microsoft.com/office/drawing/2014/main" id="{64C32129-E717-C2A8-C1D6-489C7E8DDA04}"/>
              </a:ext>
            </a:extLst>
          </p:cNvPr>
          <p:cNvSpPr txBox="1"/>
          <p:nvPr/>
        </p:nvSpPr>
        <p:spPr>
          <a:xfrm>
            <a:off x="4255443" y="3098428"/>
            <a:ext cx="1779286" cy="276999"/>
          </a:xfrm>
          <a:prstGeom prst="rect">
            <a:avLst/>
          </a:prstGeom>
          <a:noFill/>
        </p:spPr>
        <p:txBody>
          <a:bodyPr wrap="square" lIns="0" tIns="0" rIns="0" bIns="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Study Treatment</a:t>
            </a:r>
          </a:p>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rgbClr val="464545"/>
                </a:solidFill>
                <a:effectLst/>
                <a:uLnTx/>
                <a:uFillTx/>
                <a:latin typeface="Arial" panose="020B0604020202020204" pitchFamily="34" charset="0"/>
                <a:cs typeface="Arial" panose="020B0604020202020204" pitchFamily="34" charset="0"/>
              </a:rPr>
              <a:t>At least 3 months, up to 31 months</a:t>
            </a:r>
          </a:p>
        </p:txBody>
      </p:sp>
      <p:sp>
        <p:nvSpPr>
          <p:cNvPr id="51" name="TextBox 50">
            <a:extLst>
              <a:ext uri="{FF2B5EF4-FFF2-40B4-BE49-F238E27FC236}">
                <a16:creationId xmlns:a16="http://schemas.microsoft.com/office/drawing/2014/main" id="{911E9F03-844E-71FA-055C-4FB1D0A95EB9}"/>
              </a:ext>
            </a:extLst>
          </p:cNvPr>
          <p:cNvSpPr txBox="1"/>
          <p:nvPr/>
        </p:nvSpPr>
        <p:spPr>
          <a:xfrm>
            <a:off x="5071045" y="3834537"/>
            <a:ext cx="924932" cy="123111"/>
          </a:xfrm>
          <a:prstGeom prst="rect">
            <a:avLst/>
          </a:prstGeom>
          <a:noFill/>
        </p:spPr>
        <p:txBody>
          <a:bodyPr wrap="none" lIns="0" tIns="0" rIns="0" bIns="0">
            <a:sp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Enrolled: N=12,327</a:t>
            </a:r>
            <a:endParaRPr kumimoji="0" lang="en-US" sz="8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9999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7E41366B-4955-8D00-F211-FF8CDD7C4BC4}"/>
              </a:ext>
            </a:extLst>
          </p:cNvPr>
          <p:cNvSpPr/>
          <p:nvPr/>
        </p:nvSpPr>
        <p:spPr bwMode="auto">
          <a:xfrm>
            <a:off x="360363" y="1222376"/>
            <a:ext cx="2690965" cy="3000708"/>
          </a:xfrm>
          <a:prstGeom prst="roundRect">
            <a:avLst>
              <a:gd name="adj" fmla="val 318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4" name="Rounded Rectangle 3">
            <a:extLst>
              <a:ext uri="{FF2B5EF4-FFF2-40B4-BE49-F238E27FC236}">
                <a16:creationId xmlns:a16="http://schemas.microsoft.com/office/drawing/2014/main" id="{18E718C5-F4AE-8EF6-A04E-DECCD0FD1755}"/>
              </a:ext>
            </a:extLst>
          </p:cNvPr>
          <p:cNvSpPr/>
          <p:nvPr/>
        </p:nvSpPr>
        <p:spPr bwMode="auto">
          <a:xfrm>
            <a:off x="3227312" y="1222376"/>
            <a:ext cx="2690965" cy="3000708"/>
          </a:xfrm>
          <a:prstGeom prst="roundRect">
            <a:avLst>
              <a:gd name="adj" fmla="val 300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5" name="Rounded Rectangle 4">
            <a:extLst>
              <a:ext uri="{FF2B5EF4-FFF2-40B4-BE49-F238E27FC236}">
                <a16:creationId xmlns:a16="http://schemas.microsoft.com/office/drawing/2014/main" id="{EC35C771-6409-49B4-3CD2-BFA28ABC1050}"/>
              </a:ext>
            </a:extLst>
          </p:cNvPr>
          <p:cNvSpPr/>
          <p:nvPr/>
        </p:nvSpPr>
        <p:spPr bwMode="auto">
          <a:xfrm>
            <a:off x="6094260" y="1222376"/>
            <a:ext cx="2690965" cy="3000708"/>
          </a:xfrm>
          <a:prstGeom prst="roundRect">
            <a:avLst>
              <a:gd name="adj" fmla="val 3545"/>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80" name="Title 3">
            <a:extLst>
              <a:ext uri="{FF2B5EF4-FFF2-40B4-BE49-F238E27FC236}">
                <a16:creationId xmlns:a16="http://schemas.microsoft.com/office/drawing/2014/main" id="{0DAD5E4E-C8F2-6F82-2DD9-7E6C0D3E4398}"/>
              </a:ext>
            </a:extLst>
          </p:cNvPr>
          <p:cNvSpPr>
            <a:spLocks noGrp="1"/>
          </p:cNvSpPr>
          <p:nvPr>
            <p:ph type="title"/>
          </p:nvPr>
        </p:nvSpPr>
        <p:spPr/>
        <p:txBody>
          <a:bodyPr vert="horz" wrap="square" lIns="0" tIns="0" rIns="0" bIns="0" rtlCol="0" anchor="b">
            <a:spAutoFit/>
          </a:bodyPr>
          <a:lstStyle/>
          <a:p>
            <a:r>
              <a:rPr lang="en-US"/>
              <a:t>Stroke remains a leading cause of death and serious long-term disability</a:t>
            </a:r>
          </a:p>
        </p:txBody>
      </p:sp>
      <p:sp>
        <p:nvSpPr>
          <p:cNvPr id="13" name="Text Placeholder 12">
            <a:extLst>
              <a:ext uri="{FF2B5EF4-FFF2-40B4-BE49-F238E27FC236}">
                <a16:creationId xmlns:a16="http://schemas.microsoft.com/office/drawing/2014/main" id="{2D105387-808C-A446-8C3E-42818D5C6E2E}"/>
              </a:ext>
            </a:extLst>
          </p:cNvPr>
          <p:cNvSpPr>
            <a:spLocks noGrp="1"/>
          </p:cNvSpPr>
          <p:nvPr>
            <p:ph type="body" sz="quarter" idx="14"/>
          </p:nvPr>
        </p:nvSpPr>
        <p:spPr>
          <a:xfrm>
            <a:off x="359569" y="4552395"/>
            <a:ext cx="8424000" cy="175176"/>
          </a:xfrm>
        </p:spPr>
        <p:txBody>
          <a:bodyPr/>
          <a:lstStyle/>
          <a:p>
            <a:br>
              <a:rPr lang="en-US" dirty="0">
                <a:solidFill>
                  <a:schemeClr val="tx2"/>
                </a:solidFill>
              </a:rPr>
            </a:br>
            <a:r>
              <a:rPr lang="en-US" b="1" dirty="0">
                <a:solidFill>
                  <a:schemeClr val="tx2"/>
                </a:solidFill>
              </a:rPr>
              <a:t>1.</a:t>
            </a:r>
            <a:r>
              <a:rPr lang="en-US" dirty="0">
                <a:solidFill>
                  <a:schemeClr val="tx2"/>
                </a:solidFill>
              </a:rPr>
              <a:t> Heart and Stroke Foundation, Stroke Month Backgrounder, June 3, 2025 </a:t>
            </a:r>
            <a:r>
              <a:rPr lang="en-US" b="1" dirty="0">
                <a:solidFill>
                  <a:schemeClr val="tx2"/>
                </a:solidFill>
              </a:rPr>
              <a:t>2</a:t>
            </a:r>
            <a:r>
              <a:rPr lang="en-GB" b="1" dirty="0">
                <a:solidFill>
                  <a:schemeClr val="tx2"/>
                </a:solidFill>
              </a:rPr>
              <a:t>.</a:t>
            </a:r>
            <a:r>
              <a:rPr lang="en-GB" dirty="0">
                <a:solidFill>
                  <a:schemeClr val="tx2"/>
                </a:solidFill>
              </a:rPr>
              <a:t> </a:t>
            </a:r>
            <a:r>
              <a:rPr lang="en-US" dirty="0">
                <a:solidFill>
                  <a:schemeClr val="tx2"/>
                </a:solidFill>
              </a:rPr>
              <a:t>Public Health Agency of Canada. Stroke in Canada. Government of Canada. Updated February 12, 2026. Accessed June 8, 2026.</a:t>
            </a:r>
            <a:endParaRPr lang="en-GB" dirty="0">
              <a:solidFill>
                <a:schemeClr val="tx2"/>
              </a:solidFill>
            </a:endParaRPr>
          </a:p>
        </p:txBody>
      </p:sp>
      <p:sp>
        <p:nvSpPr>
          <p:cNvPr id="330" name="TextBox 329">
            <a:extLst>
              <a:ext uri="{FF2B5EF4-FFF2-40B4-BE49-F238E27FC236}">
                <a16:creationId xmlns:a16="http://schemas.microsoft.com/office/drawing/2014/main" id="{848B1A36-B6A0-5303-A644-E08B3292E000}"/>
              </a:ext>
            </a:extLst>
          </p:cNvPr>
          <p:cNvSpPr txBox="1"/>
          <p:nvPr/>
        </p:nvSpPr>
        <p:spPr>
          <a:xfrm>
            <a:off x="6324515" y="2666817"/>
            <a:ext cx="2231136" cy="553998"/>
          </a:xfrm>
          <a:prstGeom prst="rect">
            <a:avLst/>
          </a:prstGeom>
          <a:noFill/>
        </p:spPr>
        <p:txBody>
          <a:bodyPr wrap="square" lIns="0" tIns="0" rIns="0" bIns="0" rtlCol="0" anchor="t" anchorCtr="0">
            <a:spAutoFit/>
          </a:bodyPr>
          <a:lstStyle/>
          <a:p>
            <a:pPr lvl="0" algn="ctr" defTabSz="685800" fontAlgn="auto">
              <a:spcBef>
                <a:spcPts val="0"/>
              </a:spcBef>
              <a:spcAft>
                <a:spcPts val="0"/>
              </a:spcAft>
              <a:defRPr/>
            </a:pPr>
            <a:r>
              <a:rPr lang="en-GB" sz="1200" kern="0" dirty="0">
                <a:latin typeface="Arial" panose="020B0604020202020204" pitchFamily="34" charset="0"/>
                <a:cs typeface="Arial" panose="020B0604020202020204" pitchFamily="34" charset="0"/>
              </a:rPr>
              <a:t>The risk of stroke rapidly rises </a:t>
            </a:r>
            <a:r>
              <a:rPr lang="en-GB" sz="1200" b="1" kern="0" dirty="0">
                <a:solidFill>
                  <a:schemeClr val="accent3"/>
                </a:solidFill>
                <a:latin typeface="Arial" panose="020B0604020202020204" pitchFamily="34" charset="0"/>
                <a:cs typeface="Arial" panose="020B0604020202020204" pitchFamily="34" charset="0"/>
              </a:rPr>
              <a:t>after age 55 faster.</a:t>
            </a:r>
            <a:endParaRPr lang="en-GB" sz="1200" kern="0" dirty="0">
              <a:latin typeface="Arial" panose="020B0604020202020204" pitchFamily="34" charset="0"/>
              <a:cs typeface="Arial" panose="020B0604020202020204" pitchFamily="34" charset="0"/>
            </a:endParaRPr>
          </a:p>
          <a:p>
            <a:pPr lvl="0" algn="ctr" defTabSz="685800" fontAlgn="auto">
              <a:spcBef>
                <a:spcPts val="0"/>
              </a:spcBef>
              <a:spcAft>
                <a:spcPts val="0"/>
              </a:spcAft>
              <a:defRPr/>
            </a:pPr>
            <a:r>
              <a:rPr lang="en-GB" sz="1200" kern="0" dirty="0">
                <a:latin typeface="Arial" panose="020B0604020202020204" pitchFamily="34" charset="0"/>
                <a:cs typeface="Arial" panose="020B0604020202020204" pitchFamily="34" charset="0"/>
              </a:rPr>
              <a:t>1 in 4 &lt; age 65</a:t>
            </a:r>
            <a:r>
              <a:rPr lang="en-US" sz="1200" kern="0" baseline="30000" dirty="0">
                <a:latin typeface="Arial" panose="020B0604020202020204" pitchFamily="34" charset="0"/>
                <a:cs typeface="Arial" panose="020B0604020202020204" pitchFamily="34" charset="0"/>
              </a:rPr>
              <a:t>2</a:t>
            </a:r>
            <a:endParaRPr lang="en-US" sz="1200" kern="0" dirty="0">
              <a:latin typeface="Arial" panose="020B0604020202020204" pitchFamily="34" charset="0"/>
              <a:cs typeface="Arial" panose="020B0604020202020204" pitchFamily="34" charset="0"/>
            </a:endParaRPr>
          </a:p>
        </p:txBody>
      </p:sp>
      <p:sp>
        <p:nvSpPr>
          <p:cNvPr id="325" name="TextBox 324">
            <a:extLst>
              <a:ext uri="{FF2B5EF4-FFF2-40B4-BE49-F238E27FC236}">
                <a16:creationId xmlns:a16="http://schemas.microsoft.com/office/drawing/2014/main" id="{D396E747-DE2F-AC09-C01A-8AA546FE1070}"/>
              </a:ext>
            </a:extLst>
          </p:cNvPr>
          <p:cNvSpPr txBox="1"/>
          <p:nvPr/>
        </p:nvSpPr>
        <p:spPr>
          <a:xfrm>
            <a:off x="590618" y="2666817"/>
            <a:ext cx="2231136" cy="1133644"/>
          </a:xfrm>
          <a:prstGeom prst="rect">
            <a:avLst/>
          </a:prstGeom>
          <a:noFill/>
        </p:spPr>
        <p:txBody>
          <a:bodyPr wrap="square" lIns="0" tIns="0" rIns="0" bIns="0" rtlCol="0" anchor="t" anchorCtr="0">
            <a:spAutoFit/>
          </a:bodyPr>
          <a:lstStyle/>
          <a:p>
            <a:pPr marL="0" marR="0" lvl="0" indent="0" algn="ctr" defTabSz="685800" rtl="0" eaLnBrk="1" fontAlgn="auto" latinLnBrk="0" hangingPunct="1">
              <a:spcBef>
                <a:spcPts val="0"/>
              </a:spcBef>
              <a:spcAft>
                <a:spcPts val="0"/>
              </a:spcAft>
              <a:buClrTx/>
              <a:buSzTx/>
              <a:buFontTx/>
              <a:buNone/>
              <a:tabLst/>
              <a:defRPr/>
            </a:pPr>
            <a:r>
              <a:rPr lang="en-US" sz="1200" kern="0" dirty="0">
                <a:latin typeface="Arial" panose="020B0604020202020204" pitchFamily="34" charset="0"/>
                <a:cs typeface="Arial" panose="020B0604020202020204" pitchFamily="34" charset="0"/>
              </a:rPr>
              <a:t>In Canada</a:t>
            </a:r>
            <a:endParaRPr kumimoji="0" lang="en-US" sz="12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ctr" defTabSz="685800" rtl="0" eaLnBrk="1" fontAlgn="auto" latinLnBrk="0" hangingPunct="1">
              <a:spcBef>
                <a:spcPts val="0"/>
              </a:spcBef>
              <a:spcAft>
                <a:spcPts val="0"/>
              </a:spcAft>
              <a:buClrTx/>
              <a:buSzTx/>
              <a:buFontTx/>
              <a:buNone/>
              <a:tabLst/>
              <a:defRPr/>
            </a:pPr>
            <a:r>
              <a:rPr kumimoji="0" lang="en-US" sz="1200" b="1" i="0" u="none" strike="noStrike" kern="0" cap="none" spc="0" normalizeH="0" baseline="0" noProof="0" dirty="0">
                <a:ln>
                  <a:noFill/>
                </a:ln>
                <a:solidFill>
                  <a:schemeClr val="accent3"/>
                </a:solidFill>
                <a:effectLst/>
                <a:uLnTx/>
                <a:uFillTx/>
                <a:latin typeface="Arial" panose="020B0604020202020204" pitchFamily="34" charset="0"/>
                <a:ea typeface="+mn-ea"/>
                <a:cs typeface="Arial" panose="020B0604020202020204" pitchFamily="34" charset="0"/>
              </a:rPr>
              <a:t>~1 MILLION</a:t>
            </a:r>
          </a:p>
          <a:p>
            <a:pPr marL="0" marR="0" lvl="0" indent="0" algn="ctr" defTabSz="685800" rtl="0" eaLnBrk="1" fontAlgn="auto" latinLnBrk="0" hangingPunct="1">
              <a:spcBef>
                <a:spcPts val="0"/>
              </a:spcBef>
              <a:spcAft>
                <a:spcPts val="100"/>
              </a:spcAft>
              <a:buClrTx/>
              <a:buSzTx/>
              <a:buFontTx/>
              <a:buNone/>
              <a:tabLst/>
              <a:defRPr/>
            </a:pPr>
            <a:r>
              <a:rPr lang="en-US" sz="1200" kern="0" dirty="0">
                <a:latin typeface="Arial" panose="020B0604020202020204" pitchFamily="34" charset="0"/>
                <a:cs typeface="Arial" panose="020B0604020202020204" pitchFamily="34" charset="0"/>
              </a:rPr>
              <a:t>p</a:t>
            </a:r>
            <a:r>
              <a:rPr kumimoji="0" lang="en-US" sz="1200" b="0" i="0" u="none" strike="noStrike" kern="0" cap="none" spc="0" normalizeH="0" baseline="0" noProof="0" dirty="0" err="1">
                <a:ln>
                  <a:noFill/>
                </a:ln>
                <a:effectLst/>
                <a:uLnTx/>
                <a:uFillTx/>
                <a:latin typeface="Arial" panose="020B0604020202020204" pitchFamily="34" charset="0"/>
                <a:ea typeface="+mn-ea"/>
                <a:cs typeface="Arial" panose="020B0604020202020204" pitchFamily="34" charset="0"/>
              </a:rPr>
              <a:t>eople</a:t>
            </a:r>
            <a:r>
              <a:rPr kumimoji="0" lang="en-US" sz="12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 are living with stroke</a:t>
            </a:r>
            <a:r>
              <a:rPr kumimoji="0" lang="en-US" sz="1200" b="0" i="0" u="none" strike="noStrike" kern="0" cap="none" spc="0" normalizeH="0" baseline="30000" noProof="0" dirty="0">
                <a:ln>
                  <a:noFill/>
                </a:ln>
                <a:effectLst/>
                <a:uLnTx/>
                <a:uFillTx/>
                <a:latin typeface="Arial" panose="020B0604020202020204" pitchFamily="34" charset="0"/>
                <a:ea typeface="+mn-ea"/>
                <a:cs typeface="Arial" panose="020B0604020202020204" pitchFamily="34" charset="0"/>
              </a:rPr>
              <a:t>1</a:t>
            </a:r>
          </a:p>
          <a:p>
            <a:pPr marL="0" marR="0" lvl="0" indent="0" algn="ctr" defTabSz="685800" rtl="0" eaLnBrk="1" fontAlgn="auto" latinLnBrk="0" hangingPunct="1">
              <a:spcBef>
                <a:spcPts val="0"/>
              </a:spcBef>
              <a:spcAft>
                <a:spcPts val="100"/>
              </a:spcAft>
              <a:buClrTx/>
              <a:buSzTx/>
              <a:buFontTx/>
              <a:buNone/>
              <a:tabLst/>
              <a:defRPr/>
            </a:pPr>
            <a:endParaRPr kumimoji="0" lang="en-US" sz="1200" b="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endParaRPr>
          </a:p>
          <a:p>
            <a:pPr marL="0" marR="0" lvl="0" indent="0" algn="ctr" defTabSz="685800" rtl="0" eaLnBrk="1" fontAlgn="auto" latinLnBrk="0" hangingPunct="1">
              <a:spcBef>
                <a:spcPts val="0"/>
              </a:spcBef>
              <a:spcAft>
                <a:spcPts val="100"/>
              </a:spcAft>
              <a:buClrTx/>
              <a:buSzTx/>
              <a:buFontTx/>
              <a:buNone/>
              <a:tabLst/>
              <a:defRPr/>
            </a:pPr>
            <a:r>
              <a:rPr lang="en-US" sz="1200" kern="0" dirty="0">
                <a:latin typeface="Arial" panose="020B0604020202020204" pitchFamily="34" charset="0"/>
                <a:cs typeface="Arial" panose="020B0604020202020204" pitchFamily="34" charset="0"/>
              </a:rPr>
              <a:t>There are </a:t>
            </a:r>
            <a:r>
              <a:rPr lang="en-US" sz="1200" b="1" kern="0" dirty="0">
                <a:solidFill>
                  <a:srgbClr val="A688A9"/>
                </a:solidFill>
                <a:latin typeface="Arial" panose="020B0604020202020204" pitchFamily="34" charset="0"/>
                <a:cs typeface="Arial" panose="020B0604020202020204" pitchFamily="34" charset="0"/>
              </a:rPr>
              <a:t>&gt;108,000 </a:t>
            </a:r>
            <a:r>
              <a:rPr lang="en-US" sz="1200" kern="0" dirty="0">
                <a:latin typeface="Arial" panose="020B0604020202020204" pitchFamily="34" charset="0"/>
                <a:cs typeface="Arial" panose="020B0604020202020204" pitchFamily="34" charset="0"/>
              </a:rPr>
              <a:t>strokes/year ≈ </a:t>
            </a:r>
            <a:r>
              <a:rPr lang="en-US" sz="1200" b="1" kern="0" dirty="0">
                <a:solidFill>
                  <a:srgbClr val="A688A9"/>
                </a:solidFill>
                <a:latin typeface="Arial" panose="020B0604020202020204" pitchFamily="34" charset="0"/>
                <a:cs typeface="Arial" panose="020B0604020202020204" pitchFamily="34" charset="0"/>
              </a:rPr>
              <a:t>1 stroke/5 minutes</a:t>
            </a:r>
            <a:r>
              <a:rPr lang="en-US" sz="1200" b="1" kern="0" baseline="30000" dirty="0">
                <a:solidFill>
                  <a:srgbClr val="A688A9"/>
                </a:solidFill>
                <a:latin typeface="Arial" panose="020B0604020202020204" pitchFamily="34" charset="0"/>
                <a:cs typeface="Arial" panose="020B0604020202020204" pitchFamily="34" charset="0"/>
              </a:rPr>
              <a:t>1</a:t>
            </a:r>
            <a:r>
              <a:rPr lang="en-US" sz="1200" b="1" kern="0" dirty="0">
                <a:solidFill>
                  <a:srgbClr val="A688A9"/>
                </a:solidFill>
                <a:latin typeface="Arial" panose="020B0604020202020204" pitchFamily="34" charset="0"/>
                <a:cs typeface="Arial" panose="020B0604020202020204" pitchFamily="34" charset="0"/>
              </a:rPr>
              <a:t> </a:t>
            </a:r>
            <a:endParaRPr lang="en-US" sz="1200" b="1" kern="0" baseline="30000" dirty="0">
              <a:solidFill>
                <a:srgbClr val="A688A9"/>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D49FB0F-7691-1F9C-0627-7C053DA128E0}"/>
              </a:ext>
            </a:extLst>
          </p:cNvPr>
          <p:cNvSpPr txBox="1"/>
          <p:nvPr/>
        </p:nvSpPr>
        <p:spPr>
          <a:xfrm>
            <a:off x="3457567" y="2670280"/>
            <a:ext cx="2231136" cy="738664"/>
          </a:xfrm>
          <a:prstGeom prst="rect">
            <a:avLst/>
          </a:prstGeom>
          <a:noFill/>
        </p:spPr>
        <p:txBody>
          <a:bodyPr wrap="square" lIns="0" tIns="0" rIns="0" bIns="0" rtlCol="0" anchor="t" anchorCtr="0">
            <a:spAutoFit/>
          </a:bodyPr>
          <a:lstStyle/>
          <a:p>
            <a:pPr algn="ctr" defTabSz="685800" fontAlgn="auto">
              <a:spcBef>
                <a:spcPts val="0"/>
              </a:spcBef>
              <a:spcAft>
                <a:spcPts val="0"/>
              </a:spcAft>
              <a:defRPr/>
            </a:pPr>
            <a:r>
              <a:rPr lang="en-US" sz="1200" kern="0" dirty="0">
                <a:latin typeface="Arial" panose="020B0604020202020204" pitchFamily="34" charset="0"/>
                <a:cs typeface="Arial" panose="020B0604020202020204" pitchFamily="34" charset="0"/>
              </a:rPr>
              <a:t>In Canada, stroke is the </a:t>
            </a:r>
            <a:r>
              <a:rPr lang="en-US" sz="1200" b="1" kern="0" dirty="0">
                <a:solidFill>
                  <a:schemeClr val="accent3"/>
                </a:solidFill>
                <a:latin typeface="Arial" panose="020B0604020202020204" pitchFamily="34" charset="0"/>
                <a:cs typeface="Arial" panose="020B0604020202020204" pitchFamily="34" charset="0"/>
              </a:rPr>
              <a:t>fourth</a:t>
            </a:r>
            <a:r>
              <a:rPr lang="en-US" sz="1200" kern="0" dirty="0">
                <a:solidFill>
                  <a:schemeClr val="bg2"/>
                </a:solidFill>
                <a:latin typeface="Arial" panose="020B0604020202020204" pitchFamily="34" charset="0"/>
                <a:cs typeface="Arial" panose="020B0604020202020204" pitchFamily="34" charset="0"/>
              </a:rPr>
              <a:t> </a:t>
            </a:r>
            <a:r>
              <a:rPr lang="en-US" sz="1200" kern="0" dirty="0">
                <a:latin typeface="Arial" panose="020B0604020202020204" pitchFamily="34" charset="0"/>
                <a:cs typeface="Arial" panose="020B0604020202020204" pitchFamily="34" charset="0"/>
              </a:rPr>
              <a:t>leading cause of death and </a:t>
            </a:r>
          </a:p>
          <a:p>
            <a:pPr algn="ctr" defTabSz="685800" fontAlgn="auto">
              <a:spcBef>
                <a:spcPts val="0"/>
              </a:spcBef>
              <a:spcAft>
                <a:spcPts val="0"/>
              </a:spcAft>
              <a:defRPr/>
            </a:pPr>
            <a:r>
              <a:rPr lang="en-US" sz="1200" b="1" kern="0" dirty="0">
                <a:solidFill>
                  <a:schemeClr val="accent3"/>
                </a:solidFill>
                <a:latin typeface="Arial" panose="020B0604020202020204" pitchFamily="34" charset="0"/>
                <a:cs typeface="Arial" panose="020B0604020202020204" pitchFamily="34" charset="0"/>
              </a:rPr>
              <a:t>60%</a:t>
            </a:r>
            <a:r>
              <a:rPr lang="en-US" sz="1200" kern="0" dirty="0">
                <a:solidFill>
                  <a:schemeClr val="bg2"/>
                </a:solidFill>
                <a:latin typeface="Arial" panose="020B0604020202020204" pitchFamily="34" charset="0"/>
                <a:cs typeface="Arial" panose="020B0604020202020204" pitchFamily="34" charset="0"/>
              </a:rPr>
              <a:t> </a:t>
            </a:r>
            <a:r>
              <a:rPr lang="en-US" sz="1200" kern="0" dirty="0">
                <a:latin typeface="Arial" panose="020B0604020202020204" pitchFamily="34" charset="0"/>
                <a:cs typeface="Arial" panose="020B0604020202020204" pitchFamily="34" charset="0"/>
              </a:rPr>
              <a:t>experience stroke-related disability</a:t>
            </a:r>
            <a:r>
              <a:rPr lang="en-US" sz="1200" kern="0" baseline="30000" dirty="0">
                <a:latin typeface="Arial" panose="020B0604020202020204" pitchFamily="34" charset="0"/>
                <a:cs typeface="Arial" panose="020B0604020202020204" pitchFamily="34" charset="0"/>
              </a:rPr>
              <a:t>1</a:t>
            </a:r>
          </a:p>
        </p:txBody>
      </p:sp>
      <p:pic>
        <p:nvPicPr>
          <p:cNvPr id="31" name="Graphic 30">
            <a:extLst>
              <a:ext uri="{FF2B5EF4-FFF2-40B4-BE49-F238E27FC236}">
                <a16:creationId xmlns:a16="http://schemas.microsoft.com/office/drawing/2014/main" id="{1B9D9821-AD75-D835-22A6-993E397D2F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165422" y="1730562"/>
            <a:ext cx="548640" cy="548640"/>
          </a:xfrm>
          <a:prstGeom prst="rect">
            <a:avLst/>
          </a:prstGeom>
        </p:spPr>
      </p:pic>
      <p:pic>
        <p:nvPicPr>
          <p:cNvPr id="7" name="Graphic 6" descr="Maple Leaf outline">
            <a:extLst>
              <a:ext uri="{FF2B5EF4-FFF2-40B4-BE49-F238E27FC236}">
                <a16:creationId xmlns:a16="http://schemas.microsoft.com/office/drawing/2014/main" id="{C0EA68FE-6556-1A32-A6BA-4F9CA40F13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29834" y="1660372"/>
            <a:ext cx="752021" cy="752021"/>
          </a:xfrm>
          <a:prstGeom prst="rect">
            <a:avLst/>
          </a:prstGeom>
        </p:spPr>
      </p:pic>
      <p:pic>
        <p:nvPicPr>
          <p:cNvPr id="8" name="Graphic 7" descr="Person in wheelchair with solid fill">
            <a:extLst>
              <a:ext uri="{FF2B5EF4-FFF2-40B4-BE49-F238E27FC236}">
                <a16:creationId xmlns:a16="http://schemas.microsoft.com/office/drawing/2014/main" id="{F87AC5EE-B076-667D-7391-CB5A8ADFC07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84112" y="1635389"/>
            <a:ext cx="738985" cy="738985"/>
          </a:xfrm>
          <a:prstGeom prst="rect">
            <a:avLst/>
          </a:prstGeom>
        </p:spPr>
      </p:pic>
    </p:spTree>
    <p:custDataLst>
      <p:tags r:id="rId1"/>
    </p:custDataLst>
    <p:extLst>
      <p:ext uri="{BB962C8B-B14F-4D97-AF65-F5344CB8AC3E}">
        <p14:creationId xmlns:p14="http://schemas.microsoft.com/office/powerpoint/2010/main" val="19960526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2CF20-01BE-2319-C5B5-1C162E8326D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FB01864-EA7B-2C25-BCCA-884674297287}"/>
              </a:ext>
            </a:extLst>
          </p:cNvPr>
          <p:cNvSpPr>
            <a:spLocks noGrp="1"/>
          </p:cNvSpPr>
          <p:nvPr>
            <p:ph type="title"/>
          </p:nvPr>
        </p:nvSpPr>
        <p:spPr>
          <a:xfrm>
            <a:off x="359570" y="237079"/>
            <a:ext cx="8424863" cy="498597"/>
          </a:xfrm>
        </p:spPr>
        <p:txBody>
          <a:bodyPr/>
          <a:lstStyle/>
          <a:p>
            <a:r>
              <a:rPr lang="en-US"/>
              <a:t>OCEANIC-STROKE is an international Phase III study </a:t>
            </a:r>
            <a:br>
              <a:rPr lang="en-US"/>
            </a:br>
            <a:r>
              <a:rPr lang="en-US"/>
              <a:t>conducted across 702 sites in 37 countries</a:t>
            </a:r>
            <a:r>
              <a:rPr lang="en-US" baseline="30000"/>
              <a:t>1</a:t>
            </a:r>
            <a:endParaRPr lang="en-AR" baseline="30000"/>
          </a:p>
        </p:txBody>
      </p:sp>
      <p:sp>
        <p:nvSpPr>
          <p:cNvPr id="6" name="Text Placeholder 5">
            <a:extLst>
              <a:ext uri="{FF2B5EF4-FFF2-40B4-BE49-F238E27FC236}">
                <a16:creationId xmlns:a16="http://schemas.microsoft.com/office/drawing/2014/main" id="{2E28A6C3-3F22-A83F-0803-50EDEBB3D60B}"/>
              </a:ext>
            </a:extLst>
          </p:cNvPr>
          <p:cNvSpPr>
            <a:spLocks noGrp="1"/>
          </p:cNvSpPr>
          <p:nvPr>
            <p:ph type="body" sz="quarter" idx="14"/>
          </p:nvPr>
        </p:nvSpPr>
        <p:spPr>
          <a:xfrm>
            <a:off x="360363" y="4464811"/>
            <a:ext cx="8423275" cy="262764"/>
          </a:xfrm>
        </p:spPr>
        <p:txBody>
          <a:bodyPr/>
          <a:lstStyle/>
          <a:p>
            <a:r>
              <a:rPr lang="en-GB">
                <a:solidFill>
                  <a:schemeClr val="accent2"/>
                </a:solidFill>
              </a:rPr>
              <a:t>*Not an exhaustive list of countries; the top twenty countries who recruited the most sites are included here.</a:t>
            </a:r>
            <a:br>
              <a:rPr lang="en-GB">
                <a:solidFill>
                  <a:schemeClr val="accent2"/>
                </a:solidFill>
              </a:rPr>
            </a:br>
            <a:r>
              <a:rPr lang="en-GB" b="1">
                <a:solidFill>
                  <a:schemeClr val="accent2"/>
                </a:solidFill>
              </a:rPr>
              <a:t>1. </a:t>
            </a:r>
            <a:r>
              <a:rPr lang="en-GB">
                <a:solidFill>
                  <a:schemeClr val="accent2"/>
                </a:solidFill>
              </a:rPr>
              <a:t>Sharma M, et al. Presented at: International Stroke Conference, Feb 4</a:t>
            </a:r>
            <a:r>
              <a:rPr lang="en-US">
                <a:solidFill>
                  <a:schemeClr val="accent2"/>
                </a:solidFill>
              </a:rPr>
              <a:t>–6, 2026; New Orleans, LA. Presentation LB009; </a:t>
            </a:r>
            <a:br>
              <a:rPr lang="en-US">
                <a:solidFill>
                  <a:schemeClr val="accent2"/>
                </a:solidFill>
              </a:rPr>
            </a:br>
            <a:r>
              <a:rPr lang="en-US" b="1">
                <a:solidFill>
                  <a:schemeClr val="accent2"/>
                </a:solidFill>
              </a:rPr>
              <a:t>2.</a:t>
            </a:r>
            <a:r>
              <a:rPr lang="en-US">
                <a:solidFill>
                  <a:schemeClr val="accent2"/>
                </a:solidFill>
              </a:rPr>
              <a:t> ClinicalTrials.gov. NCT05686070. </a:t>
            </a:r>
            <a:r>
              <a:rPr lang="en-US">
                <a:solidFill>
                  <a:schemeClr val="accent2"/>
                </a:solidFill>
                <a:hlinkClick r:id="rId3">
                  <a:extLst>
                    <a:ext uri="{A12FA001-AC4F-418D-AE19-62706E023703}">
                      <ahyp:hlinkClr xmlns:ahyp="http://schemas.microsoft.com/office/drawing/2018/hyperlinkcolor" val="tx"/>
                    </a:ext>
                  </a:extLst>
                </a:hlinkClick>
              </a:rPr>
              <a:t>https://clinicaltrials.gov/study/NCT05686070</a:t>
            </a:r>
            <a:r>
              <a:rPr lang="en-US">
                <a:solidFill>
                  <a:schemeClr val="accent2"/>
                </a:solidFill>
              </a:rPr>
              <a:t>. Accessed January 2026.</a:t>
            </a:r>
            <a:r>
              <a:rPr lang="en-GB">
                <a:solidFill>
                  <a:schemeClr val="accent2"/>
                </a:solidFill>
              </a:rPr>
              <a:t> </a:t>
            </a:r>
            <a:endParaRPr lang="en-RS">
              <a:solidFill>
                <a:schemeClr val="accent2"/>
              </a:solidFill>
            </a:endParaRPr>
          </a:p>
        </p:txBody>
      </p:sp>
      <p:sp>
        <p:nvSpPr>
          <p:cNvPr id="52" name="Freeform 51">
            <a:extLst>
              <a:ext uri="{FF2B5EF4-FFF2-40B4-BE49-F238E27FC236}">
                <a16:creationId xmlns:a16="http://schemas.microsoft.com/office/drawing/2014/main" id="{F03D099E-F6CB-D4D7-0E9B-4EBDF57A6CC3}"/>
              </a:ext>
            </a:extLst>
          </p:cNvPr>
          <p:cNvSpPr/>
          <p:nvPr/>
        </p:nvSpPr>
        <p:spPr>
          <a:xfrm>
            <a:off x="270" y="681039"/>
            <a:ext cx="9143731" cy="2998847"/>
          </a:xfrm>
          <a:custGeom>
            <a:avLst/>
            <a:gdLst>
              <a:gd name="csX0" fmla="*/ 12347 w 9143731"/>
              <a:gd name="csY0" fmla="*/ 0 h 2998847"/>
              <a:gd name="csX1" fmla="*/ 6423531 w 9143731"/>
              <a:gd name="csY1" fmla="*/ 913306 h 2998847"/>
              <a:gd name="csX2" fmla="*/ 6760153 w 9143731"/>
              <a:gd name="csY2" fmla="*/ 1029755 h 2998847"/>
              <a:gd name="csX3" fmla="*/ 9143731 w 9143731"/>
              <a:gd name="csY3" fmla="*/ 1959772 h 2998847"/>
              <a:gd name="csX4" fmla="*/ 9143731 w 9143731"/>
              <a:gd name="csY4" fmla="*/ 2996166 h 2998847"/>
              <a:gd name="csX5" fmla="*/ 9135070 w 9143731"/>
              <a:gd name="csY5" fmla="*/ 2998847 h 2998847"/>
              <a:gd name="csX6" fmla="*/ 0 w 9143731"/>
              <a:gd name="csY6" fmla="*/ 2998847 h 299884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143731" h="2998847">
                <a:moveTo>
                  <a:pt x="12347" y="0"/>
                </a:moveTo>
                <a:cubicBezTo>
                  <a:pt x="2156734" y="345515"/>
                  <a:pt x="2267914" y="956963"/>
                  <a:pt x="6423531" y="913306"/>
                </a:cubicBezTo>
                <a:lnTo>
                  <a:pt x="6760153" y="1029755"/>
                </a:lnTo>
                <a:lnTo>
                  <a:pt x="9143731" y="1959772"/>
                </a:lnTo>
                <a:lnTo>
                  <a:pt x="9143731" y="2996166"/>
                </a:lnTo>
                <a:lnTo>
                  <a:pt x="9135070" y="2998847"/>
                </a:lnTo>
                <a:lnTo>
                  <a:pt x="0" y="2998847"/>
                </a:lnTo>
                <a:close/>
              </a:path>
            </a:pathLst>
          </a:custGeom>
          <a:gradFill flip="none" rotWithShape="1">
            <a:gsLst>
              <a:gs pos="0">
                <a:schemeClr val="accent5">
                  <a:alpha val="0"/>
                </a:schemeClr>
              </a:gs>
              <a:gs pos="100000">
                <a:schemeClr val="accent5"/>
              </a:gs>
            </a:gsLst>
            <a:lin ang="0" scaled="1"/>
            <a:tileRect/>
          </a:gra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R" sz="1800" b="0" i="0" u="none" strike="noStrike" kern="0" cap="none" spc="0" normalizeH="0" baseline="0" noProof="0">
              <a:ln>
                <a:noFill/>
              </a:ln>
              <a:solidFill>
                <a:srgbClr val="FFFFFF"/>
              </a:solidFill>
              <a:effectLst/>
              <a:uLnTx/>
              <a:uFillTx/>
              <a:latin typeface="Arial"/>
              <a:ea typeface="+mn-ea"/>
              <a:cs typeface="+mn-cs"/>
            </a:endParaRPr>
          </a:p>
        </p:txBody>
      </p:sp>
      <p:graphicFrame>
        <p:nvGraphicFramePr>
          <p:cNvPr id="16" name="Chart 15">
            <a:extLst>
              <a:ext uri="{FF2B5EF4-FFF2-40B4-BE49-F238E27FC236}">
                <a16:creationId xmlns:a16="http://schemas.microsoft.com/office/drawing/2014/main" id="{A8136BD0-71B7-6AE0-4540-45D59D569770}"/>
              </a:ext>
            </a:extLst>
          </p:cNvPr>
          <p:cNvGraphicFramePr>
            <a:graphicFrameLocks/>
          </p:cNvGraphicFramePr>
          <p:nvPr>
            <p:extLst>
              <p:ext uri="{D42A27DB-BD31-4B8C-83A1-F6EECF244321}">
                <p14:modId xmlns:p14="http://schemas.microsoft.com/office/powerpoint/2010/main" val="4092569858"/>
              </p:ext>
            </p:extLst>
          </p:nvPr>
        </p:nvGraphicFramePr>
        <p:xfrm>
          <a:off x="454212" y="1182030"/>
          <a:ext cx="8349129" cy="3104181"/>
        </p:xfrm>
        <a:graphic>
          <a:graphicData uri="http://schemas.openxmlformats.org/drawingml/2006/chart">
            <c:chart xmlns:c="http://schemas.openxmlformats.org/drawingml/2006/chart" xmlns:r="http://schemas.openxmlformats.org/officeDocument/2006/relationships" r:id="rId4"/>
          </a:graphicData>
        </a:graphic>
      </p:graphicFrame>
      <p:pic>
        <p:nvPicPr>
          <p:cNvPr id="18" name="Picture 24" descr="Flag of Canada">
            <a:extLst>
              <a:ext uri="{FF2B5EF4-FFF2-40B4-BE49-F238E27FC236}">
                <a16:creationId xmlns:a16="http://schemas.microsoft.com/office/drawing/2014/main" id="{29DED279-C563-260C-B6EC-E62548EB9715}"/>
              </a:ext>
            </a:extLst>
          </p:cNvPr>
          <p:cNvPicPr>
            <a:picLocks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091537" y="2886137"/>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19" name="Picture 26" descr="Flag of Argentina">
            <a:extLst>
              <a:ext uri="{FF2B5EF4-FFF2-40B4-BE49-F238E27FC236}">
                <a16:creationId xmlns:a16="http://schemas.microsoft.com/office/drawing/2014/main" id="{1DC4F9F4-065F-F2AE-912B-15975F61DF7A}"/>
              </a:ext>
            </a:extLst>
          </p:cNvPr>
          <p:cNvPicPr>
            <a:picLocks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8501958" y="3049639"/>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0" name="Picture 28" descr="Flag of United States, the">
            <a:extLst>
              <a:ext uri="{FF2B5EF4-FFF2-40B4-BE49-F238E27FC236}">
                <a16:creationId xmlns:a16="http://schemas.microsoft.com/office/drawing/2014/main" id="{1219A92D-CABE-BFF2-2AFD-91A69C4F5E27}"/>
              </a:ext>
            </a:extLst>
          </p:cNvPr>
          <p:cNvPicPr>
            <a:picLocks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884236" y="1194032"/>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1" name="Picture 30" descr="Flag of Korea, South">
            <a:extLst>
              <a:ext uri="{FF2B5EF4-FFF2-40B4-BE49-F238E27FC236}">
                <a16:creationId xmlns:a16="http://schemas.microsoft.com/office/drawing/2014/main" id="{7187BE88-C738-7AE8-0D39-B65D5B0B012C}"/>
              </a:ext>
            </a:extLst>
          </p:cNvPr>
          <p:cNvPicPr>
            <a:picLocks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4893413" y="2891524"/>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2" name="Picture 42" descr="Flag of Greece">
            <a:extLst>
              <a:ext uri="{FF2B5EF4-FFF2-40B4-BE49-F238E27FC236}">
                <a16:creationId xmlns:a16="http://schemas.microsoft.com/office/drawing/2014/main" id="{5A9FE6BD-2CEB-77DF-59B8-D5DAF9FAB496}"/>
              </a:ext>
            </a:extLst>
          </p:cNvPr>
          <p:cNvPicPr>
            <a:picLocks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492112" y="3009018"/>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4" name="Picture 44" descr="Flag of France">
            <a:extLst>
              <a:ext uri="{FF2B5EF4-FFF2-40B4-BE49-F238E27FC236}">
                <a16:creationId xmlns:a16="http://schemas.microsoft.com/office/drawing/2014/main" id="{135FE5EA-4608-B374-1F28-184B53386440}"/>
              </a:ext>
            </a:extLst>
          </p:cNvPr>
          <p:cNvPicPr>
            <a:picLocks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086745" y="2724437"/>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5" name="Picture 48" descr="Flag of Hungary">
            <a:extLst>
              <a:ext uri="{FF2B5EF4-FFF2-40B4-BE49-F238E27FC236}">
                <a16:creationId xmlns:a16="http://schemas.microsoft.com/office/drawing/2014/main" id="{5017A275-BF4A-C38C-30EE-044266236331}"/>
              </a:ext>
            </a:extLst>
          </p:cNvPr>
          <p:cNvPicPr>
            <a:picLocks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7299041" y="3016749"/>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26" name="Picture 50" descr="Flag of Spain">
            <a:extLst>
              <a:ext uri="{FF2B5EF4-FFF2-40B4-BE49-F238E27FC236}">
                <a16:creationId xmlns:a16="http://schemas.microsoft.com/office/drawing/2014/main" id="{10292ED0-4431-B225-AD6E-2EBD904C2B01}"/>
              </a:ext>
            </a:extLst>
          </p:cNvPr>
          <p:cNvPicPr>
            <a:picLocks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3289661" y="2832601"/>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C09E45B1-01F8-B0A7-7E4B-4FE1B20E188B}"/>
              </a:ext>
            </a:extLst>
          </p:cNvPr>
          <p:cNvSpPr txBox="1"/>
          <p:nvPr/>
        </p:nvSpPr>
        <p:spPr>
          <a:xfrm rot="16200000">
            <a:off x="-1122592" y="2615004"/>
            <a:ext cx="2998846" cy="213585"/>
          </a:xfrm>
          <a:prstGeom prst="rect">
            <a:avLst/>
          </a:prstGeom>
          <a:noFill/>
        </p:spPr>
        <p:txBody>
          <a:bodyPr wrap="square" rtlCol="0">
            <a:spAutoFit/>
          </a:bodyPr>
          <a:lstStyle/>
          <a:p>
            <a:pPr algn="ctr"/>
            <a:r>
              <a:rPr lang="en-GB" sz="788" b="1">
                <a:solidFill>
                  <a:srgbClr val="3C3C3B"/>
                </a:solidFill>
                <a:latin typeface="Arial" panose="020B0604020202020204" pitchFamily="34" charset="0"/>
                <a:cs typeface="Arial" panose="020B0604020202020204" pitchFamily="34" charset="0"/>
              </a:rPr>
              <a:t>Number of sites recruited</a:t>
            </a:r>
          </a:p>
        </p:txBody>
      </p:sp>
      <p:pic>
        <p:nvPicPr>
          <p:cNvPr id="29" name="Picture 2" descr="Japanese Flag">
            <a:extLst>
              <a:ext uri="{FF2B5EF4-FFF2-40B4-BE49-F238E27FC236}">
                <a16:creationId xmlns:a16="http://schemas.microsoft.com/office/drawing/2014/main" id="{67CB9C33-0A33-76DB-08E9-793035B2887E}"/>
              </a:ext>
            </a:extLst>
          </p:cNvPr>
          <p:cNvPicPr>
            <a:picLocks noChangeArrowheads="1"/>
          </p:cNvPicPr>
          <p:nvPr/>
        </p:nvPicPr>
        <p:blipFill rotWithShape="1">
          <a:blip r:embed="rId13" cstate="print">
            <a:extLst>
              <a:ext uri="{28A0092B-C50C-407E-A947-70E740481C1C}">
                <a14:useLocalDpi xmlns:a14="http://schemas.microsoft.com/office/drawing/2010/main" val="0"/>
              </a:ext>
            </a:extLst>
          </a:blip>
          <a:srcRect l="15196" r="13898"/>
          <a:stretch>
            <a:fillRect/>
          </a:stretch>
        </p:blipFill>
        <p:spPr bwMode="auto">
          <a:xfrm>
            <a:off x="1285071" y="2003314"/>
            <a:ext cx="181226"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31" name="Picture 6" descr="Vector of German flag. ~ Icons ~ Creative Market">
            <a:extLst>
              <a:ext uri="{FF2B5EF4-FFF2-40B4-BE49-F238E27FC236}">
                <a16:creationId xmlns:a16="http://schemas.microsoft.com/office/drawing/2014/main" id="{26A95460-91D1-F96F-D57A-CDBE531E4626}"/>
              </a:ext>
            </a:extLst>
          </p:cNvPr>
          <p:cNvPicPr>
            <a:picLocks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87581" y="2743532"/>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33" name="Picture 52" descr="Flag of China">
            <a:extLst>
              <a:ext uri="{FF2B5EF4-FFF2-40B4-BE49-F238E27FC236}">
                <a16:creationId xmlns:a16="http://schemas.microsoft.com/office/drawing/2014/main" id="{FF6EED99-3C91-B611-FE2D-FE1671F30CA4}"/>
              </a:ext>
            </a:extLst>
          </p:cNvPr>
          <p:cNvPicPr>
            <a:picLocks noChangeArrowheads="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1685909" y="2164107"/>
            <a:ext cx="181225" cy="12944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34" name="Picture 8" descr="Australian flag icon. Flag of Australia icon. Vector. 27739431 Vector ...">
            <a:extLst>
              <a:ext uri="{FF2B5EF4-FFF2-40B4-BE49-F238E27FC236}">
                <a16:creationId xmlns:a16="http://schemas.microsoft.com/office/drawing/2014/main" id="{0BB3A4B7-8BE0-750E-0393-CB1AA126F0AC}"/>
              </a:ext>
            </a:extLst>
          </p:cNvPr>
          <p:cNvPicPr>
            <a:picLocks noChangeArrowheads="1"/>
          </p:cNvPicPr>
          <p:nvPr/>
        </p:nvPicPr>
        <p:blipFill rotWithShape="1">
          <a:blip r:embed="rId16" cstate="print">
            <a:extLst>
              <a:ext uri="{28A0092B-C50C-407E-A947-70E740481C1C}">
                <a14:useLocalDpi xmlns:a14="http://schemas.microsoft.com/office/drawing/2010/main" val="0"/>
              </a:ext>
            </a:extLst>
          </a:blip>
          <a:srcRect l="9307" t="30178" r="10450" b="29843"/>
          <a:stretch>
            <a:fillRect/>
          </a:stretch>
        </p:blipFill>
        <p:spPr bwMode="auto">
          <a:xfrm>
            <a:off x="2888621" y="2829299"/>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39" name="Picture 12" descr="Premium Vector | Flag of taiwan icon vector illustration">
            <a:extLst>
              <a:ext uri="{FF2B5EF4-FFF2-40B4-BE49-F238E27FC236}">
                <a16:creationId xmlns:a16="http://schemas.microsoft.com/office/drawing/2014/main" id="{5423FB9D-5FE0-1F80-A65C-970E23DCE2BE}"/>
              </a:ext>
            </a:extLst>
          </p:cNvPr>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14125" t="14445" r="14912" b="37509"/>
          <a:stretch>
            <a:fillRect/>
          </a:stretch>
        </p:blipFill>
        <p:spPr bwMode="auto">
          <a:xfrm>
            <a:off x="3690497" y="2857874"/>
            <a:ext cx="181429" cy="122839"/>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0" name="Picture 14" descr="Flag, italy icon - Download on Iconfinder on Iconfinder">
            <a:extLst>
              <a:ext uri="{FF2B5EF4-FFF2-40B4-BE49-F238E27FC236}">
                <a16:creationId xmlns:a16="http://schemas.microsoft.com/office/drawing/2014/main" id="{2356247D-9CFB-0289-863C-59D3BF7EC730}"/>
              </a:ext>
            </a:extLst>
          </p:cNvPr>
          <p:cNvPicPr>
            <a:picLocks noChangeArrowheads="1"/>
          </p:cNvPicPr>
          <p:nvPr/>
        </p:nvPicPr>
        <p:blipFill rotWithShape="1">
          <a:blip r:embed="rId18" cstate="print">
            <a:extLst>
              <a:ext uri="{28A0092B-C50C-407E-A947-70E740481C1C}">
                <a14:useLocalDpi xmlns:a14="http://schemas.microsoft.com/office/drawing/2010/main" val="0"/>
              </a:ext>
            </a:extLst>
          </a:blip>
          <a:srcRect l="1388" t="16500" r="878" b="16249"/>
          <a:stretch>
            <a:fillRect/>
          </a:stretch>
        </p:blipFill>
        <p:spPr bwMode="auto">
          <a:xfrm>
            <a:off x="4492373" y="2886137"/>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1" name="Picture 16" descr="Turkey flag background vector illustration. National flag. Turkish ...">
            <a:extLst>
              <a:ext uri="{FF2B5EF4-FFF2-40B4-BE49-F238E27FC236}">
                <a16:creationId xmlns:a16="http://schemas.microsoft.com/office/drawing/2014/main" id="{96B4D6EE-A7AF-292C-F9D8-79C190C2A356}"/>
              </a:ext>
            </a:extLst>
          </p:cNvPr>
          <p:cNvPicPr>
            <a:picLocks noChangeArrowheads="1"/>
          </p:cNvPicPr>
          <p:nvPr/>
        </p:nvPicPr>
        <p:blipFill rotWithShape="1">
          <a:blip r:embed="rId19" cstate="print">
            <a:extLst>
              <a:ext uri="{28A0092B-C50C-407E-A947-70E740481C1C}">
                <a14:useLocalDpi xmlns:a14="http://schemas.microsoft.com/office/drawing/2010/main" val="0"/>
              </a:ext>
            </a:extLst>
          </a:blip>
          <a:srcRect l="8396" r="17506"/>
          <a:stretch>
            <a:fillRect/>
          </a:stretch>
        </p:blipFill>
        <p:spPr bwMode="auto">
          <a:xfrm>
            <a:off x="5294249" y="2891523"/>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2" name="Picture 22" descr="La sabiduría del trauma - The Wisdom Of Trauma">
            <a:extLst>
              <a:ext uri="{FF2B5EF4-FFF2-40B4-BE49-F238E27FC236}">
                <a16:creationId xmlns:a16="http://schemas.microsoft.com/office/drawing/2014/main" id="{452176FF-8CF7-D6B6-860C-0F78F1C639F7}"/>
              </a:ext>
            </a:extLst>
          </p:cNvPr>
          <p:cNvPicPr>
            <a:picLocks noChangeArrowheads="1"/>
          </p:cNvPicPr>
          <p:nvPr/>
        </p:nvPicPr>
        <p:blipFill rotWithShape="1">
          <a:blip r:embed="rId20" cstate="print">
            <a:extLst>
              <a:ext uri="{28A0092B-C50C-407E-A947-70E740481C1C}">
                <a14:useLocalDpi xmlns:a14="http://schemas.microsoft.com/office/drawing/2010/main" val="0"/>
              </a:ext>
            </a:extLst>
          </a:blip>
          <a:srcRect l="1" r="16656" b="3948"/>
          <a:stretch>
            <a:fillRect/>
          </a:stretch>
        </p:blipFill>
        <p:spPr bwMode="auto">
          <a:xfrm>
            <a:off x="5695288" y="2961168"/>
            <a:ext cx="181226"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3" name="Picture 24" descr="Brazil flag icon - country flags">
            <a:extLst>
              <a:ext uri="{FF2B5EF4-FFF2-40B4-BE49-F238E27FC236}">
                <a16:creationId xmlns:a16="http://schemas.microsoft.com/office/drawing/2014/main" id="{97DD39CA-EBE3-D291-16A1-505F989205DE}"/>
              </a:ext>
            </a:extLst>
          </p:cNvPr>
          <p:cNvPicPr>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6096125" y="2986715"/>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4" name="Picture 26" descr="Flat Rectangle Colombia Flag Icon 34826451 Vector Art at Vecteezy">
            <a:extLst>
              <a:ext uri="{FF2B5EF4-FFF2-40B4-BE49-F238E27FC236}">
                <a16:creationId xmlns:a16="http://schemas.microsoft.com/office/drawing/2014/main" id="{61346336-03A0-8D0B-221E-57BC20A5669D}"/>
              </a:ext>
            </a:extLst>
          </p:cNvPr>
          <p:cNvPicPr>
            <a:picLocks noChangeArrowheads="1"/>
          </p:cNvPicPr>
          <p:nvPr/>
        </p:nvPicPr>
        <p:blipFill rotWithShape="1">
          <a:blip r:embed="rId22" cstate="print">
            <a:extLst>
              <a:ext uri="{28A0092B-C50C-407E-A947-70E740481C1C}">
                <a14:useLocalDpi xmlns:a14="http://schemas.microsoft.com/office/drawing/2010/main" val="0"/>
              </a:ext>
            </a:extLst>
          </a:blip>
          <a:srcRect l="19944" t="20149" r="20371" b="20251"/>
          <a:stretch>
            <a:fillRect/>
          </a:stretch>
        </p:blipFill>
        <p:spPr bwMode="auto">
          <a:xfrm>
            <a:off x="6887894" y="3015399"/>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5" name="Picture 28" descr="Slovakia - Free flags icons">
            <a:extLst>
              <a:ext uri="{FF2B5EF4-FFF2-40B4-BE49-F238E27FC236}">
                <a16:creationId xmlns:a16="http://schemas.microsoft.com/office/drawing/2014/main" id="{737592FC-6F0B-E0D1-6AEB-35D657A0ED0B}"/>
              </a:ext>
            </a:extLst>
          </p:cNvPr>
          <p:cNvPicPr>
            <a:picLocks noChangeArrowheads="1"/>
          </p:cNvPicPr>
          <p:nvPr/>
        </p:nvPicPr>
        <p:blipFill rotWithShape="1">
          <a:blip r:embed="rId23" cstate="print">
            <a:extLst>
              <a:ext uri="{28A0092B-C50C-407E-A947-70E740481C1C}">
                <a14:useLocalDpi xmlns:a14="http://schemas.microsoft.com/office/drawing/2010/main" val="0"/>
              </a:ext>
            </a:extLst>
          </a:blip>
          <a:srcRect l="9942" t="22306" r="10076" b="22119"/>
          <a:stretch>
            <a:fillRect/>
          </a:stretch>
        </p:blipFill>
        <p:spPr bwMode="auto">
          <a:xfrm>
            <a:off x="7699877" y="3015399"/>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pic>
        <p:nvPicPr>
          <p:cNvPr id="46" name="Picture 30" descr="FREE United Kingdom England Uk Flag Icon PNG | Citypng">
            <a:extLst>
              <a:ext uri="{FF2B5EF4-FFF2-40B4-BE49-F238E27FC236}">
                <a16:creationId xmlns:a16="http://schemas.microsoft.com/office/drawing/2014/main" id="{FBA1906B-4031-2BFC-2F78-84C5302C1E57}"/>
              </a:ext>
            </a:extLst>
          </p:cNvPr>
          <p:cNvPicPr>
            <a:picLocks noChangeArrowheads="1"/>
          </p:cNvPicPr>
          <p:nvPr/>
        </p:nvPicPr>
        <p:blipFill rotWithShape="1">
          <a:blip r:embed="rId24" cstate="print">
            <a:extLst>
              <a:ext uri="{28A0092B-C50C-407E-A947-70E740481C1C}">
                <a14:useLocalDpi xmlns:a14="http://schemas.microsoft.com/office/drawing/2010/main" val="0"/>
              </a:ext>
            </a:extLst>
          </a:blip>
          <a:srcRect l="14348" t="8553" r="17954" b="10894"/>
          <a:stretch>
            <a:fillRect/>
          </a:stretch>
        </p:blipFill>
        <p:spPr bwMode="auto">
          <a:xfrm>
            <a:off x="8100917" y="3015399"/>
            <a:ext cx="181429" cy="130466"/>
          </a:xfrm>
          <a:prstGeom prst="rect">
            <a:avLst/>
          </a:prstGeom>
          <a:noFill/>
          <a:ln>
            <a:noFill/>
          </a:ln>
          <a:effectLst>
            <a:outerShdw blurRad="127000" algn="ctr" rotWithShape="0">
              <a:srgbClr val="000000">
                <a:alpha val="10000"/>
              </a:srgbClr>
            </a:outerShdw>
          </a:effectLst>
          <a:extLst>
            <a:ext uri="{909E8E84-426E-40DD-AFC4-6F175D3DCCD1}">
              <a14:hiddenFill xmlns:a14="http://schemas.microsoft.com/office/drawing/2010/main">
                <a:solidFill>
                  <a:srgbClr val="FFFFFF"/>
                </a:solidFill>
              </a14:hiddenFill>
            </a:ext>
          </a:extLst>
        </p:spPr>
      </p:pic>
      <p:sp>
        <p:nvSpPr>
          <p:cNvPr id="49" name="Content Placeholder 9">
            <a:extLst>
              <a:ext uri="{FF2B5EF4-FFF2-40B4-BE49-F238E27FC236}">
                <a16:creationId xmlns:a16="http://schemas.microsoft.com/office/drawing/2014/main" id="{CB2F977C-9F17-1B84-D17A-D47ACF25B82A}"/>
              </a:ext>
            </a:extLst>
          </p:cNvPr>
          <p:cNvSpPr txBox="1">
            <a:spLocks/>
          </p:cNvSpPr>
          <p:nvPr/>
        </p:nvSpPr>
        <p:spPr>
          <a:xfrm>
            <a:off x="359570" y="922280"/>
            <a:ext cx="8424864" cy="184666"/>
          </a:xfrm>
          <a:prstGeom prst="rect">
            <a:avLst/>
          </a:prstGeom>
          <a:noFill/>
        </p:spPr>
        <p:txBody>
          <a:bodyPr vert="horz" wrap="square" lIns="0" tIns="0" rIns="0" bIns="0" rtlCol="0">
            <a:spAutoFit/>
          </a:bodyPr>
          <a:lstStyle>
            <a:lvl1pPr marL="180000" indent="-180000" algn="l" rtl="0" eaLnBrk="1" fontAlgn="base" hangingPunct="1">
              <a:spcBef>
                <a:spcPts val="0"/>
              </a:spcBef>
              <a:spcAft>
                <a:spcPts val="400"/>
              </a:spcAft>
              <a:buClr>
                <a:schemeClr val="accent1"/>
              </a:buClr>
              <a:buSzPct val="100000"/>
              <a:buFont typeface="Arial" panose="020B0604020202020204" pitchFamily="34" charset="0"/>
              <a:buChar char="•"/>
              <a:tabLst>
                <a:tab pos="1238250" algn="l"/>
              </a:tabLst>
              <a:defRPr lang="en-US" sz="1200" dirty="0">
                <a:solidFill>
                  <a:schemeClr val="bg2"/>
                </a:solidFill>
                <a:latin typeface="+mn-lt"/>
                <a:ea typeface="+mn-ea"/>
                <a:cs typeface="+mn-cs"/>
              </a:defRPr>
            </a:lvl1pPr>
            <a:lvl2pPr marL="36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2pPr>
            <a:lvl3pPr marL="540000" indent="-180000" algn="l" rtl="0" eaLnBrk="1" fontAlgn="base" hangingPunct="1">
              <a:spcBef>
                <a:spcPts val="0"/>
              </a:spcBef>
              <a:spcAft>
                <a:spcPts val="400"/>
              </a:spcAft>
              <a:buClr>
                <a:schemeClr val="accent1"/>
              </a:buClr>
              <a:buFont typeface="Arial" panose="020B0604020202020204" pitchFamily="34" charset="0"/>
              <a:buChar char="•"/>
              <a:tabLst>
                <a:tab pos="1238250" algn="l"/>
              </a:tabLst>
              <a:defRPr lang="en-US" sz="1200" dirty="0" smtClean="0">
                <a:solidFill>
                  <a:schemeClr val="bg2"/>
                </a:solidFill>
                <a:latin typeface="+mn-lt"/>
              </a:defRPr>
            </a:lvl3pPr>
            <a:lvl4pPr marL="720000" indent="-180000" algn="l" rtl="0" eaLnBrk="1" fontAlgn="base" hangingPunct="1">
              <a:spcBef>
                <a:spcPts val="0"/>
              </a:spcBef>
              <a:spcAft>
                <a:spcPts val="400"/>
              </a:spcAft>
              <a:buClr>
                <a:schemeClr val="accent1"/>
              </a:buClr>
              <a:buFont typeface="System Font Regular"/>
              <a:buChar char="–"/>
              <a:tabLst>
                <a:tab pos="1238250" algn="l"/>
              </a:tabLst>
              <a:defRPr lang="en-US" sz="1200" dirty="0" smtClean="0">
                <a:solidFill>
                  <a:schemeClr val="bg2"/>
                </a:solidFill>
                <a:latin typeface="+mn-lt"/>
              </a:defRPr>
            </a:lvl4pPr>
            <a:lvl5pPr marL="900000" indent="-180000" algn="l" rtl="0" eaLnBrk="1" fontAlgn="base" hangingPunct="1">
              <a:spcBef>
                <a:spcPts val="0"/>
              </a:spcBef>
              <a:spcAft>
                <a:spcPct val="0"/>
              </a:spcAft>
              <a:buClr>
                <a:schemeClr val="bg2"/>
              </a:buClr>
              <a:buFont typeface="Arial" panose="020B0604020202020204" pitchFamily="34" charset="0"/>
              <a:buChar char="•"/>
              <a:tabLst/>
              <a:defRPr sz="1200" baseline="0">
                <a:solidFill>
                  <a:schemeClr val="tx1">
                    <a:lumMod val="65000"/>
                    <a:lumOff val="35000"/>
                  </a:schemeClr>
                </a:solidFill>
                <a:latin typeface="+mn-lt"/>
              </a:defRPr>
            </a:lvl5pPr>
            <a:lvl6pPr marL="25987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6pPr>
            <a:lvl7pPr marL="30559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7pPr>
            <a:lvl8pPr marL="35131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8pPr>
            <a:lvl9pPr marL="3970338" indent="-239713" algn="l" rtl="0" eaLnBrk="1" fontAlgn="base" hangingPunct="1">
              <a:spcBef>
                <a:spcPct val="25000"/>
              </a:spcBef>
              <a:spcAft>
                <a:spcPct val="0"/>
              </a:spcAft>
              <a:buClr>
                <a:schemeClr val="bg2"/>
              </a:buClr>
              <a:buFont typeface="Arial" charset="0"/>
              <a:buChar char="–"/>
              <a:tabLst>
                <a:tab pos="1238250" algn="l"/>
              </a:tabLst>
              <a:defRPr sz="1600">
                <a:solidFill>
                  <a:schemeClr val="tx1"/>
                </a:solidFill>
                <a:latin typeface="+mn-lt"/>
              </a:defRPr>
            </a:lvl9pPr>
          </a:lstStyle>
          <a:p>
            <a:pPr marL="0" marR="0" lvl="0" indent="0" algn="ctr" defTabSz="914400" rtl="0" eaLnBrk="1" fontAlgn="base" latinLnBrk="0" hangingPunct="1">
              <a:lnSpc>
                <a:spcPct val="100000"/>
              </a:lnSpc>
              <a:spcBef>
                <a:spcPts val="0"/>
              </a:spcBef>
              <a:spcAft>
                <a:spcPts val="400"/>
              </a:spcAft>
              <a:buClr>
                <a:srgbClr val="ED7D00"/>
              </a:buClr>
              <a:buSzPct val="100000"/>
              <a:buFont typeface="Arial" panose="020B0604020202020204" pitchFamily="34" charset="0"/>
              <a:buNone/>
              <a:tabLst>
                <a:tab pos="1238250" algn="l"/>
              </a:tabLst>
              <a:defRPr/>
            </a:pPr>
            <a:r>
              <a:rPr kumimoji="0" lang="en-GB" sz="1200" b="1" i="0" u="none" strike="noStrike" kern="0" cap="none" spc="0" normalizeH="0" baseline="0" noProof="0">
                <a:ln>
                  <a:noFill/>
                </a:ln>
                <a:solidFill>
                  <a:schemeClr val="tx2"/>
                </a:solidFill>
                <a:effectLst/>
                <a:uLnTx/>
                <a:uFillTx/>
                <a:latin typeface="Arial"/>
                <a:ea typeface="+mn-ea"/>
                <a:cs typeface="+mn-cs"/>
              </a:rPr>
              <a:t>Number of sites recruited per country</a:t>
            </a:r>
            <a:r>
              <a:rPr kumimoji="0" lang="en-GB" sz="1200" b="1" i="0" u="none" strike="noStrike" kern="0" cap="none" spc="0" normalizeH="0" baseline="30000" noProof="0">
                <a:ln>
                  <a:noFill/>
                </a:ln>
                <a:solidFill>
                  <a:schemeClr val="tx2"/>
                </a:solidFill>
                <a:effectLst/>
                <a:uLnTx/>
                <a:uFillTx/>
                <a:latin typeface="Arial"/>
                <a:ea typeface="+mn-ea"/>
                <a:cs typeface="+mn-cs"/>
              </a:rPr>
              <a:t>2,</a:t>
            </a:r>
            <a:r>
              <a:rPr kumimoji="0" lang="en-GB" sz="1200" b="1" i="0" u="none" strike="noStrike" kern="0" cap="none" spc="0" normalizeH="0" baseline="0" noProof="0">
                <a:ln>
                  <a:noFill/>
                </a:ln>
                <a:solidFill>
                  <a:schemeClr val="tx2"/>
                </a:solidFill>
                <a:effectLst/>
                <a:uLnTx/>
                <a:uFillTx/>
                <a:latin typeface="Arial"/>
                <a:ea typeface="+mn-ea"/>
                <a:cs typeface="+mn-cs"/>
              </a:rPr>
              <a:t>* </a:t>
            </a:r>
          </a:p>
        </p:txBody>
      </p:sp>
      <p:grpSp>
        <p:nvGrpSpPr>
          <p:cNvPr id="50" name="Group 49">
            <a:extLst>
              <a:ext uri="{FF2B5EF4-FFF2-40B4-BE49-F238E27FC236}">
                <a16:creationId xmlns:a16="http://schemas.microsoft.com/office/drawing/2014/main" id="{F12AF9F5-91CE-2CAA-05D8-00D7578BCA5C}"/>
              </a:ext>
            </a:extLst>
          </p:cNvPr>
          <p:cNvGrpSpPr/>
          <p:nvPr/>
        </p:nvGrpSpPr>
        <p:grpSpPr>
          <a:xfrm>
            <a:off x="5874283" y="1222373"/>
            <a:ext cx="2921487" cy="1604442"/>
            <a:chOff x="5536890" y="1236667"/>
            <a:chExt cx="3258880" cy="1789734"/>
          </a:xfrm>
        </p:grpSpPr>
        <p:sp>
          <p:nvSpPr>
            <p:cNvPr id="15" name="Pentagon 9">
              <a:extLst>
                <a:ext uri="{FF2B5EF4-FFF2-40B4-BE49-F238E27FC236}">
                  <a16:creationId xmlns:a16="http://schemas.microsoft.com/office/drawing/2014/main" id="{F0621C07-700C-4BA3-A234-298DF7C267FF}"/>
                </a:ext>
              </a:extLst>
            </p:cNvPr>
            <p:cNvSpPr/>
            <p:nvPr/>
          </p:nvSpPr>
          <p:spPr>
            <a:xfrm flipH="1">
              <a:off x="5536890" y="1236667"/>
              <a:ext cx="3258880" cy="1789734"/>
            </a:xfrm>
            <a:prstGeom prst="roundRect">
              <a:avLst>
                <a:gd name="adj" fmla="val 7807"/>
              </a:avLst>
            </a:prstGeom>
            <a:solidFill>
              <a:schemeClr val="accent3"/>
            </a:solidFill>
            <a:ln w="34925"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DE" sz="1350" b="0" i="0" u="none" strike="noStrike" kern="0" cap="none" spc="0" normalizeH="0" baseline="0" noProof="0">
                <a:ln>
                  <a:noFill/>
                </a:ln>
                <a:solidFill>
                  <a:srgbClr val="FFFFFF"/>
                </a:solidFill>
                <a:effectLst/>
                <a:uLnTx/>
                <a:uFillTx/>
                <a:latin typeface="Arial"/>
                <a:ea typeface="+mn-ea"/>
                <a:cs typeface="+mn-cs"/>
              </a:endParaRPr>
            </a:p>
          </p:txBody>
        </p:sp>
        <p:pic>
          <p:nvPicPr>
            <p:cNvPr id="47" name="Picture 46" descr="A map of the world&#10;&#10;AI-generated content may be incorrect.">
              <a:extLst>
                <a:ext uri="{FF2B5EF4-FFF2-40B4-BE49-F238E27FC236}">
                  <a16:creationId xmlns:a16="http://schemas.microsoft.com/office/drawing/2014/main" id="{0413C492-781E-4A69-C31A-70EF4BA1B97D}"/>
                </a:ext>
              </a:extLst>
            </p:cNvPr>
            <p:cNvPicPr>
              <a:picLocks noChangeAspect="1"/>
            </p:cNvPicPr>
            <p:nvPr/>
          </p:nvPicPr>
          <p:blipFill>
            <a:blip r:embed="rId25" cstate="print">
              <a:extLst>
                <a:ext uri="{28A0092B-C50C-407E-A947-70E740481C1C}">
                  <a14:useLocalDpi xmlns:a14="http://schemas.microsoft.com/office/drawing/2010/main" val="0"/>
                </a:ext>
              </a:extLst>
            </a:blip>
            <a:srcRect l="681" t="5478" r="1045" b="2667"/>
            <a:stretch>
              <a:fillRect/>
            </a:stretch>
          </p:blipFill>
          <p:spPr>
            <a:xfrm>
              <a:off x="5679142" y="1402034"/>
              <a:ext cx="2974376" cy="1476375"/>
            </a:xfrm>
            <a:prstGeom prst="roundRect">
              <a:avLst>
                <a:gd name="adj" fmla="val 7863"/>
              </a:avLst>
            </a:prstGeom>
          </p:spPr>
        </p:pic>
      </p:grpSp>
    </p:spTree>
    <p:extLst>
      <p:ext uri="{BB962C8B-B14F-4D97-AF65-F5344CB8AC3E}">
        <p14:creationId xmlns:p14="http://schemas.microsoft.com/office/powerpoint/2010/main" val="32770893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53DD-DA8F-1FB5-B8F0-A8DB1063AD01}"/>
            </a:ext>
          </a:extLst>
        </p:cNvPr>
        <p:cNvGrpSpPr/>
        <p:nvPr/>
      </p:nvGrpSpPr>
      <p:grpSpPr>
        <a:xfrm>
          <a:off x="0" y="0"/>
          <a:ext cx="0" cy="0"/>
          <a:chOff x="0" y="0"/>
          <a:chExt cx="0" cy="0"/>
        </a:xfrm>
      </p:grpSpPr>
      <p:sp>
        <p:nvSpPr>
          <p:cNvPr id="18" name="Title 17">
            <a:extLst>
              <a:ext uri="{FF2B5EF4-FFF2-40B4-BE49-F238E27FC236}">
                <a16:creationId xmlns:a16="http://schemas.microsoft.com/office/drawing/2014/main" id="{EFEDB73F-F6DD-34E1-092A-5EFF15B22427}"/>
              </a:ext>
            </a:extLst>
          </p:cNvPr>
          <p:cNvSpPr>
            <a:spLocks noGrp="1"/>
          </p:cNvSpPr>
          <p:nvPr>
            <p:ph type="title"/>
          </p:nvPr>
        </p:nvSpPr>
        <p:spPr/>
        <p:txBody>
          <a:bodyPr/>
          <a:lstStyle/>
          <a:p>
            <a:r>
              <a:rPr lang="en-GB"/>
              <a:t>OCEANIC-STROKE enrolled</a:t>
            </a:r>
            <a:r>
              <a:rPr lang="en-US"/>
              <a:t> a wide range of ischemic stroke subtypes</a:t>
            </a:r>
            <a:endParaRPr lang="en-GB"/>
          </a:p>
        </p:txBody>
      </p:sp>
      <p:sp>
        <p:nvSpPr>
          <p:cNvPr id="8" name="Text Placeholder 7">
            <a:extLst>
              <a:ext uri="{FF2B5EF4-FFF2-40B4-BE49-F238E27FC236}">
                <a16:creationId xmlns:a16="http://schemas.microsoft.com/office/drawing/2014/main" id="{46001C70-EFA4-0F3A-3D48-D050C06D25D3}"/>
              </a:ext>
            </a:extLst>
          </p:cNvPr>
          <p:cNvSpPr>
            <a:spLocks noGrp="1"/>
          </p:cNvSpPr>
          <p:nvPr>
            <p:ph type="body" sz="quarter" idx="14"/>
          </p:nvPr>
        </p:nvSpPr>
        <p:spPr>
          <a:xfrm>
            <a:off x="359569" y="4201273"/>
            <a:ext cx="8424000" cy="526298"/>
          </a:xfrm>
        </p:spPr>
        <p:txBody>
          <a:bodyPr/>
          <a:lstStyle/>
          <a:p>
            <a:r>
              <a:rPr lang="en-US">
                <a:solidFill>
                  <a:schemeClr val="accent2"/>
                </a:solidFill>
                <a:cs typeface="Arial"/>
              </a:rPr>
              <a:t>*Plaque need not be causative or stenotic but intruding into lumen; not all participants in the OCEANIC-STROKE study were required to have atherosclerosis to be eligible for enrollment, nor did the atherosclerosis need to be causative of the stroke; </a:t>
            </a:r>
            <a:r>
              <a:rPr lang="en-US" kern="100" baseline="30000">
                <a:solidFill>
                  <a:schemeClr val="accent2"/>
                </a:solidFill>
                <a:ea typeface="Aptos" panose="020B0004020202020204" pitchFamily="34" charset="0"/>
              </a:rPr>
              <a:t>†</a:t>
            </a:r>
            <a:r>
              <a:rPr lang="en-US">
                <a:solidFill>
                  <a:schemeClr val="accent2"/>
                </a:solidFill>
                <a:cs typeface="Arial"/>
              </a:rPr>
              <a:t>Participants with index lacunar infarct required evidence of intracranial or extracranial atherosclerotic disease.</a:t>
            </a:r>
            <a:br>
              <a:rPr lang="en-US">
                <a:solidFill>
                  <a:schemeClr val="accent2"/>
                </a:solidFill>
              </a:rPr>
            </a:br>
            <a:r>
              <a:rPr lang="en-US">
                <a:solidFill>
                  <a:schemeClr val="accent2"/>
                </a:solidFill>
                <a:cs typeface="Arial"/>
              </a:rPr>
              <a:t>ABCD</a:t>
            </a:r>
            <a:r>
              <a:rPr lang="en-US" baseline="30000">
                <a:solidFill>
                  <a:schemeClr val="accent2"/>
                </a:solidFill>
                <a:cs typeface="Arial"/>
              </a:rPr>
              <a:t>2</a:t>
            </a:r>
            <a:r>
              <a:rPr lang="en-US">
                <a:solidFill>
                  <a:schemeClr val="accent2"/>
                </a:solidFill>
                <a:cs typeface="Arial"/>
              </a:rPr>
              <a:t>, Age, Blood pressure, Clinical features, Duration of symptoms, Diabetes history; CT, computed tomography; CTA, computed tomography angiography; DSA, digital subtraction angiography; DWI, diffusion weighting imaging; MRA, magnetic resonance angiography; MRI, magnetic resonance imaging; </a:t>
            </a:r>
            <a:r>
              <a:rPr lang="en-GB">
                <a:solidFill>
                  <a:schemeClr val="accent2"/>
                </a:solidFill>
                <a:cs typeface="Arial"/>
              </a:rPr>
              <a:t>NIHSS, National Institute of Health Stroke Scale; TIA, transient ischemic attack. </a:t>
            </a:r>
            <a:br>
              <a:rPr lang="en-GB">
                <a:solidFill>
                  <a:schemeClr val="accent2"/>
                </a:solidFill>
              </a:rPr>
            </a:br>
            <a:r>
              <a:rPr lang="en-GB" b="1">
                <a:solidFill>
                  <a:schemeClr val="accent2"/>
                </a:solidFill>
                <a:cs typeface="Arial"/>
              </a:rPr>
              <a:t>1.</a:t>
            </a:r>
            <a:r>
              <a:rPr lang="en-GB">
                <a:solidFill>
                  <a:schemeClr val="accent2"/>
                </a:solidFill>
                <a:cs typeface="Arial"/>
              </a:rPr>
              <a:t> </a:t>
            </a:r>
            <a:r>
              <a:rPr lang="en-US">
                <a:solidFill>
                  <a:schemeClr val="accent2"/>
                </a:solidFill>
                <a:cs typeface="Arial"/>
              </a:rPr>
              <a:t>ClinicalTrials.gov. NCT05686070. </a:t>
            </a:r>
            <a:r>
              <a:rPr lang="en-US">
                <a:solidFill>
                  <a:schemeClr val="accent2"/>
                </a:solidFill>
                <a:cs typeface="Arial"/>
                <a:hlinkClick r:id="rId3">
                  <a:extLst>
                    <a:ext uri="{A12FA001-AC4F-418D-AE19-62706E023703}">
                      <ahyp:hlinkClr xmlns:ahyp="http://schemas.microsoft.com/office/drawing/2018/hyperlinkcolor" val="tx"/>
                    </a:ext>
                  </a:extLst>
                </a:hlinkClick>
              </a:rPr>
              <a:t>https://clinicaltrials.gov/study/NCT05686070</a:t>
            </a:r>
            <a:r>
              <a:rPr lang="en-US">
                <a:solidFill>
                  <a:schemeClr val="accent2"/>
                </a:solidFill>
                <a:cs typeface="Arial"/>
              </a:rPr>
              <a:t>. Accessed January 2026; </a:t>
            </a:r>
            <a:r>
              <a:rPr lang="en-GB" b="1">
                <a:solidFill>
                  <a:schemeClr val="accent2"/>
                </a:solidFill>
                <a:cs typeface="Arial"/>
              </a:rPr>
              <a:t>2.</a:t>
            </a:r>
            <a:r>
              <a:rPr lang="en-GB">
                <a:solidFill>
                  <a:schemeClr val="accent2"/>
                </a:solidFill>
                <a:cs typeface="Arial"/>
              </a:rPr>
              <a:t> </a:t>
            </a:r>
            <a:r>
              <a:rPr lang="en-US">
                <a:solidFill>
                  <a:schemeClr val="accent2"/>
                </a:solidFill>
                <a:cs typeface="Arial"/>
              </a:rPr>
              <a:t>Bayer Data on File. OCEANIC-STROKE Clinical Study Protocol. Version 3. 2024; </a:t>
            </a:r>
            <a:br>
              <a:rPr lang="en-US">
                <a:solidFill>
                  <a:schemeClr val="accent2"/>
                </a:solidFill>
              </a:rPr>
            </a:br>
            <a:r>
              <a:rPr lang="en-US" b="1">
                <a:solidFill>
                  <a:schemeClr val="accent2"/>
                </a:solidFill>
                <a:cs typeface="Arial"/>
              </a:rPr>
              <a:t>3.</a:t>
            </a:r>
            <a:r>
              <a:rPr lang="en-US">
                <a:solidFill>
                  <a:schemeClr val="accent2"/>
                </a:solidFill>
                <a:cs typeface="Arial"/>
              </a:rPr>
              <a:t> </a:t>
            </a:r>
            <a:r>
              <a:rPr lang="en-US">
                <a:solidFill>
                  <a:schemeClr val="accent2"/>
                </a:solidFill>
              </a:rPr>
              <a:t>Sharma M, et al. </a:t>
            </a:r>
            <a:r>
              <a:rPr lang="en-US" err="1">
                <a:solidFill>
                  <a:schemeClr val="accent2"/>
                </a:solidFill>
              </a:rPr>
              <a:t>Eur</a:t>
            </a:r>
            <a:r>
              <a:rPr lang="en-US">
                <a:solidFill>
                  <a:schemeClr val="accent2"/>
                </a:solidFill>
              </a:rPr>
              <a:t> Stroke J. 2026;11(1):1–11.</a:t>
            </a:r>
            <a:endParaRPr lang="en-US">
              <a:solidFill>
                <a:schemeClr val="accent2"/>
              </a:solidFill>
              <a:cs typeface="Arial"/>
            </a:endParaRPr>
          </a:p>
        </p:txBody>
      </p:sp>
      <p:sp>
        <p:nvSpPr>
          <p:cNvPr id="14" name="TextBox 13">
            <a:extLst>
              <a:ext uri="{FF2B5EF4-FFF2-40B4-BE49-F238E27FC236}">
                <a16:creationId xmlns:a16="http://schemas.microsoft.com/office/drawing/2014/main" id="{94574386-1920-3608-8EC5-1C888C6D14E3}"/>
              </a:ext>
            </a:extLst>
          </p:cNvPr>
          <p:cNvSpPr txBox="1"/>
          <p:nvPr/>
        </p:nvSpPr>
        <p:spPr>
          <a:xfrm>
            <a:off x="2361652" y="924682"/>
            <a:ext cx="6425161" cy="283480"/>
          </a:xfrm>
          <a:prstGeom prst="rect">
            <a:avLst/>
          </a:prstGeom>
          <a:noFill/>
        </p:spPr>
        <p:txBody>
          <a:bodyPr wrap="square" lIns="0" tIns="0" rIns="0" bIns="0" anchor="ctr" anchorCtr="0">
            <a:noAutofit/>
          </a:bodyPr>
          <a:lstStyle/>
          <a:p>
            <a:pPr defTabSz="685783" fontAlgn="ctr">
              <a:spcAft>
                <a:spcPts val="975"/>
              </a:spcAft>
              <a:buClr>
                <a:srgbClr val="443247"/>
              </a:buClr>
              <a:defRPr/>
            </a:pPr>
            <a:r>
              <a:rPr lang="en-US" sz="800">
                <a:solidFill>
                  <a:srgbClr val="464545"/>
                </a:solidFill>
                <a:latin typeface="Arial" panose="020B0604020202020204" pitchFamily="34" charset="0"/>
                <a:ea typeface="Calibri" panose="020F0502020204030204" pitchFamily="34" charset="0"/>
                <a:cs typeface="Arial"/>
              </a:rPr>
              <a:t>Participants ≥18 years old who have acute onset of neurological deficit attributed to non-cardioembolic focal brain ischemia due to </a:t>
            </a:r>
            <a:r>
              <a:rPr lang="en-US" sz="800" b="1">
                <a:solidFill>
                  <a:srgbClr val="464545"/>
                </a:solidFill>
                <a:latin typeface="Arial" panose="020B0604020202020204" pitchFamily="34" charset="0"/>
                <a:ea typeface="Calibri" panose="020F0502020204030204" pitchFamily="34" charset="0"/>
                <a:cs typeface="Arial"/>
              </a:rPr>
              <a:t>either</a:t>
            </a:r>
            <a:r>
              <a:rPr lang="en-US" sz="800">
                <a:solidFill>
                  <a:srgbClr val="464545"/>
                </a:solidFill>
                <a:latin typeface="Arial" panose="020B0604020202020204" pitchFamily="34" charset="0"/>
                <a:ea typeface="Calibri" panose="020F0502020204030204" pitchFamily="34" charset="0"/>
                <a:cs typeface="Arial"/>
              </a:rPr>
              <a:t>:</a:t>
            </a:r>
          </a:p>
        </p:txBody>
      </p:sp>
      <p:sp>
        <p:nvSpPr>
          <p:cNvPr id="40" name="Rectangle 39">
            <a:extLst>
              <a:ext uri="{FF2B5EF4-FFF2-40B4-BE49-F238E27FC236}">
                <a16:creationId xmlns:a16="http://schemas.microsoft.com/office/drawing/2014/main" id="{5E981ACC-621B-A565-8E70-B6B2EE446A55}"/>
              </a:ext>
            </a:extLst>
          </p:cNvPr>
          <p:cNvSpPr/>
          <p:nvPr/>
        </p:nvSpPr>
        <p:spPr>
          <a:xfrm>
            <a:off x="359569" y="1210041"/>
            <a:ext cx="8425656" cy="2875577"/>
          </a:xfrm>
          <a:prstGeom prst="rect">
            <a:avLst/>
          </a:prstGeom>
          <a:solidFill>
            <a:srgbClr val="FFFFFF"/>
          </a:solidFill>
          <a:ln w="28575"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41" name="Rectangle: Rounded Corners 25">
            <a:extLst>
              <a:ext uri="{FF2B5EF4-FFF2-40B4-BE49-F238E27FC236}">
                <a16:creationId xmlns:a16="http://schemas.microsoft.com/office/drawing/2014/main" id="{5795C3D0-7B0C-DAFF-5753-F09F9243250E}"/>
              </a:ext>
            </a:extLst>
          </p:cNvPr>
          <p:cNvSpPr/>
          <p:nvPr/>
        </p:nvSpPr>
        <p:spPr>
          <a:xfrm>
            <a:off x="359568" y="924681"/>
            <a:ext cx="1891891" cy="285360"/>
          </a:xfrm>
          <a:prstGeom prst="rect">
            <a:avLst/>
          </a:prstGeom>
          <a:solidFill>
            <a:schemeClr val="tx2"/>
          </a:solidFill>
          <a:ln w="25400" cap="flat" cmpd="sng" algn="ctr">
            <a:solidFill>
              <a:schemeClr val="tx2"/>
            </a:solidFill>
            <a:prstDash val="solid"/>
          </a:ln>
          <a:effectLst/>
        </p:spPr>
        <p:txBody>
          <a:bodyPr wrap="square" lIns="81000" tIns="54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FFFFFF"/>
                </a:solidFill>
                <a:effectLst/>
                <a:uLnTx/>
                <a:uFillTx/>
                <a:latin typeface="Arial"/>
                <a:ea typeface="+mn-ea"/>
                <a:cs typeface="Arial" panose="020B0604020202020204" pitchFamily="34" charset="0"/>
              </a:rPr>
              <a:t>Key inclusion criteria</a:t>
            </a:r>
            <a:r>
              <a:rPr kumimoji="0" lang="en-GB" sz="1200" b="1" i="0" u="none" strike="noStrike" kern="0" cap="none" spc="0" normalizeH="0" baseline="30000" noProof="0">
                <a:ln>
                  <a:noFill/>
                </a:ln>
                <a:solidFill>
                  <a:srgbClr val="FFFFFF"/>
                </a:solidFill>
                <a:effectLst/>
                <a:uLnTx/>
                <a:uFillTx/>
                <a:latin typeface="Arial"/>
                <a:ea typeface="+mn-ea"/>
                <a:cs typeface="Arial" panose="020B0604020202020204" pitchFamily="34" charset="0"/>
              </a:rPr>
              <a:t>1–3</a:t>
            </a:r>
          </a:p>
        </p:txBody>
      </p:sp>
      <p:sp>
        <p:nvSpPr>
          <p:cNvPr id="28" name="TextBox 27">
            <a:extLst>
              <a:ext uri="{FF2B5EF4-FFF2-40B4-BE49-F238E27FC236}">
                <a16:creationId xmlns:a16="http://schemas.microsoft.com/office/drawing/2014/main" id="{CA21E017-3B6B-00C6-6816-7569BBA0AFB3}"/>
              </a:ext>
            </a:extLst>
          </p:cNvPr>
          <p:cNvSpPr txBox="1"/>
          <p:nvPr/>
        </p:nvSpPr>
        <p:spPr>
          <a:xfrm>
            <a:off x="450446" y="1323817"/>
            <a:ext cx="3804159" cy="1493037"/>
          </a:xfrm>
          <a:prstGeom prst="rect">
            <a:avLst/>
          </a:prstGeom>
          <a:noFill/>
          <a:ln w="19050">
            <a:solidFill>
              <a:schemeClr val="accent3"/>
            </a:solidFill>
          </a:ln>
        </p:spPr>
        <p:txBody>
          <a:bodyPr wrap="square" lIns="91440" tIns="91440" rIns="91440" bIns="91440" anchor="t">
            <a:noAutofit/>
          </a:bodyPr>
          <a:lstStyle/>
          <a:p>
            <a:pPr marL="0" marR="0" lvl="0" indent="0" algn="ctr" defTabSz="685800" eaLnBrk="1" fontAlgn="auto" latinLnBrk="0" hangingPunct="1">
              <a:lnSpc>
                <a:spcPct val="100000"/>
              </a:lnSpc>
              <a:spcBef>
                <a:spcPts val="0"/>
              </a:spcBef>
              <a:spcAft>
                <a:spcPts val="300"/>
              </a:spcAft>
              <a:buClrTx/>
              <a:buSzTx/>
              <a:buFontTx/>
              <a:buNone/>
              <a:tabLst/>
              <a:defRPr/>
            </a:pPr>
            <a:r>
              <a:rPr kumimoji="0" lang="en-US" sz="1200" b="1" i="0" u="none" strike="noStrike" kern="100" cap="none" spc="0" normalizeH="0" baseline="0" noProof="0">
                <a:ln>
                  <a:noFill/>
                </a:ln>
                <a:solidFill>
                  <a:schemeClr val="accent3"/>
                </a:solidFill>
                <a:effectLst/>
                <a:uLnTx/>
                <a:uFillTx/>
                <a:latin typeface="Arial"/>
                <a:ea typeface="Aptos" panose="020B0004020202020204" pitchFamily="34" charset="0"/>
                <a:cs typeface="Arial"/>
              </a:rPr>
              <a:t>Non-cardioembolic ischemic stroke </a:t>
            </a:r>
            <a:br>
              <a:rPr kumimoji="0" lang="en-US" sz="1350" b="1" i="0" u="none" strike="noStrike" kern="100" cap="none" spc="0" normalizeH="0" baseline="0" noProof="0">
                <a:ln>
                  <a:noFill/>
                </a:ln>
                <a:solidFill>
                  <a:schemeClr val="accent3"/>
                </a:solidFill>
                <a:effectLst/>
                <a:uLnTx/>
                <a:uFillTx/>
                <a:latin typeface="Arial" panose="020B0604020202020204" pitchFamily="34" charset="0"/>
                <a:ea typeface="Aptos" panose="020B0004020202020204" pitchFamily="34" charset="0"/>
                <a:cs typeface="Arial" panose="020B0604020202020204" pitchFamily="34" charset="0"/>
              </a:rPr>
            </a:br>
            <a:r>
              <a:rPr kumimoji="0" lang="en-US" sz="900" b="0" i="0" u="none" strike="noStrike" kern="100" cap="none" spc="0" normalizeH="0" baseline="0" noProof="0">
                <a:ln>
                  <a:noFill/>
                </a:ln>
                <a:effectLst/>
                <a:uLnTx/>
                <a:uFillTx/>
                <a:latin typeface="Arial"/>
                <a:ea typeface="Aptos" panose="020B0004020202020204" pitchFamily="34" charset="0"/>
                <a:cs typeface="Arial"/>
              </a:rPr>
              <a:t>(NIHSS ≤15)</a:t>
            </a:r>
          </a:p>
          <a:p>
            <a:pPr marL="91440" marR="0" lvl="0" indent="-91440" defTabSz="914400" eaLnBrk="1" fontAlgn="auto" latinLnBrk="0" hangingPunct="1">
              <a:lnSpc>
                <a:spcPct val="115000"/>
              </a:lnSpc>
              <a:spcBef>
                <a:spcPts val="0"/>
              </a:spcBef>
              <a:spcAft>
                <a:spcPts val="300"/>
              </a:spcAft>
              <a:buClrTx/>
              <a:buSzTx/>
              <a:buFont typeface="Arial" panose="020B0604020202020204" pitchFamily="34" charset="0"/>
              <a:buChar char="•"/>
              <a:tabLst/>
              <a:defRPr/>
            </a:pPr>
            <a:r>
              <a:rPr kumimoji="0" lang="en-US" sz="1000" b="0" i="0" u="none" strike="noStrike" kern="100" cap="none" spc="0" normalizeH="0" baseline="0" noProof="0">
                <a:ln>
                  <a:noFill/>
                </a:ln>
                <a:solidFill>
                  <a:srgbClr val="000000"/>
                </a:solidFill>
                <a:effectLst/>
                <a:uLnTx/>
                <a:uFillTx/>
                <a:latin typeface="Arial"/>
                <a:ea typeface="Aptos" panose="020B0004020202020204" pitchFamily="34" charset="0"/>
                <a:cs typeface="Arial"/>
              </a:rPr>
              <a:t>Persistent signs and symptoms of stroke for </a:t>
            </a:r>
            <a:r>
              <a:rPr kumimoji="0" lang="en-US" sz="1000" b="0" i="0" u="sng" strike="noStrike" kern="100" cap="none" spc="0" normalizeH="0" baseline="0" noProof="0">
                <a:ln>
                  <a:noFill/>
                </a:ln>
                <a:solidFill>
                  <a:srgbClr val="000000"/>
                </a:solidFill>
                <a:effectLst/>
                <a:uLnTx/>
                <a:uFillTx/>
                <a:latin typeface="Arial"/>
                <a:ea typeface="Aptos" panose="020B0004020202020204" pitchFamily="34" charset="0"/>
                <a:cs typeface="Arial"/>
              </a:rPr>
              <a:t>&gt;</a:t>
            </a:r>
            <a:r>
              <a:rPr kumimoji="0" lang="en-US" sz="1000" b="0" i="0" u="none" strike="noStrike" kern="100" cap="none" spc="0" normalizeH="0" baseline="0" noProof="0">
                <a:ln>
                  <a:noFill/>
                </a:ln>
                <a:solidFill>
                  <a:srgbClr val="000000"/>
                </a:solidFill>
                <a:effectLst/>
                <a:uLnTx/>
                <a:uFillTx/>
                <a:latin typeface="Arial"/>
                <a:ea typeface="Aptos" panose="020B0004020202020204" pitchFamily="34" charset="0"/>
                <a:cs typeface="Arial"/>
              </a:rPr>
              <a:t>24 hours </a:t>
            </a:r>
          </a:p>
          <a:p>
            <a:pPr marL="0" marR="0" lvl="0" indent="0" algn="ctr" defTabSz="914400" eaLnBrk="1" fontAlgn="auto" latinLnBrk="0" hangingPunct="1">
              <a:lnSpc>
                <a:spcPct val="115000"/>
              </a:lnSpc>
              <a:spcBef>
                <a:spcPts val="0"/>
              </a:spcBef>
              <a:spcAft>
                <a:spcPts val="300"/>
              </a:spcAft>
              <a:buClrTx/>
              <a:buSzTx/>
              <a:buFontTx/>
              <a:buNone/>
              <a:tabLst/>
              <a:defRPr/>
            </a:pPr>
            <a:r>
              <a:rPr kumimoji="0" lang="en-US" sz="1000" b="1" i="1" u="none" strike="noStrike" kern="100" cap="none" spc="0" normalizeH="0" baseline="0" noProof="0">
                <a:ln>
                  <a:noFill/>
                </a:ln>
                <a:solidFill>
                  <a:srgbClr val="000000"/>
                </a:solidFill>
                <a:effectLst/>
                <a:uLnTx/>
                <a:uFillTx/>
                <a:latin typeface="Arial"/>
                <a:ea typeface="Aptos" panose="020B0004020202020204" pitchFamily="34" charset="0"/>
                <a:cs typeface="Arial"/>
              </a:rPr>
              <a:t>OR</a:t>
            </a:r>
            <a:endParaRPr kumimoji="0" lang="en-GB" sz="1000" b="1" i="1" u="none" strike="noStrike" kern="100" cap="none" spc="0" normalizeH="0" baseline="0" noProof="0">
              <a:ln>
                <a:noFill/>
              </a:ln>
              <a:solidFill>
                <a:srgbClr val="000000"/>
              </a:solidFill>
              <a:effectLst/>
              <a:uLnTx/>
              <a:uFillTx/>
              <a:latin typeface="Arial"/>
              <a:ea typeface="Aptos" panose="020B0004020202020204" pitchFamily="34" charset="0"/>
              <a:cs typeface="Arial"/>
            </a:endParaRPr>
          </a:p>
          <a:p>
            <a:pPr marL="91440" marR="0" lvl="0" indent="-91440" defTabSz="914400" eaLnBrk="1" fontAlgn="auto" latinLnBrk="0" hangingPunct="1">
              <a:lnSpc>
                <a:spcPct val="115000"/>
              </a:lnSpc>
              <a:spcBef>
                <a:spcPts val="0"/>
              </a:spcBef>
              <a:spcAft>
                <a:spcPts val="300"/>
              </a:spcAft>
              <a:buClrTx/>
              <a:buSzTx/>
              <a:buFont typeface="Arial" panose="020B0604020202020204" pitchFamily="34" charset="0"/>
              <a:buChar char="•"/>
              <a:tabLst/>
              <a:defRPr/>
            </a:pPr>
            <a:r>
              <a:rPr kumimoji="0" lang="en-US" sz="1000" b="0" i="0" u="none" strike="noStrike" kern="0" cap="none" spc="0" normalizeH="0" baseline="0" noProof="0">
                <a:ln>
                  <a:noFill/>
                </a:ln>
                <a:solidFill>
                  <a:srgbClr val="000000"/>
                </a:solidFill>
                <a:effectLst/>
                <a:uLnTx/>
                <a:uFillTx/>
                <a:latin typeface="Arial"/>
                <a:ea typeface="Aptos" panose="020B0004020202020204" pitchFamily="34" charset="0"/>
                <a:cs typeface="Arial"/>
              </a:rPr>
              <a:t>Acute ischemic brain infarction documented by MRI (diffusion weight imaging), standard CT or perfusion CT that could account for the clinical presentation</a:t>
            </a:r>
            <a:endParaRPr kumimoji="0" lang="en-GB" sz="1000" b="0" i="0" u="none" strike="noStrike" kern="0" cap="none" spc="0" normalizeH="0" baseline="0" noProof="0">
              <a:ln>
                <a:noFill/>
              </a:ln>
              <a:solidFill>
                <a:srgbClr val="000000"/>
              </a:solidFill>
              <a:effectLst/>
              <a:uLnTx/>
              <a:uFillTx/>
              <a:latin typeface="Arial"/>
              <a:cs typeface="Arial"/>
            </a:endParaRPr>
          </a:p>
        </p:txBody>
      </p:sp>
      <p:sp>
        <p:nvSpPr>
          <p:cNvPr id="29" name="TextBox 28">
            <a:extLst>
              <a:ext uri="{FF2B5EF4-FFF2-40B4-BE49-F238E27FC236}">
                <a16:creationId xmlns:a16="http://schemas.microsoft.com/office/drawing/2014/main" id="{351A50CE-BD8B-6C11-B227-97CA99C90637}"/>
              </a:ext>
            </a:extLst>
          </p:cNvPr>
          <p:cNvSpPr txBox="1"/>
          <p:nvPr/>
        </p:nvSpPr>
        <p:spPr>
          <a:xfrm>
            <a:off x="4889397" y="1323817"/>
            <a:ext cx="3804160" cy="1493036"/>
          </a:xfrm>
          <a:prstGeom prst="rect">
            <a:avLst/>
          </a:prstGeom>
          <a:noFill/>
          <a:ln w="19050">
            <a:solidFill>
              <a:schemeClr val="accent3"/>
            </a:solidFill>
          </a:ln>
        </p:spPr>
        <p:txBody>
          <a:bodyPr wrap="square" lIns="91440" tIns="91440" rIns="91440" bIns="91440" anchor="t">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200" b="1" i="0" u="none" strike="noStrike" kern="100" cap="none" spc="0" normalizeH="0" baseline="0" noProof="0">
                <a:ln>
                  <a:noFill/>
                </a:ln>
                <a:solidFill>
                  <a:schemeClr val="accent3"/>
                </a:solidFill>
                <a:effectLst/>
                <a:uLnTx/>
                <a:uFillTx/>
                <a:latin typeface="Arial"/>
                <a:ea typeface="Aptos" panose="020B0004020202020204" pitchFamily="34" charset="0"/>
                <a:cs typeface="Arial"/>
              </a:rPr>
              <a:t>High-risk TIA</a:t>
            </a:r>
          </a:p>
          <a:p>
            <a:pPr marL="0" marR="0" lvl="0" indent="0" algn="ctr" defTabSz="685800" eaLnBrk="1" fontAlgn="auto" latinLnBrk="0" hangingPunct="1">
              <a:lnSpc>
                <a:spcPct val="100000"/>
              </a:lnSpc>
              <a:spcBef>
                <a:spcPts val="0"/>
              </a:spcBef>
              <a:spcAft>
                <a:spcPts val="300"/>
              </a:spcAft>
              <a:buClrTx/>
              <a:buSzTx/>
              <a:buFontTx/>
              <a:buNone/>
              <a:tabLst/>
              <a:defRPr/>
            </a:pPr>
            <a:r>
              <a:rPr kumimoji="0" lang="en-US" sz="800" b="0" i="0" u="none" strike="noStrike" kern="100" cap="none" spc="0" normalizeH="0" baseline="0" noProof="0">
                <a:ln>
                  <a:noFill/>
                </a:ln>
                <a:solidFill>
                  <a:srgbClr val="000000"/>
                </a:solidFill>
                <a:effectLst/>
                <a:uLnTx/>
                <a:uFillTx/>
                <a:latin typeface="Arial"/>
                <a:ea typeface="Aptos" panose="020B0004020202020204" pitchFamily="34" charset="0"/>
                <a:cs typeface="Arial"/>
              </a:rPr>
              <a:t>(Complete resolution of symptoms &lt;24 hours)</a:t>
            </a:r>
          </a:p>
          <a:p>
            <a:pPr marL="91440" marR="0" lvl="0" indent="-91440" defTabSz="914400" eaLnBrk="1" fontAlgn="auto" latinLnBrk="0" hangingPunct="1">
              <a:lnSpc>
                <a:spcPct val="115000"/>
              </a:lnSpc>
              <a:spcBef>
                <a:spcPts val="0"/>
              </a:spcBef>
              <a:spcAft>
                <a:spcPts val="300"/>
              </a:spcAft>
              <a:buClrTx/>
              <a:buSzTx/>
              <a:buFont typeface="Arial" panose="020B0604020202020204" pitchFamily="34" charset="0"/>
              <a:buChar char="•"/>
              <a:tabLst/>
              <a:defRPr/>
            </a:pPr>
            <a:r>
              <a:rPr kumimoji="0" lang="en-US" sz="1000" b="0" i="0" u="none" strike="noStrike" kern="100" cap="none" spc="0" normalizeH="0" baseline="0" noProof="0">
                <a:ln>
                  <a:noFill/>
                </a:ln>
                <a:solidFill>
                  <a:srgbClr val="000000"/>
                </a:solidFill>
                <a:effectLst/>
                <a:uLnTx/>
                <a:uFillTx/>
                <a:latin typeface="Arial"/>
                <a:ea typeface="Aptos" panose="020B0004020202020204" pitchFamily="34" charset="0"/>
                <a:cs typeface="Arial"/>
              </a:rPr>
              <a:t>ABCD</a:t>
            </a:r>
            <a:r>
              <a:rPr kumimoji="0" lang="en-US" sz="1000" b="0" i="0" u="none" strike="noStrike" kern="100" cap="none" spc="0" normalizeH="0" baseline="30000" noProof="0">
                <a:ln>
                  <a:noFill/>
                </a:ln>
                <a:solidFill>
                  <a:srgbClr val="000000"/>
                </a:solidFill>
                <a:effectLst/>
                <a:uLnTx/>
                <a:uFillTx/>
                <a:latin typeface="Arial"/>
                <a:ea typeface="Aptos" panose="020B0004020202020204" pitchFamily="34" charset="0"/>
                <a:cs typeface="Arial"/>
              </a:rPr>
              <a:t>2</a:t>
            </a:r>
            <a:r>
              <a:rPr kumimoji="0" lang="en-US" sz="1000" b="0" i="0" u="none" strike="noStrike" kern="100" cap="none" spc="0" normalizeH="0" baseline="0" noProof="0">
                <a:ln>
                  <a:noFill/>
                </a:ln>
                <a:solidFill>
                  <a:srgbClr val="000000"/>
                </a:solidFill>
                <a:effectLst/>
                <a:uLnTx/>
                <a:uFillTx/>
                <a:latin typeface="Arial"/>
                <a:ea typeface="Aptos" panose="020B0004020202020204" pitchFamily="34" charset="0"/>
                <a:cs typeface="Arial"/>
              </a:rPr>
              <a:t> score = 6 or 7 with negative neuroimaging (CT or MRI) for acute ischemia</a:t>
            </a:r>
          </a:p>
        </p:txBody>
      </p:sp>
      <p:sp>
        <p:nvSpPr>
          <p:cNvPr id="42" name="Left Bracket 41">
            <a:extLst>
              <a:ext uri="{FF2B5EF4-FFF2-40B4-BE49-F238E27FC236}">
                <a16:creationId xmlns:a16="http://schemas.microsoft.com/office/drawing/2014/main" id="{27F85C86-5657-02EA-3713-618B0CD9438C}"/>
              </a:ext>
            </a:extLst>
          </p:cNvPr>
          <p:cNvSpPr/>
          <p:nvPr/>
        </p:nvSpPr>
        <p:spPr>
          <a:xfrm rot="5400000">
            <a:off x="4084366" y="-595995"/>
            <a:ext cx="975267" cy="8243111"/>
          </a:xfrm>
          <a:prstGeom prst="leftBracket">
            <a:avLst>
              <a:gd name="adj" fmla="val 0"/>
            </a:avLst>
          </a:prstGeom>
          <a:ln w="19050">
            <a:solidFill>
              <a:schemeClr val="accent3"/>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BC303EE8-C225-7028-9E48-5AA3F659D4D7}"/>
              </a:ext>
            </a:extLst>
          </p:cNvPr>
          <p:cNvSpPr txBox="1"/>
          <p:nvPr/>
        </p:nvSpPr>
        <p:spPr>
          <a:xfrm>
            <a:off x="2797357" y="2907947"/>
            <a:ext cx="3549061" cy="246221"/>
          </a:xfrm>
          <a:prstGeom prst="rect">
            <a:avLst/>
          </a:prstGeom>
          <a:solidFill>
            <a:schemeClr val="bg1"/>
          </a:solidFill>
        </p:spPr>
        <p:txBody>
          <a:bodyPr wrap="none" lIns="27000" r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a:ln>
                  <a:noFill/>
                </a:ln>
                <a:solidFill>
                  <a:schemeClr val="tx2"/>
                </a:solidFill>
                <a:effectLst/>
                <a:uLnTx/>
                <a:uFillTx/>
                <a:latin typeface="Arial" panose="020B0604020202020204" pitchFamily="34" charset="0"/>
                <a:cs typeface="Arial" panose="020B0604020202020204" pitchFamily="34" charset="0"/>
              </a:rPr>
              <a:t>All participants must also have at least 1 of the following: </a:t>
            </a:r>
          </a:p>
        </p:txBody>
      </p:sp>
      <p:sp>
        <p:nvSpPr>
          <p:cNvPr id="35" name="TextBox 34">
            <a:extLst>
              <a:ext uri="{FF2B5EF4-FFF2-40B4-BE49-F238E27FC236}">
                <a16:creationId xmlns:a16="http://schemas.microsoft.com/office/drawing/2014/main" id="{5ADA39B1-94B7-0FCA-7477-F2AF47CFF71B}"/>
              </a:ext>
            </a:extLst>
          </p:cNvPr>
          <p:cNvSpPr txBox="1"/>
          <p:nvPr/>
        </p:nvSpPr>
        <p:spPr>
          <a:xfrm>
            <a:off x="4340833" y="1931836"/>
            <a:ext cx="462337" cy="276999"/>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1" i="1"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rPr>
              <a:t>OR</a:t>
            </a:r>
          </a:p>
        </p:txBody>
      </p:sp>
      <p:sp>
        <p:nvSpPr>
          <p:cNvPr id="30" name="TextBox 29">
            <a:extLst>
              <a:ext uri="{FF2B5EF4-FFF2-40B4-BE49-F238E27FC236}">
                <a16:creationId xmlns:a16="http://schemas.microsoft.com/office/drawing/2014/main" id="{1C28E950-372E-933A-8831-7A6C65BF46D2}"/>
              </a:ext>
            </a:extLst>
          </p:cNvPr>
          <p:cNvSpPr txBox="1"/>
          <p:nvPr/>
        </p:nvSpPr>
        <p:spPr>
          <a:xfrm>
            <a:off x="3243653" y="3173909"/>
            <a:ext cx="2661506" cy="842279"/>
          </a:xfrm>
          <a:prstGeom prst="roundRect">
            <a:avLst>
              <a:gd name="adj" fmla="val 11634"/>
            </a:avLst>
          </a:prstGeom>
          <a:solidFill>
            <a:schemeClr val="accent5"/>
          </a:solidFill>
        </p:spPr>
        <p:txBody>
          <a:bodyPr wrap="square" lIns="81000" tIns="81000" rIns="81000" bIns="81000" anchor="ctr">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9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Cerebrovascular atherosclerosis </a:t>
            </a:r>
            <a:r>
              <a:rPr kumimoji="0" lang="en-US" sz="9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defined as vascular imaging (CTA, MRA, ultrasound, DSA) </a:t>
            </a:r>
            <a:r>
              <a:rPr kumimoji="0" lang="en-US" sz="900" b="0" i="0" u="none" strike="noStrike" kern="100" cap="none" spc="-8"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showing atherosclerotic plaque involving intracranial </a:t>
            </a:r>
            <a:r>
              <a:rPr kumimoji="0" lang="en-US" sz="9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or extracranial cerebral arteries or the aortic arch*</a:t>
            </a:r>
          </a:p>
        </p:txBody>
      </p:sp>
      <p:sp>
        <p:nvSpPr>
          <p:cNvPr id="31" name="TextBox 30">
            <a:extLst>
              <a:ext uri="{FF2B5EF4-FFF2-40B4-BE49-F238E27FC236}">
                <a16:creationId xmlns:a16="http://schemas.microsoft.com/office/drawing/2014/main" id="{732E8AFA-AF02-F9C8-76BE-588230350E9F}"/>
              </a:ext>
            </a:extLst>
          </p:cNvPr>
          <p:cNvSpPr txBox="1"/>
          <p:nvPr/>
        </p:nvSpPr>
        <p:spPr>
          <a:xfrm>
            <a:off x="5954977" y="3173412"/>
            <a:ext cx="2661506" cy="842279"/>
          </a:xfrm>
          <a:prstGeom prst="roundRect">
            <a:avLst>
              <a:gd name="adj" fmla="val 11634"/>
            </a:avLst>
          </a:prstGeom>
          <a:solidFill>
            <a:schemeClr val="accent4"/>
          </a:solidFill>
        </p:spPr>
        <p:txBody>
          <a:bodyPr wrap="square" lIns="81000" tIns="81000" rIns="81000" bIns="81000" anchor="ctr">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900" b="1" i="0" u="none" strike="noStrike" kern="100" cap="none" spc="0" normalizeH="0" baseline="0" noProof="0">
                <a:ln>
                  <a:noFill/>
                </a:ln>
                <a:effectLst/>
                <a:uLnTx/>
                <a:uFillTx/>
                <a:latin typeface="Arial"/>
                <a:ea typeface="Aptos" panose="020B0004020202020204" pitchFamily="34" charset="0"/>
                <a:cs typeface="Arial"/>
              </a:rPr>
              <a:t>Medical history of atherosclerosis </a:t>
            </a:r>
            <a:r>
              <a:rPr kumimoji="0" lang="en-US" sz="900" b="0" i="0" u="none" strike="noStrike" kern="100" cap="none" spc="0" normalizeH="0" baseline="0" noProof="0">
                <a:ln>
                  <a:noFill/>
                </a:ln>
                <a:effectLst/>
                <a:uLnTx/>
                <a:uFillTx/>
                <a:latin typeface="Arial"/>
                <a:ea typeface="Aptos" panose="020B0004020202020204" pitchFamily="34" charset="0"/>
                <a:cs typeface="Arial"/>
              </a:rPr>
              <a:t>such as coronary artery disease, peripheral vascular disease, carotid stenosis ≥50%, carotid revascularization or documented aortic plaque</a:t>
            </a:r>
            <a:endParaRPr kumimoji="0" lang="en-US" sz="900" b="1" i="0" u="none" strike="noStrike" kern="100" cap="none" spc="0" normalizeH="0" baseline="0" noProof="0">
              <a:ln>
                <a:noFill/>
              </a:ln>
              <a:effectLst/>
              <a:uLnTx/>
              <a:uFillTx/>
              <a:latin typeface="Arial"/>
              <a:ea typeface="Aptos" panose="020B0004020202020204" pitchFamily="34" charset="0"/>
              <a:cs typeface="Arial"/>
            </a:endParaRPr>
          </a:p>
        </p:txBody>
      </p:sp>
      <p:sp>
        <p:nvSpPr>
          <p:cNvPr id="32" name="TextBox 31">
            <a:extLst>
              <a:ext uri="{FF2B5EF4-FFF2-40B4-BE49-F238E27FC236}">
                <a16:creationId xmlns:a16="http://schemas.microsoft.com/office/drawing/2014/main" id="{4A5FEC81-3AC2-BC8F-D2E2-6F14056BD0CA}"/>
              </a:ext>
            </a:extLst>
          </p:cNvPr>
          <p:cNvSpPr txBox="1"/>
          <p:nvPr/>
        </p:nvSpPr>
        <p:spPr>
          <a:xfrm>
            <a:off x="525929" y="3170915"/>
            <a:ext cx="2661506" cy="842279"/>
          </a:xfrm>
          <a:prstGeom prst="roundRect">
            <a:avLst>
              <a:gd name="adj" fmla="val 11634"/>
            </a:avLst>
          </a:prstGeom>
          <a:solidFill>
            <a:schemeClr val="bg2"/>
          </a:solidFill>
        </p:spPr>
        <p:txBody>
          <a:bodyPr wrap="square" lIns="81000" tIns="81000" rIns="81000" bIns="81000" anchor="ctr">
            <a:no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9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Brain imaging demonstrating an </a:t>
            </a:r>
            <a:r>
              <a:rPr kumimoji="0" lang="en-US" sz="9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acute </a:t>
            </a:r>
            <a:br>
              <a:rPr kumimoji="0" lang="en-US" sz="9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br>
            <a:r>
              <a:rPr kumimoji="0" lang="en-US" sz="9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non-lacunar infarct</a:t>
            </a:r>
            <a:r>
              <a:rPr kumimoji="0" lang="en-US" sz="900" b="0" i="0" u="none" strike="noStrike" kern="100" cap="none" spc="0" normalizeH="0" baseline="30000" noProof="0">
                <a:ln>
                  <a:noFill/>
                </a:ln>
                <a:effectLst/>
                <a:uLnTx/>
                <a:uFillTx/>
                <a:latin typeface="Arial" panose="020B0604020202020204" pitchFamily="34" charset="0"/>
                <a:ea typeface="Aptos" panose="020B0004020202020204" pitchFamily="34" charset="0"/>
                <a:cs typeface="Arial" panose="020B0604020202020204" pitchFamily="34" charset="0"/>
              </a:rPr>
              <a:t>†</a:t>
            </a:r>
            <a:r>
              <a:rPr kumimoji="0" lang="en-US" sz="900" b="1"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 </a:t>
            </a:r>
            <a:r>
              <a:rPr kumimoji="0" lang="en-US" sz="900" b="0" i="0" u="none" strike="noStrike" kern="100" cap="none" spc="0" normalizeH="0" baseline="0" noProof="0">
                <a:ln>
                  <a:noFill/>
                </a:ln>
                <a:effectLst/>
                <a:uLnTx/>
                <a:uFillTx/>
                <a:latin typeface="Arial" panose="020B0604020202020204" pitchFamily="34" charset="0"/>
                <a:ea typeface="Aptos" panose="020B0004020202020204" pitchFamily="34" charset="0"/>
                <a:cs typeface="Arial" panose="020B0604020202020204" pitchFamily="34" charset="0"/>
              </a:rPr>
              <a:t>(CT, CT perfusion or DWI MRI) defined as cortical location and/or size &gt;20 mm for DWI and &gt;15 mm for CT</a:t>
            </a:r>
          </a:p>
        </p:txBody>
      </p:sp>
    </p:spTree>
    <p:extLst>
      <p:ext uri="{BB962C8B-B14F-4D97-AF65-F5344CB8AC3E}">
        <p14:creationId xmlns:p14="http://schemas.microsoft.com/office/powerpoint/2010/main" val="100626673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AC39-32F7-DB2A-F414-FAF28539473A}"/>
            </a:ext>
          </a:extLst>
        </p:cNvPr>
        <p:cNvGrpSpPr/>
        <p:nvPr/>
      </p:nvGrpSpPr>
      <p:grpSpPr>
        <a:xfrm>
          <a:off x="0" y="0"/>
          <a:ext cx="0" cy="0"/>
          <a:chOff x="0" y="0"/>
          <a:chExt cx="0" cy="0"/>
        </a:xfrm>
      </p:grpSpPr>
      <p:sp>
        <p:nvSpPr>
          <p:cNvPr id="30" name="Title 1">
            <a:extLst>
              <a:ext uri="{FF2B5EF4-FFF2-40B4-BE49-F238E27FC236}">
                <a16:creationId xmlns:a16="http://schemas.microsoft.com/office/drawing/2014/main" id="{08B7854B-3185-6ED4-C94D-6F5817377675}"/>
              </a:ext>
            </a:extLst>
          </p:cNvPr>
          <p:cNvSpPr>
            <a:spLocks noGrp="1"/>
          </p:cNvSpPr>
          <p:nvPr>
            <p:ph type="title"/>
          </p:nvPr>
        </p:nvSpPr>
        <p:spPr/>
        <p:txBody>
          <a:bodyPr/>
          <a:lstStyle/>
          <a:p>
            <a:r>
              <a:rPr lang="en-US"/>
              <a:t>OCEANIC-STROKE assessed clinically relevant efficacy and safety outcomes</a:t>
            </a:r>
          </a:p>
        </p:txBody>
      </p:sp>
      <p:sp>
        <p:nvSpPr>
          <p:cNvPr id="10" name="Text Placeholder 9">
            <a:extLst>
              <a:ext uri="{FF2B5EF4-FFF2-40B4-BE49-F238E27FC236}">
                <a16:creationId xmlns:a16="http://schemas.microsoft.com/office/drawing/2014/main" id="{45D7980B-9EAC-6B34-D905-CCB7878F7FD7}"/>
              </a:ext>
            </a:extLst>
          </p:cNvPr>
          <p:cNvSpPr>
            <a:spLocks noGrp="1"/>
          </p:cNvSpPr>
          <p:nvPr>
            <p:ph type="body" sz="quarter" idx="14"/>
          </p:nvPr>
        </p:nvSpPr>
        <p:spPr>
          <a:xfrm>
            <a:off x="359569" y="4464807"/>
            <a:ext cx="8424000" cy="262764"/>
          </a:xfrm>
        </p:spPr>
        <p:txBody>
          <a:bodyPr/>
          <a:lstStyle/>
          <a:p>
            <a:r>
              <a:rPr lang="en-US">
                <a:solidFill>
                  <a:schemeClr val="accent2"/>
                </a:solidFill>
              </a:rPr>
              <a:t>Asundexian is an investigational compound and has not been approved by any health authority for use in any country for any indication.</a:t>
            </a:r>
            <a:br>
              <a:rPr lang="en-US">
                <a:solidFill>
                  <a:schemeClr val="accent2"/>
                </a:solidFill>
              </a:rPr>
            </a:br>
            <a:r>
              <a:rPr lang="en-US">
                <a:solidFill>
                  <a:schemeClr val="accent2"/>
                </a:solidFill>
                <a:cs typeface="Arial"/>
              </a:rPr>
              <a:t>CV, cardiovascular; ISTH, International Society on Thrombosis and </a:t>
            </a:r>
            <a:r>
              <a:rPr lang="en-US" err="1">
                <a:solidFill>
                  <a:schemeClr val="accent2"/>
                </a:solidFill>
                <a:cs typeface="Arial"/>
              </a:rPr>
              <a:t>Haemostasis</a:t>
            </a:r>
            <a:r>
              <a:rPr lang="en-US">
                <a:solidFill>
                  <a:schemeClr val="accent2"/>
                </a:solidFill>
                <a:cs typeface="Arial"/>
              </a:rPr>
              <a:t>; MI, myocardial infarction; </a:t>
            </a:r>
            <a:r>
              <a:rPr lang="en-US" err="1">
                <a:solidFill>
                  <a:schemeClr val="accent2"/>
                </a:solidFill>
                <a:cs typeface="Arial"/>
              </a:rPr>
              <a:t>mRS</a:t>
            </a:r>
            <a:r>
              <a:rPr lang="en-US">
                <a:solidFill>
                  <a:schemeClr val="accent2"/>
                </a:solidFill>
                <a:cs typeface="Arial"/>
              </a:rPr>
              <a:t>, Modified Rankin scale.</a:t>
            </a:r>
            <a:br>
              <a:rPr lang="en-US">
                <a:solidFill>
                  <a:schemeClr val="accent2"/>
                </a:solidFill>
              </a:rPr>
            </a:br>
            <a:r>
              <a:rPr lang="en-US">
                <a:solidFill>
                  <a:schemeClr val="accent2"/>
                </a:solidFill>
              </a:rPr>
              <a:t>Sharma M, et al. </a:t>
            </a:r>
            <a:r>
              <a:rPr lang="en-US" err="1">
                <a:solidFill>
                  <a:schemeClr val="accent2"/>
                </a:solidFill>
              </a:rPr>
              <a:t>Eur</a:t>
            </a:r>
            <a:r>
              <a:rPr lang="en-US">
                <a:solidFill>
                  <a:schemeClr val="accent2"/>
                </a:solidFill>
              </a:rPr>
              <a:t> Stroke J. 2026;11(1):1–11.</a:t>
            </a:r>
            <a:endParaRPr lang="en-US">
              <a:solidFill>
                <a:schemeClr val="accent2"/>
              </a:solidFill>
              <a:cs typeface="Arial"/>
            </a:endParaRPr>
          </a:p>
        </p:txBody>
      </p:sp>
      <p:sp>
        <p:nvSpPr>
          <p:cNvPr id="29" name="Abgerundetes Rechteck 3">
            <a:extLst>
              <a:ext uri="{FF2B5EF4-FFF2-40B4-BE49-F238E27FC236}">
                <a16:creationId xmlns:a16="http://schemas.microsoft.com/office/drawing/2014/main" id="{497E8BA0-EA49-B953-D017-B6851516967C}"/>
              </a:ext>
            </a:extLst>
          </p:cNvPr>
          <p:cNvSpPr/>
          <p:nvPr/>
        </p:nvSpPr>
        <p:spPr>
          <a:xfrm>
            <a:off x="360364" y="2126685"/>
            <a:ext cx="8426450" cy="498597"/>
          </a:xfrm>
          <a:prstGeom prst="roundRect">
            <a:avLst>
              <a:gd name="adj" fmla="val 12375"/>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0" rIns="137160" bIns="0" rtlCol="0" anchor="ctr" anchorCtr="0">
            <a:noAutofit/>
          </a:bodyPr>
          <a:lstStyle/>
          <a:p>
            <a:pPr marR="0" lvl="0" defTabSz="914377" rtl="0" eaLnBrk="1" fontAlgn="auto" latinLnBrk="0" hangingPunct="1">
              <a:lnSpc>
                <a:spcPct val="100000"/>
              </a:lnSpc>
              <a:spcBef>
                <a:spcPts val="0"/>
              </a:spcBef>
              <a:spcAft>
                <a:spcPts val="600"/>
              </a:spcAft>
              <a:buClrTx/>
              <a:buSzTx/>
              <a:tabLst/>
              <a:defRPr/>
            </a:pPr>
            <a:r>
              <a:rPr kumimoji="0" lang="en-US" sz="1000" b="1" i="0" u="none" strike="noStrike" kern="1200" cap="none" spc="0" normalizeH="0" baseline="0" noProof="0">
                <a:ln>
                  <a:noFill/>
                </a:ln>
                <a:solidFill>
                  <a:srgbClr val="3C3C3B"/>
                </a:solidFill>
                <a:effectLst/>
                <a:uLnTx/>
                <a:uFillTx/>
                <a:latin typeface="Arial"/>
                <a:ea typeface="+mn-ea"/>
                <a:cs typeface="+mn-cs"/>
              </a:rPr>
              <a:t>Primary </a:t>
            </a:r>
            <a:br>
              <a:rPr kumimoji="0" lang="en-US" sz="1000" b="1" i="0" u="none" strike="noStrike" kern="1200" cap="none" spc="0" normalizeH="0" baseline="0" noProof="0">
                <a:ln>
                  <a:noFill/>
                </a:ln>
                <a:solidFill>
                  <a:srgbClr val="3C3C3B"/>
                </a:solidFill>
                <a:effectLst/>
                <a:uLnTx/>
                <a:uFillTx/>
                <a:latin typeface="Arial"/>
                <a:ea typeface="+mn-ea"/>
                <a:cs typeface="+mn-cs"/>
              </a:rPr>
            </a:br>
            <a:r>
              <a:rPr kumimoji="0" lang="en-US" sz="1000" b="1" i="0" u="none" strike="noStrike" kern="1200" cap="none" spc="0" normalizeH="0" baseline="0" noProof="0">
                <a:ln>
                  <a:noFill/>
                </a:ln>
                <a:solidFill>
                  <a:srgbClr val="3C3C3B"/>
                </a:solidFill>
                <a:effectLst/>
                <a:uLnTx/>
                <a:uFillTx/>
                <a:latin typeface="Arial"/>
                <a:ea typeface="+mn-ea"/>
                <a:cs typeface="+mn-cs"/>
              </a:rPr>
              <a:t>outcomes</a:t>
            </a:r>
          </a:p>
        </p:txBody>
      </p:sp>
      <p:sp>
        <p:nvSpPr>
          <p:cNvPr id="31" name="Abgerundetes Rechteck 3">
            <a:extLst>
              <a:ext uri="{FF2B5EF4-FFF2-40B4-BE49-F238E27FC236}">
                <a16:creationId xmlns:a16="http://schemas.microsoft.com/office/drawing/2014/main" id="{8196F0A9-80CF-DC07-F334-EA74CFE0EFDE}"/>
              </a:ext>
            </a:extLst>
          </p:cNvPr>
          <p:cNvSpPr/>
          <p:nvPr/>
        </p:nvSpPr>
        <p:spPr>
          <a:xfrm>
            <a:off x="360364" y="2972748"/>
            <a:ext cx="8426450" cy="1172141"/>
          </a:xfrm>
          <a:prstGeom prst="roundRect">
            <a:avLst>
              <a:gd name="adj" fmla="val 7074"/>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0" rIns="137160" bIns="0" rtlCol="0" anchor="ctr" anchorCtr="0">
            <a:noAutofit/>
          </a:bodyPr>
          <a:lstStyle/>
          <a:p>
            <a:pPr marR="0" lvl="0" defTabSz="914400" rtl="0" eaLnBrk="1" fontAlgn="auto" latinLnBrk="0" hangingPunct="1">
              <a:lnSpc>
                <a:spcPct val="100000"/>
              </a:lnSpc>
              <a:spcBef>
                <a:spcPts val="0"/>
              </a:spcBef>
              <a:spcAft>
                <a:spcPts val="300"/>
              </a:spcAft>
              <a:buClrTx/>
              <a:buSzTx/>
              <a:tabLst/>
              <a:defRPr/>
            </a:pPr>
            <a:r>
              <a:rPr kumimoji="0" lang="en-US" sz="1000" b="1" i="0" u="none" strike="noStrike" kern="1200" cap="none" spc="0" normalizeH="0" baseline="0" noProof="0">
                <a:ln>
                  <a:noFill/>
                </a:ln>
                <a:solidFill>
                  <a:srgbClr val="000000"/>
                </a:solidFill>
                <a:effectLst/>
                <a:uLnTx/>
                <a:uFillTx/>
                <a:latin typeface="Arial"/>
                <a:ea typeface="+mn-ea"/>
                <a:cs typeface="Arial"/>
              </a:rPr>
              <a:t>Key</a:t>
            </a:r>
            <a:br>
              <a:rPr kumimoji="0" lang="en-US" sz="1000" b="1" i="0" u="none" strike="noStrike" kern="1200" cap="none" spc="0" normalizeH="0" baseline="0" noProof="0">
                <a:ln>
                  <a:noFill/>
                </a:ln>
                <a:solidFill>
                  <a:srgbClr val="000000"/>
                </a:solidFill>
                <a:effectLst/>
                <a:uLnTx/>
                <a:uFillTx/>
                <a:latin typeface="Arial"/>
                <a:ea typeface="+mn-ea"/>
                <a:cs typeface="Arial"/>
              </a:rPr>
            </a:br>
            <a:r>
              <a:rPr kumimoji="0" lang="en-US" sz="1000" b="1" i="0" u="none" strike="noStrike" kern="1200" cap="none" spc="0" normalizeH="0" baseline="0" noProof="0">
                <a:ln>
                  <a:noFill/>
                </a:ln>
                <a:solidFill>
                  <a:srgbClr val="000000"/>
                </a:solidFill>
                <a:effectLst/>
                <a:uLnTx/>
                <a:uFillTx/>
                <a:latin typeface="Arial"/>
                <a:ea typeface="+mn-ea"/>
                <a:cs typeface="Arial"/>
              </a:rPr>
              <a:t>secondary</a:t>
            </a:r>
            <a:br>
              <a:rPr kumimoji="0" lang="en-US" sz="1000" b="1" i="0" u="none" strike="noStrike" kern="1200" cap="none" spc="0" normalizeH="0" baseline="0" noProof="0">
                <a:ln>
                  <a:noFill/>
                </a:ln>
                <a:solidFill>
                  <a:srgbClr val="000000"/>
                </a:solidFill>
                <a:effectLst/>
                <a:uLnTx/>
                <a:uFillTx/>
                <a:latin typeface="Arial"/>
                <a:ea typeface="+mn-ea"/>
                <a:cs typeface="Arial"/>
              </a:rPr>
            </a:br>
            <a:r>
              <a:rPr kumimoji="0" lang="en-US" sz="1000" b="1" i="0" u="none" strike="noStrike" kern="1200" cap="none" spc="0" normalizeH="0" baseline="0" noProof="0">
                <a:ln>
                  <a:noFill/>
                </a:ln>
                <a:solidFill>
                  <a:srgbClr val="000000"/>
                </a:solidFill>
                <a:effectLst/>
                <a:uLnTx/>
                <a:uFillTx/>
                <a:latin typeface="Arial"/>
                <a:ea typeface="+mn-ea"/>
                <a:cs typeface="Arial"/>
              </a:rPr>
              <a:t>outcomes</a:t>
            </a:r>
          </a:p>
        </p:txBody>
      </p:sp>
      <p:sp>
        <p:nvSpPr>
          <p:cNvPr id="32" name="Rounded Rectangle 31">
            <a:extLst>
              <a:ext uri="{FF2B5EF4-FFF2-40B4-BE49-F238E27FC236}">
                <a16:creationId xmlns:a16="http://schemas.microsoft.com/office/drawing/2014/main" id="{588B2AA0-A7CA-EEC6-4107-D5CF5BF8492F}"/>
              </a:ext>
            </a:extLst>
          </p:cNvPr>
          <p:cNvSpPr/>
          <p:nvPr/>
        </p:nvSpPr>
        <p:spPr>
          <a:xfrm>
            <a:off x="5032740" y="1224270"/>
            <a:ext cx="3626025" cy="692554"/>
          </a:xfrm>
          <a:prstGeom prst="roundRect">
            <a:avLst>
              <a:gd name="adj" fmla="val 920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tIns="594360" rIns="365760" bIns="274320" rtlCol="0" anchor="ctr" anchorCtr="0">
            <a:no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1400" b="1" i="0" u="none" strike="noStrike" kern="1200" cap="none" spc="0" normalizeH="0" baseline="0" noProof="0">
                <a:ln>
                  <a:noFill/>
                </a:ln>
                <a:solidFill>
                  <a:schemeClr val="bg1"/>
                </a:solidFill>
                <a:effectLst/>
                <a:uLnTx/>
                <a:uFillTx/>
                <a:latin typeface="Arial" panose="020B0604020202020204" pitchFamily="34" charset="0"/>
                <a:ea typeface="+mn-ea"/>
                <a:cs typeface="+mn-cs"/>
              </a:rPr>
              <a:t>Safety</a:t>
            </a:r>
          </a:p>
        </p:txBody>
      </p:sp>
      <p:sp>
        <p:nvSpPr>
          <p:cNvPr id="33" name="Rounded Rectangle 32">
            <a:extLst>
              <a:ext uri="{FF2B5EF4-FFF2-40B4-BE49-F238E27FC236}">
                <a16:creationId xmlns:a16="http://schemas.microsoft.com/office/drawing/2014/main" id="{65AC293A-C41C-AD9A-4DDB-5CD3853C4101}"/>
              </a:ext>
            </a:extLst>
          </p:cNvPr>
          <p:cNvSpPr/>
          <p:nvPr/>
        </p:nvSpPr>
        <p:spPr>
          <a:xfrm>
            <a:off x="1298999" y="1224270"/>
            <a:ext cx="3613211" cy="692554"/>
          </a:xfrm>
          <a:prstGeom prst="roundRect">
            <a:avLst>
              <a:gd name="adj" fmla="val 920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tIns="594360" rIns="365760" bIns="274320" rtlCol="0" anchor="ctr" anchorCtr="0">
            <a:noAutofit/>
          </a:bodyPr>
          <a:lstStyle/>
          <a:p>
            <a:pPr marL="72000" marR="0" lvl="0" indent="0" algn="ctr" defTabSz="914400" rtl="0" eaLnBrk="1" fontAlgn="auto" latinLnBrk="0" hangingPunct="1">
              <a:lnSpc>
                <a:spcPct val="100000"/>
              </a:lnSpc>
              <a:spcBef>
                <a:spcPts val="0"/>
              </a:spcBef>
              <a:spcAft>
                <a:spcPts val="1200"/>
              </a:spcAft>
              <a:buClrTx/>
              <a:buSzTx/>
              <a:buFontTx/>
              <a:buNone/>
              <a:tabLst/>
              <a:defRPr/>
            </a:pPr>
            <a:r>
              <a:rPr kumimoji="0" lang="en-GB" sz="1400" b="1"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Efficacy</a:t>
            </a:r>
          </a:p>
        </p:txBody>
      </p:sp>
      <p:sp>
        <p:nvSpPr>
          <p:cNvPr id="34" name="Abgerundetes Rechteck 3">
            <a:extLst>
              <a:ext uri="{FF2B5EF4-FFF2-40B4-BE49-F238E27FC236}">
                <a16:creationId xmlns:a16="http://schemas.microsoft.com/office/drawing/2014/main" id="{7038CB04-70D9-3A14-E64E-8CB3C444DC1C}"/>
              </a:ext>
            </a:extLst>
          </p:cNvPr>
          <p:cNvSpPr/>
          <p:nvPr/>
        </p:nvSpPr>
        <p:spPr>
          <a:xfrm>
            <a:off x="1298999" y="2046567"/>
            <a:ext cx="3613211" cy="658832"/>
          </a:xfrm>
          <a:prstGeom prst="roundRect">
            <a:avLst>
              <a:gd name="adj" fmla="val 4163"/>
            </a:avLst>
          </a:prstGeom>
          <a:solidFill>
            <a:schemeClr val="accent4">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137160" rIns="137160" bIns="137160" rtlCol="0" anchor="t" anchorCtr="0">
            <a:sp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solidFill>
                  <a:schemeClr val="accent1"/>
                </a:solidFill>
                <a:effectLst/>
                <a:uLnTx/>
                <a:uFillTx/>
                <a:latin typeface="Arial"/>
                <a:ea typeface="+mn-ea"/>
                <a:cs typeface="+mn-cs"/>
              </a:rPr>
              <a:t>Time to first occurrence of </a:t>
            </a:r>
            <a:br>
              <a:rPr kumimoji="0" lang="en-US" sz="1200" b="1" i="0" u="none" strike="noStrike" kern="1200" cap="none" spc="0" normalizeH="0" baseline="0" noProof="0">
                <a:ln>
                  <a:noFill/>
                </a:ln>
                <a:solidFill>
                  <a:schemeClr val="accent1"/>
                </a:solidFill>
                <a:effectLst/>
                <a:uLnTx/>
                <a:uFillTx/>
                <a:latin typeface="Arial"/>
                <a:ea typeface="+mn-ea"/>
                <a:cs typeface="+mn-cs"/>
              </a:rPr>
            </a:br>
            <a:r>
              <a:rPr kumimoji="0" lang="en-US" sz="1200" b="1" i="0" u="none" strike="noStrike" kern="1200" cap="none" spc="0" normalizeH="0" baseline="0" noProof="0">
                <a:ln>
                  <a:noFill/>
                </a:ln>
                <a:solidFill>
                  <a:schemeClr val="accent1"/>
                </a:solidFill>
                <a:effectLst/>
                <a:uLnTx/>
                <a:uFillTx/>
                <a:latin typeface="Arial"/>
                <a:ea typeface="+mn-ea"/>
                <a:cs typeface="+mn-cs"/>
              </a:rPr>
              <a:t>ischemic stroke</a:t>
            </a:r>
          </a:p>
        </p:txBody>
      </p:sp>
      <p:sp>
        <p:nvSpPr>
          <p:cNvPr id="36" name="Abgerundetes Rechteck 3">
            <a:extLst>
              <a:ext uri="{FF2B5EF4-FFF2-40B4-BE49-F238E27FC236}">
                <a16:creationId xmlns:a16="http://schemas.microsoft.com/office/drawing/2014/main" id="{6BCE2987-0914-B8A7-A72D-6C70388878F5}"/>
              </a:ext>
            </a:extLst>
          </p:cNvPr>
          <p:cNvSpPr/>
          <p:nvPr/>
        </p:nvSpPr>
        <p:spPr>
          <a:xfrm>
            <a:off x="5039147" y="2046567"/>
            <a:ext cx="3613211" cy="658832"/>
          </a:xfrm>
          <a:prstGeom prst="roundRect">
            <a:avLst>
              <a:gd name="adj" fmla="val 4163"/>
            </a:avLst>
          </a:prstGeom>
          <a:solidFill>
            <a:schemeClr val="accent4">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137160" rIns="137160" bIns="137160" rtlCol="0" anchor="t" anchorCtr="0">
            <a:spAutoFit/>
          </a:bodyPr>
          <a:lstStyle/>
          <a:p>
            <a:pPr marL="0" marR="0" lvl="0" indent="0" algn="ctr" defTabSz="914377" rtl="0" eaLnBrk="1" fontAlgn="auto" latinLnBrk="0" hangingPunct="1">
              <a:lnSpc>
                <a:spcPct val="100000"/>
              </a:lnSpc>
              <a:spcBef>
                <a:spcPts val="0"/>
              </a:spcBef>
              <a:spcAft>
                <a:spcPts val="600"/>
              </a:spcAft>
              <a:buClrTx/>
              <a:buSzTx/>
              <a:buFontTx/>
              <a:buNone/>
              <a:tabLst/>
              <a:defRPr/>
            </a:pPr>
            <a:r>
              <a:rPr kumimoji="0" lang="en-US" sz="1200" b="1" i="0" u="none" strike="noStrike" kern="1200" cap="none" spc="0" normalizeH="0" baseline="0" noProof="0">
                <a:ln>
                  <a:noFill/>
                </a:ln>
                <a:solidFill>
                  <a:schemeClr val="accent2"/>
                </a:solidFill>
                <a:effectLst/>
                <a:uLnTx/>
                <a:uFillTx/>
                <a:latin typeface="Arial"/>
                <a:ea typeface="+mn-ea"/>
                <a:cs typeface="+mn-cs"/>
              </a:rPr>
              <a:t>Time to first occurrence of </a:t>
            </a:r>
            <a:br>
              <a:rPr kumimoji="0" lang="en-US" sz="1200" b="1" i="0" u="none" strike="noStrike" kern="1200" cap="none" spc="0" normalizeH="0" baseline="0" noProof="0">
                <a:ln>
                  <a:noFill/>
                </a:ln>
                <a:solidFill>
                  <a:schemeClr val="accent2"/>
                </a:solidFill>
                <a:effectLst/>
                <a:uLnTx/>
                <a:uFillTx/>
                <a:latin typeface="Arial"/>
                <a:ea typeface="+mn-ea"/>
                <a:cs typeface="+mn-cs"/>
              </a:rPr>
            </a:br>
            <a:r>
              <a:rPr kumimoji="0" lang="en-US" sz="1200" b="1" i="0" u="none" strike="noStrike" kern="1200" cap="none" spc="0" normalizeH="0" baseline="0" noProof="0">
                <a:ln>
                  <a:noFill/>
                </a:ln>
                <a:solidFill>
                  <a:schemeClr val="accent2"/>
                </a:solidFill>
                <a:effectLst/>
                <a:uLnTx/>
                <a:uFillTx/>
                <a:latin typeface="Arial"/>
                <a:ea typeface="+mn-ea"/>
                <a:cs typeface="+mn-cs"/>
              </a:rPr>
              <a:t>ISTH major bleeding </a:t>
            </a:r>
          </a:p>
        </p:txBody>
      </p:sp>
      <p:sp>
        <p:nvSpPr>
          <p:cNvPr id="38" name="Abgerundetes Rechteck 3">
            <a:extLst>
              <a:ext uri="{FF2B5EF4-FFF2-40B4-BE49-F238E27FC236}">
                <a16:creationId xmlns:a16="http://schemas.microsoft.com/office/drawing/2014/main" id="{F0A17B5C-0F8D-1B77-3A8A-4F4353CD5624}"/>
              </a:ext>
            </a:extLst>
          </p:cNvPr>
          <p:cNvSpPr/>
          <p:nvPr/>
        </p:nvSpPr>
        <p:spPr>
          <a:xfrm>
            <a:off x="1298999" y="2835142"/>
            <a:ext cx="3613211" cy="1447354"/>
          </a:xfrm>
          <a:prstGeom prst="roundRect">
            <a:avLst>
              <a:gd name="adj" fmla="val 4163"/>
            </a:avLst>
          </a:prstGeom>
          <a:solidFill>
            <a:schemeClr val="accent4">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137160" rIns="137160" bIns="137160" rtlCol="0" anchor="t" anchorCtr="0">
            <a:noAutofit/>
          </a:bodyPr>
          <a:lstStyle/>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All strokes</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Composite of CV death, MI, or stroke</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Composite of all-cause mortality, MI, or stroke</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30" normalizeH="0" baseline="0" noProof="0">
                <a:ln>
                  <a:noFill/>
                </a:ln>
                <a:solidFill>
                  <a:srgbClr val="000000"/>
                </a:solidFill>
                <a:effectLst/>
                <a:uLnTx/>
                <a:uFillTx/>
                <a:latin typeface="Arial"/>
                <a:ea typeface="+mn-ea"/>
                <a:cs typeface="Arial"/>
              </a:rPr>
              <a:t>Ischemic stroke in first 90 days</a:t>
            </a:r>
            <a:endParaRPr kumimoji="0" lang="en-US" sz="900" b="0" i="0" u="none" strike="noStrike" kern="1200" cap="none" spc="-30" normalizeH="0" baseline="0" noProof="0">
              <a:ln>
                <a:noFill/>
              </a:ln>
              <a:solidFill>
                <a:srgbClr val="FFFFFF"/>
              </a:solidFill>
              <a:effectLst/>
              <a:uLnTx/>
              <a:uFillTx/>
              <a:latin typeface="Arial"/>
              <a:ea typeface="+mn-ea"/>
              <a:cs typeface="Arial"/>
            </a:endParaRP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Disabling or fatal stroke (</a:t>
            </a:r>
            <a:r>
              <a:rPr kumimoji="0" lang="en-US" sz="900" b="0" i="0" u="none" strike="noStrike" kern="1200" cap="none" spc="0" normalizeH="0" baseline="0" noProof="0" err="1">
                <a:ln>
                  <a:noFill/>
                </a:ln>
                <a:solidFill>
                  <a:srgbClr val="000000"/>
                </a:solidFill>
                <a:effectLst/>
                <a:uLnTx/>
                <a:uFillTx/>
                <a:latin typeface="Arial"/>
                <a:ea typeface="+mn-ea"/>
                <a:cs typeface="Arial"/>
              </a:rPr>
              <a:t>mRS</a:t>
            </a:r>
            <a:r>
              <a:rPr kumimoji="0" lang="en-US" sz="900" b="0" i="0" u="none" strike="noStrike" kern="1200" cap="none" spc="0" normalizeH="0" baseline="0" noProof="0">
                <a:ln>
                  <a:noFill/>
                </a:ln>
                <a:solidFill>
                  <a:srgbClr val="000000"/>
                </a:solidFill>
                <a:effectLst/>
                <a:uLnTx/>
                <a:uFillTx/>
                <a:latin typeface="Arial"/>
                <a:ea typeface="+mn-ea"/>
                <a:cs typeface="Arial"/>
              </a:rPr>
              <a:t> ≥3 at 90 days)</a:t>
            </a:r>
          </a:p>
        </p:txBody>
      </p:sp>
      <p:sp>
        <p:nvSpPr>
          <p:cNvPr id="39" name="Abgerundetes Rechteck 3">
            <a:extLst>
              <a:ext uri="{FF2B5EF4-FFF2-40B4-BE49-F238E27FC236}">
                <a16:creationId xmlns:a16="http://schemas.microsoft.com/office/drawing/2014/main" id="{4C5332A7-9FF5-E895-7207-05FDBC95DB93}"/>
              </a:ext>
            </a:extLst>
          </p:cNvPr>
          <p:cNvSpPr/>
          <p:nvPr/>
        </p:nvSpPr>
        <p:spPr>
          <a:xfrm>
            <a:off x="5039147" y="2835142"/>
            <a:ext cx="3613211" cy="1447354"/>
          </a:xfrm>
          <a:prstGeom prst="roundRect">
            <a:avLst>
              <a:gd name="adj" fmla="val 4163"/>
            </a:avLst>
          </a:prstGeom>
          <a:solidFill>
            <a:schemeClr val="accent4">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wrap="square" lIns="137160" tIns="137160" rIns="137160" bIns="137160" rtlCol="0" anchor="t" anchorCtr="0">
            <a:noAutofit/>
          </a:bodyPr>
          <a:lstStyle/>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Composite of ISTH major or clinically relevant non-major bleeding </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ISTH clinically relevant non-major bleeding </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Symptomatic intracranial hemorrhage</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Hemorrhaging stroke</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Fatal bleeding</a:t>
            </a:r>
          </a:p>
          <a:p>
            <a:pPr marL="137160" marR="0" lvl="0" indent="-13716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900" b="0" i="0" u="none" strike="noStrike" kern="1200" cap="none" spc="0" normalizeH="0" baseline="0" noProof="0">
                <a:ln>
                  <a:noFill/>
                </a:ln>
                <a:solidFill>
                  <a:srgbClr val="000000"/>
                </a:solidFill>
                <a:effectLst/>
                <a:uLnTx/>
                <a:uFillTx/>
                <a:latin typeface="Arial"/>
                <a:ea typeface="+mn-ea"/>
                <a:cs typeface="Arial"/>
              </a:rPr>
              <a:t>Minor bleeding</a:t>
            </a:r>
          </a:p>
        </p:txBody>
      </p:sp>
      <p:sp>
        <p:nvSpPr>
          <p:cNvPr id="40" name="Oval 39">
            <a:extLst>
              <a:ext uri="{FF2B5EF4-FFF2-40B4-BE49-F238E27FC236}">
                <a16:creationId xmlns:a16="http://schemas.microsoft.com/office/drawing/2014/main" id="{F0EBFC2B-0D0B-B2D9-7380-A5B6139D065F}"/>
              </a:ext>
            </a:extLst>
          </p:cNvPr>
          <p:cNvSpPr/>
          <p:nvPr/>
        </p:nvSpPr>
        <p:spPr>
          <a:xfrm flipH="1">
            <a:off x="2807755" y="920621"/>
            <a:ext cx="595699" cy="595699"/>
          </a:xfrm>
          <a:prstGeom prst="ellipse">
            <a:avLst/>
          </a:prstGeom>
          <a:solidFill>
            <a:schemeClr val="tx2">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sp>
        <p:nvSpPr>
          <p:cNvPr id="41" name="Oval 40">
            <a:extLst>
              <a:ext uri="{FF2B5EF4-FFF2-40B4-BE49-F238E27FC236}">
                <a16:creationId xmlns:a16="http://schemas.microsoft.com/office/drawing/2014/main" id="{2A106506-BF15-D499-9F63-4CD406F27F97}"/>
              </a:ext>
            </a:extLst>
          </p:cNvPr>
          <p:cNvSpPr/>
          <p:nvPr/>
        </p:nvSpPr>
        <p:spPr>
          <a:xfrm flipH="1">
            <a:off x="6547903" y="920621"/>
            <a:ext cx="595699" cy="595699"/>
          </a:xfrm>
          <a:prstGeom prst="ellipse">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42" name="Graphic 41">
            <a:extLst>
              <a:ext uri="{FF2B5EF4-FFF2-40B4-BE49-F238E27FC236}">
                <a16:creationId xmlns:a16="http://schemas.microsoft.com/office/drawing/2014/main" id="{470616E9-4EE3-DE7E-BCE9-1E3B1E8D06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02411" y="1015276"/>
            <a:ext cx="406389" cy="406389"/>
          </a:xfrm>
          <a:prstGeom prst="rect">
            <a:avLst/>
          </a:prstGeom>
        </p:spPr>
      </p:pic>
      <p:pic>
        <p:nvPicPr>
          <p:cNvPr id="43" name="Graphic 42">
            <a:extLst>
              <a:ext uri="{FF2B5EF4-FFF2-40B4-BE49-F238E27FC236}">
                <a16:creationId xmlns:a16="http://schemas.microsoft.com/office/drawing/2014/main" id="{6DA2CBA0-FF00-9913-5762-8D0D103F51B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42558" y="1015276"/>
            <a:ext cx="406389" cy="406389"/>
          </a:xfrm>
          <a:prstGeom prst="rect">
            <a:avLst/>
          </a:prstGeom>
        </p:spPr>
      </p:pic>
    </p:spTree>
    <p:extLst>
      <p:ext uri="{BB962C8B-B14F-4D97-AF65-F5344CB8AC3E}">
        <p14:creationId xmlns:p14="http://schemas.microsoft.com/office/powerpoint/2010/main" val="17410323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EFD3E-E762-2BA8-A32A-6E0083DB5A68}"/>
            </a:ext>
          </a:extLst>
        </p:cNvPr>
        <p:cNvGrpSpPr/>
        <p:nvPr/>
      </p:nvGrpSpPr>
      <p:grpSpPr>
        <a:xfrm>
          <a:off x="0" y="0"/>
          <a:ext cx="0" cy="0"/>
          <a:chOff x="0" y="0"/>
          <a:chExt cx="0" cy="0"/>
        </a:xfrm>
      </p:grpSpPr>
      <p:sp>
        <p:nvSpPr>
          <p:cNvPr id="46" name="Title 45">
            <a:extLst>
              <a:ext uri="{FF2B5EF4-FFF2-40B4-BE49-F238E27FC236}">
                <a16:creationId xmlns:a16="http://schemas.microsoft.com/office/drawing/2014/main" id="{03E98BC4-6275-2664-CA6A-5E87E7CF708F}"/>
              </a:ext>
            </a:extLst>
          </p:cNvPr>
          <p:cNvSpPr>
            <a:spLocks noGrp="1"/>
          </p:cNvSpPr>
          <p:nvPr>
            <p:ph type="title"/>
          </p:nvPr>
        </p:nvSpPr>
        <p:spPr>
          <a:xfrm>
            <a:off x="359570" y="237079"/>
            <a:ext cx="8424863" cy="498597"/>
          </a:xfrm>
        </p:spPr>
        <p:txBody>
          <a:bodyPr/>
          <a:lstStyle/>
          <a:p>
            <a:r>
              <a:rPr lang="en-GB"/>
              <a:t>OCEANIC-STROKE excluded patients based on specific </a:t>
            </a:r>
            <a:br>
              <a:rPr lang="en-GB"/>
            </a:br>
            <a:r>
              <a:rPr lang="en-GB"/>
              <a:t>medical history and prior concomitant medications</a:t>
            </a:r>
          </a:p>
        </p:txBody>
      </p:sp>
      <p:sp>
        <p:nvSpPr>
          <p:cNvPr id="10" name="Text Placeholder 9">
            <a:extLst>
              <a:ext uri="{FF2B5EF4-FFF2-40B4-BE49-F238E27FC236}">
                <a16:creationId xmlns:a16="http://schemas.microsoft.com/office/drawing/2014/main" id="{E708A884-DC36-323B-0D48-BC72A48CD32A}"/>
              </a:ext>
            </a:extLst>
          </p:cNvPr>
          <p:cNvSpPr>
            <a:spLocks noGrp="1"/>
          </p:cNvSpPr>
          <p:nvPr>
            <p:ph type="body" sz="quarter" idx="14"/>
          </p:nvPr>
        </p:nvSpPr>
        <p:spPr>
          <a:xfrm>
            <a:off x="360363" y="4377223"/>
            <a:ext cx="8423275" cy="350352"/>
          </a:xfrm>
        </p:spPr>
        <p:txBody>
          <a:bodyPr/>
          <a:lstStyle/>
          <a:p>
            <a:r>
              <a:rPr lang="en-US">
                <a:solidFill>
                  <a:schemeClr val="accent2"/>
                </a:solidFill>
                <a:cs typeface="Arial"/>
              </a:rPr>
              <a:t>*Please note this is not an exhaustive list.</a:t>
            </a:r>
            <a:br>
              <a:rPr lang="en-US">
                <a:solidFill>
                  <a:schemeClr val="accent2"/>
                </a:solidFill>
                <a:cs typeface="Arial"/>
              </a:rPr>
            </a:br>
            <a:r>
              <a:rPr lang="en-US">
                <a:solidFill>
                  <a:schemeClr val="accent2"/>
                </a:solidFill>
                <a:cs typeface="Arial"/>
              </a:rPr>
              <a:t>CABG, coronary artery bypass graft; </a:t>
            </a:r>
            <a:r>
              <a:rPr lang="en-GB">
                <a:solidFill>
                  <a:schemeClr val="accent2"/>
                </a:solidFill>
                <a:cs typeface="Arial"/>
              </a:rPr>
              <a:t>ICH, intracranial </a:t>
            </a:r>
            <a:r>
              <a:rPr lang="en-GB" err="1">
                <a:solidFill>
                  <a:schemeClr val="accent2"/>
                </a:solidFill>
                <a:cs typeface="Arial"/>
              </a:rPr>
              <a:t>hemorrhage</a:t>
            </a:r>
            <a:r>
              <a:rPr lang="en-GB">
                <a:solidFill>
                  <a:schemeClr val="accent2"/>
                </a:solidFill>
                <a:cs typeface="Arial"/>
              </a:rPr>
              <a:t>; </a:t>
            </a:r>
            <a:r>
              <a:rPr lang="en-US" err="1">
                <a:solidFill>
                  <a:schemeClr val="accent2"/>
                </a:solidFill>
                <a:cs typeface="Arial"/>
              </a:rPr>
              <a:t>mRS</a:t>
            </a:r>
            <a:r>
              <a:rPr lang="en-US">
                <a:solidFill>
                  <a:schemeClr val="accent2"/>
                </a:solidFill>
                <a:cs typeface="Arial"/>
              </a:rPr>
              <a:t>, modified Rankin scale; </a:t>
            </a:r>
            <a:r>
              <a:rPr lang="en-GB">
                <a:solidFill>
                  <a:schemeClr val="accent2"/>
                </a:solidFill>
                <a:cs typeface="Arial"/>
              </a:rPr>
              <a:t>PH1,</a:t>
            </a:r>
            <a:r>
              <a:rPr lang="en-US">
                <a:solidFill>
                  <a:schemeClr val="accent2"/>
                </a:solidFill>
                <a:cs typeface="Arial"/>
              </a:rPr>
              <a:t> parenchymal hemorrhage type 1; PH2, parenchymal hemorrhage type 2;</a:t>
            </a:r>
            <a:r>
              <a:rPr lang="en-GB">
                <a:solidFill>
                  <a:schemeClr val="accent2"/>
                </a:solidFill>
                <a:cs typeface="Arial"/>
              </a:rPr>
              <a:t> </a:t>
            </a:r>
            <a:br>
              <a:rPr lang="en-GB">
                <a:solidFill>
                  <a:schemeClr val="accent2"/>
                </a:solidFill>
                <a:cs typeface="Arial"/>
              </a:rPr>
            </a:br>
            <a:r>
              <a:rPr lang="en-US" altLang="en-US">
                <a:solidFill>
                  <a:schemeClr val="accent2"/>
                </a:solidFill>
                <a:cs typeface="Arial"/>
              </a:rPr>
              <a:t>TAVI, transcatheter aortic valve implantation.</a:t>
            </a:r>
            <a:br>
              <a:rPr lang="en-GB">
                <a:solidFill>
                  <a:schemeClr val="accent2"/>
                </a:solidFill>
              </a:rPr>
            </a:br>
            <a:r>
              <a:rPr lang="en-GB" b="1">
                <a:solidFill>
                  <a:schemeClr val="accent2"/>
                </a:solidFill>
                <a:cs typeface="Arial"/>
              </a:rPr>
              <a:t>1. </a:t>
            </a:r>
            <a:r>
              <a:rPr lang="en-US" err="1">
                <a:solidFill>
                  <a:schemeClr val="accent2"/>
                </a:solidFill>
                <a:cs typeface="Arial"/>
              </a:rPr>
              <a:t>ClinicalTrials.gov</a:t>
            </a:r>
            <a:r>
              <a:rPr lang="en-US">
                <a:solidFill>
                  <a:schemeClr val="accent2"/>
                </a:solidFill>
                <a:cs typeface="Arial"/>
              </a:rPr>
              <a:t>. NCT05686070. </a:t>
            </a:r>
            <a:r>
              <a:rPr lang="en-US">
                <a:solidFill>
                  <a:schemeClr val="accent2"/>
                </a:solidFill>
                <a:cs typeface="Arial"/>
                <a:hlinkClick r:id="rId3">
                  <a:extLst>
                    <a:ext uri="{A12FA001-AC4F-418D-AE19-62706E023703}">
                      <ahyp:hlinkClr xmlns:ahyp="http://schemas.microsoft.com/office/drawing/2018/hyperlinkcolor" val="tx"/>
                    </a:ext>
                  </a:extLst>
                </a:hlinkClick>
              </a:rPr>
              <a:t>https://clinicaltrials.gov/study/NCT05686070</a:t>
            </a:r>
            <a:r>
              <a:rPr lang="en-US">
                <a:solidFill>
                  <a:schemeClr val="accent2"/>
                </a:solidFill>
                <a:cs typeface="Arial"/>
              </a:rPr>
              <a:t>. Accessed January 2026; </a:t>
            </a:r>
            <a:r>
              <a:rPr lang="en-GB" b="1">
                <a:solidFill>
                  <a:schemeClr val="accent2"/>
                </a:solidFill>
                <a:cs typeface="Arial"/>
              </a:rPr>
              <a:t>2.</a:t>
            </a:r>
            <a:r>
              <a:rPr lang="en-GB">
                <a:solidFill>
                  <a:schemeClr val="accent2"/>
                </a:solidFill>
                <a:cs typeface="Arial"/>
              </a:rPr>
              <a:t> </a:t>
            </a:r>
            <a:r>
              <a:rPr lang="en-US">
                <a:solidFill>
                  <a:schemeClr val="accent2"/>
                </a:solidFill>
              </a:rPr>
              <a:t>Sharma M, et al. </a:t>
            </a:r>
            <a:r>
              <a:rPr lang="en-US" err="1">
                <a:solidFill>
                  <a:schemeClr val="accent2"/>
                </a:solidFill>
              </a:rPr>
              <a:t>Eur</a:t>
            </a:r>
            <a:r>
              <a:rPr lang="en-US">
                <a:solidFill>
                  <a:schemeClr val="accent2"/>
                </a:solidFill>
              </a:rPr>
              <a:t> Stroke J. 2026;11(1):1–11.</a:t>
            </a:r>
            <a:endParaRPr lang="en-US">
              <a:solidFill>
                <a:schemeClr val="accent2"/>
              </a:solidFill>
              <a:highlight>
                <a:srgbClr val="FFFF00"/>
              </a:highlight>
              <a:cs typeface="Arial"/>
            </a:endParaRPr>
          </a:p>
        </p:txBody>
      </p:sp>
      <p:sp>
        <p:nvSpPr>
          <p:cNvPr id="30" name="Rectangle 29">
            <a:extLst>
              <a:ext uri="{FF2B5EF4-FFF2-40B4-BE49-F238E27FC236}">
                <a16:creationId xmlns:a16="http://schemas.microsoft.com/office/drawing/2014/main" id="{55F0A9CC-2FDF-925A-CE4F-1FC82160031F}"/>
              </a:ext>
            </a:extLst>
          </p:cNvPr>
          <p:cNvSpPr/>
          <p:nvPr/>
        </p:nvSpPr>
        <p:spPr>
          <a:xfrm>
            <a:off x="373017" y="1210041"/>
            <a:ext cx="8425656" cy="2939346"/>
          </a:xfrm>
          <a:prstGeom prst="rect">
            <a:avLst/>
          </a:prstGeom>
          <a:solidFill>
            <a:srgbClr val="FFFFFF"/>
          </a:solidFill>
          <a:ln w="28575" cap="flat" cmpd="sng" algn="ctr">
            <a:solidFill>
              <a:schemeClr val="tx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31" name="Rectangle: Rounded Corners 25">
            <a:extLst>
              <a:ext uri="{FF2B5EF4-FFF2-40B4-BE49-F238E27FC236}">
                <a16:creationId xmlns:a16="http://schemas.microsoft.com/office/drawing/2014/main" id="{E0F5FAEF-DCF8-6BDC-4999-EA4561BA2196}"/>
              </a:ext>
            </a:extLst>
          </p:cNvPr>
          <p:cNvSpPr/>
          <p:nvPr/>
        </p:nvSpPr>
        <p:spPr>
          <a:xfrm>
            <a:off x="373016" y="924681"/>
            <a:ext cx="1982834" cy="285360"/>
          </a:xfrm>
          <a:prstGeom prst="rect">
            <a:avLst/>
          </a:prstGeom>
          <a:solidFill>
            <a:schemeClr val="tx2"/>
          </a:solidFill>
          <a:ln w="25400" cap="flat" cmpd="sng" algn="ctr">
            <a:solidFill>
              <a:schemeClr val="tx2"/>
            </a:solidFill>
            <a:prstDash val="solid"/>
          </a:ln>
          <a:effectLst/>
        </p:spPr>
        <p:txBody>
          <a:bodyPr wrap="square" lIns="81000" tIns="5400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srgbClr val="FFFFFF"/>
                </a:solidFill>
                <a:effectLst/>
                <a:uLnTx/>
                <a:uFillTx/>
                <a:latin typeface="Arial"/>
                <a:ea typeface="+mn-ea"/>
                <a:cs typeface="Arial" panose="020B0604020202020204" pitchFamily="34" charset="0"/>
              </a:rPr>
              <a:t>Key exclusion criteria</a:t>
            </a:r>
            <a:r>
              <a:rPr kumimoji="0" lang="en-GB" sz="1200" b="1" i="0" u="none" strike="noStrike" kern="0" cap="none" spc="0" normalizeH="0" baseline="30000" noProof="0" dirty="0">
                <a:ln>
                  <a:noFill/>
                </a:ln>
                <a:solidFill>
                  <a:srgbClr val="FFFFFF"/>
                </a:solidFill>
                <a:effectLst/>
                <a:uLnTx/>
                <a:uFillTx/>
                <a:latin typeface="Arial"/>
                <a:ea typeface="+mn-ea"/>
                <a:cs typeface="Arial" panose="020B0604020202020204" pitchFamily="34" charset="0"/>
              </a:rPr>
              <a:t>1</a:t>
            </a:r>
            <a:r>
              <a:rPr lang="en-GB" sz="1200" b="1" kern="0" baseline="30000" dirty="0">
                <a:solidFill>
                  <a:srgbClr val="FFFFFF"/>
                </a:solidFill>
                <a:latin typeface="Arial"/>
                <a:cs typeface="Arial" panose="020B0604020202020204" pitchFamily="34" charset="0"/>
              </a:rPr>
              <a:t>,2*</a:t>
            </a:r>
            <a:endParaRPr kumimoji="0" lang="en-GB" sz="1200" b="1" i="0" u="none" strike="noStrike" kern="0" cap="none" spc="0" normalizeH="0" baseline="30000" noProof="0" dirty="0">
              <a:ln>
                <a:noFill/>
              </a:ln>
              <a:solidFill>
                <a:srgbClr val="FFFFFF"/>
              </a:solidFill>
              <a:effectLst/>
              <a:uLnTx/>
              <a:uFillTx/>
              <a:latin typeface="Arial"/>
              <a:ea typeface="+mn-ea"/>
              <a:cs typeface="Arial" panose="020B0604020202020204" pitchFamily="34" charset="0"/>
            </a:endParaRPr>
          </a:p>
        </p:txBody>
      </p:sp>
      <p:cxnSp>
        <p:nvCxnSpPr>
          <p:cNvPr id="33" name="Straight Connector 32">
            <a:extLst>
              <a:ext uri="{FF2B5EF4-FFF2-40B4-BE49-F238E27FC236}">
                <a16:creationId xmlns:a16="http://schemas.microsoft.com/office/drawing/2014/main" id="{10C27B5D-E58B-4A6C-439C-F49C3714AAF1}"/>
              </a:ext>
            </a:extLst>
          </p:cNvPr>
          <p:cNvCxnSpPr>
            <a:cxnSpLocks/>
          </p:cNvCxnSpPr>
          <p:nvPr/>
        </p:nvCxnSpPr>
        <p:spPr>
          <a:xfrm flipV="1">
            <a:off x="675608" y="3065267"/>
            <a:ext cx="3678784" cy="1"/>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A30741C2-D207-2375-59E6-5787E57F0733}"/>
              </a:ext>
            </a:extLst>
          </p:cNvPr>
          <p:cNvSpPr/>
          <p:nvPr/>
        </p:nvSpPr>
        <p:spPr>
          <a:xfrm flipH="1">
            <a:off x="675608" y="1645162"/>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39" name="Graphic 38">
            <a:extLst>
              <a:ext uri="{FF2B5EF4-FFF2-40B4-BE49-F238E27FC236}">
                <a16:creationId xmlns:a16="http://schemas.microsoft.com/office/drawing/2014/main" id="{BEB980AD-F8B3-57CA-F0D9-0C96208479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9214" y="1738767"/>
            <a:ext cx="297179" cy="297179"/>
          </a:xfrm>
          <a:prstGeom prst="rect">
            <a:avLst/>
          </a:prstGeom>
        </p:spPr>
      </p:pic>
      <p:sp>
        <p:nvSpPr>
          <p:cNvPr id="41" name="Oval 40">
            <a:extLst>
              <a:ext uri="{FF2B5EF4-FFF2-40B4-BE49-F238E27FC236}">
                <a16:creationId xmlns:a16="http://schemas.microsoft.com/office/drawing/2014/main" id="{0CAB7A6E-7426-7CED-1898-B324EA65F276}"/>
              </a:ext>
            </a:extLst>
          </p:cNvPr>
          <p:cNvSpPr/>
          <p:nvPr/>
        </p:nvSpPr>
        <p:spPr>
          <a:xfrm flipH="1">
            <a:off x="675608" y="2430434"/>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42" name="Graphic 41">
            <a:extLst>
              <a:ext uri="{FF2B5EF4-FFF2-40B4-BE49-F238E27FC236}">
                <a16:creationId xmlns:a16="http://schemas.microsoft.com/office/drawing/2014/main" id="{A39FC724-66B9-108A-8528-196CE2C580D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9214" y="2524039"/>
            <a:ext cx="297179" cy="297179"/>
          </a:xfrm>
          <a:prstGeom prst="rect">
            <a:avLst/>
          </a:prstGeom>
        </p:spPr>
      </p:pic>
      <p:sp>
        <p:nvSpPr>
          <p:cNvPr id="44" name="Oval 43">
            <a:extLst>
              <a:ext uri="{FF2B5EF4-FFF2-40B4-BE49-F238E27FC236}">
                <a16:creationId xmlns:a16="http://schemas.microsoft.com/office/drawing/2014/main" id="{D59CA5A1-EDF3-8240-60C9-68A0CD137A14}"/>
              </a:ext>
            </a:extLst>
          </p:cNvPr>
          <p:cNvSpPr/>
          <p:nvPr/>
        </p:nvSpPr>
        <p:spPr>
          <a:xfrm flipH="1">
            <a:off x="675608" y="3215713"/>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45" name="Graphic 44">
            <a:extLst>
              <a:ext uri="{FF2B5EF4-FFF2-40B4-BE49-F238E27FC236}">
                <a16:creationId xmlns:a16="http://schemas.microsoft.com/office/drawing/2014/main" id="{8C5589A3-C815-D81F-5FE2-24B59493DB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9214" y="3309318"/>
            <a:ext cx="297179" cy="297179"/>
          </a:xfrm>
          <a:prstGeom prst="rect">
            <a:avLst/>
          </a:prstGeom>
        </p:spPr>
      </p:pic>
      <p:sp>
        <p:nvSpPr>
          <p:cNvPr id="49" name="Oval 48">
            <a:extLst>
              <a:ext uri="{FF2B5EF4-FFF2-40B4-BE49-F238E27FC236}">
                <a16:creationId xmlns:a16="http://schemas.microsoft.com/office/drawing/2014/main" id="{F3F5CEA6-2E1C-8F01-DC76-F4F692D21BBF}"/>
              </a:ext>
            </a:extLst>
          </p:cNvPr>
          <p:cNvSpPr/>
          <p:nvPr/>
        </p:nvSpPr>
        <p:spPr>
          <a:xfrm flipH="1">
            <a:off x="4835650" y="1645162"/>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51" name="Graphic 50">
            <a:extLst>
              <a:ext uri="{FF2B5EF4-FFF2-40B4-BE49-F238E27FC236}">
                <a16:creationId xmlns:a16="http://schemas.microsoft.com/office/drawing/2014/main" id="{5742BD85-FF70-604F-1B39-ACDFC000941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9256" y="1738767"/>
            <a:ext cx="297179" cy="297179"/>
          </a:xfrm>
          <a:prstGeom prst="rect">
            <a:avLst/>
          </a:prstGeom>
        </p:spPr>
      </p:pic>
      <p:sp>
        <p:nvSpPr>
          <p:cNvPr id="55" name="Oval 54">
            <a:extLst>
              <a:ext uri="{FF2B5EF4-FFF2-40B4-BE49-F238E27FC236}">
                <a16:creationId xmlns:a16="http://schemas.microsoft.com/office/drawing/2014/main" id="{0BD1A577-E9A1-A1DA-A4B4-1E98FDA6562E}"/>
              </a:ext>
            </a:extLst>
          </p:cNvPr>
          <p:cNvSpPr/>
          <p:nvPr/>
        </p:nvSpPr>
        <p:spPr>
          <a:xfrm flipH="1">
            <a:off x="4835650" y="2430434"/>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56" name="Graphic 55">
            <a:extLst>
              <a:ext uri="{FF2B5EF4-FFF2-40B4-BE49-F238E27FC236}">
                <a16:creationId xmlns:a16="http://schemas.microsoft.com/office/drawing/2014/main" id="{FB2D8A3F-3F7C-FD5F-9AD6-CF70D74798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9256" y="2524039"/>
            <a:ext cx="297179" cy="297179"/>
          </a:xfrm>
          <a:prstGeom prst="rect">
            <a:avLst/>
          </a:prstGeom>
        </p:spPr>
      </p:pic>
      <p:sp>
        <p:nvSpPr>
          <p:cNvPr id="58" name="Oval 57">
            <a:extLst>
              <a:ext uri="{FF2B5EF4-FFF2-40B4-BE49-F238E27FC236}">
                <a16:creationId xmlns:a16="http://schemas.microsoft.com/office/drawing/2014/main" id="{398B8012-2CD3-F1B9-7373-BA3C2FB1B996}"/>
              </a:ext>
            </a:extLst>
          </p:cNvPr>
          <p:cNvSpPr/>
          <p:nvPr/>
        </p:nvSpPr>
        <p:spPr>
          <a:xfrm flipH="1">
            <a:off x="4835650" y="3215713"/>
            <a:ext cx="484391" cy="484389"/>
          </a:xfrm>
          <a:prstGeom prst="ellipse">
            <a:avLst/>
          </a:prstGeom>
          <a:solidFill>
            <a:schemeClr val="bg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00" noProof="0">
              <a:solidFill>
                <a:schemeClr val="bg1">
                  <a:lumMod val="75000"/>
                </a:schemeClr>
              </a:solidFill>
              <a:latin typeface="Arial" panose="020B0604020202020204" pitchFamily="34" charset="0"/>
              <a:cs typeface="Arial" panose="020B0604020202020204" pitchFamily="34" charset="0"/>
            </a:endParaRPr>
          </a:p>
        </p:txBody>
      </p:sp>
      <p:pic>
        <p:nvPicPr>
          <p:cNvPr id="59" name="Graphic 58">
            <a:extLst>
              <a:ext uri="{FF2B5EF4-FFF2-40B4-BE49-F238E27FC236}">
                <a16:creationId xmlns:a16="http://schemas.microsoft.com/office/drawing/2014/main" id="{3A8A909B-C5F4-40EF-FD5C-4E9580B663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9256" y="3309318"/>
            <a:ext cx="297179" cy="297179"/>
          </a:xfrm>
          <a:prstGeom prst="rect">
            <a:avLst/>
          </a:prstGeom>
        </p:spPr>
      </p:pic>
      <p:sp>
        <p:nvSpPr>
          <p:cNvPr id="60" name="TextBox 59">
            <a:extLst>
              <a:ext uri="{FF2B5EF4-FFF2-40B4-BE49-F238E27FC236}">
                <a16:creationId xmlns:a16="http://schemas.microsoft.com/office/drawing/2014/main" id="{F754E30B-E428-4EAE-3CCA-9FC48C65EF02}"/>
              </a:ext>
            </a:extLst>
          </p:cNvPr>
          <p:cNvSpPr txBox="1"/>
          <p:nvPr/>
        </p:nvSpPr>
        <p:spPr>
          <a:xfrm>
            <a:off x="1317921" y="1645163"/>
            <a:ext cx="3036470" cy="484386"/>
          </a:xfrm>
          <a:prstGeom prst="rect">
            <a:avLst/>
          </a:prstGeom>
          <a:noFill/>
        </p:spPr>
        <p:txBody>
          <a:bodyPr wrap="square" lIns="0" tIns="0" rIns="0" bIns="0" anchor="ctr" anchorCtr="0">
            <a:noAutofit/>
          </a:bodyPr>
          <a:lstStyle/>
          <a:p>
            <a:pPr defTabSz="914377" fontAlgn="ctr">
              <a:spcBef>
                <a:spcPts val="1200"/>
              </a:spcBef>
              <a:spcAft>
                <a:spcPts val="1800"/>
              </a:spcAft>
              <a:buClr>
                <a:schemeClr val="bg1"/>
              </a:buClr>
              <a:defRPr/>
            </a:pPr>
            <a:r>
              <a:rPr lang="en-US" sz="1000">
                <a:latin typeface="Arial"/>
                <a:cs typeface="Arial"/>
              </a:rPr>
              <a:t>Ischemic stroke ≤7 days before the index </a:t>
            </a:r>
            <a:br>
              <a:rPr lang="en-US" sz="1000">
                <a:latin typeface="Arial"/>
                <a:cs typeface="Arial"/>
              </a:rPr>
            </a:br>
            <a:r>
              <a:rPr lang="en-US" sz="1000">
                <a:latin typeface="Arial"/>
                <a:cs typeface="Arial"/>
              </a:rPr>
              <a:t>stroke event ​</a:t>
            </a:r>
          </a:p>
        </p:txBody>
      </p:sp>
      <p:sp>
        <p:nvSpPr>
          <p:cNvPr id="61" name="TextBox 60">
            <a:extLst>
              <a:ext uri="{FF2B5EF4-FFF2-40B4-BE49-F238E27FC236}">
                <a16:creationId xmlns:a16="http://schemas.microsoft.com/office/drawing/2014/main" id="{07A139EA-75B1-23B8-A22F-8B703F28B308}"/>
              </a:ext>
            </a:extLst>
          </p:cNvPr>
          <p:cNvSpPr txBox="1"/>
          <p:nvPr/>
        </p:nvSpPr>
        <p:spPr>
          <a:xfrm>
            <a:off x="1317921" y="2430436"/>
            <a:ext cx="3036470" cy="484386"/>
          </a:xfrm>
          <a:prstGeom prst="rect">
            <a:avLst/>
          </a:prstGeom>
          <a:noFill/>
        </p:spPr>
        <p:txBody>
          <a:bodyPr wrap="square" lIns="0" tIns="0" rIns="0" bIns="0" anchor="ctr" anchorCtr="0">
            <a:noAutofit/>
          </a:bodyPr>
          <a:lstStyle/>
          <a:p>
            <a:pPr defTabSz="685783" fontAlgn="ctr">
              <a:spcBef>
                <a:spcPts val="900"/>
              </a:spcBef>
              <a:spcAft>
                <a:spcPts val="1350"/>
              </a:spcAft>
              <a:buClr>
                <a:srgbClr val="FFFFFF"/>
              </a:buClr>
              <a:defRPr/>
            </a:pPr>
            <a:r>
              <a:rPr lang="en-US" sz="1000">
                <a:latin typeface="Arial"/>
                <a:cs typeface="Arial"/>
              </a:rPr>
              <a:t>Index stroke following procedures (TAVI, CABG) </a:t>
            </a:r>
            <a:br>
              <a:rPr lang="en-US" sz="1000">
                <a:latin typeface="Arial"/>
                <a:cs typeface="Arial"/>
              </a:rPr>
            </a:br>
            <a:r>
              <a:rPr lang="en-US" sz="1000">
                <a:latin typeface="Arial"/>
                <a:cs typeface="Arial"/>
              </a:rPr>
              <a:t>or strokes due to other rare causes (e.g. vasculitis, vertebral artery dissections, bacterial endocarditis)​</a:t>
            </a:r>
          </a:p>
        </p:txBody>
      </p:sp>
      <p:sp>
        <p:nvSpPr>
          <p:cNvPr id="62" name="TextBox 61">
            <a:extLst>
              <a:ext uri="{FF2B5EF4-FFF2-40B4-BE49-F238E27FC236}">
                <a16:creationId xmlns:a16="http://schemas.microsoft.com/office/drawing/2014/main" id="{1CF581F1-254B-AC3B-6CB1-3A7D0F41E64D}"/>
              </a:ext>
            </a:extLst>
          </p:cNvPr>
          <p:cNvSpPr txBox="1"/>
          <p:nvPr/>
        </p:nvSpPr>
        <p:spPr>
          <a:xfrm>
            <a:off x="1317921" y="3215713"/>
            <a:ext cx="3036470" cy="484386"/>
          </a:xfrm>
          <a:prstGeom prst="rect">
            <a:avLst/>
          </a:prstGeom>
          <a:noFill/>
        </p:spPr>
        <p:txBody>
          <a:bodyPr wrap="square" lIns="0" tIns="0" rIns="0" bIns="0" anchor="ctr" anchorCtr="0">
            <a:noAutofit/>
          </a:bodyPr>
          <a:lstStyle/>
          <a:p>
            <a:pPr defTabSz="685783" fontAlgn="ctr">
              <a:spcBef>
                <a:spcPts val="900"/>
              </a:spcBef>
              <a:spcAft>
                <a:spcPts val="1350"/>
              </a:spcAft>
              <a:buClr>
                <a:srgbClr val="FFFFFF"/>
              </a:buClr>
              <a:defRPr/>
            </a:pPr>
            <a:r>
              <a:rPr lang="en-US" sz="1000">
                <a:latin typeface="Arial"/>
                <a:cs typeface="Arial"/>
              </a:rPr>
              <a:t>History of atrial fibrillation/flutter, left ventricular </a:t>
            </a:r>
            <a:r>
              <a:rPr lang="en-US" sz="1000" spc="-15">
                <a:latin typeface="Arial"/>
                <a:cs typeface="Arial"/>
              </a:rPr>
              <a:t>thrombus, mechanical valve, or other cardioembolic </a:t>
            </a:r>
            <a:r>
              <a:rPr lang="en-US" sz="1000">
                <a:latin typeface="Arial"/>
                <a:cs typeface="Arial"/>
              </a:rPr>
              <a:t>source of stroke requiring anticoagulation​</a:t>
            </a:r>
          </a:p>
        </p:txBody>
      </p:sp>
      <p:sp>
        <p:nvSpPr>
          <p:cNvPr id="63" name="TextBox 62">
            <a:extLst>
              <a:ext uri="{FF2B5EF4-FFF2-40B4-BE49-F238E27FC236}">
                <a16:creationId xmlns:a16="http://schemas.microsoft.com/office/drawing/2014/main" id="{09736338-6E36-9AB3-709D-426E06C893BB}"/>
              </a:ext>
            </a:extLst>
          </p:cNvPr>
          <p:cNvSpPr txBox="1"/>
          <p:nvPr/>
        </p:nvSpPr>
        <p:spPr>
          <a:xfrm>
            <a:off x="5477057" y="1645163"/>
            <a:ext cx="3019025" cy="484386"/>
          </a:xfrm>
          <a:prstGeom prst="rect">
            <a:avLst/>
          </a:prstGeom>
          <a:noFill/>
        </p:spPr>
        <p:txBody>
          <a:bodyPr wrap="square" lIns="0" tIns="0" rIns="0" bIns="0" anchor="ctr" anchorCtr="0">
            <a:noAutofit/>
          </a:bodyPr>
          <a:lstStyle/>
          <a:p>
            <a:pPr defTabSz="685783" fontAlgn="ctr">
              <a:spcBef>
                <a:spcPts val="900"/>
              </a:spcBef>
              <a:spcAft>
                <a:spcPts val="1700"/>
              </a:spcAft>
              <a:buClr>
                <a:srgbClr val="FFFFFF"/>
              </a:buClr>
              <a:defRPr/>
            </a:pPr>
            <a:br>
              <a:rPr lang="en-US" sz="400">
                <a:latin typeface="Arial"/>
                <a:cs typeface="Arial"/>
              </a:rPr>
            </a:br>
            <a:r>
              <a:rPr lang="en-US" sz="1000">
                <a:latin typeface="Arial"/>
                <a:cs typeface="Arial"/>
              </a:rPr>
              <a:t>Known premorbid (before index event) </a:t>
            </a:r>
            <a:r>
              <a:rPr lang="en-US" sz="1000" err="1">
                <a:latin typeface="Arial"/>
                <a:cs typeface="Arial"/>
              </a:rPr>
              <a:t>mRS</a:t>
            </a:r>
            <a:r>
              <a:rPr lang="en-US" sz="1000">
                <a:latin typeface="Arial"/>
                <a:cs typeface="Arial"/>
              </a:rPr>
              <a:t> ≥4</a:t>
            </a:r>
          </a:p>
        </p:txBody>
      </p:sp>
      <p:sp>
        <p:nvSpPr>
          <p:cNvPr id="64" name="TextBox 63">
            <a:extLst>
              <a:ext uri="{FF2B5EF4-FFF2-40B4-BE49-F238E27FC236}">
                <a16:creationId xmlns:a16="http://schemas.microsoft.com/office/drawing/2014/main" id="{E25FCF6F-821A-2266-F1CE-5BDBAAA2C24D}"/>
              </a:ext>
            </a:extLst>
          </p:cNvPr>
          <p:cNvSpPr txBox="1"/>
          <p:nvPr/>
        </p:nvSpPr>
        <p:spPr>
          <a:xfrm>
            <a:off x="5477057" y="2430436"/>
            <a:ext cx="3019025" cy="484386"/>
          </a:xfrm>
          <a:prstGeom prst="rect">
            <a:avLst/>
          </a:prstGeom>
          <a:noFill/>
        </p:spPr>
        <p:txBody>
          <a:bodyPr wrap="square" lIns="0" tIns="0" rIns="0" bIns="0" anchor="ctr" anchorCtr="0">
            <a:noAutofit/>
          </a:bodyPr>
          <a:lstStyle/>
          <a:p>
            <a:pPr defTabSz="685783" fontAlgn="ctr">
              <a:spcBef>
                <a:spcPts val="900"/>
              </a:spcBef>
              <a:spcAft>
                <a:spcPts val="1700"/>
              </a:spcAft>
              <a:buClr>
                <a:srgbClr val="FFFFFF"/>
              </a:buClr>
              <a:defRPr/>
            </a:pPr>
            <a:r>
              <a:rPr lang="en-US" sz="1000">
                <a:latin typeface="Arial"/>
                <a:cs typeface="Arial"/>
              </a:rPr>
              <a:t>Active non-trivial bleeding (e.g. PH1 or PH2); asymptomatic hemorrhagic transformation and cerebral microbleeds permitted​</a:t>
            </a:r>
          </a:p>
        </p:txBody>
      </p:sp>
      <p:sp>
        <p:nvSpPr>
          <p:cNvPr id="65" name="TextBox 64">
            <a:extLst>
              <a:ext uri="{FF2B5EF4-FFF2-40B4-BE49-F238E27FC236}">
                <a16:creationId xmlns:a16="http://schemas.microsoft.com/office/drawing/2014/main" id="{59625222-5ABF-7E95-6620-A6C58B2FE3D1}"/>
              </a:ext>
            </a:extLst>
          </p:cNvPr>
          <p:cNvSpPr txBox="1"/>
          <p:nvPr/>
        </p:nvSpPr>
        <p:spPr>
          <a:xfrm>
            <a:off x="5477057" y="3215713"/>
            <a:ext cx="3019025" cy="484386"/>
          </a:xfrm>
          <a:prstGeom prst="rect">
            <a:avLst/>
          </a:prstGeom>
          <a:noFill/>
        </p:spPr>
        <p:txBody>
          <a:bodyPr wrap="square" lIns="0" tIns="0" rIns="0" bIns="0" anchor="ctr" anchorCtr="0">
            <a:noAutofit/>
          </a:bodyPr>
          <a:lstStyle/>
          <a:p>
            <a:pPr defTabSz="914377" fontAlgn="ctr">
              <a:spcBef>
                <a:spcPts val="1200"/>
              </a:spcBef>
              <a:spcAft>
                <a:spcPts val="1800"/>
              </a:spcAft>
              <a:buClr>
                <a:schemeClr val="bg1"/>
              </a:buClr>
              <a:defRPr/>
            </a:pPr>
            <a:r>
              <a:rPr lang="en-US" sz="1000">
                <a:latin typeface="Arial"/>
                <a:cs typeface="Arial"/>
              </a:rPr>
              <a:t>History of non-traumatic ICH or major bleeding </a:t>
            </a:r>
            <a:br>
              <a:rPr lang="en-US" sz="1000">
                <a:latin typeface="Arial"/>
                <a:cs typeface="Arial"/>
              </a:rPr>
            </a:br>
            <a:r>
              <a:rPr lang="en-US" sz="1000">
                <a:latin typeface="Arial"/>
                <a:cs typeface="Arial"/>
              </a:rPr>
              <a:t>within 6 months</a:t>
            </a:r>
          </a:p>
        </p:txBody>
      </p:sp>
      <p:cxnSp>
        <p:nvCxnSpPr>
          <p:cNvPr id="66" name="Straight Connector 65">
            <a:extLst>
              <a:ext uri="{FF2B5EF4-FFF2-40B4-BE49-F238E27FC236}">
                <a16:creationId xmlns:a16="http://schemas.microsoft.com/office/drawing/2014/main" id="{11E995E2-F74B-F537-C22F-BCAF35DB8C7B}"/>
              </a:ext>
            </a:extLst>
          </p:cNvPr>
          <p:cNvCxnSpPr>
            <a:cxnSpLocks/>
          </p:cNvCxnSpPr>
          <p:nvPr/>
        </p:nvCxnSpPr>
        <p:spPr>
          <a:xfrm flipV="1">
            <a:off x="675608" y="2279992"/>
            <a:ext cx="3678784" cy="1"/>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345DC6B4-D550-4CFA-DA97-34D8780B2FC6}"/>
              </a:ext>
            </a:extLst>
          </p:cNvPr>
          <p:cNvCxnSpPr>
            <a:cxnSpLocks/>
          </p:cNvCxnSpPr>
          <p:nvPr/>
        </p:nvCxnSpPr>
        <p:spPr>
          <a:xfrm flipV="1">
            <a:off x="4817298" y="3065267"/>
            <a:ext cx="3678784" cy="1"/>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C031275E-A9A9-FDEA-62D8-5735BC8FFCDB}"/>
              </a:ext>
            </a:extLst>
          </p:cNvPr>
          <p:cNvCxnSpPr>
            <a:cxnSpLocks/>
          </p:cNvCxnSpPr>
          <p:nvPr/>
        </p:nvCxnSpPr>
        <p:spPr>
          <a:xfrm flipV="1">
            <a:off x="4817298" y="2279992"/>
            <a:ext cx="3678784" cy="1"/>
          </a:xfrm>
          <a:prstGeom prst="line">
            <a:avLst/>
          </a:prstGeom>
          <a:ln w="9525">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3597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DD39A-AE71-6F3A-31C3-9A3664FD336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1A35BEC-B2C8-8F9C-1FF0-5A972C0DDD90}"/>
              </a:ext>
            </a:extLst>
          </p:cNvPr>
          <p:cNvSpPr txBox="1"/>
          <p:nvPr/>
        </p:nvSpPr>
        <p:spPr>
          <a:xfrm>
            <a:off x="360363" y="1222374"/>
            <a:ext cx="2629327" cy="3046543"/>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algn="ctr" defTabSz="685800" fontAlgn="auto">
              <a:spcBef>
                <a:spcPts val="0"/>
              </a:spcBef>
              <a:spcAft>
                <a:spcPts val="1200"/>
              </a:spcAft>
              <a:defRPr/>
            </a:pPr>
            <a:r>
              <a:rPr lang="en-US" sz="1200" b="1">
                <a:solidFill>
                  <a:schemeClr val="tx2"/>
                </a:solidFill>
                <a:latin typeface="Arial"/>
                <a:cs typeface="Arial"/>
              </a:rPr>
              <a:t>Robust design and analysis</a:t>
            </a:r>
            <a:r>
              <a:rPr lang="en-US" sz="1200" b="1" baseline="30000">
                <a:solidFill>
                  <a:schemeClr val="tx2"/>
                </a:solidFill>
                <a:latin typeface="Arial"/>
                <a:cs typeface="Arial"/>
              </a:rPr>
              <a:t>1</a:t>
            </a:r>
          </a:p>
          <a:p>
            <a:pPr marL="182880" indent="-182880">
              <a:spcBef>
                <a:spcPts val="0"/>
              </a:spcBef>
              <a:spcAft>
                <a:spcPts val="600"/>
              </a:spcAft>
              <a:buFont typeface="Arial" panose="020B0604020202020204" pitchFamily="34" charset="0"/>
              <a:buChar char="•"/>
              <a:defRPr/>
            </a:pPr>
            <a:r>
              <a:rPr lang="en-US" sz="1200">
                <a:solidFill>
                  <a:schemeClr val="tx2"/>
                </a:solidFill>
                <a:latin typeface="Arial" panose="020B0604020202020204" pitchFamily="34" charset="0"/>
              </a:rPr>
              <a:t>Multicenter, international, randomized, double-blind, placebo-controlled trial</a:t>
            </a:r>
          </a:p>
          <a:p>
            <a:pPr marL="182880" indent="-182880">
              <a:spcBef>
                <a:spcPts val="0"/>
              </a:spcBef>
              <a:spcAft>
                <a:spcPts val="600"/>
              </a:spcAft>
              <a:buFont typeface="Arial" panose="020B0604020202020204" pitchFamily="34" charset="0"/>
              <a:buChar char="•"/>
              <a:defRPr/>
            </a:pPr>
            <a:r>
              <a:rPr lang="en-US" sz="1200">
                <a:solidFill>
                  <a:schemeClr val="tx2"/>
                </a:solidFill>
                <a:latin typeface="Arial" panose="020B0604020202020204" pitchFamily="34" charset="0"/>
              </a:rPr>
              <a:t>Central IRT and stratification by single or dual antiplatelet use – a real-world confounder</a:t>
            </a:r>
          </a:p>
          <a:p>
            <a:pPr marL="182880" indent="-182880">
              <a:spcBef>
                <a:spcPts val="0"/>
              </a:spcBef>
              <a:spcAft>
                <a:spcPts val="600"/>
              </a:spcAft>
              <a:buFont typeface="Arial" panose="020B0604020202020204" pitchFamily="34" charset="0"/>
              <a:buChar char="•"/>
              <a:defRPr/>
            </a:pPr>
            <a:r>
              <a:rPr lang="en-US" sz="1200">
                <a:solidFill>
                  <a:schemeClr val="tx2"/>
                </a:solidFill>
                <a:latin typeface="Arial" panose="020B0604020202020204" pitchFamily="34" charset="0"/>
              </a:rPr>
              <a:t>Independent endpoint adjudication</a:t>
            </a:r>
            <a:endParaRPr lang="en-US" sz="1200">
              <a:solidFill>
                <a:schemeClr val="accent6"/>
              </a:solidFill>
              <a:latin typeface="Arial" panose="020B0604020202020204" pitchFamily="34" charset="0"/>
            </a:endParaRPr>
          </a:p>
          <a:p>
            <a:pPr algn="ctr" defTabSz="685800" fontAlgn="auto">
              <a:spcBef>
                <a:spcPts val="0"/>
              </a:spcBef>
              <a:spcAft>
                <a:spcPts val="0"/>
              </a:spcAft>
              <a:defRPr/>
            </a:pPr>
            <a:endParaRPr lang="en-US" sz="1400">
              <a:solidFill>
                <a:schemeClr val="tx2"/>
              </a:solidFill>
              <a:latin typeface="Arial"/>
              <a:cs typeface="Arial"/>
            </a:endParaRPr>
          </a:p>
        </p:txBody>
      </p:sp>
      <p:sp>
        <p:nvSpPr>
          <p:cNvPr id="28" name="TextBox 27">
            <a:extLst>
              <a:ext uri="{FF2B5EF4-FFF2-40B4-BE49-F238E27FC236}">
                <a16:creationId xmlns:a16="http://schemas.microsoft.com/office/drawing/2014/main" id="{0563AE0A-93A2-B531-26AE-2FCBD67AD067}"/>
              </a:ext>
            </a:extLst>
          </p:cNvPr>
          <p:cNvSpPr txBox="1"/>
          <p:nvPr/>
        </p:nvSpPr>
        <p:spPr>
          <a:xfrm>
            <a:off x="3257302" y="1222374"/>
            <a:ext cx="2629327" cy="3046543"/>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marL="0" marR="0" lvl="0" indent="0" algn="ctr" defTabSz="685800" rtl="0" eaLnBrk="1" fontAlgn="auto" latinLnBrk="0" hangingPunct="1">
              <a:lnSpc>
                <a:spcPct val="100000"/>
              </a:lnSpc>
              <a:spcBef>
                <a:spcPts val="0"/>
              </a:spcBef>
              <a:spcAft>
                <a:spcPts val="1200"/>
              </a:spcAft>
              <a:buClrTx/>
              <a:buSzTx/>
              <a:buFontTx/>
              <a:buNone/>
              <a:tabLst/>
              <a:defRPr/>
            </a:pPr>
            <a:r>
              <a:rPr kumimoji="0" lang="en-US" sz="1200" b="1" i="0" u="none" strike="noStrike" kern="1200" cap="none" spc="0" normalizeH="0" baseline="0" noProof="0">
                <a:ln>
                  <a:noFill/>
                </a:ln>
                <a:solidFill>
                  <a:srgbClr val="614762"/>
                </a:solidFill>
                <a:effectLst/>
                <a:uLnTx/>
                <a:uFillTx/>
                <a:latin typeface="Arial"/>
                <a:ea typeface="+mn-ea"/>
                <a:cs typeface="Arial"/>
              </a:rPr>
              <a:t>Clinical significance</a:t>
            </a:r>
            <a:r>
              <a:rPr kumimoji="0" lang="en-US" sz="1200" b="1" i="0" u="none" strike="noStrike" kern="1200" cap="none" spc="0" normalizeH="0" baseline="30000" noProof="0">
                <a:ln>
                  <a:noFill/>
                </a:ln>
                <a:solidFill>
                  <a:srgbClr val="614762"/>
                </a:solidFill>
                <a:effectLst/>
                <a:uLnTx/>
                <a:uFillTx/>
                <a:latin typeface="Arial"/>
                <a:ea typeface="+mn-ea"/>
                <a:cs typeface="Arial"/>
              </a:rPr>
              <a:t>1</a:t>
            </a:r>
          </a:p>
          <a:p>
            <a:pPr marL="182880" marR="0" lvl="0" indent="-18288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Broad inclusion across </a:t>
            </a:r>
            <a:b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non-cardioembolic </a:t>
            </a:r>
            <a:b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TOAST subtypes, </a:t>
            </a:r>
            <a:b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ensuring comprehensive representation of stroke etiologies</a:t>
            </a:r>
          </a:p>
          <a:p>
            <a:pPr marL="182880" marR="0" lvl="0" indent="-18288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Thrombolysis or EVT </a:t>
            </a:r>
            <a:b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(after 24 h and post-scan) included </a:t>
            </a: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614762"/>
              </a:solidFill>
              <a:effectLst/>
              <a:uLnTx/>
              <a:uFillTx/>
              <a:latin typeface="Arial"/>
              <a:ea typeface="+mn-ea"/>
              <a:cs typeface="Arial"/>
            </a:endParaRPr>
          </a:p>
        </p:txBody>
      </p:sp>
      <p:sp>
        <p:nvSpPr>
          <p:cNvPr id="29" name="TextBox 28">
            <a:extLst>
              <a:ext uri="{FF2B5EF4-FFF2-40B4-BE49-F238E27FC236}">
                <a16:creationId xmlns:a16="http://schemas.microsoft.com/office/drawing/2014/main" id="{C28F389E-07B8-A7A2-2B59-39B6F28A7FE1}"/>
              </a:ext>
            </a:extLst>
          </p:cNvPr>
          <p:cNvSpPr txBox="1"/>
          <p:nvPr/>
        </p:nvSpPr>
        <p:spPr>
          <a:xfrm>
            <a:off x="6154242" y="1222374"/>
            <a:ext cx="2629327" cy="3046543"/>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marL="0" marR="0" lvl="0" indent="0" algn="ctr" defTabSz="685800" rtl="0" eaLnBrk="1" fontAlgn="auto" latinLnBrk="0" hangingPunct="1">
              <a:lnSpc>
                <a:spcPct val="100000"/>
              </a:lnSpc>
              <a:spcBef>
                <a:spcPts val="0"/>
              </a:spcBef>
              <a:spcAft>
                <a:spcPts val="1200"/>
              </a:spcAft>
              <a:buClrTx/>
              <a:buSzTx/>
              <a:buFontTx/>
              <a:buNone/>
              <a:tabLst/>
              <a:defRPr/>
            </a:pPr>
            <a:r>
              <a:rPr kumimoji="0" lang="en-US" sz="1200" b="1" i="0" u="none" strike="noStrike" kern="1200" cap="none" spc="0" normalizeH="0" baseline="0" noProof="0">
                <a:ln>
                  <a:noFill/>
                </a:ln>
                <a:solidFill>
                  <a:srgbClr val="614762"/>
                </a:solidFill>
                <a:effectLst/>
                <a:uLnTx/>
                <a:uFillTx/>
                <a:latin typeface="Arial"/>
                <a:ea typeface="+mn-ea"/>
                <a:cs typeface="Arial"/>
              </a:rPr>
              <a:t>Broad external validity</a:t>
            </a:r>
            <a:r>
              <a:rPr kumimoji="0" lang="en-US" sz="1200" b="1" i="0" u="none" strike="noStrike" kern="1200" cap="none" spc="0" normalizeH="0" baseline="30000" noProof="0">
                <a:ln>
                  <a:noFill/>
                </a:ln>
                <a:solidFill>
                  <a:srgbClr val="614762"/>
                </a:solidFill>
                <a:effectLst/>
                <a:uLnTx/>
                <a:uFillTx/>
                <a:latin typeface="Arial"/>
                <a:ea typeface="+mn-ea"/>
                <a:cs typeface="Arial"/>
              </a:rPr>
              <a:t>1,2</a:t>
            </a:r>
          </a:p>
          <a:p>
            <a:pPr marL="182880" marR="0" lvl="0" indent="-18288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Large (N=12,327), global patient population</a:t>
            </a:r>
          </a:p>
          <a:p>
            <a:pPr marL="182880" marR="0" lvl="0" indent="-18288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Pre-specified regional </a:t>
            </a:r>
            <a:b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200" b="0" i="0" u="none" strike="noStrike" kern="1200" cap="none" spc="0" normalizeH="0" baseline="0" noProof="0">
                <a:ln>
                  <a:noFill/>
                </a:ln>
                <a:solidFill>
                  <a:srgbClr val="614762"/>
                </a:solidFill>
                <a:effectLst/>
                <a:uLnTx/>
                <a:uFillTx/>
                <a:latin typeface="Arial" panose="020B0604020202020204" pitchFamily="34" charset="0"/>
                <a:ea typeface="+mn-ea"/>
                <a:cs typeface="+mn-cs"/>
              </a:rPr>
              <a:t>sub-analyses</a:t>
            </a:r>
          </a:p>
        </p:txBody>
      </p:sp>
      <p:sp>
        <p:nvSpPr>
          <p:cNvPr id="2" name="Title 1">
            <a:extLst>
              <a:ext uri="{FF2B5EF4-FFF2-40B4-BE49-F238E27FC236}">
                <a16:creationId xmlns:a16="http://schemas.microsoft.com/office/drawing/2014/main" id="{B1EDAB18-6953-CFA2-7DEA-C95DB509E7A8}"/>
              </a:ext>
            </a:extLst>
          </p:cNvPr>
          <p:cNvSpPr>
            <a:spLocks noGrp="1"/>
          </p:cNvSpPr>
          <p:nvPr>
            <p:ph type="title"/>
          </p:nvPr>
        </p:nvSpPr>
        <p:spPr/>
        <p:txBody>
          <a:bodyPr/>
          <a:lstStyle/>
          <a:p>
            <a:r>
              <a:rPr lang="en-US"/>
              <a:t>Robust, pragmatic methodology aimed to generate  </a:t>
            </a:r>
            <a:br>
              <a:rPr lang="en-US"/>
            </a:br>
            <a:r>
              <a:rPr lang="en-US"/>
              <a:t>high-quality evidence applicable to broad populations   </a:t>
            </a:r>
          </a:p>
        </p:txBody>
      </p:sp>
      <p:sp>
        <p:nvSpPr>
          <p:cNvPr id="14" name="Text Placeholder 13">
            <a:extLst>
              <a:ext uri="{FF2B5EF4-FFF2-40B4-BE49-F238E27FC236}">
                <a16:creationId xmlns:a16="http://schemas.microsoft.com/office/drawing/2014/main" id="{029C8279-BBBD-4FB2-A162-176CA89A2C14}"/>
              </a:ext>
            </a:extLst>
          </p:cNvPr>
          <p:cNvSpPr>
            <a:spLocks noGrp="1"/>
          </p:cNvSpPr>
          <p:nvPr>
            <p:ph type="body" sz="quarter" idx="14"/>
          </p:nvPr>
        </p:nvSpPr>
        <p:spPr>
          <a:xfrm>
            <a:off x="359569" y="4552395"/>
            <a:ext cx="8424000" cy="175176"/>
          </a:xfrm>
        </p:spPr>
        <p:txBody>
          <a:bodyPr/>
          <a:lstStyle/>
          <a:p>
            <a:r>
              <a:rPr lang="en-GB">
                <a:solidFill>
                  <a:schemeClr val="accent2"/>
                </a:solidFill>
              </a:rPr>
              <a:t>EVT, endovascular therapy; IRT, interactive response technology; TOAST,</a:t>
            </a:r>
            <a:r>
              <a:rPr lang="en-US">
                <a:solidFill>
                  <a:schemeClr val="accent2"/>
                </a:solidFill>
              </a:rPr>
              <a:t> Trial of Org 10172 in Acute Stroke Treatment.</a:t>
            </a:r>
            <a:br>
              <a:rPr lang="en-US">
                <a:solidFill>
                  <a:schemeClr val="accent2"/>
                </a:solidFill>
              </a:rPr>
            </a:br>
            <a:r>
              <a:rPr lang="en-US" b="1">
                <a:solidFill>
                  <a:schemeClr val="accent2"/>
                </a:solidFill>
              </a:rPr>
              <a:t>1. </a:t>
            </a:r>
            <a:r>
              <a:rPr lang="en-US">
                <a:solidFill>
                  <a:schemeClr val="accent2"/>
                </a:solidFill>
              </a:rPr>
              <a:t>Bayer Data on File. OCEANIC-STROKE Clinical Study Protocol. Version 3. 2024; </a:t>
            </a:r>
            <a:r>
              <a:rPr lang="en-US" b="1">
                <a:solidFill>
                  <a:schemeClr val="accent2"/>
                </a:solidFill>
              </a:rPr>
              <a:t>2.</a:t>
            </a:r>
            <a:r>
              <a:rPr lang="en-US">
                <a:solidFill>
                  <a:schemeClr val="accent2"/>
                </a:solidFill>
              </a:rPr>
              <a:t> ClinicalTrials.gov. NCT05686070. </a:t>
            </a:r>
            <a:r>
              <a:rPr lang="en-US">
                <a:solidFill>
                  <a:schemeClr val="accent2"/>
                </a:solidFill>
                <a:hlinkClick r:id="rId3">
                  <a:extLst>
                    <a:ext uri="{A12FA001-AC4F-418D-AE19-62706E023703}">
                      <ahyp:hlinkClr xmlns:ahyp="http://schemas.microsoft.com/office/drawing/2018/hyperlinkcolor" val="tx"/>
                    </a:ext>
                  </a:extLst>
                </a:hlinkClick>
              </a:rPr>
              <a:t>https://clinicaltrials.gov/study/NCT05686070</a:t>
            </a:r>
            <a:r>
              <a:rPr lang="en-US">
                <a:solidFill>
                  <a:schemeClr val="accent2"/>
                </a:solidFill>
              </a:rPr>
              <a:t>. Accessed February 2026.</a:t>
            </a:r>
            <a:endParaRPr lang="en-GB">
              <a:solidFill>
                <a:schemeClr val="accent2"/>
              </a:solidFill>
            </a:endParaRPr>
          </a:p>
        </p:txBody>
      </p:sp>
      <p:sp>
        <p:nvSpPr>
          <p:cNvPr id="5" name="Oval 4">
            <a:extLst>
              <a:ext uri="{FF2B5EF4-FFF2-40B4-BE49-F238E27FC236}">
                <a16:creationId xmlns:a16="http://schemas.microsoft.com/office/drawing/2014/main" id="{4539EC7B-3CD4-4088-0187-D906D9F2DD2E}"/>
              </a:ext>
            </a:extLst>
          </p:cNvPr>
          <p:cNvSpPr>
            <a:spLocks noChangeAspect="1"/>
          </p:cNvSpPr>
          <p:nvPr/>
        </p:nvSpPr>
        <p:spPr>
          <a:xfrm flipH="1">
            <a:off x="1315025" y="874582"/>
            <a:ext cx="720002" cy="720000"/>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16" name="Oval 15">
            <a:extLst>
              <a:ext uri="{FF2B5EF4-FFF2-40B4-BE49-F238E27FC236}">
                <a16:creationId xmlns:a16="http://schemas.microsoft.com/office/drawing/2014/main" id="{AFA681F6-9E5E-657A-C999-1BB4C420F919}"/>
              </a:ext>
            </a:extLst>
          </p:cNvPr>
          <p:cNvSpPr>
            <a:spLocks noChangeAspect="1"/>
          </p:cNvSpPr>
          <p:nvPr/>
        </p:nvSpPr>
        <p:spPr>
          <a:xfrm flipH="1">
            <a:off x="4213276" y="874582"/>
            <a:ext cx="720002" cy="7200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19" name="Oval 18">
            <a:extLst>
              <a:ext uri="{FF2B5EF4-FFF2-40B4-BE49-F238E27FC236}">
                <a16:creationId xmlns:a16="http://schemas.microsoft.com/office/drawing/2014/main" id="{D83AF3EA-71C3-7F5F-9738-B5BF5F2C726B}"/>
              </a:ext>
            </a:extLst>
          </p:cNvPr>
          <p:cNvSpPr>
            <a:spLocks noChangeAspect="1"/>
          </p:cNvSpPr>
          <p:nvPr/>
        </p:nvSpPr>
        <p:spPr>
          <a:xfrm flipH="1">
            <a:off x="7111526" y="874582"/>
            <a:ext cx="720002" cy="720000"/>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21" name="Graphic 20">
            <a:extLst>
              <a:ext uri="{FF2B5EF4-FFF2-40B4-BE49-F238E27FC236}">
                <a16:creationId xmlns:a16="http://schemas.microsoft.com/office/drawing/2014/main" id="{D258AA34-A423-1126-0F7D-61FBD780C2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92146" y="1051702"/>
            <a:ext cx="365760" cy="365760"/>
          </a:xfrm>
          <a:prstGeom prst="rect">
            <a:avLst/>
          </a:prstGeom>
        </p:spPr>
      </p:pic>
      <p:pic>
        <p:nvPicPr>
          <p:cNvPr id="23" name="Graphic 22">
            <a:extLst>
              <a:ext uri="{FF2B5EF4-FFF2-40B4-BE49-F238E27FC236}">
                <a16:creationId xmlns:a16="http://schemas.microsoft.com/office/drawing/2014/main" id="{4C22428C-0DDE-B3B7-A336-E644158EB85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90397" y="1051702"/>
            <a:ext cx="365760" cy="365760"/>
          </a:xfrm>
          <a:prstGeom prst="rect">
            <a:avLst/>
          </a:prstGeom>
        </p:spPr>
      </p:pic>
      <p:pic>
        <p:nvPicPr>
          <p:cNvPr id="26" name="Graphic 25">
            <a:extLst>
              <a:ext uri="{FF2B5EF4-FFF2-40B4-BE49-F238E27FC236}">
                <a16:creationId xmlns:a16="http://schemas.microsoft.com/office/drawing/2014/main" id="{6EEFDE72-737C-5CA6-56E2-027765410F8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H="1">
            <a:off x="7288647" y="1051702"/>
            <a:ext cx="365760" cy="365760"/>
          </a:xfrm>
          <a:prstGeom prst="rect">
            <a:avLst/>
          </a:prstGeom>
        </p:spPr>
      </p:pic>
    </p:spTree>
    <p:extLst>
      <p:ext uri="{BB962C8B-B14F-4D97-AF65-F5344CB8AC3E}">
        <p14:creationId xmlns:p14="http://schemas.microsoft.com/office/powerpoint/2010/main" val="22667733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4D530-4E17-7B7D-B145-5954A58FCE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FF82C8B-47DB-E9CD-2DE1-5BDB3D1CAF94}"/>
              </a:ext>
            </a:extLst>
          </p:cNvPr>
          <p:cNvSpPr>
            <a:spLocks noGrp="1"/>
          </p:cNvSpPr>
          <p:nvPr>
            <p:ph type="title"/>
          </p:nvPr>
        </p:nvSpPr>
        <p:spPr/>
        <p:txBody>
          <a:bodyPr/>
          <a:lstStyle/>
          <a:p>
            <a:r>
              <a:rPr lang="en-US"/>
              <a:t>Baseline demographics are representative of an </a:t>
            </a:r>
            <a:br>
              <a:rPr lang="en-US"/>
            </a:br>
            <a:r>
              <a:rPr lang="en-US"/>
              <a:t>international stroke population</a:t>
            </a:r>
          </a:p>
        </p:txBody>
      </p:sp>
      <p:sp>
        <p:nvSpPr>
          <p:cNvPr id="21" name="Text Placeholder 20">
            <a:extLst>
              <a:ext uri="{FF2B5EF4-FFF2-40B4-BE49-F238E27FC236}">
                <a16:creationId xmlns:a16="http://schemas.microsoft.com/office/drawing/2014/main" id="{735D571E-154C-2279-4957-AF6E0BC82AD7}"/>
              </a:ext>
            </a:extLst>
          </p:cNvPr>
          <p:cNvSpPr>
            <a:spLocks noGrp="1"/>
          </p:cNvSpPr>
          <p:nvPr>
            <p:ph type="body" sz="quarter" idx="14"/>
          </p:nvPr>
        </p:nvSpPr>
        <p:spPr>
          <a:xfrm>
            <a:off x="359569" y="4464807"/>
            <a:ext cx="8424000" cy="262764"/>
          </a:xfrm>
        </p:spPr>
        <p:txBody>
          <a:bodyPr/>
          <a:lstStyle/>
          <a:p>
            <a:r>
              <a:rPr lang="en-GB">
                <a:solidFill>
                  <a:schemeClr val="accent2"/>
                </a:solidFill>
              </a:rPr>
              <a:t>*Includes Australia and Israel. </a:t>
            </a:r>
            <a:br>
              <a:rPr lang="en-GB">
                <a:solidFill>
                  <a:schemeClr val="accent2"/>
                </a:solidFill>
              </a:rPr>
            </a:br>
            <a:r>
              <a:rPr lang="en-GB">
                <a:solidFill>
                  <a:schemeClr val="accent2"/>
                </a:solidFill>
              </a:rPr>
              <a:t>SD, standard deviation; TIA, transient ischemic attack.</a:t>
            </a:r>
            <a:br>
              <a:rPr lang="en-GB">
                <a:solidFill>
                  <a:schemeClr val="accent2"/>
                </a:solidFill>
              </a:rPr>
            </a:br>
            <a:r>
              <a:rPr lang="en-US">
                <a:solidFill>
                  <a:schemeClr val="accent2"/>
                </a:solidFill>
              </a:rPr>
              <a:t>Sharma M, et al. </a:t>
            </a:r>
            <a:r>
              <a:rPr lang="en-US" err="1">
                <a:solidFill>
                  <a:schemeClr val="accent2"/>
                </a:solidFill>
              </a:rPr>
              <a:t>Eur</a:t>
            </a:r>
            <a:r>
              <a:rPr lang="en-US">
                <a:solidFill>
                  <a:schemeClr val="accent2"/>
                </a:solidFill>
              </a:rPr>
              <a:t> Stroke J. 2026;11(1):1–11.</a:t>
            </a:r>
            <a:r>
              <a:rPr lang="en-RS">
                <a:solidFill>
                  <a:schemeClr val="accent2"/>
                </a:solidFill>
              </a:rPr>
              <a:t>	</a:t>
            </a:r>
          </a:p>
        </p:txBody>
      </p:sp>
      <p:graphicFrame>
        <p:nvGraphicFramePr>
          <p:cNvPr id="8" name="Table 7">
            <a:extLst>
              <a:ext uri="{FF2B5EF4-FFF2-40B4-BE49-F238E27FC236}">
                <a16:creationId xmlns:a16="http://schemas.microsoft.com/office/drawing/2014/main" id="{B8EFEE8E-4F9F-3765-4899-07CD7964586F}"/>
              </a:ext>
            </a:extLst>
          </p:cNvPr>
          <p:cNvGraphicFramePr>
            <a:graphicFrameLocks noGrp="1"/>
          </p:cNvGraphicFramePr>
          <p:nvPr>
            <p:extLst>
              <p:ext uri="{D42A27DB-BD31-4B8C-83A1-F6EECF244321}">
                <p14:modId xmlns:p14="http://schemas.microsoft.com/office/powerpoint/2010/main" val="1669182728"/>
              </p:ext>
            </p:extLst>
          </p:nvPr>
        </p:nvGraphicFramePr>
        <p:xfrm>
          <a:off x="367087" y="1222375"/>
          <a:ext cx="4114800" cy="3005328"/>
        </p:xfrm>
        <a:graphic>
          <a:graphicData uri="http://schemas.openxmlformats.org/drawingml/2006/table">
            <a:tbl>
              <a:tblPr/>
              <a:tblGrid>
                <a:gridCol w="2834640">
                  <a:extLst>
                    <a:ext uri="{9D8B030D-6E8A-4147-A177-3AD203B41FA5}">
                      <a16:colId xmlns:a16="http://schemas.microsoft.com/office/drawing/2014/main" val="783332227"/>
                    </a:ext>
                  </a:extLst>
                </a:gridCol>
                <a:gridCol w="1280160">
                  <a:extLst>
                    <a:ext uri="{9D8B030D-6E8A-4147-A177-3AD203B41FA5}">
                      <a16:colId xmlns:a16="http://schemas.microsoft.com/office/drawing/2014/main" val="2881942538"/>
                    </a:ext>
                  </a:extLst>
                </a:gridCol>
              </a:tblGrid>
              <a:tr h="0">
                <a:tc>
                  <a:txBody>
                    <a:bodyPr/>
                    <a:lstStyle/>
                    <a:p>
                      <a:pPr algn="l" fontAlgn="base">
                        <a:lnSpc>
                          <a:spcPct val="100000"/>
                        </a:lnSpc>
                        <a:buNone/>
                      </a:pPr>
                      <a:r>
                        <a:rPr lang="en-US" sz="800" b="1" i="0">
                          <a:solidFill>
                            <a:srgbClr val="FFFFFF"/>
                          </a:solidFill>
                          <a:effectLst/>
                          <a:latin typeface="Arial"/>
                          <a:cs typeface="Arial"/>
                        </a:rPr>
                        <a:t>Patient Characteristic​ </a:t>
                      </a:r>
                      <a:r>
                        <a:rPr lang="en-US" altLang="en-US" sz="800" b="1" i="0" kern="1200">
                          <a:solidFill>
                            <a:srgbClr val="FFFFFF"/>
                          </a:solidFill>
                          <a:effectLst/>
                          <a:latin typeface="Arial"/>
                          <a:ea typeface="+mn-ea"/>
                          <a:cs typeface="Arial"/>
                        </a:rPr>
                        <a:t>as of 2025-06-05</a:t>
                      </a:r>
                      <a:endParaRPr lang="en-US" sz="800" b="1" i="0" kern="1200">
                        <a:solidFill>
                          <a:srgbClr val="FFFFFF"/>
                        </a:solidFill>
                        <a:effectLst/>
                        <a:latin typeface="Arial"/>
                        <a:ea typeface="+mn-ea"/>
                        <a:cs typeface="Arial"/>
                      </a:endParaRPr>
                    </a:p>
                  </a:txBody>
                  <a:tcPr marL="68580" marR="68580" marT="27432" marB="2743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lnSpc>
                          <a:spcPct val="100000"/>
                        </a:lnSpc>
                        <a:buNone/>
                      </a:pPr>
                      <a:r>
                        <a:rPr lang="en-US" sz="800" b="1" i="0" u="none" strike="noStrike">
                          <a:solidFill>
                            <a:srgbClr val="FFFFFF"/>
                          </a:solidFill>
                          <a:effectLst/>
                          <a:latin typeface="Arial"/>
                          <a:cs typeface="Arial"/>
                        </a:rPr>
                        <a:t>Total (N=12,327)</a:t>
                      </a:r>
                      <a:r>
                        <a:rPr lang="en-US" sz="800" b="1" i="0">
                          <a:solidFill>
                            <a:srgbClr val="FFFFFF"/>
                          </a:solidFill>
                          <a:effectLst/>
                          <a:latin typeface="Arial"/>
                          <a:cs typeface="Arial"/>
                        </a:rPr>
                        <a:t>​</a:t>
                      </a:r>
                      <a:endParaRPr lang="en-US" sz="1200" b="1" i="0">
                        <a:solidFill>
                          <a:srgbClr val="FFFFFF"/>
                        </a:solidFill>
                        <a:effectLst/>
                        <a:latin typeface="Arial"/>
                        <a:cs typeface="Arial"/>
                      </a:endParaRPr>
                    </a:p>
                  </a:txBody>
                  <a:tcPr marL="68580" marR="68580" marT="27432" marB="2743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811141734"/>
                  </a:ext>
                </a:extLst>
              </a:tr>
              <a:tr h="0">
                <a:tc>
                  <a:txBody>
                    <a:bodyPr/>
                    <a:lstStyle/>
                    <a:p>
                      <a:pPr algn="l" fontAlgn="base">
                        <a:lnSpc>
                          <a:spcPct val="100000"/>
                        </a:lnSpc>
                        <a:buNone/>
                      </a:pPr>
                      <a:r>
                        <a:rPr lang="en-US" sz="800" b="0" i="0">
                          <a:solidFill>
                            <a:srgbClr val="000000"/>
                          </a:solidFill>
                          <a:effectLst/>
                          <a:latin typeface="Arial"/>
                          <a:cs typeface="Arial"/>
                        </a:rPr>
                        <a:t>Age (years), mean (SD)​</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67.6 (10.8)​</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2766031"/>
                  </a:ext>
                </a:extLst>
              </a:tr>
              <a:tr h="0">
                <a:tc gridSpan="2">
                  <a:txBody>
                    <a:bodyPr/>
                    <a:lstStyle/>
                    <a:p>
                      <a:pPr algn="l" fontAlgn="base">
                        <a:lnSpc>
                          <a:spcPct val="100000"/>
                        </a:lnSpc>
                        <a:buNone/>
                      </a:pPr>
                      <a:r>
                        <a:rPr lang="en-US" sz="800" b="1" i="0">
                          <a:solidFill>
                            <a:schemeClr val="tx1"/>
                          </a:solidFill>
                          <a:effectLst/>
                          <a:latin typeface="Arial"/>
                          <a:cs typeface="Arial"/>
                        </a:rPr>
                        <a:t>Sex, n (%)</a:t>
                      </a:r>
                      <a:r>
                        <a:rPr lang="en-US" sz="800" b="0" i="0">
                          <a:solidFill>
                            <a:schemeClr val="tx1"/>
                          </a:solidFill>
                          <a:effectLst/>
                          <a:latin typeface="Arial"/>
                          <a:cs typeface="Arial"/>
                        </a:rPr>
                        <a:t>​</a:t>
                      </a:r>
                      <a:endParaRPr lang="en-US" sz="1200" b="0" i="0">
                        <a:solidFill>
                          <a:schemeClr val="tx1"/>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extLst>
                  <a:ext uri="{0D108BD9-81ED-4DB2-BD59-A6C34878D82A}">
                    <a16:rowId xmlns:a16="http://schemas.microsoft.com/office/drawing/2014/main" val="3670989991"/>
                  </a:ext>
                </a:extLst>
              </a:tr>
              <a:tr h="0">
                <a:tc>
                  <a:txBody>
                    <a:bodyPr/>
                    <a:lstStyle/>
                    <a:p>
                      <a:pPr algn="l" fontAlgn="base">
                        <a:lnSpc>
                          <a:spcPct val="100000"/>
                        </a:lnSpc>
                        <a:buNone/>
                      </a:pPr>
                      <a:r>
                        <a:rPr lang="en-US" sz="800" b="0" i="0">
                          <a:solidFill>
                            <a:srgbClr val="000000"/>
                          </a:solidFill>
                          <a:effectLst/>
                          <a:latin typeface="Arial"/>
                          <a:cs typeface="Arial"/>
                        </a:rPr>
                        <a:t>Male​</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8,216 (66.7)​</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978482"/>
                  </a:ext>
                </a:extLst>
              </a:tr>
              <a:tr h="0">
                <a:tc>
                  <a:txBody>
                    <a:bodyPr/>
                    <a:lstStyle/>
                    <a:p>
                      <a:pPr algn="l" fontAlgn="base">
                        <a:lnSpc>
                          <a:spcPct val="100000"/>
                        </a:lnSpc>
                        <a:buNone/>
                      </a:pPr>
                      <a:r>
                        <a:rPr lang="en-US" sz="800" b="0" i="0">
                          <a:solidFill>
                            <a:srgbClr val="000000"/>
                          </a:solidFill>
                          <a:effectLst/>
                          <a:latin typeface="Arial"/>
                          <a:cs typeface="Arial"/>
                        </a:rPr>
                        <a:t>Female ​</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4,111 (33.3)​</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9200242"/>
                  </a:ext>
                </a:extLst>
              </a:tr>
              <a:tr h="0">
                <a:tc gridSpan="2">
                  <a:txBody>
                    <a:bodyPr/>
                    <a:lstStyle/>
                    <a:p>
                      <a:pPr algn="l" fontAlgn="base">
                        <a:lnSpc>
                          <a:spcPct val="100000"/>
                        </a:lnSpc>
                        <a:buNone/>
                      </a:pPr>
                      <a:r>
                        <a:rPr lang="en-US" sz="800" b="1" i="0">
                          <a:solidFill>
                            <a:schemeClr val="tx1"/>
                          </a:solidFill>
                          <a:effectLst/>
                          <a:latin typeface="Arial"/>
                          <a:cs typeface="Arial"/>
                        </a:rPr>
                        <a:t>Medical history, n (%) </a:t>
                      </a:r>
                      <a:r>
                        <a:rPr lang="en-US" sz="800" b="0" i="0">
                          <a:solidFill>
                            <a:schemeClr val="tx1"/>
                          </a:solidFill>
                          <a:effectLst/>
                          <a:latin typeface="Arial"/>
                          <a:cs typeface="Arial"/>
                        </a:rPr>
                        <a:t>​</a:t>
                      </a:r>
                      <a:endParaRPr lang="en-US" sz="1200" b="0" i="0">
                        <a:solidFill>
                          <a:schemeClr val="tx1"/>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extLst>
                  <a:ext uri="{0D108BD9-81ED-4DB2-BD59-A6C34878D82A}">
                    <a16:rowId xmlns:a16="http://schemas.microsoft.com/office/drawing/2014/main" val="2187345654"/>
                  </a:ext>
                </a:extLst>
              </a:tr>
              <a:tr h="0">
                <a:tc>
                  <a:txBody>
                    <a:bodyPr/>
                    <a:lstStyle/>
                    <a:p>
                      <a:pPr algn="l" fontAlgn="base">
                        <a:lnSpc>
                          <a:spcPct val="100000"/>
                        </a:lnSpc>
                        <a:buNone/>
                      </a:pPr>
                      <a:r>
                        <a:rPr lang="en-US" sz="800" b="0" i="0">
                          <a:solidFill>
                            <a:srgbClr val="000000"/>
                          </a:solidFill>
                          <a:effectLst/>
                          <a:latin typeface="Arial"/>
                          <a:cs typeface="Arial"/>
                        </a:rPr>
                        <a:t>Hypertension​</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9,780 (79.3)​</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7776416"/>
                  </a:ext>
                </a:extLst>
              </a:tr>
              <a:tr h="0">
                <a:tc>
                  <a:txBody>
                    <a:bodyPr/>
                    <a:lstStyle/>
                    <a:p>
                      <a:pPr algn="l" fontAlgn="base">
                        <a:lnSpc>
                          <a:spcPct val="100000"/>
                        </a:lnSpc>
                        <a:buNone/>
                      </a:pPr>
                      <a:r>
                        <a:rPr lang="en-US" sz="800" b="0" i="0">
                          <a:solidFill>
                            <a:srgbClr val="000000"/>
                          </a:solidFill>
                          <a:effectLst/>
                          <a:latin typeface="Arial"/>
                          <a:cs typeface="Arial"/>
                        </a:rPr>
                        <a:t>Diabetes​</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4,238 (34.4)​</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611570"/>
                  </a:ext>
                </a:extLst>
              </a:tr>
              <a:tr h="0">
                <a:tc>
                  <a:txBody>
                    <a:bodyPr/>
                    <a:lstStyle/>
                    <a:p>
                      <a:pPr algn="l" fontAlgn="base">
                        <a:lnSpc>
                          <a:spcPct val="100000"/>
                        </a:lnSpc>
                        <a:buNone/>
                      </a:pPr>
                      <a:r>
                        <a:rPr lang="en-US" sz="800" b="0" i="0">
                          <a:solidFill>
                            <a:srgbClr val="000000"/>
                          </a:solidFill>
                          <a:effectLst/>
                          <a:latin typeface="Arial"/>
                          <a:cs typeface="Arial"/>
                        </a:rPr>
                        <a:t>Previous stroke or TIA​</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2,633 (21.4)​</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47227822"/>
                  </a:ext>
                </a:extLst>
              </a:tr>
              <a:tr h="0">
                <a:tc>
                  <a:txBody>
                    <a:bodyPr/>
                    <a:lstStyle/>
                    <a:p>
                      <a:pPr algn="l" fontAlgn="base">
                        <a:lnSpc>
                          <a:spcPct val="100000"/>
                        </a:lnSpc>
                        <a:buNone/>
                      </a:pPr>
                      <a:r>
                        <a:rPr lang="en-US" sz="800" b="0" i="0">
                          <a:solidFill>
                            <a:srgbClr val="000000"/>
                          </a:solidFill>
                          <a:effectLst/>
                          <a:latin typeface="Arial"/>
                          <a:cs typeface="Arial"/>
                        </a:rPr>
                        <a:t>Coronary artery disease​</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1,945 (15.8)​</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48609867"/>
                  </a:ext>
                </a:extLst>
              </a:tr>
              <a:tr h="0">
                <a:tc>
                  <a:txBody>
                    <a:bodyPr/>
                    <a:lstStyle/>
                    <a:p>
                      <a:pPr algn="l" fontAlgn="base">
                        <a:lnSpc>
                          <a:spcPct val="100000"/>
                        </a:lnSpc>
                        <a:buNone/>
                      </a:pPr>
                      <a:r>
                        <a:rPr lang="en-US" sz="800" b="0" i="0">
                          <a:solidFill>
                            <a:srgbClr val="000000"/>
                          </a:solidFill>
                          <a:effectLst/>
                          <a:latin typeface="Arial"/>
                          <a:cs typeface="Arial"/>
                        </a:rPr>
                        <a:t>Chronic kidney disease</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729 (5.9)</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6580622"/>
                  </a:ext>
                </a:extLst>
              </a:tr>
              <a:tr h="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800" b="0" i="0">
                          <a:solidFill>
                            <a:srgbClr val="000000"/>
                          </a:solidFill>
                          <a:effectLst/>
                          <a:latin typeface="Arial"/>
                          <a:cs typeface="Arial"/>
                        </a:rPr>
                        <a:t>Liver disease</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670 (5.4)</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3757365"/>
                  </a:ext>
                </a:extLst>
              </a:tr>
              <a:tr h="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800" b="0" i="0">
                          <a:solidFill>
                            <a:srgbClr val="000000"/>
                          </a:solidFill>
                          <a:effectLst/>
                          <a:latin typeface="Arial"/>
                          <a:cs typeface="Arial"/>
                        </a:rPr>
                        <a:t>Peripheral artery disease</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478 (3.9)</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07202545"/>
                  </a:ext>
                </a:extLst>
              </a:tr>
              <a:tr h="0">
                <a:tc gridSpan="2">
                  <a:txBody>
                    <a:bodyPr/>
                    <a:lstStyle/>
                    <a:p>
                      <a:pPr marL="0" algn="l" defTabSz="914400" rtl="0" eaLnBrk="1" fontAlgn="base" latinLnBrk="0" hangingPunct="1">
                        <a:lnSpc>
                          <a:spcPct val="100000"/>
                        </a:lnSpc>
                        <a:buNone/>
                      </a:pPr>
                      <a:r>
                        <a:rPr lang="en-US" sz="800" b="1" i="0" kern="1200">
                          <a:solidFill>
                            <a:schemeClr val="tx1"/>
                          </a:solidFill>
                          <a:effectLst/>
                          <a:latin typeface="Arial"/>
                          <a:ea typeface="+mn-ea"/>
                          <a:cs typeface="Arial"/>
                        </a:rPr>
                        <a:t>Tobacco/nicotine use, n (%)​</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extLst>
                  <a:ext uri="{0D108BD9-81ED-4DB2-BD59-A6C34878D82A}">
                    <a16:rowId xmlns:a16="http://schemas.microsoft.com/office/drawing/2014/main" val="2564879875"/>
                  </a:ext>
                </a:extLst>
              </a:tr>
              <a:tr h="0">
                <a:tc>
                  <a:txBody>
                    <a:bodyPr/>
                    <a:lstStyle/>
                    <a:p>
                      <a:pPr algn="l" fontAlgn="base">
                        <a:lnSpc>
                          <a:spcPct val="100000"/>
                        </a:lnSpc>
                        <a:buNone/>
                      </a:pPr>
                      <a:r>
                        <a:rPr lang="en-US" sz="800" b="0" i="0">
                          <a:solidFill>
                            <a:srgbClr val="000000"/>
                          </a:solidFill>
                          <a:effectLst/>
                          <a:latin typeface="Arial"/>
                          <a:cs typeface="Arial"/>
                        </a:rPr>
                        <a:t>Never</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5,739 (46.6)</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42863398"/>
                  </a:ext>
                </a:extLst>
              </a:tr>
              <a:tr h="0">
                <a:tc>
                  <a:txBody>
                    <a:bodyPr/>
                    <a:lstStyle/>
                    <a:p>
                      <a:pPr algn="l" fontAlgn="base">
                        <a:lnSpc>
                          <a:spcPct val="100000"/>
                        </a:lnSpc>
                        <a:buNone/>
                      </a:pPr>
                      <a:r>
                        <a:rPr lang="en-US" sz="800" b="0" i="0">
                          <a:solidFill>
                            <a:srgbClr val="000000"/>
                          </a:solidFill>
                          <a:effectLst/>
                          <a:latin typeface="Arial"/>
                          <a:cs typeface="Arial"/>
                        </a:rPr>
                        <a:t>Former</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3,276 (26.6)</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98732384"/>
                  </a:ext>
                </a:extLst>
              </a:tr>
              <a:tr h="0">
                <a:tc>
                  <a:txBody>
                    <a:bodyPr/>
                    <a:lstStyle/>
                    <a:p>
                      <a:pPr algn="l" fontAlgn="base">
                        <a:lnSpc>
                          <a:spcPct val="100000"/>
                        </a:lnSpc>
                        <a:buNone/>
                      </a:pPr>
                      <a:r>
                        <a:rPr lang="en-US" sz="800" b="0" i="0">
                          <a:solidFill>
                            <a:srgbClr val="000000"/>
                          </a:solidFill>
                          <a:effectLst/>
                          <a:latin typeface="Arial"/>
                          <a:cs typeface="Arial"/>
                        </a:rPr>
                        <a:t>Current​</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lnSpc>
                          <a:spcPct val="100000"/>
                        </a:lnSpc>
                        <a:buNone/>
                      </a:pPr>
                      <a:r>
                        <a:rPr lang="en-US" sz="800" b="0" i="0">
                          <a:solidFill>
                            <a:srgbClr val="000000"/>
                          </a:solidFill>
                          <a:effectLst/>
                          <a:latin typeface="Arial"/>
                          <a:cs typeface="Arial"/>
                        </a:rPr>
                        <a:t>3,309 (26.8)​</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2766693"/>
                  </a:ext>
                </a:extLst>
              </a:tr>
            </a:tbl>
          </a:graphicData>
        </a:graphic>
      </p:graphicFrame>
      <p:graphicFrame>
        <p:nvGraphicFramePr>
          <p:cNvPr id="2" name="Table 1">
            <a:extLst>
              <a:ext uri="{FF2B5EF4-FFF2-40B4-BE49-F238E27FC236}">
                <a16:creationId xmlns:a16="http://schemas.microsoft.com/office/drawing/2014/main" id="{92794DD2-CD20-1B2B-4BAA-231A9E4BADF9}"/>
              </a:ext>
            </a:extLst>
          </p:cNvPr>
          <p:cNvGraphicFramePr>
            <a:graphicFrameLocks noGrp="1"/>
          </p:cNvGraphicFramePr>
          <p:nvPr>
            <p:extLst>
              <p:ext uri="{D42A27DB-BD31-4B8C-83A1-F6EECF244321}">
                <p14:modId xmlns:p14="http://schemas.microsoft.com/office/powerpoint/2010/main" val="2154319914"/>
              </p:ext>
            </p:extLst>
          </p:nvPr>
        </p:nvGraphicFramePr>
        <p:xfrm>
          <a:off x="4662115" y="1222376"/>
          <a:ext cx="4122002" cy="2121408"/>
        </p:xfrm>
        <a:graphic>
          <a:graphicData uri="http://schemas.openxmlformats.org/drawingml/2006/table">
            <a:tbl>
              <a:tblPr/>
              <a:tblGrid>
                <a:gridCol w="2867480">
                  <a:extLst>
                    <a:ext uri="{9D8B030D-6E8A-4147-A177-3AD203B41FA5}">
                      <a16:colId xmlns:a16="http://schemas.microsoft.com/office/drawing/2014/main" val="783332227"/>
                    </a:ext>
                  </a:extLst>
                </a:gridCol>
                <a:gridCol w="1254522">
                  <a:extLst>
                    <a:ext uri="{9D8B030D-6E8A-4147-A177-3AD203B41FA5}">
                      <a16:colId xmlns:a16="http://schemas.microsoft.com/office/drawing/2014/main" val="2881942538"/>
                    </a:ext>
                  </a:extLst>
                </a:gridCol>
              </a:tblGrid>
              <a:tr h="0">
                <a:tc>
                  <a:txBody>
                    <a:bodyPr/>
                    <a:lstStyle/>
                    <a:p>
                      <a:pPr algn="l" fontAlgn="base">
                        <a:lnSpc>
                          <a:spcPct val="100000"/>
                        </a:lnSpc>
                        <a:buNone/>
                      </a:pPr>
                      <a:r>
                        <a:rPr lang="en-US" sz="800" b="1" i="0">
                          <a:solidFill>
                            <a:srgbClr val="FFFFFF"/>
                          </a:solidFill>
                          <a:effectLst/>
                          <a:latin typeface="Arial"/>
                          <a:cs typeface="Arial"/>
                        </a:rPr>
                        <a:t>Patient Characteristic​ as of 2025-06-05</a:t>
                      </a:r>
                      <a:endParaRPr lang="en-US" sz="1200" b="1" i="0">
                        <a:solidFill>
                          <a:srgbClr val="FFFFFF"/>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ase">
                        <a:lnSpc>
                          <a:spcPct val="100000"/>
                        </a:lnSpc>
                        <a:buNone/>
                      </a:pPr>
                      <a:r>
                        <a:rPr lang="en-US" sz="800" b="1" i="0" u="none" strike="noStrike">
                          <a:solidFill>
                            <a:srgbClr val="FFFFFF"/>
                          </a:solidFill>
                          <a:effectLst/>
                          <a:latin typeface="Arial"/>
                          <a:cs typeface="Arial"/>
                        </a:rPr>
                        <a:t>Total (N=12,327)</a:t>
                      </a:r>
                      <a:r>
                        <a:rPr lang="en-US" sz="800" b="1" i="0">
                          <a:solidFill>
                            <a:srgbClr val="FFFFFF"/>
                          </a:solidFill>
                          <a:effectLst/>
                          <a:latin typeface="Arial"/>
                          <a:cs typeface="Arial"/>
                        </a:rPr>
                        <a:t>​</a:t>
                      </a:r>
                      <a:endParaRPr lang="en-US" sz="1200" b="1" i="0">
                        <a:solidFill>
                          <a:srgbClr val="FFFFFF"/>
                        </a:solidFill>
                        <a:effectLst/>
                        <a:latin typeface="Arial"/>
                        <a:cs typeface="Arial"/>
                      </a:endParaRPr>
                    </a:p>
                  </a:txBody>
                  <a:tcPr marL="68580" marR="68580" marT="27432" marB="2743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811141734"/>
                  </a:ext>
                </a:extLst>
              </a:tr>
              <a:tr h="0">
                <a:tc gridSpan="2">
                  <a:txBody>
                    <a:bodyPr/>
                    <a:lstStyle/>
                    <a:p>
                      <a:pPr algn="l" fontAlgn="base">
                        <a:lnSpc>
                          <a:spcPct val="100000"/>
                        </a:lnSpc>
                        <a:buNone/>
                      </a:pPr>
                      <a:r>
                        <a:rPr lang="en-US" sz="800" b="1" i="0">
                          <a:solidFill>
                            <a:schemeClr val="tx1"/>
                          </a:solidFill>
                          <a:effectLst/>
                          <a:latin typeface="Arial"/>
                          <a:cs typeface="Arial"/>
                        </a:rPr>
                        <a:t>Race, n (%)</a:t>
                      </a:r>
                      <a:endParaRPr lang="en-US" sz="1200" b="0" i="0">
                        <a:solidFill>
                          <a:schemeClr val="tx1"/>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extLst>
                  <a:ext uri="{0D108BD9-81ED-4DB2-BD59-A6C34878D82A}">
                    <a16:rowId xmlns:a16="http://schemas.microsoft.com/office/drawing/2014/main" val="3670989991"/>
                  </a:ext>
                </a:extLst>
              </a:tr>
              <a:tr h="0">
                <a:tc>
                  <a:txBody>
                    <a:bodyPr/>
                    <a:lstStyle/>
                    <a:p>
                      <a:pPr algn="l" fontAlgn="base">
                        <a:lnSpc>
                          <a:spcPct val="100000"/>
                        </a:lnSpc>
                        <a:buNone/>
                      </a:pPr>
                      <a:r>
                        <a:rPr lang="en-US" sz="800" b="0" i="0">
                          <a:solidFill>
                            <a:srgbClr val="000000"/>
                          </a:solidFill>
                          <a:effectLst/>
                          <a:latin typeface="Arial"/>
                          <a:cs typeface="Arial"/>
                        </a:rPr>
                        <a:t>White</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8,185 (66.4)</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978482"/>
                  </a:ext>
                </a:extLst>
              </a:tr>
              <a:tr h="0">
                <a:tc>
                  <a:txBody>
                    <a:bodyPr/>
                    <a:lstStyle/>
                    <a:p>
                      <a:pPr algn="l" fontAlgn="base">
                        <a:lnSpc>
                          <a:spcPct val="100000"/>
                        </a:lnSpc>
                        <a:buNone/>
                      </a:pPr>
                      <a:r>
                        <a:rPr lang="en-US" sz="800" b="0" i="0">
                          <a:solidFill>
                            <a:srgbClr val="000000"/>
                          </a:solidFill>
                          <a:effectLst/>
                          <a:latin typeface="Arial"/>
                          <a:cs typeface="Arial"/>
                        </a:rPr>
                        <a:t>Black</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283 (2.3)</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9200242"/>
                  </a:ext>
                </a:extLst>
              </a:tr>
              <a:tr h="0">
                <a:tc>
                  <a:txBody>
                    <a:bodyPr/>
                    <a:lstStyle/>
                    <a:p>
                      <a:pPr algn="l" fontAlgn="base">
                        <a:lnSpc>
                          <a:spcPct val="100000"/>
                        </a:lnSpc>
                        <a:buNone/>
                      </a:pPr>
                      <a:r>
                        <a:rPr lang="en-US" sz="800" b="0" i="0">
                          <a:solidFill>
                            <a:srgbClr val="000000"/>
                          </a:solidFill>
                          <a:effectLst/>
                          <a:latin typeface="Arial"/>
                          <a:cs typeface="Arial"/>
                        </a:rPr>
                        <a:t>Asian</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3,450 (28.0)</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6983114"/>
                  </a:ext>
                </a:extLst>
              </a:tr>
              <a:tr h="0">
                <a:tc>
                  <a:txBody>
                    <a:bodyPr/>
                    <a:lstStyle/>
                    <a:p>
                      <a:pPr algn="l" fontAlgn="base">
                        <a:lnSpc>
                          <a:spcPct val="100000"/>
                        </a:lnSpc>
                        <a:buNone/>
                      </a:pPr>
                      <a:r>
                        <a:rPr lang="en-US" sz="800" b="0" i="0">
                          <a:solidFill>
                            <a:srgbClr val="000000"/>
                          </a:solidFill>
                          <a:effectLst/>
                          <a:latin typeface="Arial"/>
                          <a:cs typeface="Arial"/>
                        </a:rPr>
                        <a:t>Other </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409 (3.3)</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875740"/>
                  </a:ext>
                </a:extLst>
              </a:tr>
              <a:tr h="0">
                <a:tc gridSpan="2">
                  <a:txBody>
                    <a:bodyPr/>
                    <a:lstStyle/>
                    <a:p>
                      <a:pPr algn="l" fontAlgn="base">
                        <a:lnSpc>
                          <a:spcPct val="100000"/>
                        </a:lnSpc>
                        <a:buNone/>
                      </a:pPr>
                      <a:r>
                        <a:rPr lang="en-US" sz="800" b="1" i="0">
                          <a:solidFill>
                            <a:schemeClr val="tx1"/>
                          </a:solidFill>
                          <a:effectLst/>
                          <a:latin typeface="Arial"/>
                          <a:cs typeface="Arial"/>
                        </a:rPr>
                        <a:t>Geographic region, n (%)</a:t>
                      </a:r>
                      <a:r>
                        <a:rPr lang="en-US" sz="800" b="0" i="0">
                          <a:solidFill>
                            <a:schemeClr val="tx1"/>
                          </a:solidFill>
                          <a:effectLst/>
                          <a:latin typeface="Arial"/>
                          <a:cs typeface="Arial"/>
                        </a:rPr>
                        <a:t>​</a:t>
                      </a:r>
                      <a:endParaRPr lang="en-US" sz="1200" b="0" i="0">
                        <a:solidFill>
                          <a:schemeClr val="tx1"/>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lnL w="12700" cap="flat" cmpd="sng" algn="ctr">
                      <a:solidFill>
                        <a:srgbClr val="FFFFFF"/>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376068726"/>
                  </a:ext>
                </a:extLst>
              </a:tr>
              <a:tr h="0">
                <a:tc>
                  <a:txBody>
                    <a:bodyPr/>
                    <a:lstStyle/>
                    <a:p>
                      <a:pPr algn="l" fontAlgn="base">
                        <a:lnSpc>
                          <a:spcPct val="100000"/>
                        </a:lnSpc>
                        <a:buNone/>
                      </a:pPr>
                      <a:r>
                        <a:rPr lang="en-US" sz="800" b="0" i="0">
                          <a:solidFill>
                            <a:srgbClr val="000000"/>
                          </a:solidFill>
                          <a:effectLst/>
                          <a:latin typeface="Arial"/>
                          <a:cs typeface="Arial"/>
                        </a:rPr>
                        <a:t>North America​</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1,565 (12.7)​</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43625403"/>
                  </a:ext>
                </a:extLst>
              </a:tr>
              <a:tr h="0">
                <a:tc>
                  <a:txBody>
                    <a:bodyPr/>
                    <a:lstStyle/>
                    <a:p>
                      <a:pPr algn="l" fontAlgn="base">
                        <a:lnSpc>
                          <a:spcPct val="100000"/>
                        </a:lnSpc>
                        <a:buNone/>
                      </a:pPr>
                      <a:r>
                        <a:rPr lang="en-US" sz="800" b="0" i="0">
                          <a:solidFill>
                            <a:srgbClr val="000000"/>
                          </a:solidFill>
                          <a:effectLst/>
                          <a:latin typeface="Arial"/>
                          <a:cs typeface="Arial"/>
                        </a:rPr>
                        <a:t>South America​</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567 (4.6)​</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415157"/>
                  </a:ext>
                </a:extLst>
              </a:tr>
              <a:tr h="0">
                <a:tc>
                  <a:txBody>
                    <a:bodyPr/>
                    <a:lstStyle/>
                    <a:p>
                      <a:pPr algn="l" fontAlgn="base">
                        <a:lnSpc>
                          <a:spcPct val="100000"/>
                        </a:lnSpc>
                        <a:buNone/>
                      </a:pPr>
                      <a:r>
                        <a:rPr lang="de-DE" sz="800" b="0" i="0">
                          <a:solidFill>
                            <a:srgbClr val="000000"/>
                          </a:solidFill>
                          <a:effectLst/>
                          <a:latin typeface="Arial"/>
                          <a:cs typeface="Arial"/>
                        </a:rPr>
                        <a:t>Western Europe*</a:t>
                      </a:r>
                      <a:endParaRPr lang="de-DE"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4,844 (39.3)​</a:t>
                      </a:r>
                      <a:endParaRPr lang="de-DE"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3297802"/>
                  </a:ext>
                </a:extLst>
              </a:tr>
              <a:tr h="0">
                <a:tc>
                  <a:txBody>
                    <a:bodyPr/>
                    <a:lstStyle/>
                    <a:p>
                      <a:pPr algn="l" fontAlgn="base">
                        <a:lnSpc>
                          <a:spcPct val="100000"/>
                        </a:lnSpc>
                        <a:buNone/>
                      </a:pPr>
                      <a:r>
                        <a:rPr lang="en-US" sz="800" b="0" i="0">
                          <a:solidFill>
                            <a:srgbClr val="000000"/>
                          </a:solidFill>
                          <a:effectLst/>
                          <a:latin typeface="Arial"/>
                          <a:cs typeface="Arial"/>
                        </a:rPr>
                        <a:t>Eastern Europe​</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1,823 (14.8)​</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80288286"/>
                  </a:ext>
                </a:extLst>
              </a:tr>
              <a:tr h="0">
                <a:tc>
                  <a:txBody>
                    <a:bodyPr/>
                    <a:lstStyle/>
                    <a:p>
                      <a:pPr algn="l" fontAlgn="base">
                        <a:lnSpc>
                          <a:spcPct val="100000"/>
                        </a:lnSpc>
                        <a:buNone/>
                      </a:pPr>
                      <a:r>
                        <a:rPr lang="en-US" sz="800" b="0" i="0">
                          <a:solidFill>
                            <a:srgbClr val="000000"/>
                          </a:solidFill>
                          <a:effectLst/>
                          <a:latin typeface="Arial"/>
                          <a:cs typeface="Arial"/>
                        </a:rPr>
                        <a:t>Asia​</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base">
                        <a:lnSpc>
                          <a:spcPct val="100000"/>
                        </a:lnSpc>
                        <a:buNone/>
                      </a:pPr>
                      <a:r>
                        <a:rPr lang="en-US" sz="800" b="0" i="0">
                          <a:solidFill>
                            <a:srgbClr val="000000"/>
                          </a:solidFill>
                          <a:effectLst/>
                          <a:latin typeface="Arial"/>
                          <a:cs typeface="Arial"/>
                        </a:rPr>
                        <a:t>3,528 (28.6)​</a:t>
                      </a:r>
                      <a:endParaRPr lang="en-US" sz="1200" b="0" i="0">
                        <a:solidFill>
                          <a:srgbClr val="000000"/>
                        </a:solidFill>
                        <a:effectLst/>
                        <a:latin typeface="Arial"/>
                        <a:cs typeface="Arial"/>
                      </a:endParaRP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2456781"/>
                  </a:ext>
                </a:extLst>
              </a:tr>
            </a:tbl>
          </a:graphicData>
        </a:graphic>
      </p:graphicFrame>
    </p:spTree>
    <p:extLst>
      <p:ext uri="{BB962C8B-B14F-4D97-AF65-F5344CB8AC3E}">
        <p14:creationId xmlns:p14="http://schemas.microsoft.com/office/powerpoint/2010/main" val="1448914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53F51-43AF-F220-8B2D-D3844D7B0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43862-BFC9-877A-E278-CC876585E1C8}"/>
              </a:ext>
            </a:extLst>
          </p:cNvPr>
          <p:cNvSpPr>
            <a:spLocks noGrp="1"/>
          </p:cNvSpPr>
          <p:nvPr>
            <p:ph type="title"/>
          </p:nvPr>
        </p:nvSpPr>
        <p:spPr/>
        <p:txBody>
          <a:bodyPr/>
          <a:lstStyle/>
          <a:p>
            <a:r>
              <a:rPr lang="en-US"/>
              <a:t>The index event included a broad range of TOAST stroke </a:t>
            </a:r>
            <a:br>
              <a:rPr lang="en-US"/>
            </a:br>
            <a:r>
              <a:rPr lang="en-US"/>
              <a:t>subtypes, including small vessel disease</a:t>
            </a:r>
            <a:endParaRPr lang="en-GB" baseline="30000"/>
          </a:p>
        </p:txBody>
      </p:sp>
      <p:sp>
        <p:nvSpPr>
          <p:cNvPr id="20" name="Text Placeholder 19">
            <a:extLst>
              <a:ext uri="{FF2B5EF4-FFF2-40B4-BE49-F238E27FC236}">
                <a16:creationId xmlns:a16="http://schemas.microsoft.com/office/drawing/2014/main" id="{9CD2ED64-0011-60A4-C818-034B2E4A079E}"/>
              </a:ext>
            </a:extLst>
          </p:cNvPr>
          <p:cNvSpPr>
            <a:spLocks noGrp="1"/>
          </p:cNvSpPr>
          <p:nvPr>
            <p:ph type="body" sz="quarter" idx="14"/>
          </p:nvPr>
        </p:nvSpPr>
        <p:spPr/>
        <p:txBody>
          <a:bodyPr>
            <a:noAutofit/>
          </a:bodyPr>
          <a:lstStyle/>
          <a:p>
            <a:br>
              <a:rPr lang="en-US">
                <a:solidFill>
                  <a:schemeClr val="accent2"/>
                </a:solidFill>
              </a:rPr>
            </a:br>
            <a:r>
              <a:rPr lang="en-US">
                <a:solidFill>
                  <a:schemeClr val="accent2"/>
                </a:solidFill>
                <a:cs typeface="Arial"/>
              </a:rPr>
              <a:t>*Only applies to ischemic stroke; </a:t>
            </a:r>
            <a:r>
              <a:rPr lang="en-US" baseline="30000">
                <a:solidFill>
                  <a:schemeClr val="accent2"/>
                </a:solidFill>
                <a:cs typeface="Arial"/>
              </a:rPr>
              <a:t>†</a:t>
            </a:r>
            <a:r>
              <a:rPr lang="en-US">
                <a:solidFill>
                  <a:schemeClr val="accent2"/>
                </a:solidFill>
                <a:cs typeface="Arial"/>
              </a:rPr>
              <a:t>The diagnosis of AF occurred after randomization as part of standard clinical follow-up procedures and investigators were instructed to update the TOAST classification once AF was detected. If the patient developed a condition that required full and permanent anticoagulation (e.g. AF), they were required to discontinue the study intervention but remain in the study until the end of study (CEOT period). Those patients with a medical history of AF or new onset of AF during the index event of ischemic stroke, or any cardioembolic source of stroke requiring anticoagulation, were excluded from randomization.</a:t>
            </a:r>
            <a:br>
              <a:rPr lang="en-US">
                <a:solidFill>
                  <a:schemeClr val="accent2"/>
                </a:solidFill>
                <a:cs typeface="Arial"/>
              </a:rPr>
            </a:br>
            <a:r>
              <a:rPr lang="en-US">
                <a:solidFill>
                  <a:schemeClr val="accent2"/>
                </a:solidFill>
                <a:cs typeface="Arial"/>
              </a:rPr>
              <a:t>ABCD</a:t>
            </a:r>
            <a:r>
              <a:rPr lang="en-US" baseline="30000">
                <a:solidFill>
                  <a:schemeClr val="accent2"/>
                </a:solidFill>
                <a:cs typeface="Arial"/>
              </a:rPr>
              <a:t>2</a:t>
            </a:r>
            <a:r>
              <a:rPr lang="en-US">
                <a:solidFill>
                  <a:schemeClr val="accent2"/>
                </a:solidFill>
                <a:cs typeface="Arial"/>
              </a:rPr>
              <a:t>, Age, Blood pressure, Clinical features, Duration of symptoms, Diabetes history; AF, atrial fibrillation; </a:t>
            </a:r>
            <a:r>
              <a:rPr lang="en-GB">
                <a:solidFill>
                  <a:schemeClr val="accent2"/>
                </a:solidFill>
                <a:cs typeface="Arial"/>
              </a:rPr>
              <a:t>IQR, interquartile range; NIHSS, National Institute of Health Stroke Scale; TIA, transient ischemic attack; TOAST,</a:t>
            </a:r>
            <a:r>
              <a:rPr lang="en-US">
                <a:solidFill>
                  <a:schemeClr val="accent2"/>
                </a:solidFill>
                <a:cs typeface="Arial"/>
              </a:rPr>
              <a:t> Trial of Org 10172 in Acute Stroke Treatment.</a:t>
            </a:r>
            <a:br>
              <a:rPr lang="en-US">
                <a:solidFill>
                  <a:schemeClr val="accent2"/>
                </a:solidFill>
              </a:rPr>
            </a:br>
            <a:r>
              <a:rPr lang="en-US">
                <a:solidFill>
                  <a:schemeClr val="accent2"/>
                </a:solidFill>
              </a:rPr>
              <a:t>Sharma M, et al. </a:t>
            </a:r>
            <a:r>
              <a:rPr lang="en-US" err="1">
                <a:solidFill>
                  <a:schemeClr val="accent2"/>
                </a:solidFill>
              </a:rPr>
              <a:t>Eur</a:t>
            </a:r>
            <a:r>
              <a:rPr lang="en-US">
                <a:solidFill>
                  <a:schemeClr val="accent2"/>
                </a:solidFill>
              </a:rPr>
              <a:t> Stroke J. 2026;11(1):1–11.</a:t>
            </a:r>
            <a:endParaRPr lang="en-GB">
              <a:solidFill>
                <a:schemeClr val="accent2"/>
              </a:solidFill>
              <a:cs typeface="Arial"/>
            </a:endParaRPr>
          </a:p>
        </p:txBody>
      </p:sp>
      <p:graphicFrame>
        <p:nvGraphicFramePr>
          <p:cNvPr id="7" name="Table 6">
            <a:extLst>
              <a:ext uri="{FF2B5EF4-FFF2-40B4-BE49-F238E27FC236}">
                <a16:creationId xmlns:a16="http://schemas.microsoft.com/office/drawing/2014/main" id="{578DD79E-6CB9-C91B-5698-1B5D8C6FE463}"/>
              </a:ext>
            </a:extLst>
          </p:cNvPr>
          <p:cNvGraphicFramePr>
            <a:graphicFrameLocks noGrp="1"/>
          </p:cNvGraphicFramePr>
          <p:nvPr>
            <p:extLst>
              <p:ext uri="{D42A27DB-BD31-4B8C-83A1-F6EECF244321}">
                <p14:modId xmlns:p14="http://schemas.microsoft.com/office/powerpoint/2010/main" val="1098487560"/>
              </p:ext>
            </p:extLst>
          </p:nvPr>
        </p:nvGraphicFramePr>
        <p:xfrm>
          <a:off x="365760" y="1222375"/>
          <a:ext cx="8424000" cy="2907792"/>
        </p:xfrm>
        <a:graphic>
          <a:graphicData uri="http://schemas.openxmlformats.org/drawingml/2006/table">
            <a:tbl>
              <a:tblPr firstRow="1" firstCol="1" bandRow="1">
                <a:tableStyleId>{5C22544A-7EE6-4342-B048-85BDC9FD1C3A}</a:tableStyleId>
              </a:tblPr>
              <a:tblGrid>
                <a:gridCol w="5901844">
                  <a:extLst>
                    <a:ext uri="{9D8B030D-6E8A-4147-A177-3AD203B41FA5}">
                      <a16:colId xmlns:a16="http://schemas.microsoft.com/office/drawing/2014/main" val="3924059099"/>
                    </a:ext>
                  </a:extLst>
                </a:gridCol>
                <a:gridCol w="2522156">
                  <a:extLst>
                    <a:ext uri="{9D8B030D-6E8A-4147-A177-3AD203B41FA5}">
                      <a16:colId xmlns:a16="http://schemas.microsoft.com/office/drawing/2014/main" val="3870767448"/>
                    </a:ext>
                  </a:extLst>
                </a:gridCol>
              </a:tblGrid>
              <a:tr h="0">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altLang="en-US" sz="700" b="1" i="0" kern="1200">
                          <a:solidFill>
                            <a:srgbClr val="FFFFFF"/>
                          </a:solidFill>
                          <a:effectLst/>
                          <a:latin typeface="Arial"/>
                          <a:ea typeface="+mn-ea"/>
                          <a:cs typeface="Arial"/>
                        </a:rPr>
                        <a:t>Event Characteristics as of 2025-06-05</a:t>
                      </a:r>
                    </a:p>
                  </a:txBody>
                  <a:tcPr marL="68580" marR="68580" marT="27432" marB="27432"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lang="en-US" sz="700" b="1" i="0" kern="1200">
                          <a:solidFill>
                            <a:srgbClr val="FFFFFF"/>
                          </a:solidFill>
                          <a:effectLst/>
                          <a:latin typeface="Arial"/>
                          <a:ea typeface="+mn-ea"/>
                          <a:cs typeface="Arial"/>
                        </a:rPr>
                        <a:t>Total (N=12,327)</a:t>
                      </a:r>
                      <a:endParaRPr lang="en-US" altLang="en-US" sz="700" b="1" i="0" kern="1200">
                        <a:solidFill>
                          <a:srgbClr val="FFFFFF"/>
                        </a:solidFill>
                        <a:effectLst/>
                        <a:latin typeface="Arial"/>
                        <a:ea typeface="+mn-ea"/>
                        <a:cs typeface="Arial"/>
                      </a:endParaRPr>
                    </a:p>
                  </a:txBody>
                  <a:tcPr marL="68580" marR="68580" marT="27432" marB="27432"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927643681"/>
                  </a:ext>
                </a:extLst>
              </a:tr>
              <a:tr h="0">
                <a:tc gridSpan="2">
                  <a:txBody>
                    <a:bodyPr/>
                    <a:lstStyle/>
                    <a:p>
                      <a:pPr marL="0" marR="0" algn="l" defTabSz="914400" rtl="0" eaLnBrk="1" fontAlgn="base" latinLnBrk="0" hangingPunct="1">
                        <a:lnSpc>
                          <a:spcPct val="100000"/>
                        </a:lnSpc>
                        <a:buNone/>
                      </a:pPr>
                      <a:r>
                        <a:rPr lang="en-US" sz="700" b="1" i="0" kern="1200">
                          <a:solidFill>
                            <a:schemeClr val="tx1"/>
                          </a:solidFill>
                          <a:effectLst/>
                          <a:latin typeface="Arial"/>
                          <a:ea typeface="+mn-ea"/>
                          <a:cs typeface="Arial"/>
                        </a:rPr>
                        <a:t>Qualifying event, n (%)</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tc>
                <a:extLst>
                  <a:ext uri="{0D108BD9-81ED-4DB2-BD59-A6C34878D82A}">
                    <a16:rowId xmlns:a16="http://schemas.microsoft.com/office/drawing/2014/main" val="1112428260"/>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Ischemic stroke</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11,676 (94.7)</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4085301"/>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High-risk TIA</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649 (5.3)</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6694251"/>
                  </a:ext>
                </a:extLst>
              </a:tr>
              <a:tr h="0">
                <a:tc>
                  <a:txBody>
                    <a:bodyPr/>
                    <a:lstStyle/>
                    <a:p>
                      <a:pPr marL="0" marR="0" lvl="0" algn="l" defTabSz="914400" rtl="0" eaLnBrk="1" fontAlgn="base" latinLnBrk="0" hangingPunct="1">
                        <a:lnSpc>
                          <a:spcPct val="100000"/>
                        </a:lnSpc>
                        <a:buNone/>
                      </a:pPr>
                      <a:r>
                        <a:rPr lang="en-US" sz="700" b="0" i="0" kern="1200">
                          <a:solidFill>
                            <a:schemeClr val="tx1"/>
                          </a:solidFill>
                          <a:effectLst/>
                          <a:latin typeface="Arial"/>
                          <a:ea typeface="+mn-ea"/>
                          <a:cs typeface="Arial"/>
                        </a:rPr>
                        <a:t>ABCD</a:t>
                      </a:r>
                      <a:r>
                        <a:rPr lang="en-US" sz="700" b="0" i="0" kern="1200" baseline="30000">
                          <a:solidFill>
                            <a:schemeClr val="tx1"/>
                          </a:solidFill>
                          <a:effectLst/>
                          <a:latin typeface="Arial"/>
                          <a:ea typeface="+mn-ea"/>
                          <a:cs typeface="Arial"/>
                        </a:rPr>
                        <a:t>2</a:t>
                      </a:r>
                      <a:r>
                        <a:rPr lang="en-US" sz="700" b="0" i="0" kern="1200">
                          <a:solidFill>
                            <a:schemeClr val="tx1"/>
                          </a:solidFill>
                          <a:effectLst/>
                          <a:latin typeface="Arial"/>
                          <a:ea typeface="+mn-ea"/>
                          <a:cs typeface="Arial"/>
                        </a:rPr>
                        <a:t> Score, median [IQR]</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6 [6, 6]</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01803788"/>
                  </a:ext>
                </a:extLst>
              </a:tr>
              <a:tr h="0">
                <a:tc gridSpan="2">
                  <a:txBody>
                    <a:bodyPr/>
                    <a:lstStyle/>
                    <a:p>
                      <a:pPr marL="0" marR="0" algn="l" defTabSz="914400" rtl="0" eaLnBrk="1" fontAlgn="base" latinLnBrk="0" hangingPunct="1">
                        <a:lnSpc>
                          <a:spcPct val="100000"/>
                        </a:lnSpc>
                        <a:buNone/>
                      </a:pPr>
                      <a:r>
                        <a:rPr lang="en-US" sz="700" b="1" i="0" kern="1200">
                          <a:solidFill>
                            <a:schemeClr val="tx1"/>
                          </a:solidFill>
                          <a:effectLst/>
                          <a:latin typeface="Arial"/>
                          <a:ea typeface="+mn-ea"/>
                          <a:cs typeface="Arial"/>
                        </a:rPr>
                        <a:t>TOAST subtype of index event, n (%)* </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tc>
                <a:extLst>
                  <a:ext uri="{0D108BD9-81ED-4DB2-BD59-A6C34878D82A}">
                    <a16:rowId xmlns:a16="http://schemas.microsoft.com/office/drawing/2014/main" val="4276377748"/>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Large-artery atherosclerosis</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5,028 (43.1)</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24568474"/>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Stroke of undetermined etiology</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3,504 (30.0)</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1431296"/>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Small-vessel occlusion</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2,591 (22.2)</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65707319"/>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Stroke of other etiology</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358 (3.1)</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73875005"/>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Cardioembolism</a:t>
                      </a:r>
                      <a:r>
                        <a:rPr lang="en-US" sz="700" b="0" i="0" kern="1200" baseline="30000">
                          <a:solidFill>
                            <a:schemeClr val="tx1"/>
                          </a:solidFill>
                          <a:effectLst/>
                          <a:latin typeface="Arial"/>
                          <a:ea typeface="+mn-ea"/>
                          <a:cs typeface="Arial"/>
                        </a:rPr>
                        <a:t>†</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193 (1.7)</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70552671"/>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Data missing</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2 (0.0)</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77948153"/>
                  </a:ext>
                </a:extLst>
              </a:tr>
              <a:tr h="0">
                <a:tc gridSpan="2">
                  <a:txBody>
                    <a:bodyPr/>
                    <a:lstStyle/>
                    <a:p>
                      <a:pPr marL="0" marR="0" algn="l" defTabSz="914400" rtl="0" eaLnBrk="1" fontAlgn="base" latinLnBrk="0" hangingPunct="1">
                        <a:lnSpc>
                          <a:spcPct val="100000"/>
                        </a:lnSpc>
                        <a:buNone/>
                      </a:pPr>
                      <a:r>
                        <a:rPr lang="en-US" sz="700" b="1" i="0" kern="1200">
                          <a:solidFill>
                            <a:schemeClr val="tx1"/>
                          </a:solidFill>
                          <a:effectLst/>
                          <a:latin typeface="Arial"/>
                          <a:ea typeface="+mn-ea"/>
                          <a:cs typeface="Arial"/>
                        </a:rPr>
                        <a:t>NIHSS at presentation*</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pPr marL="0" marR="0" algn="l" defTabSz="914400" rtl="0" eaLnBrk="1" fontAlgn="base" latinLnBrk="0" hangingPunct="1">
                        <a:lnSpc>
                          <a:spcPts val="1275"/>
                        </a:lnSpc>
                        <a:buNone/>
                      </a:pPr>
                      <a:endParaRPr lang="en-US" sz="1050" b="1" i="0" kern="1200">
                        <a:solidFill>
                          <a:schemeClr val="tx2"/>
                        </a:solidFill>
                        <a:effectLst/>
                        <a:latin typeface="Arial" panose="020B0604020202020204" pitchFamily="34" charset="0"/>
                        <a:ea typeface="+mn-ea"/>
                        <a:cs typeface="Arial" panose="020B0604020202020204" pitchFamily="34" charset="0"/>
                      </a:endParaRPr>
                    </a:p>
                  </a:txBody>
                  <a:tcPr marL="68580" marR="68580" marT="0" marB="0"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6370040"/>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median [min, max]</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3 [0, 39]</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2951226"/>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median [IQR]</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3 [2, 6]</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27280096"/>
                  </a:ext>
                </a:extLst>
              </a:tr>
              <a:tr h="0">
                <a:tc gridSpan="2">
                  <a:txBody>
                    <a:bodyPr/>
                    <a:lstStyle/>
                    <a:p>
                      <a:pPr marL="0" marR="0" algn="l" defTabSz="914400" rtl="0" eaLnBrk="1" fontAlgn="base" latinLnBrk="0" hangingPunct="1">
                        <a:lnSpc>
                          <a:spcPct val="100000"/>
                        </a:lnSpc>
                        <a:buNone/>
                      </a:pPr>
                      <a:r>
                        <a:rPr lang="en-US" sz="700" b="1" i="0" kern="1200">
                          <a:solidFill>
                            <a:schemeClr val="tx1"/>
                          </a:solidFill>
                          <a:effectLst/>
                          <a:latin typeface="Arial"/>
                          <a:ea typeface="+mn-ea"/>
                          <a:cs typeface="Arial"/>
                        </a:rPr>
                        <a:t>NIHSS at randomization*</a:t>
                      </a:r>
                    </a:p>
                  </a:txBody>
                  <a:tcPr marL="68580" marR="68580" marT="27432" marB="27432"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pPr marL="0" marR="0" algn="l" defTabSz="914400" rtl="0" eaLnBrk="1" fontAlgn="base" latinLnBrk="0" hangingPunct="1">
                        <a:lnSpc>
                          <a:spcPts val="1275"/>
                        </a:lnSpc>
                        <a:buNone/>
                      </a:pPr>
                      <a:endParaRPr lang="en-US" sz="1050" b="1" i="0" kern="1200">
                        <a:solidFill>
                          <a:schemeClr val="tx2"/>
                        </a:solidFill>
                        <a:effectLst/>
                        <a:latin typeface="Arial" panose="020B0604020202020204" pitchFamily="34" charset="0"/>
                        <a:ea typeface="+mn-ea"/>
                        <a:cs typeface="Arial" panose="020B0604020202020204" pitchFamily="34" charset="0"/>
                      </a:endParaRPr>
                    </a:p>
                  </a:txBody>
                  <a:tcPr marL="68580" marR="68580" marT="0" marB="0"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01483420"/>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median [min, max]</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2 [0, 26]</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06838024"/>
                  </a:ext>
                </a:extLst>
              </a:tr>
              <a:tr h="0">
                <a:tc>
                  <a:txBody>
                    <a:bodyPr/>
                    <a:lstStyle/>
                    <a:p>
                      <a:pPr marL="0" marR="0" algn="l" defTabSz="914400" rtl="0" eaLnBrk="1" fontAlgn="base" latinLnBrk="0" hangingPunct="1">
                        <a:lnSpc>
                          <a:spcPct val="100000"/>
                        </a:lnSpc>
                        <a:buNone/>
                      </a:pPr>
                      <a:r>
                        <a:rPr lang="en-US" sz="700" b="0" i="0" kern="1200">
                          <a:solidFill>
                            <a:schemeClr val="tx1"/>
                          </a:solidFill>
                          <a:effectLst/>
                          <a:latin typeface="Arial"/>
                          <a:ea typeface="+mn-ea"/>
                          <a:cs typeface="Arial"/>
                        </a:rPr>
                        <a:t>median [IQR]</a:t>
                      </a:r>
                    </a:p>
                  </a:txBody>
                  <a:tcPr marL="68580" marR="68580" marT="27432" marB="27432"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ct val="100000"/>
                        </a:lnSpc>
                        <a:buNone/>
                      </a:pPr>
                      <a:r>
                        <a:rPr lang="en-US" sz="700" b="0" i="0" kern="1200">
                          <a:solidFill>
                            <a:schemeClr val="tx1"/>
                          </a:solidFill>
                          <a:effectLst/>
                          <a:latin typeface="Arial"/>
                          <a:ea typeface="+mn-ea"/>
                          <a:cs typeface="Arial"/>
                        </a:rPr>
                        <a:t>2 [1, 4]</a:t>
                      </a:r>
                    </a:p>
                  </a:txBody>
                  <a:tcPr marL="68580" marR="68580" marT="27432" marB="27432"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8305738"/>
                  </a:ext>
                </a:extLst>
              </a:tr>
            </a:tbl>
          </a:graphicData>
        </a:graphic>
      </p:graphicFrame>
    </p:spTree>
    <p:extLst>
      <p:ext uri="{BB962C8B-B14F-4D97-AF65-F5344CB8AC3E}">
        <p14:creationId xmlns:p14="http://schemas.microsoft.com/office/powerpoint/2010/main" val="26349121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3144-815C-E6AA-42C4-E7F3A013A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331D9E-27A1-7CA5-B957-B789F5DFE6FC}"/>
              </a:ext>
            </a:extLst>
          </p:cNvPr>
          <p:cNvSpPr>
            <a:spLocks noGrp="1"/>
          </p:cNvSpPr>
          <p:nvPr>
            <p:ph type="title"/>
          </p:nvPr>
        </p:nvSpPr>
        <p:spPr/>
        <p:txBody>
          <a:bodyPr/>
          <a:lstStyle/>
          <a:p>
            <a:r>
              <a:rPr lang="en-US">
                <a:latin typeface="Arial"/>
                <a:cs typeface="Arial"/>
              </a:rPr>
              <a:t>Dual antiplatelet therapy (ASA and a P2Y</a:t>
            </a:r>
            <a:r>
              <a:rPr lang="en-US" baseline="-25000">
                <a:latin typeface="Arial"/>
                <a:cs typeface="Arial"/>
              </a:rPr>
              <a:t>12</a:t>
            </a:r>
            <a:r>
              <a:rPr lang="en-US">
                <a:latin typeface="Arial"/>
                <a:cs typeface="Arial"/>
              </a:rPr>
              <a:t> inhibitor) was planned </a:t>
            </a:r>
            <a:br>
              <a:rPr lang="en-US">
                <a:latin typeface="Arial"/>
                <a:cs typeface="Arial"/>
              </a:rPr>
            </a:br>
            <a:r>
              <a:rPr lang="en-US">
                <a:latin typeface="Arial"/>
                <a:cs typeface="Arial"/>
              </a:rPr>
              <a:t>as initial treatment in 62.6% of participants at randomization </a:t>
            </a:r>
            <a:endParaRPr lang="en-US"/>
          </a:p>
        </p:txBody>
      </p:sp>
      <p:sp>
        <p:nvSpPr>
          <p:cNvPr id="15" name="Text Placeholder 14">
            <a:extLst>
              <a:ext uri="{FF2B5EF4-FFF2-40B4-BE49-F238E27FC236}">
                <a16:creationId xmlns:a16="http://schemas.microsoft.com/office/drawing/2014/main" id="{8DF15B4E-9B1C-4572-3AC1-90C62EF321AF}"/>
              </a:ext>
            </a:extLst>
          </p:cNvPr>
          <p:cNvSpPr>
            <a:spLocks noGrp="1"/>
          </p:cNvSpPr>
          <p:nvPr>
            <p:ph type="body" sz="quarter" idx="14"/>
          </p:nvPr>
        </p:nvSpPr>
        <p:spPr>
          <a:xfrm>
            <a:off x="359569" y="4229090"/>
            <a:ext cx="8424000" cy="498481"/>
          </a:xfrm>
        </p:spPr>
        <p:txBody>
          <a:bodyPr>
            <a:noAutofit/>
          </a:bodyPr>
          <a:lstStyle/>
          <a:p>
            <a:r>
              <a:rPr lang="en-GB">
                <a:solidFill>
                  <a:schemeClr val="accent2"/>
                </a:solidFill>
              </a:rPr>
              <a:t>*</a:t>
            </a:r>
            <a:r>
              <a:rPr lang="en-US">
                <a:solidFill>
                  <a:schemeClr val="accent2"/>
                </a:solidFill>
              </a:rPr>
              <a:t>The planned antiplatelet was at the discretion of the treating physician.</a:t>
            </a:r>
            <a:r>
              <a:rPr lang="en-US" baseline="30000">
                <a:solidFill>
                  <a:schemeClr val="accent2"/>
                </a:solidFill>
              </a:rPr>
              <a:t>4</a:t>
            </a:r>
            <a:br>
              <a:rPr lang="en-US">
                <a:solidFill>
                  <a:schemeClr val="accent2"/>
                </a:solidFill>
              </a:rPr>
            </a:br>
            <a:r>
              <a:rPr lang="en-GB">
                <a:solidFill>
                  <a:schemeClr val="accent2"/>
                </a:solidFill>
              </a:rPr>
              <a:t>ASA, acetylsalicylic acid</a:t>
            </a:r>
            <a:r>
              <a:rPr lang="en-US">
                <a:solidFill>
                  <a:schemeClr val="accent2"/>
                </a:solidFill>
              </a:rPr>
              <a:t>.</a:t>
            </a:r>
            <a:br>
              <a:rPr lang="en-US">
                <a:solidFill>
                  <a:schemeClr val="accent2"/>
                </a:solidFill>
              </a:rPr>
            </a:br>
            <a:r>
              <a:rPr lang="en-US" b="1">
                <a:solidFill>
                  <a:schemeClr val="accent2"/>
                </a:solidFill>
              </a:rPr>
              <a:t>1. </a:t>
            </a:r>
            <a:r>
              <a:rPr lang="nl-NL">
                <a:solidFill>
                  <a:schemeClr val="accent2"/>
                </a:solidFill>
              </a:rPr>
              <a:t>Sharma M, et al. Eur Stroke J. 2026;11(1):1–11; </a:t>
            </a:r>
            <a:r>
              <a:rPr lang="nl-NL" b="1">
                <a:solidFill>
                  <a:schemeClr val="accent2"/>
                </a:solidFill>
              </a:rPr>
              <a:t>2. </a:t>
            </a:r>
            <a:r>
              <a:rPr lang="nl-NL">
                <a:solidFill>
                  <a:schemeClr val="accent2"/>
                </a:solidFill>
              </a:rPr>
              <a:t>Wang Y, et al. N Engl J Med. 2013;369:11–19; </a:t>
            </a:r>
            <a:r>
              <a:rPr lang="nl-NL" b="1">
                <a:solidFill>
                  <a:schemeClr val="accent2"/>
                </a:solidFill>
              </a:rPr>
              <a:t>3. </a:t>
            </a:r>
            <a:r>
              <a:rPr lang="en-US">
                <a:solidFill>
                  <a:schemeClr val="accent2"/>
                </a:solidFill>
                <a:latin typeface="Arial"/>
                <a:cs typeface="Arial"/>
              </a:rPr>
              <a:t>ClinicalTrials.gov. NCT00991029. </a:t>
            </a:r>
            <a:r>
              <a:rPr lang="en-US">
                <a:solidFill>
                  <a:schemeClr val="accent2"/>
                </a:solidFill>
                <a:latin typeface="Arial"/>
                <a:cs typeface="Arial"/>
                <a:hlinkClick r:id="rId3">
                  <a:extLst>
                    <a:ext uri="{A12FA001-AC4F-418D-AE19-62706E023703}">
                      <ahyp:hlinkClr xmlns:ahyp="http://schemas.microsoft.com/office/drawing/2018/hyperlinkcolor" val="tx"/>
                    </a:ext>
                  </a:extLst>
                </a:hlinkClick>
              </a:rPr>
              <a:t>https://clinicaltrials.gov/study/NCT00991029</a:t>
            </a:r>
            <a:r>
              <a:rPr lang="en-US">
                <a:solidFill>
                  <a:schemeClr val="accent2"/>
                </a:solidFill>
                <a:latin typeface="Arial"/>
                <a:cs typeface="Arial"/>
              </a:rPr>
              <a:t>. Accessed January 2026; </a:t>
            </a:r>
            <a:r>
              <a:rPr lang="en-US" b="1">
                <a:solidFill>
                  <a:schemeClr val="accent2"/>
                </a:solidFill>
                <a:latin typeface="Arial"/>
                <a:cs typeface="Arial"/>
              </a:rPr>
              <a:t>4. </a:t>
            </a:r>
            <a:r>
              <a:rPr lang="en-US">
                <a:solidFill>
                  <a:schemeClr val="accent2"/>
                </a:solidFill>
                <a:latin typeface="Arial"/>
                <a:cs typeface="Arial"/>
              </a:rPr>
              <a:t>Bayer Data on File. OCEANIC-STROKE Clinical Study Protocol. Version 3. 2024.</a:t>
            </a:r>
            <a:r>
              <a:rPr lang="nl-NL">
                <a:solidFill>
                  <a:schemeClr val="accent2"/>
                </a:solidFill>
              </a:rPr>
              <a:t> </a:t>
            </a:r>
            <a:endParaRPr lang="en-GB">
              <a:solidFill>
                <a:schemeClr val="accent2"/>
              </a:solidFill>
            </a:endParaRPr>
          </a:p>
        </p:txBody>
      </p:sp>
      <p:graphicFrame>
        <p:nvGraphicFramePr>
          <p:cNvPr id="7" name="Table 6">
            <a:extLst>
              <a:ext uri="{FF2B5EF4-FFF2-40B4-BE49-F238E27FC236}">
                <a16:creationId xmlns:a16="http://schemas.microsoft.com/office/drawing/2014/main" id="{396B8946-97A9-BD3C-355C-72075D135FED}"/>
              </a:ext>
            </a:extLst>
          </p:cNvPr>
          <p:cNvGraphicFramePr>
            <a:graphicFrameLocks noGrp="1"/>
          </p:cNvGraphicFramePr>
          <p:nvPr>
            <p:extLst>
              <p:ext uri="{D42A27DB-BD31-4B8C-83A1-F6EECF244321}">
                <p14:modId xmlns:p14="http://schemas.microsoft.com/office/powerpoint/2010/main" val="2230466545"/>
              </p:ext>
            </p:extLst>
          </p:nvPr>
        </p:nvGraphicFramePr>
        <p:xfrm>
          <a:off x="365760" y="1222375"/>
          <a:ext cx="8426450" cy="2192107"/>
        </p:xfrm>
        <a:graphic>
          <a:graphicData uri="http://schemas.openxmlformats.org/drawingml/2006/table">
            <a:tbl>
              <a:tblPr firstRow="1" firstCol="1" bandRow="1">
                <a:tableStyleId>{5C22544A-7EE6-4342-B048-85BDC9FD1C3A}</a:tableStyleId>
              </a:tblPr>
              <a:tblGrid>
                <a:gridCol w="5903560">
                  <a:extLst>
                    <a:ext uri="{9D8B030D-6E8A-4147-A177-3AD203B41FA5}">
                      <a16:colId xmlns:a16="http://schemas.microsoft.com/office/drawing/2014/main" val="3924059099"/>
                    </a:ext>
                  </a:extLst>
                </a:gridCol>
                <a:gridCol w="2522890">
                  <a:extLst>
                    <a:ext uri="{9D8B030D-6E8A-4147-A177-3AD203B41FA5}">
                      <a16:colId xmlns:a16="http://schemas.microsoft.com/office/drawing/2014/main" val="1241147415"/>
                    </a:ext>
                  </a:extLst>
                </a:gridCol>
              </a:tblGrid>
              <a:tr h="219235">
                <a:tc>
                  <a:txBody>
                    <a:bodyPr/>
                    <a:lstStyle/>
                    <a:p>
                      <a:pPr marL="0" marR="0" lvl="0" indent="0" algn="l" defTabSz="914400" rtl="0" eaLnBrk="1" fontAlgn="base" latinLnBrk="0" hangingPunct="1">
                        <a:lnSpc>
                          <a:spcPts val="1275"/>
                        </a:lnSpc>
                        <a:spcBef>
                          <a:spcPts val="0"/>
                        </a:spcBef>
                        <a:spcAft>
                          <a:spcPts val="0"/>
                        </a:spcAft>
                        <a:buClrTx/>
                        <a:buSzTx/>
                        <a:buFontTx/>
                        <a:buNone/>
                        <a:tabLst/>
                        <a:defRPr/>
                      </a:pPr>
                      <a:r>
                        <a:rPr lang="en-US" altLang="en-US" sz="800" b="1" i="0" kern="1200">
                          <a:solidFill>
                            <a:srgbClr val="FFFFFF"/>
                          </a:solidFill>
                          <a:effectLst/>
                          <a:latin typeface="Arial"/>
                          <a:ea typeface="+mn-ea"/>
                          <a:cs typeface="Arial"/>
                        </a:rPr>
                        <a:t>Event Characteristics as of 2025-06-05</a:t>
                      </a:r>
                    </a:p>
                  </a:txBody>
                  <a:tcPr marL="68580" marR="6858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ase" latinLnBrk="0" hangingPunct="1">
                        <a:lnSpc>
                          <a:spcPts val="1275"/>
                        </a:lnSpc>
                        <a:spcBef>
                          <a:spcPts val="0"/>
                        </a:spcBef>
                        <a:spcAft>
                          <a:spcPts val="0"/>
                        </a:spcAft>
                        <a:buClrTx/>
                        <a:buSzTx/>
                        <a:buFontTx/>
                        <a:buNone/>
                        <a:tabLst/>
                        <a:defRPr/>
                      </a:pPr>
                      <a:r>
                        <a:rPr lang="en-US" sz="800" b="1" i="0" kern="1200">
                          <a:solidFill>
                            <a:srgbClr val="FFFFFF"/>
                          </a:solidFill>
                          <a:effectLst/>
                          <a:latin typeface="Arial"/>
                          <a:ea typeface="+mn-ea"/>
                          <a:cs typeface="Arial"/>
                        </a:rPr>
                        <a:t>Total (N=12,327)</a:t>
                      </a:r>
                      <a:endParaRPr lang="en-US" altLang="en-US" sz="800" b="1" i="0" kern="1200">
                        <a:solidFill>
                          <a:srgbClr val="FFFFFF"/>
                        </a:solidFill>
                        <a:effectLst/>
                        <a:latin typeface="Arial"/>
                        <a:ea typeface="+mn-ea"/>
                        <a:cs typeface="Arial"/>
                      </a:endParaRPr>
                    </a:p>
                  </a:txBody>
                  <a:tcPr marL="68580" marR="6858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27643681"/>
                  </a:ext>
                </a:extLst>
              </a:tr>
              <a:tr h="246609">
                <a:tc>
                  <a:txBody>
                    <a:bodyPr/>
                    <a:lstStyle/>
                    <a:p>
                      <a:pPr marL="0" marR="0" algn="l" defTabSz="914400" rtl="0" eaLnBrk="1" fontAlgn="base" latinLnBrk="0" hangingPunct="1">
                        <a:lnSpc>
                          <a:spcPts val="1275"/>
                        </a:lnSpc>
                        <a:buNone/>
                      </a:pPr>
                      <a:r>
                        <a:rPr lang="en-US" sz="800" b="1" i="0" kern="1200">
                          <a:solidFill>
                            <a:schemeClr val="tx1"/>
                          </a:solidFill>
                          <a:effectLst/>
                          <a:latin typeface="Arial"/>
                          <a:ea typeface="+mn-ea"/>
                          <a:cs typeface="Arial"/>
                        </a:rPr>
                        <a:t>Therapy at presentation, n (%)</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defTabSz="914400" rtl="0" eaLnBrk="1" fontAlgn="base" latinLnBrk="0" hangingPunct="1">
                        <a:lnSpc>
                          <a:spcPts val="1275"/>
                        </a:lnSpc>
                        <a:buNone/>
                      </a:pPr>
                      <a:endParaRPr lang="en-US" sz="800" b="0" i="0" kern="1200">
                        <a:solidFill>
                          <a:schemeClr val="tx2"/>
                        </a:solidFill>
                        <a:effectLst/>
                        <a:latin typeface="Arial" panose="020B0604020202020204" pitchFamily="34" charset="0"/>
                        <a:ea typeface="+mn-ea"/>
                        <a:cs typeface="Arial" panose="020B0604020202020204" pitchFamily="34" charset="0"/>
                      </a:endParaRP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2561555863"/>
                  </a:ext>
                </a:extLst>
              </a:tr>
              <a:tr h="246609">
                <a:tc>
                  <a:txBody>
                    <a:bodyPr/>
                    <a:lstStyle/>
                    <a:p>
                      <a:pPr marL="0" marR="0" algn="l" defTabSz="914400" rtl="0" eaLnBrk="1" fontAlgn="base" latinLnBrk="0" hangingPunct="1">
                        <a:lnSpc>
                          <a:spcPts val="1275"/>
                        </a:lnSpc>
                        <a:buNone/>
                      </a:pPr>
                      <a:r>
                        <a:rPr lang="en-US" sz="800" b="0" i="0" kern="1200">
                          <a:solidFill>
                            <a:schemeClr val="tx1"/>
                          </a:solidFill>
                          <a:effectLst/>
                          <a:latin typeface="Arial"/>
                          <a:ea typeface="+mn-ea"/>
                          <a:cs typeface="Arial"/>
                        </a:rPr>
                        <a:t>Intravenous thrombolysis and/or endovascular therapy</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3,199 (27.4)</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006996"/>
                  </a:ext>
                </a:extLst>
              </a:tr>
              <a:tr h="246609">
                <a:tc>
                  <a:txBody>
                    <a:bodyPr/>
                    <a:lstStyle/>
                    <a:p>
                      <a:pPr marL="457200" marR="0" lvl="1" algn="l" defTabSz="914400" rtl="0" eaLnBrk="1" fontAlgn="base" latinLnBrk="0" hangingPunct="1">
                        <a:lnSpc>
                          <a:spcPts val="1275"/>
                        </a:lnSpc>
                        <a:buNone/>
                      </a:pPr>
                      <a:r>
                        <a:rPr lang="en-US" sz="800" b="0" i="0" kern="1200">
                          <a:solidFill>
                            <a:schemeClr val="tx1"/>
                          </a:solidFill>
                          <a:effectLst/>
                          <a:latin typeface="Arial"/>
                          <a:ea typeface="+mn-ea"/>
                          <a:cs typeface="Arial"/>
                        </a:rPr>
                        <a:t>Intravenous thrombolysis only</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2,312 (19.8)</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99673829"/>
                  </a:ext>
                </a:extLst>
              </a:tr>
              <a:tr h="246609">
                <a:tc>
                  <a:txBody>
                    <a:bodyPr/>
                    <a:lstStyle/>
                    <a:p>
                      <a:pPr marL="457200" marR="0" lvl="1" algn="l" defTabSz="914400" rtl="0" eaLnBrk="1" fontAlgn="base" latinLnBrk="0" hangingPunct="1">
                        <a:lnSpc>
                          <a:spcPts val="1275"/>
                        </a:lnSpc>
                        <a:buNone/>
                      </a:pPr>
                      <a:r>
                        <a:rPr lang="en-US" sz="800" b="0" i="0" kern="1200">
                          <a:solidFill>
                            <a:schemeClr val="tx1"/>
                          </a:solidFill>
                          <a:effectLst/>
                          <a:latin typeface="Arial"/>
                          <a:ea typeface="+mn-ea"/>
                          <a:cs typeface="Arial"/>
                        </a:rPr>
                        <a:t>Endovascular therapy only</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371 (3.2)</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474481"/>
                  </a:ext>
                </a:extLst>
              </a:tr>
              <a:tr h="246609">
                <a:tc>
                  <a:txBody>
                    <a:bodyPr/>
                    <a:lstStyle/>
                    <a:p>
                      <a:pPr marL="457200" marR="0" lvl="1" algn="l" defTabSz="914400" rtl="0" eaLnBrk="1" fontAlgn="base" latinLnBrk="0" hangingPunct="1">
                        <a:lnSpc>
                          <a:spcPts val="1275"/>
                        </a:lnSpc>
                        <a:buNone/>
                      </a:pPr>
                      <a:r>
                        <a:rPr lang="en-US" sz="800" b="0" i="0" kern="1200">
                          <a:solidFill>
                            <a:schemeClr val="tx1"/>
                          </a:solidFill>
                          <a:effectLst/>
                          <a:latin typeface="Arial"/>
                          <a:ea typeface="+mn-ea"/>
                          <a:cs typeface="Arial"/>
                        </a:rPr>
                        <a:t>Intravenous thrombolysis and endovascular therapy</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516 (4.4)</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5777888"/>
                  </a:ext>
                </a:extLst>
              </a:tr>
              <a:tr h="246609">
                <a:tc gridSpan="2">
                  <a:txBody>
                    <a:bodyPr/>
                    <a:lstStyle/>
                    <a:p>
                      <a:pPr marL="0" marR="0" algn="l" defTabSz="914400" rtl="0" eaLnBrk="1" fontAlgn="base" latinLnBrk="0" hangingPunct="1">
                        <a:lnSpc>
                          <a:spcPts val="1275"/>
                        </a:lnSpc>
                        <a:buNone/>
                      </a:pPr>
                      <a:r>
                        <a:rPr lang="en-US" sz="800" b="1" i="0" kern="1200">
                          <a:solidFill>
                            <a:schemeClr val="tx1"/>
                          </a:solidFill>
                          <a:effectLst/>
                          <a:latin typeface="Arial"/>
                          <a:ea typeface="+mn-ea"/>
                          <a:cs typeface="Arial"/>
                        </a:rPr>
                        <a:t>Planned antiplatelet therapy at randomization, 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US"/>
                    </a:p>
                  </a:txBody>
                  <a:tcP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897082"/>
                  </a:ext>
                </a:extLst>
              </a:tr>
              <a:tr h="246609">
                <a:tc>
                  <a:txBody>
                    <a:bodyPr/>
                    <a:lstStyle/>
                    <a:p>
                      <a:pPr marL="0" marR="0" algn="l" defTabSz="914400" rtl="0" eaLnBrk="1" fontAlgn="base" latinLnBrk="0" hangingPunct="1">
                        <a:lnSpc>
                          <a:spcPts val="1275"/>
                        </a:lnSpc>
                        <a:buNone/>
                      </a:pPr>
                      <a:r>
                        <a:rPr lang="en-US" sz="800" b="0" i="0" kern="1200">
                          <a:solidFill>
                            <a:schemeClr val="tx1"/>
                          </a:solidFill>
                          <a:effectLst/>
                          <a:latin typeface="Arial"/>
                          <a:ea typeface="+mn-ea"/>
                          <a:cs typeface="Arial"/>
                        </a:rPr>
                        <a:t>Dual (ASA and a P2Y</a:t>
                      </a:r>
                      <a:r>
                        <a:rPr lang="en-US" sz="800" b="0" i="0" kern="1200" baseline="-25000">
                          <a:solidFill>
                            <a:schemeClr val="tx1"/>
                          </a:solidFill>
                          <a:effectLst/>
                          <a:latin typeface="Arial"/>
                          <a:ea typeface="+mn-ea"/>
                          <a:cs typeface="Arial"/>
                        </a:rPr>
                        <a:t>12</a:t>
                      </a:r>
                      <a:r>
                        <a:rPr lang="en-US" sz="800" b="0" i="0" kern="1200">
                          <a:solidFill>
                            <a:schemeClr val="tx1"/>
                          </a:solidFill>
                          <a:effectLst/>
                          <a:latin typeface="Arial"/>
                          <a:ea typeface="+mn-ea"/>
                          <a:cs typeface="Arial"/>
                        </a:rPr>
                        <a:t> inhibitor)</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7,714 (62.6)</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514679"/>
                  </a:ext>
                </a:extLst>
              </a:tr>
              <a:tr h="246609">
                <a:tc>
                  <a:txBody>
                    <a:bodyPr/>
                    <a:lstStyle/>
                    <a:p>
                      <a:pPr marL="0" marR="0" algn="l" defTabSz="914400" rtl="0" eaLnBrk="1" fontAlgn="base" latinLnBrk="0" hangingPunct="1">
                        <a:lnSpc>
                          <a:spcPts val="1275"/>
                        </a:lnSpc>
                        <a:buNone/>
                      </a:pPr>
                      <a:r>
                        <a:rPr lang="en-US" sz="800" b="0" i="0" kern="1200">
                          <a:solidFill>
                            <a:schemeClr val="tx1"/>
                          </a:solidFill>
                          <a:effectLst/>
                          <a:latin typeface="Arial"/>
                          <a:ea typeface="+mn-ea"/>
                          <a:cs typeface="Arial"/>
                        </a:rPr>
                        <a:t>Single antiplatelet therapy</a:t>
                      </a:r>
                    </a:p>
                  </a:txBody>
                  <a:tcPr marL="68580" marR="68580" marT="0" marB="0"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defTabSz="914400" rtl="0" eaLnBrk="1" fontAlgn="base" latinLnBrk="0" hangingPunct="1">
                        <a:lnSpc>
                          <a:spcPts val="1275"/>
                        </a:lnSpc>
                        <a:buNone/>
                      </a:pPr>
                      <a:r>
                        <a:rPr lang="en-US" sz="800" b="0" i="0" kern="1200">
                          <a:solidFill>
                            <a:schemeClr val="tx1"/>
                          </a:solidFill>
                          <a:effectLst/>
                          <a:latin typeface="Arial"/>
                          <a:ea typeface="+mn-ea"/>
                          <a:cs typeface="Arial"/>
                        </a:rPr>
                        <a:t>4,613 (37.4)</a:t>
                      </a:r>
                    </a:p>
                  </a:txBody>
                  <a:tcPr marL="68580" marR="68580" marT="0" marB="0"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5460823"/>
                  </a:ext>
                </a:extLst>
              </a:tr>
            </a:tbl>
          </a:graphicData>
        </a:graphic>
      </p:graphicFrame>
      <p:sp>
        <p:nvSpPr>
          <p:cNvPr id="3" name="Rectangle 2">
            <a:extLst>
              <a:ext uri="{FF2B5EF4-FFF2-40B4-BE49-F238E27FC236}">
                <a16:creationId xmlns:a16="http://schemas.microsoft.com/office/drawing/2014/main" id="{8B4F007D-4E19-7391-8F53-167D1C8CA5E7}"/>
              </a:ext>
            </a:extLst>
          </p:cNvPr>
          <p:cNvSpPr/>
          <p:nvPr/>
        </p:nvSpPr>
        <p:spPr>
          <a:xfrm>
            <a:off x="625287" y="3576567"/>
            <a:ext cx="8518711" cy="54864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rtlCol="0" anchor="ctr"/>
          <a:lstStyle/>
          <a:p>
            <a:r>
              <a:rPr lang="en-US" sz="1000">
                <a:solidFill>
                  <a:schemeClr val="tx1"/>
                </a:solidFill>
                <a:latin typeface="Arial" panose="020B0604020202020204" pitchFamily="34" charset="0"/>
                <a:cs typeface="Arial" panose="020B0604020202020204" pitchFamily="34" charset="0"/>
              </a:rPr>
              <a:t>Previous antiplatelet trials excluded patients undergoing thrombolysis or endovascular therapy.</a:t>
            </a:r>
            <a:br>
              <a:rPr lang="en-US" sz="1000">
                <a:solidFill>
                  <a:schemeClr val="tx1"/>
                </a:solidFill>
                <a:latin typeface="Arial" panose="020B0604020202020204" pitchFamily="34" charset="0"/>
                <a:cs typeface="Arial" panose="020B0604020202020204" pitchFamily="34" charset="0"/>
              </a:rPr>
            </a:br>
            <a:r>
              <a:rPr lang="en-US" sz="1000">
                <a:solidFill>
                  <a:schemeClr val="tx1"/>
                </a:solidFill>
                <a:latin typeface="Arial" panose="020B0604020202020204" pitchFamily="34" charset="0"/>
                <a:cs typeface="Arial" panose="020B0604020202020204" pitchFamily="34" charset="0"/>
              </a:rPr>
              <a:t>By including </a:t>
            </a:r>
            <a:r>
              <a:rPr lang="en-US" sz="1000" b="1">
                <a:solidFill>
                  <a:schemeClr val="accent3"/>
                </a:solidFill>
                <a:latin typeface="Arial" panose="020B0604020202020204" pitchFamily="34" charset="0"/>
                <a:cs typeface="Arial" panose="020B0604020202020204" pitchFamily="34" charset="0"/>
              </a:rPr>
              <a:t>well-treated patients</a:t>
            </a:r>
            <a:r>
              <a:rPr lang="en-US" sz="1000">
                <a:solidFill>
                  <a:schemeClr val="tx1"/>
                </a:solidFill>
                <a:latin typeface="Arial" panose="020B0604020202020204" pitchFamily="34" charset="0"/>
                <a:cs typeface="Arial" panose="020B0604020202020204" pitchFamily="34" charset="0"/>
              </a:rPr>
              <a:t>, OCEANIC-STROKE generated broad, comprehensive evidence on the efficacy of asundexian</a:t>
            </a:r>
            <a:r>
              <a:rPr lang="en-US" sz="1000" baseline="30000">
                <a:solidFill>
                  <a:schemeClr val="tx1"/>
                </a:solidFill>
                <a:latin typeface="Arial" panose="020B0604020202020204" pitchFamily="34" charset="0"/>
                <a:cs typeface="Arial" panose="020B0604020202020204" pitchFamily="34" charset="0"/>
              </a:rPr>
              <a:t>2,3</a:t>
            </a:r>
            <a:endParaRPr lang="en-GB" sz="1000">
              <a:solidFill>
                <a:schemeClr val="tx1"/>
              </a:solidFill>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FE8D9F55-F7A0-FE8A-09BF-EF7377B143C3}"/>
              </a:ext>
            </a:extLst>
          </p:cNvPr>
          <p:cNvGrpSpPr/>
          <p:nvPr/>
        </p:nvGrpSpPr>
        <p:grpSpPr>
          <a:xfrm>
            <a:off x="353563" y="3576567"/>
            <a:ext cx="548642" cy="548640"/>
            <a:chOff x="353563" y="3576567"/>
            <a:chExt cx="548642" cy="548640"/>
          </a:xfrm>
        </p:grpSpPr>
        <p:sp>
          <p:nvSpPr>
            <p:cNvPr id="4" name="Oval 3">
              <a:extLst>
                <a:ext uri="{FF2B5EF4-FFF2-40B4-BE49-F238E27FC236}">
                  <a16:creationId xmlns:a16="http://schemas.microsoft.com/office/drawing/2014/main" id="{FAAD6738-1A9B-66D8-FFE3-4407E743ACB0}"/>
                </a:ext>
              </a:extLst>
            </p:cNvPr>
            <p:cNvSpPr>
              <a:spLocks noChangeAspect="1"/>
            </p:cNvSpPr>
            <p:nvPr/>
          </p:nvSpPr>
          <p:spPr>
            <a:xfrm flipH="1">
              <a:off x="353563" y="3576567"/>
              <a:ext cx="548642" cy="548640"/>
            </a:xfrm>
            <a:prstGeom prst="ellipse">
              <a:avLst/>
            </a:prstGeom>
            <a:solidFill>
              <a:schemeClr val="accent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9" name="Graphic 8">
              <a:extLst>
                <a:ext uri="{FF2B5EF4-FFF2-40B4-BE49-F238E27FC236}">
                  <a16:creationId xmlns:a16="http://schemas.microsoft.com/office/drawing/2014/main" id="{0FFA9776-446C-5A21-B81E-B061E24382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2407" y="3668007"/>
              <a:ext cx="365760" cy="365760"/>
            </a:xfrm>
            <a:prstGeom prst="rect">
              <a:avLst/>
            </a:prstGeom>
          </p:spPr>
        </p:pic>
      </p:grpSp>
    </p:spTree>
    <p:extLst>
      <p:ext uri="{BB962C8B-B14F-4D97-AF65-F5344CB8AC3E}">
        <p14:creationId xmlns:p14="http://schemas.microsoft.com/office/powerpoint/2010/main" val="15582047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8891C-B149-0173-3532-420E1A9F5D8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CB52CA8C-83C3-6085-F6E9-47E28A60FF3F}"/>
              </a:ext>
            </a:extLst>
          </p:cNvPr>
          <p:cNvSpPr>
            <a:spLocks noGrp="1"/>
          </p:cNvSpPr>
          <p:nvPr>
            <p:ph type="title"/>
          </p:nvPr>
        </p:nvSpPr>
        <p:spPr/>
        <p:txBody>
          <a:bodyPr/>
          <a:lstStyle/>
          <a:p>
            <a:r>
              <a:rPr lang="en-US"/>
              <a:t>The Phase III OCEANIC-STROKE findings are generalizable </a:t>
            </a:r>
            <a:br>
              <a:rPr lang="en-US"/>
            </a:br>
            <a:r>
              <a:rPr lang="en-US"/>
              <a:t>to the broader stroke population</a:t>
            </a:r>
            <a:endParaRPr lang="en-GB"/>
          </a:p>
        </p:txBody>
      </p:sp>
      <p:sp>
        <p:nvSpPr>
          <p:cNvPr id="11" name="Text Placeholder 10">
            <a:extLst>
              <a:ext uri="{FF2B5EF4-FFF2-40B4-BE49-F238E27FC236}">
                <a16:creationId xmlns:a16="http://schemas.microsoft.com/office/drawing/2014/main" id="{A928C5DF-C98D-07DC-A000-995986952CC0}"/>
              </a:ext>
            </a:extLst>
          </p:cNvPr>
          <p:cNvSpPr>
            <a:spLocks noGrp="1"/>
          </p:cNvSpPr>
          <p:nvPr>
            <p:ph type="body" sz="quarter" idx="14"/>
          </p:nvPr>
        </p:nvSpPr>
        <p:spPr/>
        <p:txBody>
          <a:bodyPr>
            <a:noAutofit/>
          </a:bodyPr>
          <a:lstStyle/>
          <a:p>
            <a:r>
              <a:rPr lang="en-GB">
                <a:solidFill>
                  <a:schemeClr val="accent2"/>
                </a:solidFill>
              </a:rPr>
              <a:t>NIHSS, National Institute of Health Stroke Scale; TIA, transient ischemic attack; TOAST,</a:t>
            </a:r>
            <a:r>
              <a:rPr lang="en-US">
                <a:solidFill>
                  <a:schemeClr val="accent2"/>
                </a:solidFill>
              </a:rPr>
              <a:t> Trial of Org 10172 in Acute Stroke Treatment</a:t>
            </a:r>
            <a:r>
              <a:rPr lang="en-GB">
                <a:solidFill>
                  <a:schemeClr val="accent2"/>
                </a:solidFill>
              </a:rPr>
              <a:t>.</a:t>
            </a:r>
          </a:p>
          <a:p>
            <a:r>
              <a:rPr lang="en-US" b="1">
                <a:solidFill>
                  <a:schemeClr val="accent2"/>
                </a:solidFill>
              </a:rPr>
              <a:t>1.</a:t>
            </a:r>
            <a:r>
              <a:rPr lang="en-US">
                <a:solidFill>
                  <a:schemeClr val="accent2"/>
                </a:solidFill>
              </a:rPr>
              <a:t> ClinicalTrials.gov. NCT05686070. </a:t>
            </a:r>
            <a:r>
              <a:rPr lang="en-US">
                <a:solidFill>
                  <a:schemeClr val="accent2"/>
                </a:solidFill>
                <a:hlinkClick r:id="rId3">
                  <a:extLst>
                    <a:ext uri="{A12FA001-AC4F-418D-AE19-62706E023703}">
                      <ahyp:hlinkClr xmlns:ahyp="http://schemas.microsoft.com/office/drawing/2018/hyperlinkcolor" val="tx"/>
                    </a:ext>
                  </a:extLst>
                </a:hlinkClick>
              </a:rPr>
              <a:t>https://clinicaltrials.gov/study/NCT05686070</a:t>
            </a:r>
            <a:r>
              <a:rPr lang="en-US">
                <a:solidFill>
                  <a:schemeClr val="accent2"/>
                </a:solidFill>
              </a:rPr>
              <a:t>. Accessed January 2026; </a:t>
            </a:r>
            <a:r>
              <a:rPr lang="en-US" b="1">
                <a:solidFill>
                  <a:schemeClr val="accent2"/>
                </a:solidFill>
              </a:rPr>
              <a:t>2.</a:t>
            </a:r>
            <a:r>
              <a:rPr lang="en-US">
                <a:solidFill>
                  <a:schemeClr val="accent2"/>
                </a:solidFill>
              </a:rPr>
              <a:t> Bayer Data on File. OCEANIC-STROKE Clinical Study Protocol. Version 3. 2024; </a:t>
            </a:r>
            <a:br>
              <a:rPr lang="en-US">
                <a:solidFill>
                  <a:schemeClr val="accent2"/>
                </a:solidFill>
              </a:rPr>
            </a:br>
            <a:r>
              <a:rPr lang="en-US" b="1">
                <a:solidFill>
                  <a:schemeClr val="accent2"/>
                </a:solidFill>
              </a:rPr>
              <a:t>3.</a:t>
            </a:r>
            <a:r>
              <a:rPr lang="en-US">
                <a:solidFill>
                  <a:schemeClr val="accent2"/>
                </a:solidFill>
              </a:rPr>
              <a:t> Sharma M, et al. </a:t>
            </a:r>
            <a:r>
              <a:rPr lang="en-US" err="1">
                <a:solidFill>
                  <a:schemeClr val="accent2"/>
                </a:solidFill>
              </a:rPr>
              <a:t>Eur</a:t>
            </a:r>
            <a:r>
              <a:rPr lang="en-US">
                <a:solidFill>
                  <a:schemeClr val="accent2"/>
                </a:solidFill>
              </a:rPr>
              <a:t> Stroke J. 2026;11(1):1–11.</a:t>
            </a:r>
            <a:r>
              <a:rPr lang="en-RS">
                <a:solidFill>
                  <a:schemeClr val="accent2"/>
                </a:solidFill>
              </a:rPr>
              <a:t>	</a:t>
            </a:r>
            <a:endParaRPr lang="en-GB">
              <a:solidFill>
                <a:schemeClr val="accent2"/>
              </a:solidFill>
            </a:endParaRPr>
          </a:p>
        </p:txBody>
      </p:sp>
      <p:sp>
        <p:nvSpPr>
          <p:cNvPr id="29" name="TextBox 28">
            <a:extLst>
              <a:ext uri="{FF2B5EF4-FFF2-40B4-BE49-F238E27FC236}">
                <a16:creationId xmlns:a16="http://schemas.microsoft.com/office/drawing/2014/main" id="{CC218466-895E-F9F4-04D4-4AF73865D839}"/>
              </a:ext>
            </a:extLst>
          </p:cNvPr>
          <p:cNvSpPr txBox="1"/>
          <p:nvPr/>
        </p:nvSpPr>
        <p:spPr>
          <a:xfrm>
            <a:off x="360363" y="1570167"/>
            <a:ext cx="2629327" cy="2558575"/>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US" sz="1400" b="1" i="0" u="none" strike="noStrike" kern="1200" cap="none" spc="0" normalizeH="0" baseline="0" noProof="0">
                <a:ln>
                  <a:noFill/>
                </a:ln>
                <a:solidFill>
                  <a:srgbClr val="614762"/>
                </a:solidFill>
                <a:effectLst/>
                <a:uLnTx/>
                <a:uFillTx/>
                <a:latin typeface="Arial" panose="020B0604020202020204" pitchFamily="34" charset="0"/>
                <a:ea typeface="+mn-ea"/>
                <a:cs typeface="+mn-cs"/>
              </a:rPr>
              <a:t>12,327 patients </a:t>
            </a:r>
            <a: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t>with </a:t>
            </a:r>
            <a:b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t>non-cardioembolic ischemic stroke or high-risk TIA over 2 years</a:t>
            </a:r>
            <a:r>
              <a:rPr kumimoji="0" lang="en-US" sz="1400" b="0" i="0" u="none" strike="noStrike" kern="1200" cap="none" spc="0" normalizeH="0" baseline="30000" noProof="0">
                <a:ln>
                  <a:noFill/>
                </a:ln>
                <a:solidFill>
                  <a:srgbClr val="614762"/>
                </a:solidFill>
                <a:effectLst/>
                <a:uLnTx/>
                <a:uFillTx/>
                <a:latin typeface="Arial" panose="020B0604020202020204" pitchFamily="34" charset="0"/>
                <a:ea typeface="+mn-ea"/>
                <a:cs typeface="+mn-cs"/>
              </a:rPr>
              <a:t>1</a:t>
            </a:r>
          </a:p>
        </p:txBody>
      </p:sp>
      <p:sp>
        <p:nvSpPr>
          <p:cNvPr id="31" name="TextBox 30">
            <a:extLst>
              <a:ext uri="{FF2B5EF4-FFF2-40B4-BE49-F238E27FC236}">
                <a16:creationId xmlns:a16="http://schemas.microsoft.com/office/drawing/2014/main" id="{200FA104-CBAB-1843-9086-EB8C378B841A}"/>
              </a:ext>
            </a:extLst>
          </p:cNvPr>
          <p:cNvSpPr txBox="1"/>
          <p:nvPr/>
        </p:nvSpPr>
        <p:spPr>
          <a:xfrm>
            <a:off x="3257302" y="1570167"/>
            <a:ext cx="2629327" cy="2558575"/>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marL="0" marR="0" lvl="0" indent="0" algn="ctr" defTabSz="685800" rtl="0" eaLnBrk="1" fontAlgn="auto" latinLnBrk="0" hangingPunct="1">
              <a:lnSpc>
                <a:spcPct val="100000"/>
              </a:lnSpc>
              <a:spcBef>
                <a:spcPts val="0"/>
              </a:spcBef>
              <a:spcAft>
                <a:spcPts val="450"/>
              </a:spcAft>
              <a:buClrTx/>
              <a:buSzTx/>
              <a:buFontTx/>
              <a:buNone/>
              <a:tabLst/>
              <a:defRPr/>
            </a:pPr>
            <a:r>
              <a:rPr kumimoji="0" lang="en-US" sz="1400" b="0" i="0" u="none" strike="noStrike" kern="1200" cap="none" spc="0" normalizeH="0" baseline="0" noProof="0">
                <a:ln>
                  <a:noFill/>
                </a:ln>
                <a:solidFill>
                  <a:srgbClr val="614762"/>
                </a:solidFill>
                <a:effectLst/>
                <a:uLnTx/>
                <a:uFillTx/>
                <a:latin typeface="Arial"/>
                <a:ea typeface="+mn-ea"/>
                <a:cs typeface="Arial"/>
              </a:rPr>
              <a:t>Robust and pragmatic methodology, generating </a:t>
            </a:r>
            <a:r>
              <a:rPr kumimoji="0" lang="en-US" sz="1400" b="1" i="0" u="none" strike="noStrike" kern="1200" cap="none" spc="0" normalizeH="0" baseline="0" noProof="0">
                <a:ln>
                  <a:noFill/>
                </a:ln>
                <a:solidFill>
                  <a:srgbClr val="614762"/>
                </a:solidFill>
                <a:effectLst/>
                <a:uLnTx/>
                <a:uFillTx/>
                <a:latin typeface="Arial"/>
                <a:ea typeface="+mn-ea"/>
                <a:cs typeface="Arial"/>
              </a:rPr>
              <a:t>widely applicable</a:t>
            </a:r>
            <a:r>
              <a:rPr kumimoji="0" lang="en-US" sz="1400" b="0" i="0" u="none" strike="noStrike" kern="1200" cap="none" spc="0" normalizeH="0" baseline="0" noProof="0">
                <a:ln>
                  <a:noFill/>
                </a:ln>
                <a:solidFill>
                  <a:srgbClr val="614762"/>
                </a:solidFill>
                <a:effectLst/>
                <a:uLnTx/>
                <a:uFillTx/>
                <a:latin typeface="Arial"/>
                <a:ea typeface="+mn-ea"/>
                <a:cs typeface="Arial"/>
              </a:rPr>
              <a:t> </a:t>
            </a:r>
            <a:r>
              <a:rPr kumimoji="0" lang="en-US" sz="1400" b="1" i="0" u="none" strike="noStrike" kern="1200" cap="none" spc="0" normalizeH="0" baseline="0" noProof="0">
                <a:ln>
                  <a:noFill/>
                </a:ln>
                <a:solidFill>
                  <a:srgbClr val="614762"/>
                </a:solidFill>
                <a:effectLst/>
                <a:uLnTx/>
                <a:uFillTx/>
                <a:latin typeface="Arial"/>
                <a:ea typeface="+mn-ea"/>
                <a:cs typeface="Arial"/>
              </a:rPr>
              <a:t>high-quality evidence</a:t>
            </a:r>
            <a:r>
              <a:rPr kumimoji="0" lang="en-US" sz="1400" b="0" i="0" u="none" strike="noStrike" kern="1200" cap="none" spc="0" normalizeH="0" baseline="30000" noProof="0">
                <a:ln>
                  <a:noFill/>
                </a:ln>
                <a:solidFill>
                  <a:srgbClr val="614762"/>
                </a:solidFill>
                <a:effectLst/>
                <a:uLnTx/>
                <a:uFillTx/>
                <a:latin typeface="Arial"/>
                <a:ea typeface="+mn-ea"/>
                <a:cs typeface="Arial"/>
              </a:rPr>
              <a:t>2</a:t>
            </a:r>
          </a:p>
        </p:txBody>
      </p:sp>
      <p:sp>
        <p:nvSpPr>
          <p:cNvPr id="33" name="TextBox 32">
            <a:extLst>
              <a:ext uri="{FF2B5EF4-FFF2-40B4-BE49-F238E27FC236}">
                <a16:creationId xmlns:a16="http://schemas.microsoft.com/office/drawing/2014/main" id="{56FA5E5B-4302-FA38-0525-8375BF6611CB}"/>
              </a:ext>
            </a:extLst>
          </p:cNvPr>
          <p:cNvSpPr txBox="1"/>
          <p:nvPr/>
        </p:nvSpPr>
        <p:spPr>
          <a:xfrm>
            <a:off x="6154242" y="1570167"/>
            <a:ext cx="2629327" cy="2558575"/>
          </a:xfrm>
          <a:prstGeom prst="roundRect">
            <a:avLst>
              <a:gd name="adj" fmla="val 9480"/>
            </a:avLst>
          </a:prstGeom>
          <a:solidFill>
            <a:schemeClr val="accent4">
              <a:lumMod val="20000"/>
              <a:lumOff val="80000"/>
            </a:schemeClr>
          </a:solidFill>
        </p:spPr>
        <p:txBody>
          <a:bodyPr wrap="square" lIns="182880" tIns="548640" rIns="182880" anchor="t" anchorCtr="0">
            <a:noAutofit/>
          </a:bodyPr>
          <a:lstStyle/>
          <a:p>
            <a:pPr marL="0" marR="0" lvl="0" indent="0" algn="ctr" defTabSz="914400" rtl="0" eaLnBrk="1" fontAlgn="base" latinLnBrk="0" hangingPunct="1">
              <a:lnSpc>
                <a:spcPct val="100000"/>
              </a:lnSpc>
              <a:spcBef>
                <a:spcPct val="50000"/>
              </a:spcBef>
              <a:spcAft>
                <a:spcPts val="450"/>
              </a:spcAft>
              <a:buClrTx/>
              <a:buSzTx/>
              <a:buFontTx/>
              <a:buNone/>
              <a:tabLst/>
              <a:defRPr/>
            </a:pPr>
            <a:r>
              <a:rPr kumimoji="0" lang="en-US" sz="1400" b="1" i="0" u="none" strike="noStrike" kern="1200" cap="none" spc="0" normalizeH="0" baseline="0" noProof="0">
                <a:ln>
                  <a:noFill/>
                </a:ln>
                <a:solidFill>
                  <a:srgbClr val="614762"/>
                </a:solidFill>
                <a:effectLst/>
                <a:uLnTx/>
                <a:uFillTx/>
                <a:latin typeface="Arial" panose="020B0604020202020204" pitchFamily="34" charset="0"/>
                <a:ea typeface="+mn-ea"/>
                <a:cs typeface="+mn-cs"/>
              </a:rPr>
              <a:t>Inclusive and broad demographics support generalizability to clinical practice:</a:t>
            </a:r>
            <a: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t> </a:t>
            </a:r>
            <a:b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br>
            <a:r>
              <a:rPr kumimoji="0" lang="en-US" sz="1400" b="0" i="0" u="none" strike="noStrike" kern="1200" cap="none" spc="0" normalizeH="0" baseline="0" noProof="0">
                <a:ln>
                  <a:noFill/>
                </a:ln>
                <a:solidFill>
                  <a:srgbClr val="614762"/>
                </a:solidFill>
                <a:effectLst/>
                <a:uLnTx/>
                <a:uFillTx/>
                <a:latin typeface="Arial" panose="020B0604020202020204" pitchFamily="34" charset="0"/>
                <a:ea typeface="+mn-ea"/>
                <a:cs typeface="+mn-cs"/>
              </a:rPr>
              <a:t>broad range of TOAST subtypes; 63% on dual antiplatelet therapy; NIHSS score of ≤15</a:t>
            </a:r>
            <a:r>
              <a:rPr kumimoji="0" lang="en-US" sz="1400" b="0" i="0" u="none" strike="noStrike" kern="1200" cap="none" spc="0" normalizeH="0" baseline="30000" noProof="0">
                <a:ln>
                  <a:noFill/>
                </a:ln>
                <a:solidFill>
                  <a:srgbClr val="614762"/>
                </a:solidFill>
                <a:effectLst/>
                <a:uLnTx/>
                <a:uFillTx/>
                <a:latin typeface="Arial" panose="020B0604020202020204" pitchFamily="34" charset="0"/>
                <a:ea typeface="+mn-ea"/>
                <a:cs typeface="+mn-cs"/>
              </a:rPr>
              <a:t>2,3</a:t>
            </a:r>
          </a:p>
        </p:txBody>
      </p:sp>
      <p:sp>
        <p:nvSpPr>
          <p:cNvPr id="37" name="Oval 36">
            <a:extLst>
              <a:ext uri="{FF2B5EF4-FFF2-40B4-BE49-F238E27FC236}">
                <a16:creationId xmlns:a16="http://schemas.microsoft.com/office/drawing/2014/main" id="{2ED38295-21EA-CC9D-298C-44B31464A300}"/>
              </a:ext>
            </a:extLst>
          </p:cNvPr>
          <p:cNvSpPr>
            <a:spLocks noChangeAspect="1"/>
          </p:cNvSpPr>
          <p:nvPr/>
        </p:nvSpPr>
        <p:spPr>
          <a:xfrm flipH="1">
            <a:off x="1315025" y="1222375"/>
            <a:ext cx="720002" cy="720000"/>
          </a:xfrm>
          <a:prstGeom prst="ellipse">
            <a:avLst/>
          </a:prstGeom>
          <a:solidFill>
            <a:schemeClr val="tx2"/>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38" name="Oval 37">
            <a:extLst>
              <a:ext uri="{FF2B5EF4-FFF2-40B4-BE49-F238E27FC236}">
                <a16:creationId xmlns:a16="http://schemas.microsoft.com/office/drawing/2014/main" id="{DAB64EC2-3638-805C-84E8-C0C9541F4990}"/>
              </a:ext>
            </a:extLst>
          </p:cNvPr>
          <p:cNvSpPr>
            <a:spLocks noChangeAspect="1"/>
          </p:cNvSpPr>
          <p:nvPr/>
        </p:nvSpPr>
        <p:spPr>
          <a:xfrm flipH="1">
            <a:off x="4213276" y="1222375"/>
            <a:ext cx="720002" cy="720000"/>
          </a:xfrm>
          <a:prstGeom prst="ellipse">
            <a:avLst/>
          </a:prstGeom>
          <a:solidFill>
            <a:schemeClr val="accent3"/>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sp>
        <p:nvSpPr>
          <p:cNvPr id="39" name="Oval 38">
            <a:extLst>
              <a:ext uri="{FF2B5EF4-FFF2-40B4-BE49-F238E27FC236}">
                <a16:creationId xmlns:a16="http://schemas.microsoft.com/office/drawing/2014/main" id="{23B08F2F-8FCA-366B-71B3-D68F1553E57A}"/>
              </a:ext>
            </a:extLst>
          </p:cNvPr>
          <p:cNvSpPr>
            <a:spLocks noChangeAspect="1"/>
          </p:cNvSpPr>
          <p:nvPr/>
        </p:nvSpPr>
        <p:spPr>
          <a:xfrm flipH="1">
            <a:off x="7111526" y="1222375"/>
            <a:ext cx="720002" cy="720000"/>
          </a:xfrm>
          <a:prstGeom prst="ellipse">
            <a:avLst/>
          </a:prstGeom>
          <a:solidFill>
            <a:schemeClr val="accent5"/>
          </a:solidFill>
          <a:ln w="12700" cap="flat" cmpd="sng" algn="ctr">
            <a:noFill/>
            <a:prstDash val="solid"/>
            <a:miter lim="800000"/>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a:ln>
                <a:noFill/>
              </a:ln>
              <a:solidFill>
                <a:srgbClr val="FFFFFF"/>
              </a:solidFill>
              <a:effectLst/>
              <a:uLnTx/>
              <a:uFillTx/>
              <a:latin typeface="Arial" panose="020B0604020202020204"/>
            </a:endParaRPr>
          </a:p>
        </p:txBody>
      </p:sp>
      <p:pic>
        <p:nvPicPr>
          <p:cNvPr id="30" name="Graphic 29">
            <a:extLst>
              <a:ext uri="{FF2B5EF4-FFF2-40B4-BE49-F238E27FC236}">
                <a16:creationId xmlns:a16="http://schemas.microsoft.com/office/drawing/2014/main" id="{F46A2D5D-2443-999D-C859-F6F48638FBE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87775" y="1399495"/>
            <a:ext cx="365760" cy="365760"/>
          </a:xfrm>
          <a:prstGeom prst="rect">
            <a:avLst/>
          </a:prstGeom>
        </p:spPr>
      </p:pic>
      <p:pic>
        <p:nvPicPr>
          <p:cNvPr id="32" name="Graphic 31">
            <a:extLst>
              <a:ext uri="{FF2B5EF4-FFF2-40B4-BE49-F238E27FC236}">
                <a16:creationId xmlns:a16="http://schemas.microsoft.com/office/drawing/2014/main" id="{8203567E-8983-9B05-4514-1E797E8601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489524" y="1399495"/>
            <a:ext cx="365760" cy="365760"/>
          </a:xfrm>
          <a:prstGeom prst="rect">
            <a:avLst/>
          </a:prstGeom>
        </p:spPr>
      </p:pic>
      <p:pic>
        <p:nvPicPr>
          <p:cNvPr id="35" name="Graphic 34">
            <a:extLst>
              <a:ext uri="{FF2B5EF4-FFF2-40B4-BE49-F238E27FC236}">
                <a16:creationId xmlns:a16="http://schemas.microsoft.com/office/drawing/2014/main" id="{66200D77-5380-7C56-D290-AF5255EC972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86025" y="1399495"/>
            <a:ext cx="365760" cy="365760"/>
          </a:xfrm>
          <a:prstGeom prst="rect">
            <a:avLst/>
          </a:prstGeom>
        </p:spPr>
      </p:pic>
    </p:spTree>
    <p:extLst>
      <p:ext uri="{BB962C8B-B14F-4D97-AF65-F5344CB8AC3E}">
        <p14:creationId xmlns:p14="http://schemas.microsoft.com/office/powerpoint/2010/main" val="2779563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11389-E649-6F32-D133-A631D50BF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F9B79-4F3D-4999-C8BA-2CC6BA98652B}"/>
              </a:ext>
            </a:extLst>
          </p:cNvPr>
          <p:cNvSpPr>
            <a:spLocks noGrp="1"/>
          </p:cNvSpPr>
          <p:nvPr>
            <p:ph type="title"/>
          </p:nvPr>
        </p:nvSpPr>
        <p:spPr/>
        <p:txBody>
          <a:bodyPr/>
          <a:lstStyle/>
          <a:p>
            <a:r>
              <a:rPr lang="en-US"/>
              <a:t>Asundexian 50 mg provided an early and sustained </a:t>
            </a:r>
            <a:br>
              <a:rPr lang="en-US"/>
            </a:br>
            <a:r>
              <a:rPr lang="en-US"/>
              <a:t>benefit in reducing the risk of secondary ischemic stroke</a:t>
            </a:r>
            <a:endParaRPr lang="en-GB"/>
          </a:p>
        </p:txBody>
      </p:sp>
      <p:sp>
        <p:nvSpPr>
          <p:cNvPr id="3" name="Text Placeholder 2">
            <a:extLst>
              <a:ext uri="{FF2B5EF4-FFF2-40B4-BE49-F238E27FC236}">
                <a16:creationId xmlns:a16="http://schemas.microsoft.com/office/drawing/2014/main" id="{C8CD863B-3598-26A2-5C5B-B4C9F2458C47}"/>
              </a:ext>
            </a:extLst>
          </p:cNvPr>
          <p:cNvSpPr>
            <a:spLocks noGrp="1"/>
          </p:cNvSpPr>
          <p:nvPr>
            <p:ph type="body" sz="quarter" idx="14"/>
          </p:nvPr>
        </p:nvSpPr>
        <p:spPr/>
        <p:txBody>
          <a:bodyPr>
            <a:noAutofit/>
          </a:bodyPr>
          <a:lstStyle/>
          <a:p>
            <a:r>
              <a:rPr lang="en-US" dirty="0">
                <a:solidFill>
                  <a:schemeClr val="accent2"/>
                </a:solidFill>
              </a:rPr>
              <a:t>*p value is obtained from stratified log-rank test (stratified by baseline intention of DAPT). </a:t>
            </a:r>
            <a:r>
              <a:rPr lang="en-US" dirty="0" err="1">
                <a:solidFill>
                  <a:schemeClr val="accent2"/>
                </a:solidFill>
              </a:rPr>
              <a:t>csHR</a:t>
            </a:r>
            <a:r>
              <a:rPr lang="en-US" dirty="0">
                <a:solidFill>
                  <a:schemeClr val="accent2"/>
                </a:solidFill>
              </a:rPr>
              <a:t> and 95% CI are provided here. </a:t>
            </a:r>
            <a:r>
              <a:rPr lang="en-US" baseline="30000" dirty="0">
                <a:solidFill>
                  <a:schemeClr val="accent2"/>
                </a:solidFill>
              </a:rPr>
              <a:t>†</a:t>
            </a:r>
            <a:r>
              <a:rPr lang="en-US" dirty="0">
                <a:solidFill>
                  <a:schemeClr val="accent2"/>
                </a:solidFill>
              </a:rPr>
              <a:t>A primary outcome event of ischemic stroke occurred in 384 (6.2%) patients assigned asundexian and 518 (8.4%) patients assigned placebo.</a:t>
            </a:r>
          </a:p>
          <a:p>
            <a:r>
              <a:rPr lang="en-US" dirty="0">
                <a:solidFill>
                  <a:schemeClr val="accent2"/>
                </a:solidFill>
              </a:rPr>
              <a:t>Absolute risk reduction at 1 year was 1.9%, with a number needed to treat of 53. </a:t>
            </a:r>
            <a:br>
              <a:rPr lang="en-US" dirty="0">
                <a:solidFill>
                  <a:schemeClr val="accent2"/>
                </a:solidFill>
              </a:rPr>
            </a:br>
            <a:r>
              <a:rPr lang="en-US" dirty="0">
                <a:solidFill>
                  <a:schemeClr val="accent2"/>
                </a:solidFill>
              </a:rPr>
              <a:t>Cumulative incidence curves are estimated by Aalen–Johansen method, truncated at Day 820. </a:t>
            </a:r>
            <a:br>
              <a:rPr lang="en-US" dirty="0">
                <a:solidFill>
                  <a:schemeClr val="accent2"/>
                </a:solidFill>
              </a:rPr>
            </a:br>
            <a:r>
              <a:rPr lang="en-US" dirty="0">
                <a:solidFill>
                  <a:schemeClr val="accent2"/>
                </a:solidFill>
              </a:rPr>
              <a:t>CI, confidence interval; </a:t>
            </a:r>
            <a:r>
              <a:rPr lang="en-US" dirty="0" err="1">
                <a:solidFill>
                  <a:schemeClr val="accent2"/>
                </a:solidFill>
              </a:rPr>
              <a:t>csHR</a:t>
            </a:r>
            <a:r>
              <a:rPr lang="en-US" dirty="0">
                <a:solidFill>
                  <a:schemeClr val="accent2"/>
                </a:solidFill>
              </a:rPr>
              <a:t>, cause-specific hazard ratio; DAPT, dual antiplatelet therapy; HR, hazard ratio; TIA, transient ischemic attack.</a:t>
            </a:r>
            <a:br>
              <a:rPr lang="en-US" dirty="0">
                <a:solidFill>
                  <a:schemeClr val="accent2"/>
                </a:solidFill>
              </a:rPr>
            </a:br>
            <a:r>
              <a:rPr lang="en-GB" dirty="0">
                <a:solidFill>
                  <a:schemeClr val="accent2"/>
                </a:solidFill>
              </a:rPr>
              <a:t>Sharma M, et al. N Engl J Med 2026;394:1467–79. DOI: 10.1056/NEJMoa2513880.</a:t>
            </a:r>
          </a:p>
        </p:txBody>
      </p:sp>
      <p:sp>
        <p:nvSpPr>
          <p:cNvPr id="5" name="Text Placeholder 2">
            <a:extLst>
              <a:ext uri="{FF2B5EF4-FFF2-40B4-BE49-F238E27FC236}">
                <a16:creationId xmlns:a16="http://schemas.microsoft.com/office/drawing/2014/main" id="{713C78AD-CE39-CD16-D576-AA55126ADA61}"/>
              </a:ext>
            </a:extLst>
          </p:cNvPr>
          <p:cNvSpPr txBox="1">
            <a:spLocks/>
          </p:cNvSpPr>
          <p:nvPr/>
        </p:nvSpPr>
        <p:spPr>
          <a:xfrm>
            <a:off x="220895" y="4237452"/>
            <a:ext cx="8168640" cy="424427"/>
          </a:xfrm>
          <a:prstGeom prst="rect">
            <a:avLst/>
          </a:prstGeom>
        </p:spPr>
        <p:txBody>
          <a:bodyPr lIns="0" tIns="27000" rIns="27000" bIns="27000" anchor="b"/>
          <a:lstStyle>
            <a:lvl1pPr marL="0" indent="0" algn="l" defTabSz="914400" rtl="0" eaLnBrk="1" latinLnBrk="0" hangingPunct="1">
              <a:lnSpc>
                <a:spcPct val="100000"/>
              </a:lnSpc>
              <a:spcBef>
                <a:spcPts val="0"/>
              </a:spcBef>
              <a:buClr>
                <a:schemeClr val="accent3"/>
              </a:buClr>
              <a:buFont typeface="Arial" panose="020B0604020202020204" pitchFamily="34" charset="0"/>
              <a:buNone/>
              <a:defRPr sz="1000" kern="1200" spc="-30" baseline="0">
                <a:solidFill>
                  <a:schemeClr val="tx1"/>
                </a:solidFill>
                <a:latin typeface="Arial" panose="020B0604020202020204" pitchFamily="34" charset="0"/>
                <a:ea typeface="+mn-ea"/>
                <a:cs typeface="Arial" panose="020B0604020202020204" pitchFamily="34" charset="0"/>
              </a:defRPr>
            </a:lvl1pPr>
            <a:lvl2pPr marL="230188" indent="0" algn="l" defTabSz="914400" rtl="0" eaLnBrk="1" latinLnBrk="0" hangingPunct="1">
              <a:lnSpc>
                <a:spcPct val="90000"/>
              </a:lnSpc>
              <a:spcBef>
                <a:spcPts val="500"/>
              </a:spcBef>
              <a:buClr>
                <a:schemeClr val="accent3"/>
              </a:buClr>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684213" indent="-22225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914400"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1144588" indent="-230188"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788"/>
          </a:p>
        </p:txBody>
      </p:sp>
      <p:sp>
        <p:nvSpPr>
          <p:cNvPr id="8" name="Rounded Rectangle 7">
            <a:extLst>
              <a:ext uri="{FF2B5EF4-FFF2-40B4-BE49-F238E27FC236}">
                <a16:creationId xmlns:a16="http://schemas.microsoft.com/office/drawing/2014/main" id="{3B321E39-23C3-ACF4-4168-D761EC38DA56}"/>
              </a:ext>
            </a:extLst>
          </p:cNvPr>
          <p:cNvSpPr/>
          <p:nvPr/>
        </p:nvSpPr>
        <p:spPr>
          <a:xfrm>
            <a:off x="5666826" y="2608183"/>
            <a:ext cx="3126774" cy="1476931"/>
          </a:xfrm>
          <a:prstGeom prst="roundRect">
            <a:avLst>
              <a:gd name="adj" fmla="val 8548"/>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81000" tIns="34290" rIns="81000" bIns="34290" rtlCol="0" anchor="ctr"/>
          <a:lstStyle/>
          <a:p>
            <a:pPr algn="ctr"/>
            <a:r>
              <a:rPr lang="en-US" sz="1200" err="1">
                <a:solidFill>
                  <a:schemeClr val="bg1"/>
                </a:solidFill>
                <a:latin typeface="Arial" panose="020B0604020202020204" pitchFamily="34" charset="0"/>
                <a:ea typeface="Calibri"/>
                <a:cs typeface="Arial" panose="020B0604020202020204" pitchFamily="34" charset="0"/>
              </a:rPr>
              <a:t>Asundexian</a:t>
            </a:r>
            <a:r>
              <a:rPr lang="en-US" sz="1200">
                <a:solidFill>
                  <a:schemeClr val="bg1"/>
                </a:solidFill>
                <a:latin typeface="Arial" panose="020B0604020202020204" pitchFamily="34" charset="0"/>
                <a:ea typeface="Calibri"/>
                <a:cs typeface="Arial" panose="020B0604020202020204" pitchFamily="34" charset="0"/>
              </a:rPr>
              <a:t> 50 mg, in combination with antiplatelet therapy, provided </a:t>
            </a:r>
            <a:r>
              <a:rPr lang="en-US" sz="1200" b="1">
                <a:solidFill>
                  <a:schemeClr val="bg1"/>
                </a:solidFill>
                <a:latin typeface="Arial" panose="020B0604020202020204" pitchFamily="34" charset="0"/>
                <a:ea typeface="Calibri"/>
                <a:cs typeface="Arial" panose="020B0604020202020204" pitchFamily="34" charset="0"/>
              </a:rPr>
              <a:t>early </a:t>
            </a:r>
            <a:r>
              <a:rPr lang="en-US" sz="1200">
                <a:solidFill>
                  <a:schemeClr val="bg1"/>
                </a:solidFill>
                <a:latin typeface="Arial" panose="020B0604020202020204" pitchFamily="34" charset="0"/>
                <a:ea typeface="Calibri"/>
                <a:cs typeface="Arial" panose="020B0604020202020204" pitchFamily="34" charset="0"/>
              </a:rPr>
              <a:t>and</a:t>
            </a:r>
            <a:r>
              <a:rPr lang="en-US" sz="1200" b="1">
                <a:solidFill>
                  <a:schemeClr val="bg1"/>
                </a:solidFill>
                <a:latin typeface="Arial" panose="020B0604020202020204" pitchFamily="34" charset="0"/>
                <a:ea typeface="Calibri"/>
                <a:cs typeface="Arial" panose="020B0604020202020204" pitchFamily="34" charset="0"/>
              </a:rPr>
              <a:t> sustained</a:t>
            </a:r>
            <a:r>
              <a:rPr lang="en-US" sz="1200">
                <a:solidFill>
                  <a:schemeClr val="bg1"/>
                </a:solidFill>
                <a:latin typeface="Arial" panose="020B0604020202020204" pitchFamily="34" charset="0"/>
                <a:ea typeface="Calibri"/>
                <a:cs typeface="Arial" panose="020B0604020202020204" pitchFamily="34" charset="0"/>
              </a:rPr>
              <a:t> </a:t>
            </a:r>
            <a:r>
              <a:rPr lang="en-US" sz="1200" b="1">
                <a:solidFill>
                  <a:schemeClr val="bg1"/>
                </a:solidFill>
                <a:latin typeface="Arial" panose="020B0604020202020204" pitchFamily="34" charset="0"/>
                <a:ea typeface="Calibri"/>
                <a:cs typeface="Arial" panose="020B0604020202020204" pitchFamily="34" charset="0"/>
              </a:rPr>
              <a:t>benefit</a:t>
            </a:r>
            <a:r>
              <a:rPr lang="en-US" sz="1200">
                <a:solidFill>
                  <a:schemeClr val="bg1"/>
                </a:solidFill>
                <a:latin typeface="Arial" panose="020B0604020202020204" pitchFamily="34" charset="0"/>
                <a:ea typeface="Calibri"/>
                <a:cs typeface="Arial" panose="020B0604020202020204" pitchFamily="34" charset="0"/>
              </a:rPr>
              <a:t> in participants who experienced non-cardioembolic ischemic stroke or high-risk TIA</a:t>
            </a:r>
          </a:p>
        </p:txBody>
      </p:sp>
      <p:sp>
        <p:nvSpPr>
          <p:cNvPr id="10" name="Rounded Rectangle 9">
            <a:extLst>
              <a:ext uri="{FF2B5EF4-FFF2-40B4-BE49-F238E27FC236}">
                <a16:creationId xmlns:a16="http://schemas.microsoft.com/office/drawing/2014/main" id="{E45BF450-276F-FCB6-4A2C-FCEC6D71C9F3}"/>
              </a:ext>
            </a:extLst>
          </p:cNvPr>
          <p:cNvSpPr/>
          <p:nvPr/>
        </p:nvSpPr>
        <p:spPr>
          <a:xfrm>
            <a:off x="5656793" y="1515398"/>
            <a:ext cx="3126775" cy="1005840"/>
          </a:xfrm>
          <a:prstGeom prst="roundRect">
            <a:avLst>
              <a:gd name="adj" fmla="val 1092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81000" tIns="34290" rIns="81000" bIns="34290" rtlCol="0" anchor="ctr"/>
          <a:lstStyle/>
          <a:p>
            <a:pPr algn="ctr"/>
            <a:r>
              <a:rPr lang="en-US" sz="1200" err="1">
                <a:solidFill>
                  <a:schemeClr val="bg1"/>
                </a:solidFill>
                <a:latin typeface="Arial"/>
                <a:ea typeface="Calibri"/>
                <a:cs typeface="Arial"/>
              </a:rPr>
              <a:t>Asundexian</a:t>
            </a:r>
            <a:r>
              <a:rPr lang="en-US" sz="1200">
                <a:solidFill>
                  <a:schemeClr val="bg1"/>
                </a:solidFill>
                <a:latin typeface="Arial"/>
                <a:ea typeface="Calibri"/>
                <a:cs typeface="Arial"/>
              </a:rPr>
              <a:t> 50 mg significantly </a:t>
            </a:r>
            <a:br>
              <a:rPr lang="en-US" sz="1200">
                <a:solidFill>
                  <a:schemeClr val="bg1"/>
                </a:solidFill>
                <a:latin typeface="Arial" panose="020B0604020202020204" pitchFamily="34" charset="0"/>
                <a:ea typeface="Calibri"/>
                <a:cs typeface="Arial" panose="020B0604020202020204" pitchFamily="34" charset="0"/>
              </a:rPr>
            </a:br>
            <a:r>
              <a:rPr lang="en-US" sz="1200">
                <a:solidFill>
                  <a:schemeClr val="bg1"/>
                </a:solidFill>
                <a:latin typeface="Arial"/>
                <a:ea typeface="Calibri"/>
                <a:cs typeface="Arial"/>
              </a:rPr>
              <a:t>reduced ischemic stroke by </a:t>
            </a:r>
            <a:r>
              <a:rPr lang="en-US" sz="1200" b="1">
                <a:solidFill>
                  <a:schemeClr val="bg1"/>
                </a:solidFill>
                <a:latin typeface="Arial"/>
                <a:ea typeface="Calibri"/>
                <a:cs typeface="Arial"/>
              </a:rPr>
              <a:t>26% </a:t>
            </a:r>
            <a:br>
              <a:rPr lang="en-US" sz="1200" b="1">
                <a:solidFill>
                  <a:schemeClr val="bg1"/>
                </a:solidFill>
                <a:latin typeface="Arial" panose="020B0604020202020204" pitchFamily="34" charset="0"/>
                <a:ea typeface="Calibri"/>
                <a:cs typeface="Arial" panose="020B0604020202020204" pitchFamily="34" charset="0"/>
              </a:rPr>
            </a:br>
            <a:r>
              <a:rPr lang="en-US" sz="1200">
                <a:solidFill>
                  <a:schemeClr val="bg1"/>
                </a:solidFill>
                <a:latin typeface="Arial"/>
                <a:ea typeface="Calibri"/>
                <a:cs typeface="Arial"/>
              </a:rPr>
              <a:t>(HR: 0.74, 95% CI: 0.65–0.84, p&lt;0.001)</a:t>
            </a:r>
            <a:r>
              <a:rPr lang="en-US" sz="1200" baseline="30000">
                <a:solidFill>
                  <a:schemeClr val="bg1"/>
                </a:solidFill>
                <a:latin typeface="Arial"/>
                <a:ea typeface="Calibri"/>
                <a:cs typeface="Arial"/>
              </a:rPr>
              <a:t>†</a:t>
            </a:r>
          </a:p>
        </p:txBody>
      </p:sp>
      <p:sp>
        <p:nvSpPr>
          <p:cNvPr id="15" name="TextBox 14">
            <a:extLst>
              <a:ext uri="{FF2B5EF4-FFF2-40B4-BE49-F238E27FC236}">
                <a16:creationId xmlns:a16="http://schemas.microsoft.com/office/drawing/2014/main" id="{AC0020BD-3EEA-FEB0-6D7C-AAA2F0951C98}"/>
              </a:ext>
            </a:extLst>
          </p:cNvPr>
          <p:cNvSpPr txBox="1"/>
          <p:nvPr/>
        </p:nvSpPr>
        <p:spPr>
          <a:xfrm>
            <a:off x="344677" y="1231303"/>
            <a:ext cx="5089160" cy="169277"/>
          </a:xfrm>
          <a:prstGeom prst="rect">
            <a:avLst/>
          </a:prstGeom>
          <a:noFill/>
        </p:spPr>
        <p:txBody>
          <a:bodyPr wrap="square" lIns="0" tIns="0" rIns="0" bIns="0">
            <a:spAutoFit/>
          </a:bodyPr>
          <a:lstStyle/>
          <a:p>
            <a:r>
              <a:rPr lang="en-US" sz="1100" b="1">
                <a:solidFill>
                  <a:schemeClr val="tx2"/>
                </a:solidFill>
                <a:latin typeface="Arial" panose="020B0604020202020204" pitchFamily="34" charset="0"/>
                <a:cs typeface="Arial" panose="020B0604020202020204" pitchFamily="34" charset="0"/>
              </a:rPr>
              <a:t>Primary efficacy endpoint: Time to first occurrence of ischemic stroke*</a:t>
            </a:r>
          </a:p>
        </p:txBody>
      </p:sp>
      <p:grpSp>
        <p:nvGrpSpPr>
          <p:cNvPr id="21" name="Group 20">
            <a:extLst>
              <a:ext uri="{FF2B5EF4-FFF2-40B4-BE49-F238E27FC236}">
                <a16:creationId xmlns:a16="http://schemas.microsoft.com/office/drawing/2014/main" id="{878F520A-0C37-7DB9-A3D4-F9D860FC02C2}"/>
              </a:ext>
            </a:extLst>
          </p:cNvPr>
          <p:cNvGrpSpPr/>
          <p:nvPr/>
        </p:nvGrpSpPr>
        <p:grpSpPr>
          <a:xfrm>
            <a:off x="605161" y="1538264"/>
            <a:ext cx="4585708" cy="2538029"/>
            <a:chOff x="449129" y="1662362"/>
            <a:chExt cx="4685090" cy="2593031"/>
          </a:xfrm>
        </p:grpSpPr>
        <p:sp>
          <p:nvSpPr>
            <p:cNvPr id="213" name="Freeform 212">
              <a:extLst>
                <a:ext uri="{FF2B5EF4-FFF2-40B4-BE49-F238E27FC236}">
                  <a16:creationId xmlns:a16="http://schemas.microsoft.com/office/drawing/2014/main" id="{955D3861-4DBC-EB5A-1C4D-2DA23004F933}"/>
                </a:ext>
              </a:extLst>
            </p:cNvPr>
            <p:cNvSpPr/>
            <p:nvPr/>
          </p:nvSpPr>
          <p:spPr>
            <a:xfrm>
              <a:off x="1247775" y="2394727"/>
              <a:ext cx="3751797" cy="1106469"/>
            </a:xfrm>
            <a:custGeom>
              <a:avLst/>
              <a:gdLst>
                <a:gd name="csX0" fmla="*/ 0 w 3613112"/>
                <a:gd name="csY0" fmla="*/ 1226345 h 1226344"/>
                <a:gd name="csX1" fmla="*/ 0 w 3613112"/>
                <a:gd name="csY1" fmla="*/ 1170941 h 1226344"/>
                <a:gd name="csX2" fmla="*/ 5606 w 3613112"/>
                <a:gd name="csY2" fmla="*/ 1170941 h 1226344"/>
                <a:gd name="csX3" fmla="*/ 5606 w 3613112"/>
                <a:gd name="csY3" fmla="*/ 1116547 h 1226344"/>
                <a:gd name="csX4" fmla="*/ 11721 w 3613112"/>
                <a:gd name="csY4" fmla="*/ 1116547 h 1226344"/>
                <a:gd name="csX5" fmla="*/ 11721 w 3613112"/>
                <a:gd name="csY5" fmla="*/ 1077172 h 1226344"/>
                <a:gd name="csX6" fmla="*/ 27520 w 3613112"/>
                <a:gd name="csY6" fmla="*/ 1077172 h 1226344"/>
                <a:gd name="csX7" fmla="*/ 27520 w 3613112"/>
                <a:gd name="csY7" fmla="*/ 1057687 h 1226344"/>
                <a:gd name="csX8" fmla="*/ 32616 w 3613112"/>
                <a:gd name="csY8" fmla="*/ 1057687 h 1226344"/>
                <a:gd name="csX9" fmla="*/ 32616 w 3613112"/>
                <a:gd name="csY9" fmla="*/ 1036173 h 1226344"/>
                <a:gd name="csX10" fmla="*/ 39751 w 3613112"/>
                <a:gd name="csY10" fmla="*/ 1036173 h 1226344"/>
                <a:gd name="csX11" fmla="*/ 39751 w 3613112"/>
                <a:gd name="csY11" fmla="*/ 1019124 h 1226344"/>
                <a:gd name="csX12" fmla="*/ 48415 w 3613112"/>
                <a:gd name="csY12" fmla="*/ 1019124 h 1226344"/>
                <a:gd name="csX13" fmla="*/ 48415 w 3613112"/>
                <a:gd name="csY13" fmla="*/ 1001264 h 1226344"/>
                <a:gd name="csX14" fmla="*/ 61156 w 3613112"/>
                <a:gd name="csY14" fmla="*/ 1001264 h 1226344"/>
                <a:gd name="csX15" fmla="*/ 61156 w 3613112"/>
                <a:gd name="csY15" fmla="*/ 992739 h 1226344"/>
                <a:gd name="csX16" fmla="*/ 66762 w 3613112"/>
                <a:gd name="csY16" fmla="*/ 992739 h 1226344"/>
                <a:gd name="csX17" fmla="*/ 66762 w 3613112"/>
                <a:gd name="csY17" fmla="*/ 981779 h 1226344"/>
                <a:gd name="csX18" fmla="*/ 72877 w 3613112"/>
                <a:gd name="csY18" fmla="*/ 981779 h 1226344"/>
                <a:gd name="csX19" fmla="*/ 72877 w 3613112"/>
                <a:gd name="csY19" fmla="*/ 963918 h 1226344"/>
                <a:gd name="csX20" fmla="*/ 82560 w 3613112"/>
                <a:gd name="csY20" fmla="*/ 963918 h 1226344"/>
                <a:gd name="csX21" fmla="*/ 82560 w 3613112"/>
                <a:gd name="csY21" fmla="*/ 954176 h 1226344"/>
                <a:gd name="csX22" fmla="*/ 87147 w 3613112"/>
                <a:gd name="csY22" fmla="*/ 954176 h 1226344"/>
                <a:gd name="csX23" fmla="*/ 87147 w 3613112"/>
                <a:gd name="csY23" fmla="*/ 947681 h 1226344"/>
                <a:gd name="csX24" fmla="*/ 94791 w 3613112"/>
                <a:gd name="csY24" fmla="*/ 947681 h 1226344"/>
                <a:gd name="csX25" fmla="*/ 94791 w 3613112"/>
                <a:gd name="csY25" fmla="*/ 939563 h 1226344"/>
                <a:gd name="csX26" fmla="*/ 106513 w 3613112"/>
                <a:gd name="csY26" fmla="*/ 939563 h 1226344"/>
                <a:gd name="csX27" fmla="*/ 106513 w 3613112"/>
                <a:gd name="csY27" fmla="*/ 925355 h 1226344"/>
                <a:gd name="csX28" fmla="*/ 119763 w 3613112"/>
                <a:gd name="csY28" fmla="*/ 925355 h 1226344"/>
                <a:gd name="csX29" fmla="*/ 119763 w 3613112"/>
                <a:gd name="csY29" fmla="*/ 917237 h 1226344"/>
                <a:gd name="csX30" fmla="*/ 128937 w 3613112"/>
                <a:gd name="csY30" fmla="*/ 917237 h 1226344"/>
                <a:gd name="csX31" fmla="*/ 128937 w 3613112"/>
                <a:gd name="csY31" fmla="*/ 907494 h 1226344"/>
                <a:gd name="csX32" fmla="*/ 136581 w 3613112"/>
                <a:gd name="csY32" fmla="*/ 907494 h 1226344"/>
                <a:gd name="csX33" fmla="*/ 136581 w 3613112"/>
                <a:gd name="csY33" fmla="*/ 897752 h 1226344"/>
                <a:gd name="csX34" fmla="*/ 143206 w 3613112"/>
                <a:gd name="csY34" fmla="*/ 897752 h 1226344"/>
                <a:gd name="csX35" fmla="*/ 143206 w 3613112"/>
                <a:gd name="csY35" fmla="*/ 890040 h 1226344"/>
                <a:gd name="csX36" fmla="*/ 149832 w 3613112"/>
                <a:gd name="csY36" fmla="*/ 890040 h 1226344"/>
                <a:gd name="csX37" fmla="*/ 149832 w 3613112"/>
                <a:gd name="csY37" fmla="*/ 881921 h 1226344"/>
                <a:gd name="csX38" fmla="*/ 168688 w 3613112"/>
                <a:gd name="csY38" fmla="*/ 881921 h 1226344"/>
                <a:gd name="csX39" fmla="*/ 168688 w 3613112"/>
                <a:gd name="csY39" fmla="*/ 867714 h 1226344"/>
                <a:gd name="csX40" fmla="*/ 176842 w 3613112"/>
                <a:gd name="csY40" fmla="*/ 867714 h 1226344"/>
                <a:gd name="csX41" fmla="*/ 176842 w 3613112"/>
                <a:gd name="csY41" fmla="*/ 858377 h 1226344"/>
                <a:gd name="csX42" fmla="*/ 185506 w 3613112"/>
                <a:gd name="csY42" fmla="*/ 858377 h 1226344"/>
                <a:gd name="csX43" fmla="*/ 185506 w 3613112"/>
                <a:gd name="csY43" fmla="*/ 850665 h 1226344"/>
                <a:gd name="csX44" fmla="*/ 198247 w 3613112"/>
                <a:gd name="csY44" fmla="*/ 850665 h 1226344"/>
                <a:gd name="csX45" fmla="*/ 198247 w 3613112"/>
                <a:gd name="csY45" fmla="*/ 840922 h 1226344"/>
                <a:gd name="csX46" fmla="*/ 212516 w 3613112"/>
                <a:gd name="csY46" fmla="*/ 840922 h 1226344"/>
                <a:gd name="csX47" fmla="*/ 212516 w 3613112"/>
                <a:gd name="csY47" fmla="*/ 834428 h 1226344"/>
                <a:gd name="csX48" fmla="*/ 233411 w 3613112"/>
                <a:gd name="csY48" fmla="*/ 834428 h 1226344"/>
                <a:gd name="csX49" fmla="*/ 233411 w 3613112"/>
                <a:gd name="csY49" fmla="*/ 829151 h 1226344"/>
                <a:gd name="csX50" fmla="*/ 243604 w 3613112"/>
                <a:gd name="csY50" fmla="*/ 829151 h 1226344"/>
                <a:gd name="csX51" fmla="*/ 243604 w 3613112"/>
                <a:gd name="csY51" fmla="*/ 821844 h 1226344"/>
                <a:gd name="csX52" fmla="*/ 250229 w 3613112"/>
                <a:gd name="csY52" fmla="*/ 821844 h 1226344"/>
                <a:gd name="csX53" fmla="*/ 250229 w 3613112"/>
                <a:gd name="csY53" fmla="*/ 814131 h 1226344"/>
                <a:gd name="csX54" fmla="*/ 278768 w 3613112"/>
                <a:gd name="csY54" fmla="*/ 814131 h 1226344"/>
                <a:gd name="csX55" fmla="*/ 278768 w 3613112"/>
                <a:gd name="csY55" fmla="*/ 805607 h 1226344"/>
                <a:gd name="csX56" fmla="*/ 286413 w 3613112"/>
                <a:gd name="csY56" fmla="*/ 805607 h 1226344"/>
                <a:gd name="csX57" fmla="*/ 286413 w 3613112"/>
                <a:gd name="csY57" fmla="*/ 795865 h 1226344"/>
                <a:gd name="csX58" fmla="*/ 293038 w 3613112"/>
                <a:gd name="csY58" fmla="*/ 795865 h 1226344"/>
                <a:gd name="csX59" fmla="*/ 293038 w 3613112"/>
                <a:gd name="csY59" fmla="*/ 784905 h 1226344"/>
                <a:gd name="csX60" fmla="*/ 306288 w 3613112"/>
                <a:gd name="csY60" fmla="*/ 784905 h 1226344"/>
                <a:gd name="csX61" fmla="*/ 306288 w 3613112"/>
                <a:gd name="csY61" fmla="*/ 778410 h 1226344"/>
                <a:gd name="csX62" fmla="*/ 320048 w 3613112"/>
                <a:gd name="csY62" fmla="*/ 778410 h 1226344"/>
                <a:gd name="csX63" fmla="*/ 320048 w 3613112"/>
                <a:gd name="csY63" fmla="*/ 762985 h 1226344"/>
                <a:gd name="csX64" fmla="*/ 327693 w 3613112"/>
                <a:gd name="csY64" fmla="*/ 762985 h 1226344"/>
                <a:gd name="csX65" fmla="*/ 327693 w 3613112"/>
                <a:gd name="csY65" fmla="*/ 756490 h 1226344"/>
                <a:gd name="csX66" fmla="*/ 339924 w 3613112"/>
                <a:gd name="csY66" fmla="*/ 756490 h 1226344"/>
                <a:gd name="csX67" fmla="*/ 339924 w 3613112"/>
                <a:gd name="csY67" fmla="*/ 748777 h 1226344"/>
                <a:gd name="csX68" fmla="*/ 356742 w 3613112"/>
                <a:gd name="csY68" fmla="*/ 748777 h 1226344"/>
                <a:gd name="csX69" fmla="*/ 356742 w 3613112"/>
                <a:gd name="csY69" fmla="*/ 741877 h 1226344"/>
                <a:gd name="csX70" fmla="*/ 369992 w 3613112"/>
                <a:gd name="csY70" fmla="*/ 741877 h 1226344"/>
                <a:gd name="csX71" fmla="*/ 369992 w 3613112"/>
                <a:gd name="csY71" fmla="*/ 735788 h 1226344"/>
                <a:gd name="csX72" fmla="*/ 392416 w 3613112"/>
                <a:gd name="csY72" fmla="*/ 735788 h 1226344"/>
                <a:gd name="csX73" fmla="*/ 392416 w 3613112"/>
                <a:gd name="csY73" fmla="*/ 727669 h 1226344"/>
                <a:gd name="csX74" fmla="*/ 398532 w 3613112"/>
                <a:gd name="csY74" fmla="*/ 727669 h 1226344"/>
                <a:gd name="csX75" fmla="*/ 398532 w 3613112"/>
                <a:gd name="csY75" fmla="*/ 721580 h 1226344"/>
                <a:gd name="csX76" fmla="*/ 418407 w 3613112"/>
                <a:gd name="csY76" fmla="*/ 721580 h 1226344"/>
                <a:gd name="csX77" fmla="*/ 418407 w 3613112"/>
                <a:gd name="csY77" fmla="*/ 709808 h 1226344"/>
                <a:gd name="csX78" fmla="*/ 445885 w 3613112"/>
                <a:gd name="csY78" fmla="*/ 709808 h 1226344"/>
                <a:gd name="csX79" fmla="*/ 445885 w 3613112"/>
                <a:gd name="csY79" fmla="*/ 701631 h 1226344"/>
                <a:gd name="csX80" fmla="*/ 465803 w 3613112"/>
                <a:gd name="csY80" fmla="*/ 701631 h 1226344"/>
                <a:gd name="csX81" fmla="*/ 465803 w 3613112"/>
                <a:gd name="csY81" fmla="*/ 692353 h 1226344"/>
                <a:gd name="csX82" fmla="*/ 479563 w 3613112"/>
                <a:gd name="csY82" fmla="*/ 692353 h 1226344"/>
                <a:gd name="csX83" fmla="*/ 479563 w 3613112"/>
                <a:gd name="csY83" fmla="*/ 685859 h 1226344"/>
                <a:gd name="csX84" fmla="*/ 490265 w 3613112"/>
                <a:gd name="csY84" fmla="*/ 685859 h 1226344"/>
                <a:gd name="csX85" fmla="*/ 490265 w 3613112"/>
                <a:gd name="csY85" fmla="*/ 678958 h 1226344"/>
                <a:gd name="csX86" fmla="*/ 503006 w 3613112"/>
                <a:gd name="csY86" fmla="*/ 678958 h 1226344"/>
                <a:gd name="csX87" fmla="*/ 503006 w 3613112"/>
                <a:gd name="csY87" fmla="*/ 671651 h 1226344"/>
                <a:gd name="csX88" fmla="*/ 517276 w 3613112"/>
                <a:gd name="csY88" fmla="*/ 671651 h 1226344"/>
                <a:gd name="csX89" fmla="*/ 517276 w 3613112"/>
                <a:gd name="csY89" fmla="*/ 664750 h 1226344"/>
                <a:gd name="csX90" fmla="*/ 539190 w 3613112"/>
                <a:gd name="csY90" fmla="*/ 664750 h 1226344"/>
                <a:gd name="csX91" fmla="*/ 539190 w 3613112"/>
                <a:gd name="csY91" fmla="*/ 660691 h 1226344"/>
                <a:gd name="csX92" fmla="*/ 558556 w 3613112"/>
                <a:gd name="csY92" fmla="*/ 660691 h 1226344"/>
                <a:gd name="csX93" fmla="*/ 558556 w 3613112"/>
                <a:gd name="csY93" fmla="*/ 654602 h 1226344"/>
                <a:gd name="csX94" fmla="*/ 580980 w 3613112"/>
                <a:gd name="csY94" fmla="*/ 654602 h 1226344"/>
                <a:gd name="csX95" fmla="*/ 580980 w 3613112"/>
                <a:gd name="csY95" fmla="*/ 648919 h 1226344"/>
                <a:gd name="csX96" fmla="*/ 600345 w 3613112"/>
                <a:gd name="csY96" fmla="*/ 648919 h 1226344"/>
                <a:gd name="csX97" fmla="*/ 600345 w 3613112"/>
                <a:gd name="csY97" fmla="*/ 641207 h 1226344"/>
                <a:gd name="csX98" fmla="*/ 624808 w 3613112"/>
                <a:gd name="csY98" fmla="*/ 641207 h 1226344"/>
                <a:gd name="csX99" fmla="*/ 624808 w 3613112"/>
                <a:gd name="csY99" fmla="*/ 634306 h 1226344"/>
                <a:gd name="csX100" fmla="*/ 653857 w 3613112"/>
                <a:gd name="csY100" fmla="*/ 634306 h 1226344"/>
                <a:gd name="csX101" fmla="*/ 653857 w 3613112"/>
                <a:gd name="csY101" fmla="*/ 627405 h 1226344"/>
                <a:gd name="csX102" fmla="*/ 666088 w 3613112"/>
                <a:gd name="csY102" fmla="*/ 627405 h 1226344"/>
                <a:gd name="csX103" fmla="*/ 666088 w 3613112"/>
                <a:gd name="csY103" fmla="*/ 614010 h 1226344"/>
                <a:gd name="csX104" fmla="*/ 712464 w 3613112"/>
                <a:gd name="csY104" fmla="*/ 614010 h 1226344"/>
                <a:gd name="csX105" fmla="*/ 712464 w 3613112"/>
                <a:gd name="csY105" fmla="*/ 603456 h 1226344"/>
                <a:gd name="csX106" fmla="*/ 724186 w 3613112"/>
                <a:gd name="csY106" fmla="*/ 603456 h 1226344"/>
                <a:gd name="csX107" fmla="*/ 724186 w 3613112"/>
                <a:gd name="csY107" fmla="*/ 592495 h 1226344"/>
                <a:gd name="csX108" fmla="*/ 760370 w 3613112"/>
                <a:gd name="csY108" fmla="*/ 592495 h 1226344"/>
                <a:gd name="csX109" fmla="*/ 760370 w 3613112"/>
                <a:gd name="csY109" fmla="*/ 584377 h 1226344"/>
                <a:gd name="csX110" fmla="*/ 782284 w 3613112"/>
                <a:gd name="csY110" fmla="*/ 584377 h 1226344"/>
                <a:gd name="csX111" fmla="*/ 782284 w 3613112"/>
                <a:gd name="csY111" fmla="*/ 576258 h 1226344"/>
                <a:gd name="csX112" fmla="*/ 795024 w 3613112"/>
                <a:gd name="csY112" fmla="*/ 576258 h 1226344"/>
                <a:gd name="csX113" fmla="*/ 795024 w 3613112"/>
                <a:gd name="csY113" fmla="*/ 569358 h 1226344"/>
                <a:gd name="csX114" fmla="*/ 800064 w 3613112"/>
                <a:gd name="csY114" fmla="*/ 569358 h 1226344"/>
                <a:gd name="csX115" fmla="*/ 800064 w 3613112"/>
                <a:gd name="csY115" fmla="*/ 560775 h 1226344"/>
                <a:gd name="csX116" fmla="*/ 826112 w 3613112"/>
                <a:gd name="csY116" fmla="*/ 560775 h 1226344"/>
                <a:gd name="csX117" fmla="*/ 826112 w 3613112"/>
                <a:gd name="csY117" fmla="*/ 554338 h 1226344"/>
                <a:gd name="csX118" fmla="*/ 845478 w 3613112"/>
                <a:gd name="csY118" fmla="*/ 554338 h 1226344"/>
                <a:gd name="csX119" fmla="*/ 845478 w 3613112"/>
                <a:gd name="csY119" fmla="*/ 546626 h 1226344"/>
                <a:gd name="csX120" fmla="*/ 864334 w 3613112"/>
                <a:gd name="csY120" fmla="*/ 546626 h 1226344"/>
                <a:gd name="csX121" fmla="*/ 864334 w 3613112"/>
                <a:gd name="csY121" fmla="*/ 541349 h 1226344"/>
                <a:gd name="csX122" fmla="*/ 893383 w 3613112"/>
                <a:gd name="csY122" fmla="*/ 541349 h 1226344"/>
                <a:gd name="csX123" fmla="*/ 893383 w 3613112"/>
                <a:gd name="csY123" fmla="*/ 534448 h 1226344"/>
                <a:gd name="csX124" fmla="*/ 955049 w 3613112"/>
                <a:gd name="csY124" fmla="*/ 534448 h 1226344"/>
                <a:gd name="csX125" fmla="*/ 955049 w 3613112"/>
                <a:gd name="csY125" fmla="*/ 526329 h 1226344"/>
                <a:gd name="csX126" fmla="*/ 993781 w 3613112"/>
                <a:gd name="csY126" fmla="*/ 526329 h 1226344"/>
                <a:gd name="csX127" fmla="*/ 993781 w 3613112"/>
                <a:gd name="csY127" fmla="*/ 520646 h 1226344"/>
                <a:gd name="csX128" fmla="*/ 1008560 w 3613112"/>
                <a:gd name="csY128" fmla="*/ 520646 h 1226344"/>
                <a:gd name="csX129" fmla="*/ 1008560 w 3613112"/>
                <a:gd name="csY129" fmla="*/ 512122 h 1226344"/>
                <a:gd name="csX130" fmla="*/ 1028945 w 3613112"/>
                <a:gd name="csY130" fmla="*/ 512122 h 1226344"/>
                <a:gd name="csX131" fmla="*/ 1028945 w 3613112"/>
                <a:gd name="csY131" fmla="*/ 503598 h 1226344"/>
                <a:gd name="csX132" fmla="*/ 1051879 w 3613112"/>
                <a:gd name="csY132" fmla="*/ 503598 h 1226344"/>
                <a:gd name="csX133" fmla="*/ 1051879 w 3613112"/>
                <a:gd name="csY133" fmla="*/ 497509 h 1226344"/>
                <a:gd name="csX134" fmla="*/ 1080418 w 3613112"/>
                <a:gd name="csY134" fmla="*/ 497509 h 1226344"/>
                <a:gd name="csX135" fmla="*/ 1080418 w 3613112"/>
                <a:gd name="csY135" fmla="*/ 490202 h 1226344"/>
                <a:gd name="csX136" fmla="*/ 1115073 w 3613112"/>
                <a:gd name="csY136" fmla="*/ 490202 h 1226344"/>
                <a:gd name="csX137" fmla="*/ 1115073 w 3613112"/>
                <a:gd name="csY137" fmla="*/ 482489 h 1226344"/>
                <a:gd name="csX138" fmla="*/ 1148708 w 3613112"/>
                <a:gd name="csY138" fmla="*/ 482489 h 1226344"/>
                <a:gd name="csX139" fmla="*/ 1148708 w 3613112"/>
                <a:gd name="csY139" fmla="*/ 475589 h 1226344"/>
                <a:gd name="csX140" fmla="*/ 1185402 w 3613112"/>
                <a:gd name="csY140" fmla="*/ 475589 h 1226344"/>
                <a:gd name="csX141" fmla="*/ 1185402 w 3613112"/>
                <a:gd name="csY141" fmla="*/ 467876 h 1226344"/>
                <a:gd name="csX142" fmla="*/ 1199672 w 3613112"/>
                <a:gd name="csY142" fmla="*/ 467876 h 1226344"/>
                <a:gd name="csX143" fmla="*/ 1199672 w 3613112"/>
                <a:gd name="csY143" fmla="*/ 461787 h 1226344"/>
                <a:gd name="csX144" fmla="*/ 1307713 w 3613112"/>
                <a:gd name="csY144" fmla="*/ 461787 h 1226344"/>
                <a:gd name="csX145" fmla="*/ 1307713 w 3613112"/>
                <a:gd name="csY145" fmla="*/ 452857 h 1226344"/>
                <a:gd name="csX146" fmla="*/ 1317906 w 3613112"/>
                <a:gd name="csY146" fmla="*/ 452857 h 1226344"/>
                <a:gd name="csX147" fmla="*/ 1317906 w 3613112"/>
                <a:gd name="csY147" fmla="*/ 444738 h 1226344"/>
                <a:gd name="csX148" fmla="*/ 1338801 w 3613112"/>
                <a:gd name="csY148" fmla="*/ 444738 h 1226344"/>
                <a:gd name="csX149" fmla="*/ 1338801 w 3613112"/>
                <a:gd name="csY149" fmla="*/ 437837 h 1226344"/>
                <a:gd name="csX150" fmla="*/ 1396899 w 3613112"/>
                <a:gd name="csY150" fmla="*/ 437837 h 1226344"/>
                <a:gd name="csX151" fmla="*/ 1396899 w 3613112"/>
                <a:gd name="csY151" fmla="*/ 430531 h 1226344"/>
                <a:gd name="csX152" fmla="*/ 1432573 w 3613112"/>
                <a:gd name="csY152" fmla="*/ 430531 h 1226344"/>
                <a:gd name="csX153" fmla="*/ 1432573 w 3613112"/>
                <a:gd name="csY153" fmla="*/ 423630 h 1226344"/>
                <a:gd name="csX154" fmla="*/ 1471815 w 3613112"/>
                <a:gd name="csY154" fmla="*/ 423630 h 1226344"/>
                <a:gd name="csX155" fmla="*/ 1471815 w 3613112"/>
                <a:gd name="csY155" fmla="*/ 416729 h 1226344"/>
                <a:gd name="csX156" fmla="*/ 1508424 w 3613112"/>
                <a:gd name="csY156" fmla="*/ 416729 h 1226344"/>
                <a:gd name="csX157" fmla="*/ 1508424 w 3613112"/>
                <a:gd name="csY157" fmla="*/ 409364 h 1226344"/>
                <a:gd name="csX158" fmla="*/ 1546221 w 3613112"/>
                <a:gd name="csY158" fmla="*/ 409364 h 1226344"/>
                <a:gd name="csX159" fmla="*/ 1546221 w 3613112"/>
                <a:gd name="csY159" fmla="*/ 402522 h 1226344"/>
                <a:gd name="csX160" fmla="*/ 1572212 w 3613112"/>
                <a:gd name="csY160" fmla="*/ 402522 h 1226344"/>
                <a:gd name="csX161" fmla="*/ 1572212 w 3613112"/>
                <a:gd name="csY161" fmla="*/ 395621 h 1226344"/>
                <a:gd name="csX162" fmla="*/ 1579856 w 3613112"/>
                <a:gd name="csY162" fmla="*/ 395621 h 1226344"/>
                <a:gd name="csX163" fmla="*/ 1579856 w 3613112"/>
                <a:gd name="csY163" fmla="*/ 389938 h 1226344"/>
                <a:gd name="csX164" fmla="*/ 1674648 w 3613112"/>
                <a:gd name="csY164" fmla="*/ 389938 h 1226344"/>
                <a:gd name="csX165" fmla="*/ 1674648 w 3613112"/>
                <a:gd name="csY165" fmla="*/ 374919 h 1226344"/>
                <a:gd name="csX166" fmla="*/ 1720514 w 3613112"/>
                <a:gd name="csY166" fmla="*/ 374919 h 1226344"/>
                <a:gd name="csX167" fmla="*/ 1720514 w 3613112"/>
                <a:gd name="csY167" fmla="*/ 368018 h 1226344"/>
                <a:gd name="csX168" fmla="*/ 1734784 w 3613112"/>
                <a:gd name="csY168" fmla="*/ 368018 h 1226344"/>
                <a:gd name="csX169" fmla="*/ 1734784 w 3613112"/>
                <a:gd name="csY169" fmla="*/ 359494 h 1226344"/>
                <a:gd name="csX170" fmla="*/ 1764343 w 3613112"/>
                <a:gd name="csY170" fmla="*/ 359494 h 1226344"/>
                <a:gd name="csX171" fmla="*/ 1764343 w 3613112"/>
                <a:gd name="csY171" fmla="*/ 351781 h 1226344"/>
                <a:gd name="csX172" fmla="*/ 1844865 w 3613112"/>
                <a:gd name="csY172" fmla="*/ 351781 h 1226344"/>
                <a:gd name="csX173" fmla="*/ 1844865 w 3613112"/>
                <a:gd name="csY173" fmla="*/ 345286 h 1226344"/>
                <a:gd name="csX174" fmla="*/ 1882577 w 3613112"/>
                <a:gd name="csY174" fmla="*/ 345286 h 1226344"/>
                <a:gd name="csX175" fmla="*/ 1882577 w 3613112"/>
                <a:gd name="csY175" fmla="*/ 337980 h 1226344"/>
                <a:gd name="csX176" fmla="*/ 1898886 w 3613112"/>
                <a:gd name="csY176" fmla="*/ 337980 h 1226344"/>
                <a:gd name="csX177" fmla="*/ 1898886 w 3613112"/>
                <a:gd name="csY177" fmla="*/ 331485 h 1226344"/>
                <a:gd name="csX178" fmla="*/ 1937617 w 3613112"/>
                <a:gd name="csY178" fmla="*/ 331485 h 1226344"/>
                <a:gd name="csX179" fmla="*/ 1937617 w 3613112"/>
                <a:gd name="csY179" fmla="*/ 324178 h 1226344"/>
                <a:gd name="csX180" fmla="*/ 2048207 w 3613112"/>
                <a:gd name="csY180" fmla="*/ 324178 h 1226344"/>
                <a:gd name="csX181" fmla="*/ 2048207 w 3613112"/>
                <a:gd name="csY181" fmla="*/ 317277 h 1226344"/>
                <a:gd name="csX182" fmla="*/ 2097132 w 3613112"/>
                <a:gd name="csY182" fmla="*/ 317277 h 1226344"/>
                <a:gd name="csX183" fmla="*/ 2097132 w 3613112"/>
                <a:gd name="csY183" fmla="*/ 311594 h 1226344"/>
                <a:gd name="csX184" fmla="*/ 2154211 w 3613112"/>
                <a:gd name="csY184" fmla="*/ 311594 h 1226344"/>
                <a:gd name="csX185" fmla="*/ 2154211 w 3613112"/>
                <a:gd name="csY185" fmla="*/ 305911 h 1226344"/>
                <a:gd name="csX186" fmla="*/ 2172048 w 3613112"/>
                <a:gd name="csY186" fmla="*/ 305911 h 1226344"/>
                <a:gd name="csX187" fmla="*/ 2172048 w 3613112"/>
                <a:gd name="csY187" fmla="*/ 299417 h 1226344"/>
                <a:gd name="csX188" fmla="*/ 2182750 w 3613112"/>
                <a:gd name="csY188" fmla="*/ 299417 h 1226344"/>
                <a:gd name="csX189" fmla="*/ 2182750 w 3613112"/>
                <a:gd name="csY189" fmla="*/ 291298 h 1226344"/>
                <a:gd name="csX190" fmla="*/ 2188865 w 3613112"/>
                <a:gd name="csY190" fmla="*/ 291298 h 1226344"/>
                <a:gd name="csX191" fmla="*/ 2188865 w 3613112"/>
                <a:gd name="csY191" fmla="*/ 286833 h 1226344"/>
                <a:gd name="csX192" fmla="*/ 2264801 w 3613112"/>
                <a:gd name="csY192" fmla="*/ 286833 h 1226344"/>
                <a:gd name="csX193" fmla="*/ 2264801 w 3613112"/>
                <a:gd name="csY193" fmla="*/ 274249 h 1226344"/>
                <a:gd name="csX194" fmla="*/ 2275503 w 3613112"/>
                <a:gd name="csY194" fmla="*/ 274249 h 1226344"/>
                <a:gd name="csX195" fmla="*/ 2275503 w 3613112"/>
                <a:gd name="csY195" fmla="*/ 265319 h 1226344"/>
                <a:gd name="csX196" fmla="*/ 2284166 w 3613112"/>
                <a:gd name="csY196" fmla="*/ 265319 h 1226344"/>
                <a:gd name="csX197" fmla="*/ 2284166 w 3613112"/>
                <a:gd name="csY197" fmla="*/ 258418 h 1226344"/>
                <a:gd name="csX198" fmla="*/ 2314745 w 3613112"/>
                <a:gd name="csY198" fmla="*/ 258418 h 1226344"/>
                <a:gd name="csX199" fmla="*/ 2314745 w 3613112"/>
                <a:gd name="csY199" fmla="*/ 250299 h 1226344"/>
                <a:gd name="csX200" fmla="*/ 2334110 w 3613112"/>
                <a:gd name="csY200" fmla="*/ 250299 h 1226344"/>
                <a:gd name="csX201" fmla="*/ 2334110 w 3613112"/>
                <a:gd name="csY201" fmla="*/ 242993 h 1226344"/>
                <a:gd name="csX202" fmla="*/ 2414632 w 3613112"/>
                <a:gd name="csY202" fmla="*/ 242993 h 1226344"/>
                <a:gd name="csX203" fmla="*/ 2414632 w 3613112"/>
                <a:gd name="csY203" fmla="*/ 225563 h 1226344"/>
                <a:gd name="csX204" fmla="*/ 2471904 w 3613112"/>
                <a:gd name="csY204" fmla="*/ 225563 h 1226344"/>
                <a:gd name="csX205" fmla="*/ 2471904 w 3613112"/>
                <a:gd name="csY205" fmla="*/ 215089 h 1226344"/>
                <a:gd name="csX206" fmla="*/ 2488810 w 3613112"/>
                <a:gd name="csY206" fmla="*/ 215089 h 1226344"/>
                <a:gd name="csX207" fmla="*/ 2488810 w 3613112"/>
                <a:gd name="csY207" fmla="*/ 206860 h 1226344"/>
                <a:gd name="csX208" fmla="*/ 2521684 w 3613112"/>
                <a:gd name="csY208" fmla="*/ 206860 h 1226344"/>
                <a:gd name="csX209" fmla="*/ 2521684 w 3613112"/>
                <a:gd name="csY209" fmla="*/ 199378 h 1226344"/>
                <a:gd name="csX210" fmla="*/ 2550802 w 3613112"/>
                <a:gd name="csY210" fmla="*/ 199378 h 1226344"/>
                <a:gd name="csX211" fmla="*/ 2550802 w 3613112"/>
                <a:gd name="csY211" fmla="*/ 191149 h 1226344"/>
                <a:gd name="csX212" fmla="*/ 2610915 w 3613112"/>
                <a:gd name="csY212" fmla="*/ 191149 h 1226344"/>
                <a:gd name="csX213" fmla="*/ 2610915 w 3613112"/>
                <a:gd name="csY213" fmla="*/ 183293 h 1226344"/>
                <a:gd name="csX214" fmla="*/ 2620307 w 3613112"/>
                <a:gd name="csY214" fmla="*/ 183293 h 1226344"/>
                <a:gd name="csX215" fmla="*/ 2620307 w 3613112"/>
                <a:gd name="csY215" fmla="*/ 169453 h 1226344"/>
                <a:gd name="csX216" fmla="*/ 2639093 w 3613112"/>
                <a:gd name="csY216" fmla="*/ 169453 h 1226344"/>
                <a:gd name="csX217" fmla="*/ 2639093 w 3613112"/>
                <a:gd name="csY217" fmla="*/ 159353 h 1226344"/>
                <a:gd name="csX218" fmla="*/ 2651773 w 3613112"/>
                <a:gd name="csY218" fmla="*/ 159353 h 1226344"/>
                <a:gd name="csX219" fmla="*/ 2651773 w 3613112"/>
                <a:gd name="csY219" fmla="*/ 150001 h 1226344"/>
                <a:gd name="csX220" fmla="*/ 2782801 w 3613112"/>
                <a:gd name="csY220" fmla="*/ 150001 h 1226344"/>
                <a:gd name="csX221" fmla="*/ 2782801 w 3613112"/>
                <a:gd name="csY221" fmla="*/ 139527 h 1226344"/>
                <a:gd name="csX222" fmla="*/ 2792193 w 3613112"/>
                <a:gd name="csY222" fmla="*/ 139527 h 1226344"/>
                <a:gd name="csX223" fmla="*/ 2792193 w 3613112"/>
                <a:gd name="csY223" fmla="*/ 128679 h 1226344"/>
                <a:gd name="csX224" fmla="*/ 2806283 w 3613112"/>
                <a:gd name="csY224" fmla="*/ 128679 h 1226344"/>
                <a:gd name="csX225" fmla="*/ 2806283 w 3613112"/>
                <a:gd name="csY225" fmla="*/ 120076 h 1226344"/>
                <a:gd name="csX226" fmla="*/ 2817084 w 3613112"/>
                <a:gd name="csY226" fmla="*/ 120076 h 1226344"/>
                <a:gd name="csX227" fmla="*/ 2817084 w 3613112"/>
                <a:gd name="csY227" fmla="*/ 111472 h 1226344"/>
                <a:gd name="csX228" fmla="*/ 2862638 w 3613112"/>
                <a:gd name="csY228" fmla="*/ 111472 h 1226344"/>
                <a:gd name="csX229" fmla="*/ 2862638 w 3613112"/>
                <a:gd name="csY229" fmla="*/ 104739 h 1226344"/>
                <a:gd name="csX230" fmla="*/ 2928387 w 3613112"/>
                <a:gd name="csY230" fmla="*/ 104739 h 1226344"/>
                <a:gd name="csX231" fmla="*/ 2928387 w 3613112"/>
                <a:gd name="csY231" fmla="*/ 97632 h 1226344"/>
                <a:gd name="csX232" fmla="*/ 2941067 w 3613112"/>
                <a:gd name="csY232" fmla="*/ 97632 h 1226344"/>
                <a:gd name="csX233" fmla="*/ 2941067 w 3613112"/>
                <a:gd name="csY233" fmla="*/ 89776 h 1226344"/>
                <a:gd name="csX234" fmla="*/ 2975820 w 3613112"/>
                <a:gd name="csY234" fmla="*/ 89776 h 1226344"/>
                <a:gd name="csX235" fmla="*/ 2975820 w 3613112"/>
                <a:gd name="csY235" fmla="*/ 83417 h 1226344"/>
                <a:gd name="csX236" fmla="*/ 3006816 w 3613112"/>
                <a:gd name="csY236" fmla="*/ 83417 h 1226344"/>
                <a:gd name="csX237" fmla="*/ 3006816 w 3613112"/>
                <a:gd name="csY237" fmla="*/ 76684 h 1226344"/>
                <a:gd name="csX238" fmla="*/ 3032176 w 3613112"/>
                <a:gd name="csY238" fmla="*/ 76684 h 1226344"/>
                <a:gd name="csX239" fmla="*/ 3032176 w 3613112"/>
                <a:gd name="csY239" fmla="*/ 63966 h 1226344"/>
                <a:gd name="csX240" fmla="*/ 3080548 w 3613112"/>
                <a:gd name="csY240" fmla="*/ 63966 h 1226344"/>
                <a:gd name="csX241" fmla="*/ 3080548 w 3613112"/>
                <a:gd name="csY241" fmla="*/ 56858 h 1226344"/>
                <a:gd name="csX242" fmla="*/ 3106848 w 3613112"/>
                <a:gd name="csY242" fmla="*/ 56858 h 1226344"/>
                <a:gd name="csX243" fmla="*/ 3106848 w 3613112"/>
                <a:gd name="csY243" fmla="*/ 46010 h 1226344"/>
                <a:gd name="csX244" fmla="*/ 3146767 w 3613112"/>
                <a:gd name="csY244" fmla="*/ 46010 h 1226344"/>
                <a:gd name="csX245" fmla="*/ 3146767 w 3613112"/>
                <a:gd name="csY245" fmla="*/ 35911 h 1226344"/>
                <a:gd name="csX246" fmla="*/ 3155220 w 3613112"/>
                <a:gd name="csY246" fmla="*/ 35911 h 1226344"/>
                <a:gd name="csX247" fmla="*/ 3155220 w 3613112"/>
                <a:gd name="csY247" fmla="*/ 27681 h 1226344"/>
                <a:gd name="csX248" fmla="*/ 3173536 w 3613112"/>
                <a:gd name="csY248" fmla="*/ 27681 h 1226344"/>
                <a:gd name="csX249" fmla="*/ 3173536 w 3613112"/>
                <a:gd name="csY249" fmla="*/ 19077 h 1226344"/>
                <a:gd name="csX250" fmla="*/ 3266054 w 3613112"/>
                <a:gd name="csY250" fmla="*/ 19077 h 1226344"/>
                <a:gd name="csX251" fmla="*/ 3266054 w 3613112"/>
                <a:gd name="csY251" fmla="*/ 8230 h 1226344"/>
                <a:gd name="csX252" fmla="*/ 3273098 w 3613112"/>
                <a:gd name="csY252" fmla="*/ 8230 h 1226344"/>
                <a:gd name="csX253" fmla="*/ 3273098 w 3613112"/>
                <a:gd name="csY253" fmla="*/ 0 h 1226344"/>
                <a:gd name="csX254" fmla="*/ 3613112 w 3613112"/>
                <a:gd name="csY254" fmla="*/ 0 h 12263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Lst>
              <a:rect l="l" t="t" r="r" b="b"/>
              <a:pathLst>
                <a:path w="3613112" h="1226344">
                  <a:moveTo>
                    <a:pt x="0" y="1226345"/>
                  </a:moveTo>
                  <a:lnTo>
                    <a:pt x="0" y="1170941"/>
                  </a:lnTo>
                  <a:lnTo>
                    <a:pt x="5606" y="1170941"/>
                  </a:lnTo>
                  <a:lnTo>
                    <a:pt x="5606" y="1116547"/>
                  </a:lnTo>
                  <a:lnTo>
                    <a:pt x="11721" y="1116547"/>
                  </a:lnTo>
                  <a:lnTo>
                    <a:pt x="11721" y="1077172"/>
                  </a:lnTo>
                  <a:lnTo>
                    <a:pt x="27520" y="1077172"/>
                  </a:lnTo>
                  <a:lnTo>
                    <a:pt x="27520" y="1057687"/>
                  </a:lnTo>
                  <a:lnTo>
                    <a:pt x="32616" y="1057687"/>
                  </a:lnTo>
                  <a:lnTo>
                    <a:pt x="32616" y="1036173"/>
                  </a:lnTo>
                  <a:lnTo>
                    <a:pt x="39751" y="1036173"/>
                  </a:lnTo>
                  <a:lnTo>
                    <a:pt x="39751" y="1019124"/>
                  </a:lnTo>
                  <a:lnTo>
                    <a:pt x="48415" y="1019124"/>
                  </a:lnTo>
                  <a:lnTo>
                    <a:pt x="48415" y="1001264"/>
                  </a:lnTo>
                  <a:lnTo>
                    <a:pt x="61156" y="1001264"/>
                  </a:lnTo>
                  <a:lnTo>
                    <a:pt x="61156" y="992739"/>
                  </a:lnTo>
                  <a:lnTo>
                    <a:pt x="66762" y="992739"/>
                  </a:lnTo>
                  <a:lnTo>
                    <a:pt x="66762" y="981779"/>
                  </a:lnTo>
                  <a:lnTo>
                    <a:pt x="72877" y="981779"/>
                  </a:lnTo>
                  <a:lnTo>
                    <a:pt x="72877" y="963918"/>
                  </a:lnTo>
                  <a:lnTo>
                    <a:pt x="82560" y="963918"/>
                  </a:lnTo>
                  <a:lnTo>
                    <a:pt x="82560" y="954176"/>
                  </a:lnTo>
                  <a:lnTo>
                    <a:pt x="87147" y="954176"/>
                  </a:lnTo>
                  <a:lnTo>
                    <a:pt x="87147" y="947681"/>
                  </a:lnTo>
                  <a:lnTo>
                    <a:pt x="94791" y="947681"/>
                  </a:lnTo>
                  <a:lnTo>
                    <a:pt x="94791" y="939563"/>
                  </a:lnTo>
                  <a:lnTo>
                    <a:pt x="106513" y="939563"/>
                  </a:lnTo>
                  <a:lnTo>
                    <a:pt x="106513" y="925355"/>
                  </a:lnTo>
                  <a:lnTo>
                    <a:pt x="119763" y="925355"/>
                  </a:lnTo>
                  <a:lnTo>
                    <a:pt x="119763" y="917237"/>
                  </a:lnTo>
                  <a:lnTo>
                    <a:pt x="128937" y="917237"/>
                  </a:lnTo>
                  <a:lnTo>
                    <a:pt x="128937" y="907494"/>
                  </a:lnTo>
                  <a:lnTo>
                    <a:pt x="136581" y="907494"/>
                  </a:lnTo>
                  <a:lnTo>
                    <a:pt x="136581" y="897752"/>
                  </a:lnTo>
                  <a:lnTo>
                    <a:pt x="143206" y="897752"/>
                  </a:lnTo>
                  <a:lnTo>
                    <a:pt x="143206" y="890040"/>
                  </a:lnTo>
                  <a:lnTo>
                    <a:pt x="149832" y="890040"/>
                  </a:lnTo>
                  <a:lnTo>
                    <a:pt x="149832" y="881921"/>
                  </a:lnTo>
                  <a:lnTo>
                    <a:pt x="168688" y="881921"/>
                  </a:lnTo>
                  <a:lnTo>
                    <a:pt x="168688" y="867714"/>
                  </a:lnTo>
                  <a:lnTo>
                    <a:pt x="176842" y="867714"/>
                  </a:lnTo>
                  <a:lnTo>
                    <a:pt x="176842" y="858377"/>
                  </a:lnTo>
                  <a:lnTo>
                    <a:pt x="185506" y="858377"/>
                  </a:lnTo>
                  <a:lnTo>
                    <a:pt x="185506" y="850665"/>
                  </a:lnTo>
                  <a:lnTo>
                    <a:pt x="198247" y="850665"/>
                  </a:lnTo>
                  <a:lnTo>
                    <a:pt x="198247" y="840922"/>
                  </a:lnTo>
                  <a:lnTo>
                    <a:pt x="212516" y="840922"/>
                  </a:lnTo>
                  <a:lnTo>
                    <a:pt x="212516" y="834428"/>
                  </a:lnTo>
                  <a:lnTo>
                    <a:pt x="233411" y="834428"/>
                  </a:lnTo>
                  <a:lnTo>
                    <a:pt x="233411" y="829151"/>
                  </a:lnTo>
                  <a:lnTo>
                    <a:pt x="243604" y="829151"/>
                  </a:lnTo>
                  <a:lnTo>
                    <a:pt x="243604" y="821844"/>
                  </a:lnTo>
                  <a:lnTo>
                    <a:pt x="250229" y="821844"/>
                  </a:lnTo>
                  <a:lnTo>
                    <a:pt x="250229" y="814131"/>
                  </a:lnTo>
                  <a:lnTo>
                    <a:pt x="278768" y="814131"/>
                  </a:lnTo>
                  <a:lnTo>
                    <a:pt x="278768" y="805607"/>
                  </a:lnTo>
                  <a:lnTo>
                    <a:pt x="286413" y="805607"/>
                  </a:lnTo>
                  <a:lnTo>
                    <a:pt x="286413" y="795865"/>
                  </a:lnTo>
                  <a:lnTo>
                    <a:pt x="293038" y="795865"/>
                  </a:lnTo>
                  <a:lnTo>
                    <a:pt x="293038" y="784905"/>
                  </a:lnTo>
                  <a:lnTo>
                    <a:pt x="306288" y="784905"/>
                  </a:lnTo>
                  <a:lnTo>
                    <a:pt x="306288" y="778410"/>
                  </a:lnTo>
                  <a:lnTo>
                    <a:pt x="320048" y="778410"/>
                  </a:lnTo>
                  <a:lnTo>
                    <a:pt x="320048" y="762985"/>
                  </a:lnTo>
                  <a:lnTo>
                    <a:pt x="327693" y="762985"/>
                  </a:lnTo>
                  <a:lnTo>
                    <a:pt x="327693" y="756490"/>
                  </a:lnTo>
                  <a:lnTo>
                    <a:pt x="339924" y="756490"/>
                  </a:lnTo>
                  <a:lnTo>
                    <a:pt x="339924" y="748777"/>
                  </a:lnTo>
                  <a:lnTo>
                    <a:pt x="356742" y="748777"/>
                  </a:lnTo>
                  <a:lnTo>
                    <a:pt x="356742" y="741877"/>
                  </a:lnTo>
                  <a:lnTo>
                    <a:pt x="369992" y="741877"/>
                  </a:lnTo>
                  <a:lnTo>
                    <a:pt x="369992" y="735788"/>
                  </a:lnTo>
                  <a:lnTo>
                    <a:pt x="392416" y="735788"/>
                  </a:lnTo>
                  <a:lnTo>
                    <a:pt x="392416" y="727669"/>
                  </a:lnTo>
                  <a:lnTo>
                    <a:pt x="398532" y="727669"/>
                  </a:lnTo>
                  <a:lnTo>
                    <a:pt x="398532" y="721580"/>
                  </a:lnTo>
                  <a:lnTo>
                    <a:pt x="418407" y="721580"/>
                  </a:lnTo>
                  <a:lnTo>
                    <a:pt x="418407" y="709808"/>
                  </a:lnTo>
                  <a:lnTo>
                    <a:pt x="445885" y="709808"/>
                  </a:lnTo>
                  <a:lnTo>
                    <a:pt x="445885" y="701631"/>
                  </a:lnTo>
                  <a:lnTo>
                    <a:pt x="465803" y="701631"/>
                  </a:lnTo>
                  <a:lnTo>
                    <a:pt x="465803" y="692353"/>
                  </a:lnTo>
                  <a:lnTo>
                    <a:pt x="479563" y="692353"/>
                  </a:lnTo>
                  <a:lnTo>
                    <a:pt x="479563" y="685859"/>
                  </a:lnTo>
                  <a:lnTo>
                    <a:pt x="490265" y="685859"/>
                  </a:lnTo>
                  <a:lnTo>
                    <a:pt x="490265" y="678958"/>
                  </a:lnTo>
                  <a:lnTo>
                    <a:pt x="503006" y="678958"/>
                  </a:lnTo>
                  <a:lnTo>
                    <a:pt x="503006" y="671651"/>
                  </a:lnTo>
                  <a:lnTo>
                    <a:pt x="517276" y="671651"/>
                  </a:lnTo>
                  <a:lnTo>
                    <a:pt x="517276" y="664750"/>
                  </a:lnTo>
                  <a:lnTo>
                    <a:pt x="539190" y="664750"/>
                  </a:lnTo>
                  <a:lnTo>
                    <a:pt x="539190" y="660691"/>
                  </a:lnTo>
                  <a:lnTo>
                    <a:pt x="558556" y="660691"/>
                  </a:lnTo>
                  <a:lnTo>
                    <a:pt x="558556" y="654602"/>
                  </a:lnTo>
                  <a:lnTo>
                    <a:pt x="580980" y="654602"/>
                  </a:lnTo>
                  <a:lnTo>
                    <a:pt x="580980" y="648919"/>
                  </a:lnTo>
                  <a:lnTo>
                    <a:pt x="600345" y="648919"/>
                  </a:lnTo>
                  <a:lnTo>
                    <a:pt x="600345" y="641207"/>
                  </a:lnTo>
                  <a:lnTo>
                    <a:pt x="624808" y="641207"/>
                  </a:lnTo>
                  <a:lnTo>
                    <a:pt x="624808" y="634306"/>
                  </a:lnTo>
                  <a:lnTo>
                    <a:pt x="653857" y="634306"/>
                  </a:lnTo>
                  <a:lnTo>
                    <a:pt x="653857" y="627405"/>
                  </a:lnTo>
                  <a:lnTo>
                    <a:pt x="666088" y="627405"/>
                  </a:lnTo>
                  <a:lnTo>
                    <a:pt x="666088" y="614010"/>
                  </a:lnTo>
                  <a:lnTo>
                    <a:pt x="712464" y="614010"/>
                  </a:lnTo>
                  <a:lnTo>
                    <a:pt x="712464" y="603456"/>
                  </a:lnTo>
                  <a:lnTo>
                    <a:pt x="724186" y="603456"/>
                  </a:lnTo>
                  <a:lnTo>
                    <a:pt x="724186" y="592495"/>
                  </a:lnTo>
                  <a:lnTo>
                    <a:pt x="760370" y="592495"/>
                  </a:lnTo>
                  <a:lnTo>
                    <a:pt x="760370" y="584377"/>
                  </a:lnTo>
                  <a:lnTo>
                    <a:pt x="782284" y="584377"/>
                  </a:lnTo>
                  <a:lnTo>
                    <a:pt x="782284" y="576258"/>
                  </a:lnTo>
                  <a:lnTo>
                    <a:pt x="795024" y="576258"/>
                  </a:lnTo>
                  <a:lnTo>
                    <a:pt x="795024" y="569358"/>
                  </a:lnTo>
                  <a:lnTo>
                    <a:pt x="800064" y="569358"/>
                  </a:lnTo>
                  <a:lnTo>
                    <a:pt x="800064" y="560775"/>
                  </a:lnTo>
                  <a:lnTo>
                    <a:pt x="826112" y="560775"/>
                  </a:lnTo>
                  <a:lnTo>
                    <a:pt x="826112" y="554338"/>
                  </a:lnTo>
                  <a:lnTo>
                    <a:pt x="845478" y="554338"/>
                  </a:lnTo>
                  <a:lnTo>
                    <a:pt x="845478" y="546626"/>
                  </a:lnTo>
                  <a:lnTo>
                    <a:pt x="864334" y="546626"/>
                  </a:lnTo>
                  <a:lnTo>
                    <a:pt x="864334" y="541349"/>
                  </a:lnTo>
                  <a:lnTo>
                    <a:pt x="893383" y="541349"/>
                  </a:lnTo>
                  <a:lnTo>
                    <a:pt x="893383" y="534448"/>
                  </a:lnTo>
                  <a:lnTo>
                    <a:pt x="955049" y="534448"/>
                  </a:lnTo>
                  <a:lnTo>
                    <a:pt x="955049" y="526329"/>
                  </a:lnTo>
                  <a:lnTo>
                    <a:pt x="993781" y="526329"/>
                  </a:lnTo>
                  <a:lnTo>
                    <a:pt x="993781" y="520646"/>
                  </a:lnTo>
                  <a:lnTo>
                    <a:pt x="1008560" y="520646"/>
                  </a:lnTo>
                  <a:lnTo>
                    <a:pt x="1008560" y="512122"/>
                  </a:lnTo>
                  <a:lnTo>
                    <a:pt x="1028945" y="512122"/>
                  </a:lnTo>
                  <a:lnTo>
                    <a:pt x="1028945" y="503598"/>
                  </a:lnTo>
                  <a:lnTo>
                    <a:pt x="1051879" y="503598"/>
                  </a:lnTo>
                  <a:lnTo>
                    <a:pt x="1051879" y="497509"/>
                  </a:lnTo>
                  <a:lnTo>
                    <a:pt x="1080418" y="497509"/>
                  </a:lnTo>
                  <a:lnTo>
                    <a:pt x="1080418" y="490202"/>
                  </a:lnTo>
                  <a:lnTo>
                    <a:pt x="1115073" y="490202"/>
                  </a:lnTo>
                  <a:lnTo>
                    <a:pt x="1115073" y="482489"/>
                  </a:lnTo>
                  <a:lnTo>
                    <a:pt x="1148708" y="482489"/>
                  </a:lnTo>
                  <a:lnTo>
                    <a:pt x="1148708" y="475589"/>
                  </a:lnTo>
                  <a:lnTo>
                    <a:pt x="1185402" y="475589"/>
                  </a:lnTo>
                  <a:lnTo>
                    <a:pt x="1185402" y="467876"/>
                  </a:lnTo>
                  <a:lnTo>
                    <a:pt x="1199672" y="467876"/>
                  </a:lnTo>
                  <a:lnTo>
                    <a:pt x="1199672" y="461787"/>
                  </a:lnTo>
                  <a:lnTo>
                    <a:pt x="1307713" y="461787"/>
                  </a:lnTo>
                  <a:lnTo>
                    <a:pt x="1307713" y="452857"/>
                  </a:lnTo>
                  <a:lnTo>
                    <a:pt x="1317906" y="452857"/>
                  </a:lnTo>
                  <a:lnTo>
                    <a:pt x="1317906" y="444738"/>
                  </a:lnTo>
                  <a:lnTo>
                    <a:pt x="1338801" y="444738"/>
                  </a:lnTo>
                  <a:lnTo>
                    <a:pt x="1338801" y="437837"/>
                  </a:lnTo>
                  <a:lnTo>
                    <a:pt x="1396899" y="437837"/>
                  </a:lnTo>
                  <a:lnTo>
                    <a:pt x="1396899" y="430531"/>
                  </a:lnTo>
                  <a:lnTo>
                    <a:pt x="1432573" y="430531"/>
                  </a:lnTo>
                  <a:lnTo>
                    <a:pt x="1432573" y="423630"/>
                  </a:lnTo>
                  <a:lnTo>
                    <a:pt x="1471815" y="423630"/>
                  </a:lnTo>
                  <a:lnTo>
                    <a:pt x="1471815" y="416729"/>
                  </a:lnTo>
                  <a:lnTo>
                    <a:pt x="1508424" y="416729"/>
                  </a:lnTo>
                  <a:lnTo>
                    <a:pt x="1508424" y="409364"/>
                  </a:lnTo>
                  <a:lnTo>
                    <a:pt x="1546221" y="409364"/>
                  </a:lnTo>
                  <a:lnTo>
                    <a:pt x="1546221" y="402522"/>
                  </a:lnTo>
                  <a:lnTo>
                    <a:pt x="1572212" y="402522"/>
                  </a:lnTo>
                  <a:lnTo>
                    <a:pt x="1572212" y="395621"/>
                  </a:lnTo>
                  <a:lnTo>
                    <a:pt x="1579856" y="395621"/>
                  </a:lnTo>
                  <a:lnTo>
                    <a:pt x="1579856" y="389938"/>
                  </a:lnTo>
                  <a:lnTo>
                    <a:pt x="1674648" y="389938"/>
                  </a:lnTo>
                  <a:lnTo>
                    <a:pt x="1674648" y="374919"/>
                  </a:lnTo>
                  <a:lnTo>
                    <a:pt x="1720514" y="374919"/>
                  </a:lnTo>
                  <a:lnTo>
                    <a:pt x="1720514" y="368018"/>
                  </a:lnTo>
                  <a:lnTo>
                    <a:pt x="1734784" y="368018"/>
                  </a:lnTo>
                  <a:lnTo>
                    <a:pt x="1734784" y="359494"/>
                  </a:lnTo>
                  <a:lnTo>
                    <a:pt x="1764343" y="359494"/>
                  </a:lnTo>
                  <a:lnTo>
                    <a:pt x="1764343" y="351781"/>
                  </a:lnTo>
                  <a:lnTo>
                    <a:pt x="1844865" y="351781"/>
                  </a:lnTo>
                  <a:lnTo>
                    <a:pt x="1844865" y="345286"/>
                  </a:lnTo>
                  <a:lnTo>
                    <a:pt x="1882577" y="345286"/>
                  </a:lnTo>
                  <a:lnTo>
                    <a:pt x="1882577" y="337980"/>
                  </a:lnTo>
                  <a:lnTo>
                    <a:pt x="1898886" y="337980"/>
                  </a:lnTo>
                  <a:lnTo>
                    <a:pt x="1898886" y="331485"/>
                  </a:lnTo>
                  <a:lnTo>
                    <a:pt x="1937617" y="331485"/>
                  </a:lnTo>
                  <a:lnTo>
                    <a:pt x="1937617" y="324178"/>
                  </a:lnTo>
                  <a:lnTo>
                    <a:pt x="2048207" y="324178"/>
                  </a:lnTo>
                  <a:lnTo>
                    <a:pt x="2048207" y="317277"/>
                  </a:lnTo>
                  <a:lnTo>
                    <a:pt x="2097132" y="317277"/>
                  </a:lnTo>
                  <a:lnTo>
                    <a:pt x="2097132" y="311594"/>
                  </a:lnTo>
                  <a:lnTo>
                    <a:pt x="2154211" y="311594"/>
                  </a:lnTo>
                  <a:lnTo>
                    <a:pt x="2154211" y="305911"/>
                  </a:lnTo>
                  <a:lnTo>
                    <a:pt x="2172048" y="305911"/>
                  </a:lnTo>
                  <a:lnTo>
                    <a:pt x="2172048" y="299417"/>
                  </a:lnTo>
                  <a:lnTo>
                    <a:pt x="2182750" y="299417"/>
                  </a:lnTo>
                  <a:lnTo>
                    <a:pt x="2182750" y="291298"/>
                  </a:lnTo>
                  <a:lnTo>
                    <a:pt x="2188865" y="291298"/>
                  </a:lnTo>
                  <a:lnTo>
                    <a:pt x="2188865" y="286833"/>
                  </a:lnTo>
                  <a:lnTo>
                    <a:pt x="2264801" y="286833"/>
                  </a:lnTo>
                  <a:lnTo>
                    <a:pt x="2264801" y="274249"/>
                  </a:lnTo>
                  <a:lnTo>
                    <a:pt x="2275503" y="274249"/>
                  </a:lnTo>
                  <a:lnTo>
                    <a:pt x="2275503" y="265319"/>
                  </a:lnTo>
                  <a:lnTo>
                    <a:pt x="2284166" y="265319"/>
                  </a:lnTo>
                  <a:lnTo>
                    <a:pt x="2284166" y="258418"/>
                  </a:lnTo>
                  <a:lnTo>
                    <a:pt x="2314745" y="258418"/>
                  </a:lnTo>
                  <a:lnTo>
                    <a:pt x="2314745" y="250299"/>
                  </a:lnTo>
                  <a:lnTo>
                    <a:pt x="2334110" y="250299"/>
                  </a:lnTo>
                  <a:lnTo>
                    <a:pt x="2334110" y="242993"/>
                  </a:lnTo>
                  <a:lnTo>
                    <a:pt x="2414632" y="242993"/>
                  </a:lnTo>
                  <a:lnTo>
                    <a:pt x="2414632" y="225563"/>
                  </a:lnTo>
                  <a:lnTo>
                    <a:pt x="2471904" y="225563"/>
                  </a:lnTo>
                  <a:lnTo>
                    <a:pt x="2471904" y="215089"/>
                  </a:lnTo>
                  <a:lnTo>
                    <a:pt x="2488810" y="215089"/>
                  </a:lnTo>
                  <a:lnTo>
                    <a:pt x="2488810" y="206860"/>
                  </a:lnTo>
                  <a:lnTo>
                    <a:pt x="2521684" y="206860"/>
                  </a:lnTo>
                  <a:lnTo>
                    <a:pt x="2521684" y="199378"/>
                  </a:lnTo>
                  <a:lnTo>
                    <a:pt x="2550802" y="199378"/>
                  </a:lnTo>
                  <a:lnTo>
                    <a:pt x="2550802" y="191149"/>
                  </a:lnTo>
                  <a:lnTo>
                    <a:pt x="2610915" y="191149"/>
                  </a:lnTo>
                  <a:lnTo>
                    <a:pt x="2610915" y="183293"/>
                  </a:lnTo>
                  <a:lnTo>
                    <a:pt x="2620307" y="183293"/>
                  </a:lnTo>
                  <a:lnTo>
                    <a:pt x="2620307" y="169453"/>
                  </a:lnTo>
                  <a:lnTo>
                    <a:pt x="2639093" y="169453"/>
                  </a:lnTo>
                  <a:lnTo>
                    <a:pt x="2639093" y="159353"/>
                  </a:lnTo>
                  <a:lnTo>
                    <a:pt x="2651773" y="159353"/>
                  </a:lnTo>
                  <a:lnTo>
                    <a:pt x="2651773" y="150001"/>
                  </a:lnTo>
                  <a:lnTo>
                    <a:pt x="2782801" y="150001"/>
                  </a:lnTo>
                  <a:lnTo>
                    <a:pt x="2782801" y="139527"/>
                  </a:lnTo>
                  <a:lnTo>
                    <a:pt x="2792193" y="139527"/>
                  </a:lnTo>
                  <a:lnTo>
                    <a:pt x="2792193" y="128679"/>
                  </a:lnTo>
                  <a:lnTo>
                    <a:pt x="2806283" y="128679"/>
                  </a:lnTo>
                  <a:lnTo>
                    <a:pt x="2806283" y="120076"/>
                  </a:lnTo>
                  <a:lnTo>
                    <a:pt x="2817084" y="120076"/>
                  </a:lnTo>
                  <a:lnTo>
                    <a:pt x="2817084" y="111472"/>
                  </a:lnTo>
                  <a:lnTo>
                    <a:pt x="2862638" y="111472"/>
                  </a:lnTo>
                  <a:lnTo>
                    <a:pt x="2862638" y="104739"/>
                  </a:lnTo>
                  <a:lnTo>
                    <a:pt x="2928387" y="104739"/>
                  </a:lnTo>
                  <a:lnTo>
                    <a:pt x="2928387" y="97632"/>
                  </a:lnTo>
                  <a:lnTo>
                    <a:pt x="2941067" y="97632"/>
                  </a:lnTo>
                  <a:lnTo>
                    <a:pt x="2941067" y="89776"/>
                  </a:lnTo>
                  <a:lnTo>
                    <a:pt x="2975820" y="89776"/>
                  </a:lnTo>
                  <a:lnTo>
                    <a:pt x="2975820" y="83417"/>
                  </a:lnTo>
                  <a:lnTo>
                    <a:pt x="3006816" y="83417"/>
                  </a:lnTo>
                  <a:lnTo>
                    <a:pt x="3006816" y="76684"/>
                  </a:lnTo>
                  <a:lnTo>
                    <a:pt x="3032176" y="76684"/>
                  </a:lnTo>
                  <a:lnTo>
                    <a:pt x="3032176" y="63966"/>
                  </a:lnTo>
                  <a:lnTo>
                    <a:pt x="3080548" y="63966"/>
                  </a:lnTo>
                  <a:lnTo>
                    <a:pt x="3080548" y="56858"/>
                  </a:lnTo>
                  <a:lnTo>
                    <a:pt x="3106848" y="56858"/>
                  </a:lnTo>
                  <a:lnTo>
                    <a:pt x="3106848" y="46010"/>
                  </a:lnTo>
                  <a:lnTo>
                    <a:pt x="3146767" y="46010"/>
                  </a:lnTo>
                  <a:lnTo>
                    <a:pt x="3146767" y="35911"/>
                  </a:lnTo>
                  <a:lnTo>
                    <a:pt x="3155220" y="35911"/>
                  </a:lnTo>
                  <a:lnTo>
                    <a:pt x="3155220" y="27681"/>
                  </a:lnTo>
                  <a:lnTo>
                    <a:pt x="3173536" y="27681"/>
                  </a:lnTo>
                  <a:lnTo>
                    <a:pt x="3173536" y="19077"/>
                  </a:lnTo>
                  <a:lnTo>
                    <a:pt x="3266054" y="19077"/>
                  </a:lnTo>
                  <a:lnTo>
                    <a:pt x="3266054" y="8230"/>
                  </a:lnTo>
                  <a:lnTo>
                    <a:pt x="3273098" y="8230"/>
                  </a:lnTo>
                  <a:lnTo>
                    <a:pt x="3273098" y="0"/>
                  </a:lnTo>
                  <a:lnTo>
                    <a:pt x="3613112" y="0"/>
                  </a:lnTo>
                </a:path>
              </a:pathLst>
            </a:custGeom>
            <a:noFill/>
            <a:ln w="11304" cap="flat">
              <a:solidFill>
                <a:schemeClr val="accent6"/>
              </a:solidFill>
              <a:prstDash val="solid"/>
              <a:miter/>
            </a:ln>
          </p:spPr>
          <p:txBody>
            <a:bodyPr wrap="none"/>
            <a:lstStyle/>
            <a:p>
              <a:endParaRPr lang="en-GB" sz="2100"/>
            </a:p>
          </p:txBody>
        </p:sp>
        <p:sp>
          <p:nvSpPr>
            <p:cNvPr id="214" name="Freeform 213">
              <a:extLst>
                <a:ext uri="{FF2B5EF4-FFF2-40B4-BE49-F238E27FC236}">
                  <a16:creationId xmlns:a16="http://schemas.microsoft.com/office/drawing/2014/main" id="{985DC63D-35AA-1D0C-5A53-1B75ED0725F0}"/>
                </a:ext>
              </a:extLst>
            </p:cNvPr>
            <p:cNvSpPr/>
            <p:nvPr/>
          </p:nvSpPr>
          <p:spPr>
            <a:xfrm>
              <a:off x="1252534" y="1991368"/>
              <a:ext cx="3747658" cy="1506314"/>
            </a:xfrm>
            <a:custGeom>
              <a:avLst/>
              <a:gdLst>
                <a:gd name="csX0" fmla="*/ 0 w 3609126"/>
                <a:gd name="csY0" fmla="*/ 1669508 h 1669508"/>
                <a:gd name="csX1" fmla="*/ 0 w 3609126"/>
                <a:gd name="csY1" fmla="*/ 1617998 h 1669508"/>
                <a:gd name="csX2" fmla="*/ 5606 w 3609126"/>
                <a:gd name="csY2" fmla="*/ 1617998 h 1669508"/>
                <a:gd name="csX3" fmla="*/ 5606 w 3609126"/>
                <a:gd name="csY3" fmla="*/ 1563604 h 1669508"/>
                <a:gd name="csX4" fmla="*/ 11721 w 3609126"/>
                <a:gd name="csY4" fmla="*/ 1563604 h 1669508"/>
                <a:gd name="csX5" fmla="*/ 11721 w 3609126"/>
                <a:gd name="csY5" fmla="*/ 1524229 h 1669508"/>
                <a:gd name="csX6" fmla="*/ 27520 w 3609126"/>
                <a:gd name="csY6" fmla="*/ 1524229 h 1669508"/>
                <a:gd name="csX7" fmla="*/ 27520 w 3609126"/>
                <a:gd name="csY7" fmla="*/ 1502232 h 1669508"/>
                <a:gd name="csX8" fmla="*/ 33030 w 3609126"/>
                <a:gd name="csY8" fmla="*/ 1502232 h 1669508"/>
                <a:gd name="csX9" fmla="*/ 33030 w 3609126"/>
                <a:gd name="csY9" fmla="*/ 1462987 h 1669508"/>
                <a:gd name="csX10" fmla="*/ 42769 w 3609126"/>
                <a:gd name="csY10" fmla="*/ 1462987 h 1669508"/>
                <a:gd name="csX11" fmla="*/ 42769 w 3609126"/>
                <a:gd name="csY11" fmla="*/ 1444278 h 1669508"/>
                <a:gd name="csX12" fmla="*/ 49644 w 3609126"/>
                <a:gd name="csY12" fmla="*/ 1444278 h 1669508"/>
                <a:gd name="csX13" fmla="*/ 49644 w 3609126"/>
                <a:gd name="csY13" fmla="*/ 1422831 h 1669508"/>
                <a:gd name="csX14" fmla="*/ 58238 w 3609126"/>
                <a:gd name="csY14" fmla="*/ 1422831 h 1669508"/>
                <a:gd name="csX15" fmla="*/ 58238 w 3609126"/>
                <a:gd name="csY15" fmla="*/ 1409597 h 1669508"/>
                <a:gd name="csX16" fmla="*/ 69123 w 3609126"/>
                <a:gd name="csY16" fmla="*/ 1409597 h 1669508"/>
                <a:gd name="csX17" fmla="*/ 69123 w 3609126"/>
                <a:gd name="csY17" fmla="*/ 1398645 h 1669508"/>
                <a:gd name="csX18" fmla="*/ 79435 w 3609126"/>
                <a:gd name="csY18" fmla="*/ 1398645 h 1669508"/>
                <a:gd name="csX19" fmla="*/ 79435 w 3609126"/>
                <a:gd name="csY19" fmla="*/ 1385868 h 1669508"/>
                <a:gd name="csX20" fmla="*/ 87122 w 3609126"/>
                <a:gd name="csY20" fmla="*/ 1385868 h 1669508"/>
                <a:gd name="csX21" fmla="*/ 87122 w 3609126"/>
                <a:gd name="csY21" fmla="*/ 1377138 h 1669508"/>
                <a:gd name="csX22" fmla="*/ 96623 w 3609126"/>
                <a:gd name="csY22" fmla="*/ 1377138 h 1669508"/>
                <a:gd name="csX23" fmla="*/ 96623 w 3609126"/>
                <a:gd name="csY23" fmla="*/ 1361226 h 1669508"/>
                <a:gd name="csX24" fmla="*/ 105216 w 3609126"/>
                <a:gd name="csY24" fmla="*/ 1361226 h 1669508"/>
                <a:gd name="csX25" fmla="*/ 105216 w 3609126"/>
                <a:gd name="csY25" fmla="*/ 1342973 h 1669508"/>
                <a:gd name="csX26" fmla="*/ 118393 w 3609126"/>
                <a:gd name="csY26" fmla="*/ 1342973 h 1669508"/>
                <a:gd name="csX27" fmla="*/ 118393 w 3609126"/>
                <a:gd name="csY27" fmla="*/ 1331565 h 1669508"/>
                <a:gd name="csX28" fmla="*/ 124695 w 3609126"/>
                <a:gd name="csY28" fmla="*/ 1331565 h 1669508"/>
                <a:gd name="csX29" fmla="*/ 124695 w 3609126"/>
                <a:gd name="csY29" fmla="*/ 1318788 h 1669508"/>
                <a:gd name="csX30" fmla="*/ 133862 w 3609126"/>
                <a:gd name="csY30" fmla="*/ 1318788 h 1669508"/>
                <a:gd name="csX31" fmla="*/ 133862 w 3609126"/>
                <a:gd name="csY31" fmla="*/ 1309205 h 1669508"/>
                <a:gd name="csX32" fmla="*/ 143601 w 3609126"/>
                <a:gd name="csY32" fmla="*/ 1309205 h 1669508"/>
                <a:gd name="csX33" fmla="*/ 143601 w 3609126"/>
                <a:gd name="csY33" fmla="*/ 1299622 h 1669508"/>
                <a:gd name="csX34" fmla="*/ 152195 w 3609126"/>
                <a:gd name="csY34" fmla="*/ 1299622 h 1669508"/>
                <a:gd name="csX35" fmla="*/ 152195 w 3609126"/>
                <a:gd name="csY35" fmla="*/ 1290496 h 1669508"/>
                <a:gd name="csX36" fmla="*/ 167663 w 3609126"/>
                <a:gd name="csY36" fmla="*/ 1290496 h 1669508"/>
                <a:gd name="csX37" fmla="*/ 167663 w 3609126"/>
                <a:gd name="csY37" fmla="*/ 1280000 h 1669508"/>
                <a:gd name="csX38" fmla="*/ 179121 w 3609126"/>
                <a:gd name="csY38" fmla="*/ 1280000 h 1669508"/>
                <a:gd name="csX39" fmla="*/ 179121 w 3609126"/>
                <a:gd name="csY39" fmla="*/ 1267679 h 1669508"/>
                <a:gd name="csX40" fmla="*/ 187715 w 3609126"/>
                <a:gd name="csY40" fmla="*/ 1267679 h 1669508"/>
                <a:gd name="csX41" fmla="*/ 187715 w 3609126"/>
                <a:gd name="csY41" fmla="*/ 1259009 h 1669508"/>
                <a:gd name="csX42" fmla="*/ 199746 w 3609126"/>
                <a:gd name="csY42" fmla="*/ 1259009 h 1669508"/>
                <a:gd name="csX43" fmla="*/ 199746 w 3609126"/>
                <a:gd name="csY43" fmla="*/ 1250795 h 1669508"/>
                <a:gd name="csX44" fmla="*/ 211777 w 3609126"/>
                <a:gd name="csY44" fmla="*/ 1250795 h 1669508"/>
                <a:gd name="csX45" fmla="*/ 211777 w 3609126"/>
                <a:gd name="csY45" fmla="*/ 1239843 h 1669508"/>
                <a:gd name="csX46" fmla="*/ 222089 w 3609126"/>
                <a:gd name="csY46" fmla="*/ 1239843 h 1669508"/>
                <a:gd name="csX47" fmla="*/ 222089 w 3609126"/>
                <a:gd name="csY47" fmla="*/ 1228435 h 1669508"/>
                <a:gd name="csX48" fmla="*/ 232975 w 3609126"/>
                <a:gd name="csY48" fmla="*/ 1228435 h 1669508"/>
                <a:gd name="csX49" fmla="*/ 232975 w 3609126"/>
                <a:gd name="csY49" fmla="*/ 1219765 h 1669508"/>
                <a:gd name="csX50" fmla="*/ 240995 w 3609126"/>
                <a:gd name="csY50" fmla="*/ 1219765 h 1669508"/>
                <a:gd name="csX51" fmla="*/ 240995 w 3609126"/>
                <a:gd name="csY51" fmla="*/ 1208357 h 1669508"/>
                <a:gd name="csX52" fmla="*/ 247298 w 3609126"/>
                <a:gd name="csY52" fmla="*/ 1208357 h 1669508"/>
                <a:gd name="csX53" fmla="*/ 247298 w 3609126"/>
                <a:gd name="csY53" fmla="*/ 1199230 h 1669508"/>
                <a:gd name="csX54" fmla="*/ 261047 w 3609126"/>
                <a:gd name="csY54" fmla="*/ 1199230 h 1669508"/>
                <a:gd name="csX55" fmla="*/ 261047 w 3609126"/>
                <a:gd name="csY55" fmla="*/ 1189647 h 1669508"/>
                <a:gd name="csX56" fmla="*/ 274224 w 3609126"/>
                <a:gd name="csY56" fmla="*/ 1189647 h 1669508"/>
                <a:gd name="csX57" fmla="*/ 274224 w 3609126"/>
                <a:gd name="csY57" fmla="*/ 1180977 h 1669508"/>
                <a:gd name="csX58" fmla="*/ 281099 w 3609126"/>
                <a:gd name="csY58" fmla="*/ 1180977 h 1669508"/>
                <a:gd name="csX59" fmla="*/ 281099 w 3609126"/>
                <a:gd name="csY59" fmla="*/ 1171394 h 1669508"/>
                <a:gd name="csX60" fmla="*/ 287974 w 3609126"/>
                <a:gd name="csY60" fmla="*/ 1171394 h 1669508"/>
                <a:gd name="csX61" fmla="*/ 287974 w 3609126"/>
                <a:gd name="csY61" fmla="*/ 1160898 h 1669508"/>
                <a:gd name="csX62" fmla="*/ 296568 w 3609126"/>
                <a:gd name="csY62" fmla="*/ 1160898 h 1669508"/>
                <a:gd name="csX63" fmla="*/ 296568 w 3609126"/>
                <a:gd name="csY63" fmla="*/ 1152685 h 1669508"/>
                <a:gd name="csX64" fmla="*/ 307453 w 3609126"/>
                <a:gd name="csY64" fmla="*/ 1152685 h 1669508"/>
                <a:gd name="csX65" fmla="*/ 307453 w 3609126"/>
                <a:gd name="csY65" fmla="*/ 1144014 h 1669508"/>
                <a:gd name="csX66" fmla="*/ 315474 w 3609126"/>
                <a:gd name="csY66" fmla="*/ 1144014 h 1669508"/>
                <a:gd name="csX67" fmla="*/ 315474 w 3609126"/>
                <a:gd name="csY67" fmla="*/ 1131693 h 1669508"/>
                <a:gd name="csX68" fmla="*/ 332088 w 3609126"/>
                <a:gd name="csY68" fmla="*/ 1131693 h 1669508"/>
                <a:gd name="csX69" fmla="*/ 332088 w 3609126"/>
                <a:gd name="csY69" fmla="*/ 1122567 h 1669508"/>
                <a:gd name="csX70" fmla="*/ 349848 w 3609126"/>
                <a:gd name="csY70" fmla="*/ 1122567 h 1669508"/>
                <a:gd name="csX71" fmla="*/ 349848 w 3609126"/>
                <a:gd name="csY71" fmla="*/ 1112528 h 1669508"/>
                <a:gd name="csX72" fmla="*/ 357296 w 3609126"/>
                <a:gd name="csY72" fmla="*/ 1112528 h 1669508"/>
                <a:gd name="csX73" fmla="*/ 357296 w 3609126"/>
                <a:gd name="csY73" fmla="*/ 1102032 h 1669508"/>
                <a:gd name="csX74" fmla="*/ 367608 w 3609126"/>
                <a:gd name="csY74" fmla="*/ 1102032 h 1669508"/>
                <a:gd name="csX75" fmla="*/ 367608 w 3609126"/>
                <a:gd name="csY75" fmla="*/ 1091537 h 1669508"/>
                <a:gd name="csX76" fmla="*/ 377348 w 3609126"/>
                <a:gd name="csY76" fmla="*/ 1091537 h 1669508"/>
                <a:gd name="csX77" fmla="*/ 377348 w 3609126"/>
                <a:gd name="csY77" fmla="*/ 1082410 h 1669508"/>
                <a:gd name="csX78" fmla="*/ 407139 w 3609126"/>
                <a:gd name="csY78" fmla="*/ 1082410 h 1669508"/>
                <a:gd name="csX79" fmla="*/ 407139 w 3609126"/>
                <a:gd name="csY79" fmla="*/ 1073283 h 1669508"/>
                <a:gd name="csX80" fmla="*/ 414014 w 3609126"/>
                <a:gd name="csY80" fmla="*/ 1073283 h 1669508"/>
                <a:gd name="csX81" fmla="*/ 414014 w 3609126"/>
                <a:gd name="csY81" fmla="*/ 1061419 h 1669508"/>
                <a:gd name="csX82" fmla="*/ 428910 w 3609126"/>
                <a:gd name="csY82" fmla="*/ 1061419 h 1669508"/>
                <a:gd name="csX83" fmla="*/ 428910 w 3609126"/>
                <a:gd name="csY83" fmla="*/ 1052749 h 1669508"/>
                <a:gd name="csX84" fmla="*/ 441302 w 3609126"/>
                <a:gd name="csY84" fmla="*/ 1052749 h 1669508"/>
                <a:gd name="csX85" fmla="*/ 441302 w 3609126"/>
                <a:gd name="csY85" fmla="*/ 1044019 h 1669508"/>
                <a:gd name="csX86" fmla="*/ 458128 w 3609126"/>
                <a:gd name="csY86" fmla="*/ 1044019 h 1669508"/>
                <a:gd name="csX87" fmla="*/ 458128 w 3609126"/>
                <a:gd name="csY87" fmla="*/ 1037690 h 1669508"/>
                <a:gd name="csX88" fmla="*/ 480472 w 3609126"/>
                <a:gd name="csY88" fmla="*/ 1037690 h 1669508"/>
                <a:gd name="csX89" fmla="*/ 480472 w 3609126"/>
                <a:gd name="csY89" fmla="*/ 1029932 h 1669508"/>
                <a:gd name="csX90" fmla="*/ 494794 w 3609126"/>
                <a:gd name="csY90" fmla="*/ 1029932 h 1669508"/>
                <a:gd name="csX91" fmla="*/ 494794 w 3609126"/>
                <a:gd name="csY91" fmla="*/ 1021262 h 1669508"/>
                <a:gd name="csX92" fmla="*/ 510836 w 3609126"/>
                <a:gd name="csY92" fmla="*/ 1021262 h 1669508"/>
                <a:gd name="csX93" fmla="*/ 510836 w 3609126"/>
                <a:gd name="csY93" fmla="*/ 1012135 h 1669508"/>
                <a:gd name="csX94" fmla="*/ 530887 w 3609126"/>
                <a:gd name="csY94" fmla="*/ 1012135 h 1669508"/>
                <a:gd name="csX95" fmla="*/ 530887 w 3609126"/>
                <a:gd name="csY95" fmla="*/ 1002096 h 1669508"/>
                <a:gd name="csX96" fmla="*/ 538335 w 3609126"/>
                <a:gd name="csY96" fmla="*/ 1002096 h 1669508"/>
                <a:gd name="csX97" fmla="*/ 538335 w 3609126"/>
                <a:gd name="csY97" fmla="*/ 996164 h 1669508"/>
                <a:gd name="csX98" fmla="*/ 561252 w 3609126"/>
                <a:gd name="csY98" fmla="*/ 996164 h 1669508"/>
                <a:gd name="csX99" fmla="*/ 561252 w 3609126"/>
                <a:gd name="csY99" fmla="*/ 988406 h 1669508"/>
                <a:gd name="csX100" fmla="*/ 581876 w 3609126"/>
                <a:gd name="csY100" fmla="*/ 988406 h 1669508"/>
                <a:gd name="csX101" fmla="*/ 581876 w 3609126"/>
                <a:gd name="csY101" fmla="*/ 980192 h 1669508"/>
                <a:gd name="csX102" fmla="*/ 593907 w 3609126"/>
                <a:gd name="csY102" fmla="*/ 980192 h 1669508"/>
                <a:gd name="csX103" fmla="*/ 593907 w 3609126"/>
                <a:gd name="csY103" fmla="*/ 972435 h 1669508"/>
                <a:gd name="csX104" fmla="*/ 605366 w 3609126"/>
                <a:gd name="csY104" fmla="*/ 972435 h 1669508"/>
                <a:gd name="csX105" fmla="*/ 605366 w 3609126"/>
                <a:gd name="csY105" fmla="*/ 965134 h 1669508"/>
                <a:gd name="csX106" fmla="*/ 633438 w 3609126"/>
                <a:gd name="csY106" fmla="*/ 965134 h 1669508"/>
                <a:gd name="csX107" fmla="*/ 633438 w 3609126"/>
                <a:gd name="csY107" fmla="*/ 956920 h 1669508"/>
                <a:gd name="csX108" fmla="*/ 653490 w 3609126"/>
                <a:gd name="csY108" fmla="*/ 956920 h 1669508"/>
                <a:gd name="csX109" fmla="*/ 653490 w 3609126"/>
                <a:gd name="csY109" fmla="*/ 945968 h 1669508"/>
                <a:gd name="csX110" fmla="*/ 681562 w 3609126"/>
                <a:gd name="csY110" fmla="*/ 945968 h 1669508"/>
                <a:gd name="csX111" fmla="*/ 681562 w 3609126"/>
                <a:gd name="csY111" fmla="*/ 939123 h 1669508"/>
                <a:gd name="csX112" fmla="*/ 699896 w 3609126"/>
                <a:gd name="csY112" fmla="*/ 939123 h 1669508"/>
                <a:gd name="csX113" fmla="*/ 699896 w 3609126"/>
                <a:gd name="csY113" fmla="*/ 928171 h 1669508"/>
                <a:gd name="csX114" fmla="*/ 711354 w 3609126"/>
                <a:gd name="csY114" fmla="*/ 928171 h 1669508"/>
                <a:gd name="csX115" fmla="*/ 711354 w 3609126"/>
                <a:gd name="csY115" fmla="*/ 919045 h 1669508"/>
                <a:gd name="csX116" fmla="*/ 734270 w 3609126"/>
                <a:gd name="csY116" fmla="*/ 919045 h 1669508"/>
                <a:gd name="csX117" fmla="*/ 734270 w 3609126"/>
                <a:gd name="csY117" fmla="*/ 909918 h 1669508"/>
                <a:gd name="csX118" fmla="*/ 748020 w 3609126"/>
                <a:gd name="csY118" fmla="*/ 909918 h 1669508"/>
                <a:gd name="csX119" fmla="*/ 748020 w 3609126"/>
                <a:gd name="csY119" fmla="*/ 901704 h 1669508"/>
                <a:gd name="csX120" fmla="*/ 759478 w 3609126"/>
                <a:gd name="csY120" fmla="*/ 901704 h 1669508"/>
                <a:gd name="csX121" fmla="*/ 759478 w 3609126"/>
                <a:gd name="csY121" fmla="*/ 888927 h 1669508"/>
                <a:gd name="csX122" fmla="*/ 795481 w 3609126"/>
                <a:gd name="csY122" fmla="*/ 888927 h 1669508"/>
                <a:gd name="csX123" fmla="*/ 795481 w 3609126"/>
                <a:gd name="csY123" fmla="*/ 880197 h 1669508"/>
                <a:gd name="csX124" fmla="*/ 805311 w 3609126"/>
                <a:gd name="csY124" fmla="*/ 880197 h 1669508"/>
                <a:gd name="csX125" fmla="*/ 805311 w 3609126"/>
                <a:gd name="csY125" fmla="*/ 868848 h 1669508"/>
                <a:gd name="csX126" fmla="*/ 815623 w 3609126"/>
                <a:gd name="csY126" fmla="*/ 868848 h 1669508"/>
                <a:gd name="csX127" fmla="*/ 815623 w 3609126"/>
                <a:gd name="csY127" fmla="*/ 857897 h 1669508"/>
                <a:gd name="csX128" fmla="*/ 841404 w 3609126"/>
                <a:gd name="csY128" fmla="*/ 857897 h 1669508"/>
                <a:gd name="csX129" fmla="*/ 841404 w 3609126"/>
                <a:gd name="csY129" fmla="*/ 850139 h 1669508"/>
                <a:gd name="csX130" fmla="*/ 854581 w 3609126"/>
                <a:gd name="csY130" fmla="*/ 850139 h 1669508"/>
                <a:gd name="csX131" fmla="*/ 854581 w 3609126"/>
                <a:gd name="csY131" fmla="*/ 843750 h 1669508"/>
                <a:gd name="csX132" fmla="*/ 876924 w 3609126"/>
                <a:gd name="csY132" fmla="*/ 843750 h 1669508"/>
                <a:gd name="csX133" fmla="*/ 876924 w 3609126"/>
                <a:gd name="csY133" fmla="*/ 836449 h 1669508"/>
                <a:gd name="csX134" fmla="*/ 907411 w 3609126"/>
                <a:gd name="csY134" fmla="*/ 836449 h 1669508"/>
                <a:gd name="csX135" fmla="*/ 907411 w 3609126"/>
                <a:gd name="csY135" fmla="*/ 828632 h 1669508"/>
                <a:gd name="csX136" fmla="*/ 929059 w 3609126"/>
                <a:gd name="csY136" fmla="*/ 828632 h 1669508"/>
                <a:gd name="csX137" fmla="*/ 929059 w 3609126"/>
                <a:gd name="csY137" fmla="*/ 821390 h 1669508"/>
                <a:gd name="csX138" fmla="*/ 951975 w 3609126"/>
                <a:gd name="csY138" fmla="*/ 821390 h 1669508"/>
                <a:gd name="csX139" fmla="*/ 951975 w 3609126"/>
                <a:gd name="csY139" fmla="*/ 812720 h 1669508"/>
                <a:gd name="csX140" fmla="*/ 968017 w 3609126"/>
                <a:gd name="csY140" fmla="*/ 812720 h 1669508"/>
                <a:gd name="csX141" fmla="*/ 968017 w 3609126"/>
                <a:gd name="csY141" fmla="*/ 801312 h 1669508"/>
                <a:gd name="csX142" fmla="*/ 1000673 w 3609126"/>
                <a:gd name="csY142" fmla="*/ 801312 h 1669508"/>
                <a:gd name="csX143" fmla="*/ 1000673 w 3609126"/>
                <a:gd name="csY143" fmla="*/ 790360 h 1669508"/>
                <a:gd name="csX144" fmla="*/ 1008121 w 3609126"/>
                <a:gd name="csY144" fmla="*/ 790360 h 1669508"/>
                <a:gd name="csX145" fmla="*/ 1008121 w 3609126"/>
                <a:gd name="csY145" fmla="*/ 779865 h 1669508"/>
                <a:gd name="csX146" fmla="*/ 1020151 w 3609126"/>
                <a:gd name="csY146" fmla="*/ 779865 h 1669508"/>
                <a:gd name="csX147" fmla="*/ 1020151 w 3609126"/>
                <a:gd name="csY147" fmla="*/ 769369 h 1669508"/>
                <a:gd name="csX148" fmla="*/ 1032756 w 3609126"/>
                <a:gd name="csY148" fmla="*/ 769369 h 1669508"/>
                <a:gd name="csX149" fmla="*/ 1032756 w 3609126"/>
                <a:gd name="csY149" fmla="*/ 760699 h 1669508"/>
                <a:gd name="csX150" fmla="*/ 1050516 w 3609126"/>
                <a:gd name="csY150" fmla="*/ 760699 h 1669508"/>
                <a:gd name="csX151" fmla="*/ 1050516 w 3609126"/>
                <a:gd name="csY151" fmla="*/ 752029 h 1669508"/>
                <a:gd name="csX152" fmla="*/ 1078015 w 3609126"/>
                <a:gd name="csY152" fmla="*/ 752029 h 1669508"/>
                <a:gd name="csX153" fmla="*/ 1078015 w 3609126"/>
                <a:gd name="csY153" fmla="*/ 742902 h 1669508"/>
                <a:gd name="csX154" fmla="*/ 1095203 w 3609126"/>
                <a:gd name="csY154" fmla="*/ 742902 h 1669508"/>
                <a:gd name="csX155" fmla="*/ 1095203 w 3609126"/>
                <a:gd name="csY155" fmla="*/ 734232 h 1669508"/>
                <a:gd name="csX156" fmla="*/ 1106661 w 3609126"/>
                <a:gd name="csY156" fmla="*/ 734232 h 1669508"/>
                <a:gd name="csX157" fmla="*/ 1106661 w 3609126"/>
                <a:gd name="csY157" fmla="*/ 726018 h 1669508"/>
                <a:gd name="csX158" fmla="*/ 1133015 w 3609126"/>
                <a:gd name="csY158" fmla="*/ 726018 h 1669508"/>
                <a:gd name="csX159" fmla="*/ 1133015 w 3609126"/>
                <a:gd name="csY159" fmla="*/ 714153 h 1669508"/>
                <a:gd name="csX160" fmla="*/ 1143900 w 3609126"/>
                <a:gd name="csY160" fmla="*/ 714153 h 1669508"/>
                <a:gd name="csX161" fmla="*/ 1143900 w 3609126"/>
                <a:gd name="csY161" fmla="*/ 706396 h 1669508"/>
                <a:gd name="csX162" fmla="*/ 1152493 w 3609126"/>
                <a:gd name="csY162" fmla="*/ 706396 h 1669508"/>
                <a:gd name="csX163" fmla="*/ 1152493 w 3609126"/>
                <a:gd name="csY163" fmla="*/ 699551 h 1669508"/>
                <a:gd name="csX164" fmla="*/ 1161087 w 3609126"/>
                <a:gd name="csY164" fmla="*/ 699551 h 1669508"/>
                <a:gd name="csX165" fmla="*/ 1161087 w 3609126"/>
                <a:gd name="csY165" fmla="*/ 691793 h 1669508"/>
                <a:gd name="csX166" fmla="*/ 1179993 w 3609126"/>
                <a:gd name="csY166" fmla="*/ 691793 h 1669508"/>
                <a:gd name="csX167" fmla="*/ 1179993 w 3609126"/>
                <a:gd name="csY167" fmla="*/ 682667 h 1669508"/>
                <a:gd name="csX168" fmla="*/ 1200045 w 3609126"/>
                <a:gd name="csY168" fmla="*/ 682667 h 1669508"/>
                <a:gd name="csX169" fmla="*/ 1200045 w 3609126"/>
                <a:gd name="csY169" fmla="*/ 673084 h 1669508"/>
                <a:gd name="csX170" fmla="*/ 1218951 w 3609126"/>
                <a:gd name="csY170" fmla="*/ 673084 h 1669508"/>
                <a:gd name="csX171" fmla="*/ 1218951 w 3609126"/>
                <a:gd name="csY171" fmla="*/ 661219 h 1669508"/>
                <a:gd name="csX172" fmla="*/ 1257336 w 3609126"/>
                <a:gd name="csY172" fmla="*/ 661219 h 1669508"/>
                <a:gd name="csX173" fmla="*/ 1257336 w 3609126"/>
                <a:gd name="csY173" fmla="*/ 655287 h 1669508"/>
                <a:gd name="csX174" fmla="*/ 1287700 w 3609126"/>
                <a:gd name="csY174" fmla="*/ 655287 h 1669508"/>
                <a:gd name="csX175" fmla="*/ 1287700 w 3609126"/>
                <a:gd name="csY175" fmla="*/ 647986 h 1669508"/>
                <a:gd name="csX176" fmla="*/ 1306033 w 3609126"/>
                <a:gd name="csY176" fmla="*/ 647986 h 1669508"/>
                <a:gd name="csX177" fmla="*/ 1306033 w 3609126"/>
                <a:gd name="csY177" fmla="*/ 639315 h 1669508"/>
                <a:gd name="csX178" fmla="*/ 1312908 w 3609126"/>
                <a:gd name="csY178" fmla="*/ 639315 h 1669508"/>
                <a:gd name="csX179" fmla="*/ 1312908 w 3609126"/>
                <a:gd name="csY179" fmla="*/ 632014 h 1669508"/>
                <a:gd name="csX180" fmla="*/ 1337543 w 3609126"/>
                <a:gd name="csY180" fmla="*/ 632014 h 1669508"/>
                <a:gd name="csX181" fmla="*/ 1337543 w 3609126"/>
                <a:gd name="csY181" fmla="*/ 624257 h 1669508"/>
                <a:gd name="csX182" fmla="*/ 1362751 w 3609126"/>
                <a:gd name="csY182" fmla="*/ 624257 h 1669508"/>
                <a:gd name="csX183" fmla="*/ 1362751 w 3609126"/>
                <a:gd name="csY183" fmla="*/ 614674 h 1669508"/>
                <a:gd name="csX184" fmla="*/ 1389678 w 3609126"/>
                <a:gd name="csY184" fmla="*/ 614674 h 1669508"/>
                <a:gd name="csX185" fmla="*/ 1389678 w 3609126"/>
                <a:gd name="csY185" fmla="*/ 607373 h 1669508"/>
                <a:gd name="csX186" fmla="*/ 1420615 w 3609126"/>
                <a:gd name="csY186" fmla="*/ 607373 h 1669508"/>
                <a:gd name="csX187" fmla="*/ 1420615 w 3609126"/>
                <a:gd name="csY187" fmla="*/ 598246 h 1669508"/>
                <a:gd name="csX188" fmla="*/ 1442958 w 3609126"/>
                <a:gd name="csY188" fmla="*/ 598246 h 1669508"/>
                <a:gd name="csX189" fmla="*/ 1442958 w 3609126"/>
                <a:gd name="csY189" fmla="*/ 591401 h 1669508"/>
                <a:gd name="csX190" fmla="*/ 1483062 w 3609126"/>
                <a:gd name="csY190" fmla="*/ 591401 h 1669508"/>
                <a:gd name="csX191" fmla="*/ 1483062 w 3609126"/>
                <a:gd name="csY191" fmla="*/ 584100 h 1669508"/>
                <a:gd name="csX192" fmla="*/ 1499103 w 3609126"/>
                <a:gd name="csY192" fmla="*/ 584100 h 1669508"/>
                <a:gd name="csX193" fmla="*/ 1499103 w 3609126"/>
                <a:gd name="csY193" fmla="*/ 576342 h 1669508"/>
                <a:gd name="csX194" fmla="*/ 1519155 w 3609126"/>
                <a:gd name="csY194" fmla="*/ 576342 h 1669508"/>
                <a:gd name="csX195" fmla="*/ 1519155 w 3609126"/>
                <a:gd name="csY195" fmla="*/ 569041 h 1669508"/>
                <a:gd name="csX196" fmla="*/ 1548946 w 3609126"/>
                <a:gd name="csY196" fmla="*/ 569041 h 1669508"/>
                <a:gd name="csX197" fmla="*/ 1548946 w 3609126"/>
                <a:gd name="csY197" fmla="*/ 562196 h 1669508"/>
                <a:gd name="csX198" fmla="*/ 1573009 w 3609126"/>
                <a:gd name="csY198" fmla="*/ 562196 h 1669508"/>
                <a:gd name="csX199" fmla="*/ 1573009 w 3609126"/>
                <a:gd name="csY199" fmla="*/ 549875 h 1669508"/>
                <a:gd name="csX200" fmla="*/ 1618841 w 3609126"/>
                <a:gd name="csY200" fmla="*/ 549875 h 1669508"/>
                <a:gd name="csX201" fmla="*/ 1618841 w 3609126"/>
                <a:gd name="csY201" fmla="*/ 540292 h 1669508"/>
                <a:gd name="csX202" fmla="*/ 1649779 w 3609126"/>
                <a:gd name="csY202" fmla="*/ 540292 h 1669508"/>
                <a:gd name="csX203" fmla="*/ 1649779 w 3609126"/>
                <a:gd name="csY203" fmla="*/ 531166 h 1669508"/>
                <a:gd name="csX204" fmla="*/ 1664101 w 3609126"/>
                <a:gd name="csY204" fmla="*/ 531166 h 1669508"/>
                <a:gd name="csX205" fmla="*/ 1664101 w 3609126"/>
                <a:gd name="csY205" fmla="*/ 516563 h 1669508"/>
                <a:gd name="csX206" fmla="*/ 1704778 w 3609126"/>
                <a:gd name="csY206" fmla="*/ 516563 h 1669508"/>
                <a:gd name="csX207" fmla="*/ 1704778 w 3609126"/>
                <a:gd name="csY207" fmla="*/ 506068 h 1669508"/>
                <a:gd name="csX208" fmla="*/ 1715090 w 3609126"/>
                <a:gd name="csY208" fmla="*/ 506068 h 1669508"/>
                <a:gd name="csX209" fmla="*/ 1715090 w 3609126"/>
                <a:gd name="csY209" fmla="*/ 498310 h 1669508"/>
                <a:gd name="csX210" fmla="*/ 1751183 w 3609126"/>
                <a:gd name="csY210" fmla="*/ 498310 h 1669508"/>
                <a:gd name="csX211" fmla="*/ 1751183 w 3609126"/>
                <a:gd name="csY211" fmla="*/ 489184 h 1669508"/>
                <a:gd name="csX212" fmla="*/ 1766079 w 3609126"/>
                <a:gd name="csY212" fmla="*/ 489184 h 1669508"/>
                <a:gd name="csX213" fmla="*/ 1766079 w 3609126"/>
                <a:gd name="csY213" fmla="*/ 480970 h 1669508"/>
                <a:gd name="csX214" fmla="*/ 1783266 w 3609126"/>
                <a:gd name="csY214" fmla="*/ 480970 h 1669508"/>
                <a:gd name="csX215" fmla="*/ 1783266 w 3609126"/>
                <a:gd name="csY215" fmla="*/ 471387 h 1669508"/>
                <a:gd name="csX216" fmla="*/ 1826234 w 3609126"/>
                <a:gd name="csY216" fmla="*/ 471387 h 1669508"/>
                <a:gd name="csX217" fmla="*/ 1826234 w 3609126"/>
                <a:gd name="csY217" fmla="*/ 460435 h 1669508"/>
                <a:gd name="csX218" fmla="*/ 1865192 w 3609126"/>
                <a:gd name="csY218" fmla="*/ 460435 h 1669508"/>
                <a:gd name="csX219" fmla="*/ 1865192 w 3609126"/>
                <a:gd name="csY219" fmla="*/ 451308 h 1669508"/>
                <a:gd name="csX220" fmla="*/ 1896702 w 3609126"/>
                <a:gd name="csY220" fmla="*/ 451308 h 1669508"/>
                <a:gd name="csX221" fmla="*/ 1896702 w 3609126"/>
                <a:gd name="csY221" fmla="*/ 444007 h 1669508"/>
                <a:gd name="csX222" fmla="*/ 1950556 w 3609126"/>
                <a:gd name="csY222" fmla="*/ 444007 h 1669508"/>
                <a:gd name="csX223" fmla="*/ 1950556 w 3609126"/>
                <a:gd name="csY223" fmla="*/ 433512 h 1669508"/>
                <a:gd name="csX224" fmla="*/ 1970034 w 3609126"/>
                <a:gd name="csY224" fmla="*/ 433512 h 1669508"/>
                <a:gd name="csX225" fmla="*/ 1970034 w 3609126"/>
                <a:gd name="csY225" fmla="*/ 421647 h 1669508"/>
                <a:gd name="csX226" fmla="*/ 2039929 w 3609126"/>
                <a:gd name="csY226" fmla="*/ 421647 h 1669508"/>
                <a:gd name="csX227" fmla="*/ 2039929 w 3609126"/>
                <a:gd name="csY227" fmla="*/ 412064 h 1669508"/>
                <a:gd name="csX228" fmla="*/ 2057689 w 3609126"/>
                <a:gd name="csY228" fmla="*/ 412064 h 1669508"/>
                <a:gd name="csX229" fmla="*/ 2057689 w 3609126"/>
                <a:gd name="csY229" fmla="*/ 404763 h 1669508"/>
                <a:gd name="csX230" fmla="*/ 2081179 w 3609126"/>
                <a:gd name="csY230" fmla="*/ 404763 h 1669508"/>
                <a:gd name="csX231" fmla="*/ 2081179 w 3609126"/>
                <a:gd name="csY231" fmla="*/ 394267 h 1669508"/>
                <a:gd name="csX232" fmla="*/ 2110397 w 3609126"/>
                <a:gd name="csY232" fmla="*/ 394267 h 1669508"/>
                <a:gd name="csX233" fmla="*/ 2110397 w 3609126"/>
                <a:gd name="csY233" fmla="*/ 375558 h 1669508"/>
                <a:gd name="csX234" fmla="*/ 2161386 w 3609126"/>
                <a:gd name="csY234" fmla="*/ 375558 h 1669508"/>
                <a:gd name="csX235" fmla="*/ 2161386 w 3609126"/>
                <a:gd name="csY235" fmla="*/ 368713 h 1669508"/>
                <a:gd name="csX236" fmla="*/ 2193469 w 3609126"/>
                <a:gd name="csY236" fmla="*/ 368713 h 1669508"/>
                <a:gd name="csX237" fmla="*/ 2193469 w 3609126"/>
                <a:gd name="csY237" fmla="*/ 362781 h 1669508"/>
                <a:gd name="csX238" fmla="*/ 2241593 w 3609126"/>
                <a:gd name="csY238" fmla="*/ 362781 h 1669508"/>
                <a:gd name="csX239" fmla="*/ 2241593 w 3609126"/>
                <a:gd name="csY239" fmla="*/ 353654 h 1669508"/>
                <a:gd name="csX240" fmla="*/ 2282270 w 3609126"/>
                <a:gd name="csY240" fmla="*/ 353654 h 1669508"/>
                <a:gd name="csX241" fmla="*/ 2282270 w 3609126"/>
                <a:gd name="csY241" fmla="*/ 344528 h 1669508"/>
                <a:gd name="csX242" fmla="*/ 2316071 w 3609126"/>
                <a:gd name="csY242" fmla="*/ 344528 h 1669508"/>
                <a:gd name="csX243" fmla="*/ 2316071 w 3609126"/>
                <a:gd name="csY243" fmla="*/ 336770 h 1669508"/>
                <a:gd name="csX244" fmla="*/ 2339560 w 3609126"/>
                <a:gd name="csY244" fmla="*/ 336770 h 1669508"/>
                <a:gd name="csX245" fmla="*/ 2339560 w 3609126"/>
                <a:gd name="csY245" fmla="*/ 330838 h 1669508"/>
                <a:gd name="csX246" fmla="*/ 2382529 w 3609126"/>
                <a:gd name="csY246" fmla="*/ 330838 h 1669508"/>
                <a:gd name="csX247" fmla="*/ 2382529 w 3609126"/>
                <a:gd name="csY247" fmla="*/ 322624 h 1669508"/>
                <a:gd name="csX248" fmla="*/ 2401435 w 3609126"/>
                <a:gd name="csY248" fmla="*/ 322624 h 1669508"/>
                <a:gd name="csX249" fmla="*/ 2401435 w 3609126"/>
                <a:gd name="csY249" fmla="*/ 316235 h 1669508"/>
                <a:gd name="csX250" fmla="*/ 2459299 w 3609126"/>
                <a:gd name="csY250" fmla="*/ 316235 h 1669508"/>
                <a:gd name="csX251" fmla="*/ 2459299 w 3609126"/>
                <a:gd name="csY251" fmla="*/ 309390 h 1669508"/>
                <a:gd name="csX252" fmla="*/ 2523464 w 3609126"/>
                <a:gd name="csY252" fmla="*/ 309390 h 1669508"/>
                <a:gd name="csX253" fmla="*/ 2523464 w 3609126"/>
                <a:gd name="csY253" fmla="*/ 302089 h 1669508"/>
                <a:gd name="csX254" fmla="*/ 2537214 w 3609126"/>
                <a:gd name="csY254" fmla="*/ 302089 h 1669508"/>
                <a:gd name="csX255" fmla="*/ 2537214 w 3609126"/>
                <a:gd name="csY255" fmla="*/ 294332 h 1669508"/>
                <a:gd name="csX256" fmla="*/ 2553255 w 3609126"/>
                <a:gd name="csY256" fmla="*/ 294332 h 1669508"/>
                <a:gd name="csX257" fmla="*/ 2553255 w 3609126"/>
                <a:gd name="csY257" fmla="*/ 286118 h 1669508"/>
                <a:gd name="csX258" fmla="*/ 2586484 w 3609126"/>
                <a:gd name="csY258" fmla="*/ 286118 h 1669508"/>
                <a:gd name="csX259" fmla="*/ 2586484 w 3609126"/>
                <a:gd name="csY259" fmla="*/ 279729 h 1669508"/>
                <a:gd name="csX260" fmla="*/ 2607682 w 3609126"/>
                <a:gd name="csY260" fmla="*/ 279729 h 1669508"/>
                <a:gd name="csX261" fmla="*/ 2607682 w 3609126"/>
                <a:gd name="csY261" fmla="*/ 271972 h 1669508"/>
                <a:gd name="csX262" fmla="*/ 2627161 w 3609126"/>
                <a:gd name="csY262" fmla="*/ 271972 h 1669508"/>
                <a:gd name="csX263" fmla="*/ 2627161 w 3609126"/>
                <a:gd name="csY263" fmla="*/ 265127 h 1669508"/>
                <a:gd name="csX264" fmla="*/ 2656952 w 3609126"/>
                <a:gd name="csY264" fmla="*/ 265127 h 1669508"/>
                <a:gd name="csX265" fmla="*/ 2656952 w 3609126"/>
                <a:gd name="csY265" fmla="*/ 258738 h 1669508"/>
                <a:gd name="csX266" fmla="*/ 2681587 w 3609126"/>
                <a:gd name="csY266" fmla="*/ 258738 h 1669508"/>
                <a:gd name="csX267" fmla="*/ 2681587 w 3609126"/>
                <a:gd name="csY267" fmla="*/ 246873 h 1669508"/>
                <a:gd name="csX268" fmla="*/ 2710232 w 3609126"/>
                <a:gd name="csY268" fmla="*/ 246873 h 1669508"/>
                <a:gd name="csX269" fmla="*/ 2710232 w 3609126"/>
                <a:gd name="csY269" fmla="*/ 237290 h 1669508"/>
                <a:gd name="csX270" fmla="*/ 2736586 w 3609126"/>
                <a:gd name="csY270" fmla="*/ 237290 h 1669508"/>
                <a:gd name="csX271" fmla="*/ 2736586 w 3609126"/>
                <a:gd name="csY271" fmla="*/ 227251 h 1669508"/>
                <a:gd name="csX272" fmla="*/ 2746899 w 3609126"/>
                <a:gd name="csY272" fmla="*/ 227251 h 1669508"/>
                <a:gd name="csX273" fmla="*/ 2746899 w 3609126"/>
                <a:gd name="csY273" fmla="*/ 219494 h 1669508"/>
                <a:gd name="csX274" fmla="*/ 2793877 w 3609126"/>
                <a:gd name="csY274" fmla="*/ 219494 h 1669508"/>
                <a:gd name="csX275" fmla="*/ 2793877 w 3609126"/>
                <a:gd name="csY275" fmla="*/ 212193 h 1669508"/>
                <a:gd name="csX276" fmla="*/ 2842002 w 3609126"/>
                <a:gd name="csY276" fmla="*/ 212193 h 1669508"/>
                <a:gd name="csX277" fmla="*/ 2842002 w 3609126"/>
                <a:gd name="csY277" fmla="*/ 205348 h 1669508"/>
                <a:gd name="csX278" fmla="*/ 2873512 w 3609126"/>
                <a:gd name="csY278" fmla="*/ 205348 h 1669508"/>
                <a:gd name="csX279" fmla="*/ 2873512 w 3609126"/>
                <a:gd name="csY279" fmla="*/ 196677 h 1669508"/>
                <a:gd name="csX280" fmla="*/ 2937677 w 3609126"/>
                <a:gd name="csY280" fmla="*/ 196677 h 1669508"/>
                <a:gd name="csX281" fmla="*/ 2937677 w 3609126"/>
                <a:gd name="csY281" fmla="*/ 185726 h 1669508"/>
                <a:gd name="csX282" fmla="*/ 2945698 w 3609126"/>
                <a:gd name="csY282" fmla="*/ 185726 h 1669508"/>
                <a:gd name="csX283" fmla="*/ 2945698 w 3609126"/>
                <a:gd name="csY283" fmla="*/ 174317 h 1669508"/>
                <a:gd name="csX284" fmla="*/ 2961167 w 3609126"/>
                <a:gd name="csY284" fmla="*/ 174317 h 1669508"/>
                <a:gd name="csX285" fmla="*/ 2961167 w 3609126"/>
                <a:gd name="csY285" fmla="*/ 167016 h 1669508"/>
                <a:gd name="csX286" fmla="*/ 2976062 w 3609126"/>
                <a:gd name="csY286" fmla="*/ 167016 h 1669508"/>
                <a:gd name="csX287" fmla="*/ 2976062 w 3609126"/>
                <a:gd name="csY287" fmla="*/ 151957 h 1669508"/>
                <a:gd name="csX288" fmla="*/ 3053978 w 3609126"/>
                <a:gd name="csY288" fmla="*/ 151957 h 1669508"/>
                <a:gd name="csX289" fmla="*/ 3053978 w 3609126"/>
                <a:gd name="csY289" fmla="*/ 142374 h 1669508"/>
                <a:gd name="csX290" fmla="*/ 3111269 w 3609126"/>
                <a:gd name="csY290" fmla="*/ 142374 h 1669508"/>
                <a:gd name="csX291" fmla="*/ 3111269 w 3609126"/>
                <a:gd name="csY291" fmla="*/ 131422 h 1669508"/>
                <a:gd name="csX292" fmla="*/ 3122727 w 3609126"/>
                <a:gd name="csY292" fmla="*/ 131422 h 1669508"/>
                <a:gd name="csX293" fmla="*/ 3122727 w 3609126"/>
                <a:gd name="csY293" fmla="*/ 120927 h 1669508"/>
                <a:gd name="csX294" fmla="*/ 3130748 w 3609126"/>
                <a:gd name="csY294" fmla="*/ 120927 h 1669508"/>
                <a:gd name="csX295" fmla="*/ 3130748 w 3609126"/>
                <a:gd name="csY295" fmla="*/ 114538 h 1669508"/>
                <a:gd name="csX296" fmla="*/ 3171997 w 3609126"/>
                <a:gd name="csY296" fmla="*/ 114538 h 1669508"/>
                <a:gd name="csX297" fmla="*/ 3171997 w 3609126"/>
                <a:gd name="csY297" fmla="*/ 106324 h 1669508"/>
                <a:gd name="csX298" fmla="*/ 3210955 w 3609126"/>
                <a:gd name="csY298" fmla="*/ 106324 h 1669508"/>
                <a:gd name="csX299" fmla="*/ 3210955 w 3609126"/>
                <a:gd name="csY299" fmla="*/ 96742 h 1669508"/>
                <a:gd name="csX300" fmla="*/ 3335849 w 3609126"/>
                <a:gd name="csY300" fmla="*/ 96742 h 1669508"/>
                <a:gd name="csX301" fmla="*/ 3335849 w 3609126"/>
                <a:gd name="csY301" fmla="*/ 85790 h 1669508"/>
                <a:gd name="csX302" fmla="*/ 3446420 w 3609126"/>
                <a:gd name="csY302" fmla="*/ 85790 h 1669508"/>
                <a:gd name="csX303" fmla="*/ 3446420 w 3609126"/>
                <a:gd name="csY303" fmla="*/ 71644 h 1669508"/>
                <a:gd name="csX304" fmla="*/ 3564440 w 3609126"/>
                <a:gd name="csY304" fmla="*/ 71644 h 1669508"/>
                <a:gd name="csX305" fmla="*/ 3564440 w 3609126"/>
                <a:gd name="csY305" fmla="*/ 61604 h 1669508"/>
                <a:gd name="csX306" fmla="*/ 3571888 w 3609126"/>
                <a:gd name="csY306" fmla="*/ 61604 h 1669508"/>
                <a:gd name="csX307" fmla="*/ 3571888 w 3609126"/>
                <a:gd name="csY307" fmla="*/ 47458 h 1669508"/>
                <a:gd name="csX308" fmla="*/ 3609127 w 3609126"/>
                <a:gd name="csY308" fmla="*/ 47458 h 1669508"/>
                <a:gd name="csX309" fmla="*/ 3609127 w 3609126"/>
                <a:gd name="csY309" fmla="*/ 0 h 166950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Lst>
              <a:rect l="l" t="t" r="r" b="b"/>
              <a:pathLst>
                <a:path w="3609126" h="1669508">
                  <a:moveTo>
                    <a:pt x="0" y="1669508"/>
                  </a:moveTo>
                  <a:lnTo>
                    <a:pt x="0" y="1617998"/>
                  </a:lnTo>
                  <a:lnTo>
                    <a:pt x="5606" y="1617998"/>
                  </a:lnTo>
                  <a:lnTo>
                    <a:pt x="5606" y="1563604"/>
                  </a:lnTo>
                  <a:lnTo>
                    <a:pt x="11721" y="1563604"/>
                  </a:lnTo>
                  <a:lnTo>
                    <a:pt x="11721" y="1524229"/>
                  </a:lnTo>
                  <a:lnTo>
                    <a:pt x="27520" y="1524229"/>
                  </a:lnTo>
                  <a:lnTo>
                    <a:pt x="27520" y="1502232"/>
                  </a:lnTo>
                  <a:lnTo>
                    <a:pt x="33030" y="1502232"/>
                  </a:lnTo>
                  <a:lnTo>
                    <a:pt x="33030" y="1462987"/>
                  </a:lnTo>
                  <a:lnTo>
                    <a:pt x="42769" y="1462987"/>
                  </a:lnTo>
                  <a:lnTo>
                    <a:pt x="42769" y="1444278"/>
                  </a:lnTo>
                  <a:lnTo>
                    <a:pt x="49644" y="1444278"/>
                  </a:lnTo>
                  <a:lnTo>
                    <a:pt x="49644" y="1422831"/>
                  </a:lnTo>
                  <a:lnTo>
                    <a:pt x="58238" y="1422831"/>
                  </a:lnTo>
                  <a:lnTo>
                    <a:pt x="58238" y="1409597"/>
                  </a:lnTo>
                  <a:lnTo>
                    <a:pt x="69123" y="1409597"/>
                  </a:lnTo>
                  <a:lnTo>
                    <a:pt x="69123" y="1398645"/>
                  </a:lnTo>
                  <a:lnTo>
                    <a:pt x="79435" y="1398645"/>
                  </a:lnTo>
                  <a:lnTo>
                    <a:pt x="79435" y="1385868"/>
                  </a:lnTo>
                  <a:lnTo>
                    <a:pt x="87122" y="1385868"/>
                  </a:lnTo>
                  <a:lnTo>
                    <a:pt x="87122" y="1377138"/>
                  </a:lnTo>
                  <a:lnTo>
                    <a:pt x="96623" y="1377138"/>
                  </a:lnTo>
                  <a:lnTo>
                    <a:pt x="96623" y="1361226"/>
                  </a:lnTo>
                  <a:lnTo>
                    <a:pt x="105216" y="1361226"/>
                  </a:lnTo>
                  <a:lnTo>
                    <a:pt x="105216" y="1342973"/>
                  </a:lnTo>
                  <a:lnTo>
                    <a:pt x="118393" y="1342973"/>
                  </a:lnTo>
                  <a:lnTo>
                    <a:pt x="118393" y="1331565"/>
                  </a:lnTo>
                  <a:lnTo>
                    <a:pt x="124695" y="1331565"/>
                  </a:lnTo>
                  <a:lnTo>
                    <a:pt x="124695" y="1318788"/>
                  </a:lnTo>
                  <a:lnTo>
                    <a:pt x="133862" y="1318788"/>
                  </a:lnTo>
                  <a:lnTo>
                    <a:pt x="133862" y="1309205"/>
                  </a:lnTo>
                  <a:lnTo>
                    <a:pt x="143601" y="1309205"/>
                  </a:lnTo>
                  <a:lnTo>
                    <a:pt x="143601" y="1299622"/>
                  </a:lnTo>
                  <a:lnTo>
                    <a:pt x="152195" y="1299622"/>
                  </a:lnTo>
                  <a:lnTo>
                    <a:pt x="152195" y="1290496"/>
                  </a:lnTo>
                  <a:lnTo>
                    <a:pt x="167663" y="1290496"/>
                  </a:lnTo>
                  <a:lnTo>
                    <a:pt x="167663" y="1280000"/>
                  </a:lnTo>
                  <a:lnTo>
                    <a:pt x="179121" y="1280000"/>
                  </a:lnTo>
                  <a:lnTo>
                    <a:pt x="179121" y="1267679"/>
                  </a:lnTo>
                  <a:lnTo>
                    <a:pt x="187715" y="1267679"/>
                  </a:lnTo>
                  <a:lnTo>
                    <a:pt x="187715" y="1259009"/>
                  </a:lnTo>
                  <a:lnTo>
                    <a:pt x="199746" y="1259009"/>
                  </a:lnTo>
                  <a:lnTo>
                    <a:pt x="199746" y="1250795"/>
                  </a:lnTo>
                  <a:lnTo>
                    <a:pt x="211777" y="1250795"/>
                  </a:lnTo>
                  <a:lnTo>
                    <a:pt x="211777" y="1239843"/>
                  </a:lnTo>
                  <a:lnTo>
                    <a:pt x="222089" y="1239843"/>
                  </a:lnTo>
                  <a:lnTo>
                    <a:pt x="222089" y="1228435"/>
                  </a:lnTo>
                  <a:lnTo>
                    <a:pt x="232975" y="1228435"/>
                  </a:lnTo>
                  <a:lnTo>
                    <a:pt x="232975" y="1219765"/>
                  </a:lnTo>
                  <a:lnTo>
                    <a:pt x="240995" y="1219765"/>
                  </a:lnTo>
                  <a:lnTo>
                    <a:pt x="240995" y="1208357"/>
                  </a:lnTo>
                  <a:lnTo>
                    <a:pt x="247298" y="1208357"/>
                  </a:lnTo>
                  <a:lnTo>
                    <a:pt x="247298" y="1199230"/>
                  </a:lnTo>
                  <a:lnTo>
                    <a:pt x="261047" y="1199230"/>
                  </a:lnTo>
                  <a:lnTo>
                    <a:pt x="261047" y="1189647"/>
                  </a:lnTo>
                  <a:lnTo>
                    <a:pt x="274224" y="1189647"/>
                  </a:lnTo>
                  <a:lnTo>
                    <a:pt x="274224" y="1180977"/>
                  </a:lnTo>
                  <a:lnTo>
                    <a:pt x="281099" y="1180977"/>
                  </a:lnTo>
                  <a:lnTo>
                    <a:pt x="281099" y="1171394"/>
                  </a:lnTo>
                  <a:lnTo>
                    <a:pt x="287974" y="1171394"/>
                  </a:lnTo>
                  <a:lnTo>
                    <a:pt x="287974" y="1160898"/>
                  </a:lnTo>
                  <a:lnTo>
                    <a:pt x="296568" y="1160898"/>
                  </a:lnTo>
                  <a:lnTo>
                    <a:pt x="296568" y="1152685"/>
                  </a:lnTo>
                  <a:lnTo>
                    <a:pt x="307453" y="1152685"/>
                  </a:lnTo>
                  <a:lnTo>
                    <a:pt x="307453" y="1144014"/>
                  </a:lnTo>
                  <a:lnTo>
                    <a:pt x="315474" y="1144014"/>
                  </a:lnTo>
                  <a:lnTo>
                    <a:pt x="315474" y="1131693"/>
                  </a:lnTo>
                  <a:lnTo>
                    <a:pt x="332088" y="1131693"/>
                  </a:lnTo>
                  <a:lnTo>
                    <a:pt x="332088" y="1122567"/>
                  </a:lnTo>
                  <a:lnTo>
                    <a:pt x="349848" y="1122567"/>
                  </a:lnTo>
                  <a:lnTo>
                    <a:pt x="349848" y="1112528"/>
                  </a:lnTo>
                  <a:lnTo>
                    <a:pt x="357296" y="1112528"/>
                  </a:lnTo>
                  <a:lnTo>
                    <a:pt x="357296" y="1102032"/>
                  </a:lnTo>
                  <a:lnTo>
                    <a:pt x="367608" y="1102032"/>
                  </a:lnTo>
                  <a:lnTo>
                    <a:pt x="367608" y="1091537"/>
                  </a:lnTo>
                  <a:lnTo>
                    <a:pt x="377348" y="1091537"/>
                  </a:lnTo>
                  <a:lnTo>
                    <a:pt x="377348" y="1082410"/>
                  </a:lnTo>
                  <a:lnTo>
                    <a:pt x="407139" y="1082410"/>
                  </a:lnTo>
                  <a:lnTo>
                    <a:pt x="407139" y="1073283"/>
                  </a:lnTo>
                  <a:lnTo>
                    <a:pt x="414014" y="1073283"/>
                  </a:lnTo>
                  <a:lnTo>
                    <a:pt x="414014" y="1061419"/>
                  </a:lnTo>
                  <a:lnTo>
                    <a:pt x="428910" y="1061419"/>
                  </a:lnTo>
                  <a:lnTo>
                    <a:pt x="428910" y="1052749"/>
                  </a:lnTo>
                  <a:lnTo>
                    <a:pt x="441302" y="1052749"/>
                  </a:lnTo>
                  <a:lnTo>
                    <a:pt x="441302" y="1044019"/>
                  </a:lnTo>
                  <a:lnTo>
                    <a:pt x="458128" y="1044019"/>
                  </a:lnTo>
                  <a:lnTo>
                    <a:pt x="458128" y="1037690"/>
                  </a:lnTo>
                  <a:lnTo>
                    <a:pt x="480472" y="1037690"/>
                  </a:lnTo>
                  <a:lnTo>
                    <a:pt x="480472" y="1029932"/>
                  </a:lnTo>
                  <a:lnTo>
                    <a:pt x="494794" y="1029932"/>
                  </a:lnTo>
                  <a:lnTo>
                    <a:pt x="494794" y="1021262"/>
                  </a:lnTo>
                  <a:lnTo>
                    <a:pt x="510836" y="1021262"/>
                  </a:lnTo>
                  <a:lnTo>
                    <a:pt x="510836" y="1012135"/>
                  </a:lnTo>
                  <a:lnTo>
                    <a:pt x="530887" y="1012135"/>
                  </a:lnTo>
                  <a:lnTo>
                    <a:pt x="530887" y="1002096"/>
                  </a:lnTo>
                  <a:lnTo>
                    <a:pt x="538335" y="1002096"/>
                  </a:lnTo>
                  <a:lnTo>
                    <a:pt x="538335" y="996164"/>
                  </a:lnTo>
                  <a:lnTo>
                    <a:pt x="561252" y="996164"/>
                  </a:lnTo>
                  <a:lnTo>
                    <a:pt x="561252" y="988406"/>
                  </a:lnTo>
                  <a:lnTo>
                    <a:pt x="581876" y="988406"/>
                  </a:lnTo>
                  <a:lnTo>
                    <a:pt x="581876" y="980192"/>
                  </a:lnTo>
                  <a:lnTo>
                    <a:pt x="593907" y="980192"/>
                  </a:lnTo>
                  <a:lnTo>
                    <a:pt x="593907" y="972435"/>
                  </a:lnTo>
                  <a:lnTo>
                    <a:pt x="605366" y="972435"/>
                  </a:lnTo>
                  <a:lnTo>
                    <a:pt x="605366" y="965134"/>
                  </a:lnTo>
                  <a:lnTo>
                    <a:pt x="633438" y="965134"/>
                  </a:lnTo>
                  <a:lnTo>
                    <a:pt x="633438" y="956920"/>
                  </a:lnTo>
                  <a:lnTo>
                    <a:pt x="653490" y="956920"/>
                  </a:lnTo>
                  <a:lnTo>
                    <a:pt x="653490" y="945968"/>
                  </a:lnTo>
                  <a:lnTo>
                    <a:pt x="681562" y="945968"/>
                  </a:lnTo>
                  <a:lnTo>
                    <a:pt x="681562" y="939123"/>
                  </a:lnTo>
                  <a:lnTo>
                    <a:pt x="699896" y="939123"/>
                  </a:lnTo>
                  <a:lnTo>
                    <a:pt x="699896" y="928171"/>
                  </a:lnTo>
                  <a:lnTo>
                    <a:pt x="711354" y="928171"/>
                  </a:lnTo>
                  <a:lnTo>
                    <a:pt x="711354" y="919045"/>
                  </a:lnTo>
                  <a:lnTo>
                    <a:pt x="734270" y="919045"/>
                  </a:lnTo>
                  <a:lnTo>
                    <a:pt x="734270" y="909918"/>
                  </a:lnTo>
                  <a:lnTo>
                    <a:pt x="748020" y="909918"/>
                  </a:lnTo>
                  <a:lnTo>
                    <a:pt x="748020" y="901704"/>
                  </a:lnTo>
                  <a:lnTo>
                    <a:pt x="759478" y="901704"/>
                  </a:lnTo>
                  <a:lnTo>
                    <a:pt x="759478" y="888927"/>
                  </a:lnTo>
                  <a:lnTo>
                    <a:pt x="795481" y="888927"/>
                  </a:lnTo>
                  <a:lnTo>
                    <a:pt x="795481" y="880197"/>
                  </a:lnTo>
                  <a:lnTo>
                    <a:pt x="805311" y="880197"/>
                  </a:lnTo>
                  <a:lnTo>
                    <a:pt x="805311" y="868848"/>
                  </a:lnTo>
                  <a:lnTo>
                    <a:pt x="815623" y="868848"/>
                  </a:lnTo>
                  <a:lnTo>
                    <a:pt x="815623" y="857897"/>
                  </a:lnTo>
                  <a:lnTo>
                    <a:pt x="841404" y="857897"/>
                  </a:lnTo>
                  <a:lnTo>
                    <a:pt x="841404" y="850139"/>
                  </a:lnTo>
                  <a:lnTo>
                    <a:pt x="854581" y="850139"/>
                  </a:lnTo>
                  <a:lnTo>
                    <a:pt x="854581" y="843750"/>
                  </a:lnTo>
                  <a:lnTo>
                    <a:pt x="876924" y="843750"/>
                  </a:lnTo>
                  <a:lnTo>
                    <a:pt x="876924" y="836449"/>
                  </a:lnTo>
                  <a:lnTo>
                    <a:pt x="907411" y="836449"/>
                  </a:lnTo>
                  <a:lnTo>
                    <a:pt x="907411" y="828632"/>
                  </a:lnTo>
                  <a:lnTo>
                    <a:pt x="929059" y="828632"/>
                  </a:lnTo>
                  <a:lnTo>
                    <a:pt x="929059" y="821390"/>
                  </a:lnTo>
                  <a:lnTo>
                    <a:pt x="951975" y="821390"/>
                  </a:lnTo>
                  <a:lnTo>
                    <a:pt x="951975" y="812720"/>
                  </a:lnTo>
                  <a:lnTo>
                    <a:pt x="968017" y="812720"/>
                  </a:lnTo>
                  <a:lnTo>
                    <a:pt x="968017" y="801312"/>
                  </a:lnTo>
                  <a:lnTo>
                    <a:pt x="1000673" y="801312"/>
                  </a:lnTo>
                  <a:lnTo>
                    <a:pt x="1000673" y="790360"/>
                  </a:lnTo>
                  <a:lnTo>
                    <a:pt x="1008121" y="790360"/>
                  </a:lnTo>
                  <a:lnTo>
                    <a:pt x="1008121" y="779865"/>
                  </a:lnTo>
                  <a:lnTo>
                    <a:pt x="1020151" y="779865"/>
                  </a:lnTo>
                  <a:lnTo>
                    <a:pt x="1020151" y="769369"/>
                  </a:lnTo>
                  <a:lnTo>
                    <a:pt x="1032756" y="769369"/>
                  </a:lnTo>
                  <a:lnTo>
                    <a:pt x="1032756" y="760699"/>
                  </a:lnTo>
                  <a:lnTo>
                    <a:pt x="1050516" y="760699"/>
                  </a:lnTo>
                  <a:lnTo>
                    <a:pt x="1050516" y="752029"/>
                  </a:lnTo>
                  <a:lnTo>
                    <a:pt x="1078015" y="752029"/>
                  </a:lnTo>
                  <a:lnTo>
                    <a:pt x="1078015" y="742902"/>
                  </a:lnTo>
                  <a:lnTo>
                    <a:pt x="1095203" y="742902"/>
                  </a:lnTo>
                  <a:lnTo>
                    <a:pt x="1095203" y="734232"/>
                  </a:lnTo>
                  <a:lnTo>
                    <a:pt x="1106661" y="734232"/>
                  </a:lnTo>
                  <a:lnTo>
                    <a:pt x="1106661" y="726018"/>
                  </a:lnTo>
                  <a:lnTo>
                    <a:pt x="1133015" y="726018"/>
                  </a:lnTo>
                  <a:lnTo>
                    <a:pt x="1133015" y="714153"/>
                  </a:lnTo>
                  <a:lnTo>
                    <a:pt x="1143900" y="714153"/>
                  </a:lnTo>
                  <a:lnTo>
                    <a:pt x="1143900" y="706396"/>
                  </a:lnTo>
                  <a:lnTo>
                    <a:pt x="1152493" y="706396"/>
                  </a:lnTo>
                  <a:lnTo>
                    <a:pt x="1152493" y="699551"/>
                  </a:lnTo>
                  <a:lnTo>
                    <a:pt x="1161087" y="699551"/>
                  </a:lnTo>
                  <a:lnTo>
                    <a:pt x="1161087" y="691793"/>
                  </a:lnTo>
                  <a:lnTo>
                    <a:pt x="1179993" y="691793"/>
                  </a:lnTo>
                  <a:lnTo>
                    <a:pt x="1179993" y="682667"/>
                  </a:lnTo>
                  <a:lnTo>
                    <a:pt x="1200045" y="682667"/>
                  </a:lnTo>
                  <a:lnTo>
                    <a:pt x="1200045" y="673084"/>
                  </a:lnTo>
                  <a:lnTo>
                    <a:pt x="1218951" y="673084"/>
                  </a:lnTo>
                  <a:lnTo>
                    <a:pt x="1218951" y="661219"/>
                  </a:lnTo>
                  <a:lnTo>
                    <a:pt x="1257336" y="661219"/>
                  </a:lnTo>
                  <a:lnTo>
                    <a:pt x="1257336" y="655287"/>
                  </a:lnTo>
                  <a:lnTo>
                    <a:pt x="1287700" y="655287"/>
                  </a:lnTo>
                  <a:lnTo>
                    <a:pt x="1287700" y="647986"/>
                  </a:lnTo>
                  <a:lnTo>
                    <a:pt x="1306033" y="647986"/>
                  </a:lnTo>
                  <a:lnTo>
                    <a:pt x="1306033" y="639315"/>
                  </a:lnTo>
                  <a:lnTo>
                    <a:pt x="1312908" y="639315"/>
                  </a:lnTo>
                  <a:lnTo>
                    <a:pt x="1312908" y="632014"/>
                  </a:lnTo>
                  <a:lnTo>
                    <a:pt x="1337543" y="632014"/>
                  </a:lnTo>
                  <a:lnTo>
                    <a:pt x="1337543" y="624257"/>
                  </a:lnTo>
                  <a:lnTo>
                    <a:pt x="1362751" y="624257"/>
                  </a:lnTo>
                  <a:lnTo>
                    <a:pt x="1362751" y="614674"/>
                  </a:lnTo>
                  <a:lnTo>
                    <a:pt x="1389678" y="614674"/>
                  </a:lnTo>
                  <a:lnTo>
                    <a:pt x="1389678" y="607373"/>
                  </a:lnTo>
                  <a:lnTo>
                    <a:pt x="1420615" y="607373"/>
                  </a:lnTo>
                  <a:lnTo>
                    <a:pt x="1420615" y="598246"/>
                  </a:lnTo>
                  <a:lnTo>
                    <a:pt x="1442958" y="598246"/>
                  </a:lnTo>
                  <a:lnTo>
                    <a:pt x="1442958" y="591401"/>
                  </a:lnTo>
                  <a:lnTo>
                    <a:pt x="1483062" y="591401"/>
                  </a:lnTo>
                  <a:lnTo>
                    <a:pt x="1483062" y="584100"/>
                  </a:lnTo>
                  <a:lnTo>
                    <a:pt x="1499103" y="584100"/>
                  </a:lnTo>
                  <a:lnTo>
                    <a:pt x="1499103" y="576342"/>
                  </a:lnTo>
                  <a:lnTo>
                    <a:pt x="1519155" y="576342"/>
                  </a:lnTo>
                  <a:lnTo>
                    <a:pt x="1519155" y="569041"/>
                  </a:lnTo>
                  <a:lnTo>
                    <a:pt x="1548946" y="569041"/>
                  </a:lnTo>
                  <a:lnTo>
                    <a:pt x="1548946" y="562196"/>
                  </a:lnTo>
                  <a:lnTo>
                    <a:pt x="1573009" y="562196"/>
                  </a:lnTo>
                  <a:lnTo>
                    <a:pt x="1573009" y="549875"/>
                  </a:lnTo>
                  <a:lnTo>
                    <a:pt x="1618841" y="549875"/>
                  </a:lnTo>
                  <a:lnTo>
                    <a:pt x="1618841" y="540292"/>
                  </a:lnTo>
                  <a:lnTo>
                    <a:pt x="1649779" y="540292"/>
                  </a:lnTo>
                  <a:lnTo>
                    <a:pt x="1649779" y="531166"/>
                  </a:lnTo>
                  <a:lnTo>
                    <a:pt x="1664101" y="531166"/>
                  </a:lnTo>
                  <a:lnTo>
                    <a:pt x="1664101" y="516563"/>
                  </a:lnTo>
                  <a:lnTo>
                    <a:pt x="1704778" y="516563"/>
                  </a:lnTo>
                  <a:lnTo>
                    <a:pt x="1704778" y="506068"/>
                  </a:lnTo>
                  <a:lnTo>
                    <a:pt x="1715090" y="506068"/>
                  </a:lnTo>
                  <a:lnTo>
                    <a:pt x="1715090" y="498310"/>
                  </a:lnTo>
                  <a:lnTo>
                    <a:pt x="1751183" y="498310"/>
                  </a:lnTo>
                  <a:lnTo>
                    <a:pt x="1751183" y="489184"/>
                  </a:lnTo>
                  <a:lnTo>
                    <a:pt x="1766079" y="489184"/>
                  </a:lnTo>
                  <a:lnTo>
                    <a:pt x="1766079" y="480970"/>
                  </a:lnTo>
                  <a:lnTo>
                    <a:pt x="1783266" y="480970"/>
                  </a:lnTo>
                  <a:lnTo>
                    <a:pt x="1783266" y="471387"/>
                  </a:lnTo>
                  <a:lnTo>
                    <a:pt x="1826234" y="471387"/>
                  </a:lnTo>
                  <a:lnTo>
                    <a:pt x="1826234" y="460435"/>
                  </a:lnTo>
                  <a:lnTo>
                    <a:pt x="1865192" y="460435"/>
                  </a:lnTo>
                  <a:lnTo>
                    <a:pt x="1865192" y="451308"/>
                  </a:lnTo>
                  <a:lnTo>
                    <a:pt x="1896702" y="451308"/>
                  </a:lnTo>
                  <a:lnTo>
                    <a:pt x="1896702" y="444007"/>
                  </a:lnTo>
                  <a:lnTo>
                    <a:pt x="1950556" y="444007"/>
                  </a:lnTo>
                  <a:lnTo>
                    <a:pt x="1950556" y="433512"/>
                  </a:lnTo>
                  <a:lnTo>
                    <a:pt x="1970034" y="433512"/>
                  </a:lnTo>
                  <a:lnTo>
                    <a:pt x="1970034" y="421647"/>
                  </a:lnTo>
                  <a:lnTo>
                    <a:pt x="2039929" y="421647"/>
                  </a:lnTo>
                  <a:lnTo>
                    <a:pt x="2039929" y="412064"/>
                  </a:lnTo>
                  <a:lnTo>
                    <a:pt x="2057689" y="412064"/>
                  </a:lnTo>
                  <a:lnTo>
                    <a:pt x="2057689" y="404763"/>
                  </a:lnTo>
                  <a:lnTo>
                    <a:pt x="2081179" y="404763"/>
                  </a:lnTo>
                  <a:lnTo>
                    <a:pt x="2081179" y="394267"/>
                  </a:lnTo>
                  <a:lnTo>
                    <a:pt x="2110397" y="394267"/>
                  </a:lnTo>
                  <a:lnTo>
                    <a:pt x="2110397" y="375558"/>
                  </a:lnTo>
                  <a:lnTo>
                    <a:pt x="2161386" y="375558"/>
                  </a:lnTo>
                  <a:lnTo>
                    <a:pt x="2161386" y="368713"/>
                  </a:lnTo>
                  <a:lnTo>
                    <a:pt x="2193469" y="368713"/>
                  </a:lnTo>
                  <a:lnTo>
                    <a:pt x="2193469" y="362781"/>
                  </a:lnTo>
                  <a:lnTo>
                    <a:pt x="2241593" y="362781"/>
                  </a:lnTo>
                  <a:lnTo>
                    <a:pt x="2241593" y="353654"/>
                  </a:lnTo>
                  <a:lnTo>
                    <a:pt x="2282270" y="353654"/>
                  </a:lnTo>
                  <a:lnTo>
                    <a:pt x="2282270" y="344528"/>
                  </a:lnTo>
                  <a:lnTo>
                    <a:pt x="2316071" y="344528"/>
                  </a:lnTo>
                  <a:lnTo>
                    <a:pt x="2316071" y="336770"/>
                  </a:lnTo>
                  <a:lnTo>
                    <a:pt x="2339560" y="336770"/>
                  </a:lnTo>
                  <a:lnTo>
                    <a:pt x="2339560" y="330838"/>
                  </a:lnTo>
                  <a:lnTo>
                    <a:pt x="2382529" y="330838"/>
                  </a:lnTo>
                  <a:lnTo>
                    <a:pt x="2382529" y="322624"/>
                  </a:lnTo>
                  <a:lnTo>
                    <a:pt x="2401435" y="322624"/>
                  </a:lnTo>
                  <a:lnTo>
                    <a:pt x="2401435" y="316235"/>
                  </a:lnTo>
                  <a:lnTo>
                    <a:pt x="2459299" y="316235"/>
                  </a:lnTo>
                  <a:lnTo>
                    <a:pt x="2459299" y="309390"/>
                  </a:lnTo>
                  <a:lnTo>
                    <a:pt x="2523464" y="309390"/>
                  </a:lnTo>
                  <a:lnTo>
                    <a:pt x="2523464" y="302089"/>
                  </a:lnTo>
                  <a:lnTo>
                    <a:pt x="2537214" y="302089"/>
                  </a:lnTo>
                  <a:lnTo>
                    <a:pt x="2537214" y="294332"/>
                  </a:lnTo>
                  <a:lnTo>
                    <a:pt x="2553255" y="294332"/>
                  </a:lnTo>
                  <a:lnTo>
                    <a:pt x="2553255" y="286118"/>
                  </a:lnTo>
                  <a:lnTo>
                    <a:pt x="2586484" y="286118"/>
                  </a:lnTo>
                  <a:lnTo>
                    <a:pt x="2586484" y="279729"/>
                  </a:lnTo>
                  <a:lnTo>
                    <a:pt x="2607682" y="279729"/>
                  </a:lnTo>
                  <a:lnTo>
                    <a:pt x="2607682" y="271972"/>
                  </a:lnTo>
                  <a:lnTo>
                    <a:pt x="2627161" y="271972"/>
                  </a:lnTo>
                  <a:lnTo>
                    <a:pt x="2627161" y="265127"/>
                  </a:lnTo>
                  <a:lnTo>
                    <a:pt x="2656952" y="265127"/>
                  </a:lnTo>
                  <a:lnTo>
                    <a:pt x="2656952" y="258738"/>
                  </a:lnTo>
                  <a:lnTo>
                    <a:pt x="2681587" y="258738"/>
                  </a:lnTo>
                  <a:lnTo>
                    <a:pt x="2681587" y="246873"/>
                  </a:lnTo>
                  <a:lnTo>
                    <a:pt x="2710232" y="246873"/>
                  </a:lnTo>
                  <a:lnTo>
                    <a:pt x="2710232" y="237290"/>
                  </a:lnTo>
                  <a:lnTo>
                    <a:pt x="2736586" y="237290"/>
                  </a:lnTo>
                  <a:lnTo>
                    <a:pt x="2736586" y="227251"/>
                  </a:lnTo>
                  <a:lnTo>
                    <a:pt x="2746899" y="227251"/>
                  </a:lnTo>
                  <a:lnTo>
                    <a:pt x="2746899" y="219494"/>
                  </a:lnTo>
                  <a:lnTo>
                    <a:pt x="2793877" y="219494"/>
                  </a:lnTo>
                  <a:lnTo>
                    <a:pt x="2793877" y="212193"/>
                  </a:lnTo>
                  <a:lnTo>
                    <a:pt x="2842002" y="212193"/>
                  </a:lnTo>
                  <a:lnTo>
                    <a:pt x="2842002" y="205348"/>
                  </a:lnTo>
                  <a:lnTo>
                    <a:pt x="2873512" y="205348"/>
                  </a:lnTo>
                  <a:lnTo>
                    <a:pt x="2873512" y="196677"/>
                  </a:lnTo>
                  <a:lnTo>
                    <a:pt x="2937677" y="196677"/>
                  </a:lnTo>
                  <a:lnTo>
                    <a:pt x="2937677" y="185726"/>
                  </a:lnTo>
                  <a:lnTo>
                    <a:pt x="2945698" y="185726"/>
                  </a:lnTo>
                  <a:lnTo>
                    <a:pt x="2945698" y="174317"/>
                  </a:lnTo>
                  <a:lnTo>
                    <a:pt x="2961167" y="174317"/>
                  </a:lnTo>
                  <a:lnTo>
                    <a:pt x="2961167" y="167016"/>
                  </a:lnTo>
                  <a:lnTo>
                    <a:pt x="2976062" y="167016"/>
                  </a:lnTo>
                  <a:lnTo>
                    <a:pt x="2976062" y="151957"/>
                  </a:lnTo>
                  <a:lnTo>
                    <a:pt x="3053978" y="151957"/>
                  </a:lnTo>
                  <a:lnTo>
                    <a:pt x="3053978" y="142374"/>
                  </a:lnTo>
                  <a:lnTo>
                    <a:pt x="3111269" y="142374"/>
                  </a:lnTo>
                  <a:lnTo>
                    <a:pt x="3111269" y="131422"/>
                  </a:lnTo>
                  <a:lnTo>
                    <a:pt x="3122727" y="131422"/>
                  </a:lnTo>
                  <a:lnTo>
                    <a:pt x="3122727" y="120927"/>
                  </a:lnTo>
                  <a:lnTo>
                    <a:pt x="3130748" y="120927"/>
                  </a:lnTo>
                  <a:lnTo>
                    <a:pt x="3130748" y="114538"/>
                  </a:lnTo>
                  <a:lnTo>
                    <a:pt x="3171997" y="114538"/>
                  </a:lnTo>
                  <a:lnTo>
                    <a:pt x="3171997" y="106324"/>
                  </a:lnTo>
                  <a:lnTo>
                    <a:pt x="3210955" y="106324"/>
                  </a:lnTo>
                  <a:lnTo>
                    <a:pt x="3210955" y="96742"/>
                  </a:lnTo>
                  <a:lnTo>
                    <a:pt x="3335849" y="96742"/>
                  </a:lnTo>
                  <a:lnTo>
                    <a:pt x="3335849" y="85790"/>
                  </a:lnTo>
                  <a:lnTo>
                    <a:pt x="3446420" y="85790"/>
                  </a:lnTo>
                  <a:lnTo>
                    <a:pt x="3446420" y="71644"/>
                  </a:lnTo>
                  <a:lnTo>
                    <a:pt x="3564440" y="71644"/>
                  </a:lnTo>
                  <a:lnTo>
                    <a:pt x="3564440" y="61604"/>
                  </a:lnTo>
                  <a:lnTo>
                    <a:pt x="3571888" y="61604"/>
                  </a:lnTo>
                  <a:lnTo>
                    <a:pt x="3571888" y="47458"/>
                  </a:lnTo>
                  <a:lnTo>
                    <a:pt x="3609127" y="47458"/>
                  </a:lnTo>
                  <a:lnTo>
                    <a:pt x="3609127" y="0"/>
                  </a:lnTo>
                </a:path>
              </a:pathLst>
            </a:custGeom>
            <a:noFill/>
            <a:ln w="11304" cap="flat">
              <a:solidFill>
                <a:schemeClr val="bg1">
                  <a:lumMod val="50000"/>
                </a:schemeClr>
              </a:solidFill>
              <a:prstDash val="solid"/>
              <a:miter/>
            </a:ln>
          </p:spPr>
          <p:txBody>
            <a:bodyPr wrap="none"/>
            <a:lstStyle/>
            <a:p>
              <a:endParaRPr lang="en-GB" sz="2100"/>
            </a:p>
          </p:txBody>
        </p:sp>
        <p:sp>
          <p:nvSpPr>
            <p:cNvPr id="265" name="Freeform 264">
              <a:extLst>
                <a:ext uri="{FF2B5EF4-FFF2-40B4-BE49-F238E27FC236}">
                  <a16:creationId xmlns:a16="http://schemas.microsoft.com/office/drawing/2014/main" id="{644AF551-E708-05E0-B474-0DD1904A8812}"/>
                </a:ext>
              </a:extLst>
            </p:cNvPr>
            <p:cNvSpPr/>
            <p:nvPr/>
          </p:nvSpPr>
          <p:spPr>
            <a:xfrm>
              <a:off x="1104829" y="1758246"/>
              <a:ext cx="3891140" cy="1742408"/>
            </a:xfrm>
            <a:custGeom>
              <a:avLst/>
              <a:gdLst>
                <a:gd name="csX0" fmla="*/ 3747304 w 3747304"/>
                <a:gd name="csY0" fmla="*/ 1931182 h 1931181"/>
                <a:gd name="csX1" fmla="*/ 40549 w 3747304"/>
                <a:gd name="csY1" fmla="*/ 1931182 h 1931181"/>
                <a:gd name="csX2" fmla="*/ 40549 w 3747304"/>
                <a:gd name="csY2" fmla="*/ 0 h 1931181"/>
                <a:gd name="csX3" fmla="*/ 0 w 3747304"/>
                <a:gd name="csY3" fmla="*/ 0 h 1931181"/>
              </a:gdLst>
              <a:ahLst/>
              <a:cxnLst>
                <a:cxn ang="0">
                  <a:pos x="csX0" y="csY0"/>
                </a:cxn>
                <a:cxn ang="0">
                  <a:pos x="csX1" y="csY1"/>
                </a:cxn>
                <a:cxn ang="0">
                  <a:pos x="csX2" y="csY2"/>
                </a:cxn>
                <a:cxn ang="0">
                  <a:pos x="csX3" y="csY3"/>
                </a:cxn>
              </a:cxnLst>
              <a:rect l="l" t="t" r="r" b="b"/>
              <a:pathLst>
                <a:path w="3747304" h="1931181">
                  <a:moveTo>
                    <a:pt x="3747304" y="1931182"/>
                  </a:moveTo>
                  <a:lnTo>
                    <a:pt x="40549" y="1931182"/>
                  </a:lnTo>
                  <a:lnTo>
                    <a:pt x="40549" y="0"/>
                  </a:lnTo>
                  <a:lnTo>
                    <a:pt x="0" y="0"/>
                  </a:lnTo>
                </a:path>
              </a:pathLst>
            </a:custGeom>
            <a:noFill/>
            <a:ln w="6350" cap="flat">
              <a:solidFill>
                <a:srgbClr val="000000"/>
              </a:solidFill>
              <a:prstDash val="solid"/>
              <a:miter/>
            </a:ln>
          </p:spPr>
          <p:txBody>
            <a:bodyPr wrap="none"/>
            <a:lstStyle/>
            <a:p>
              <a:endParaRPr lang="en-GB" sz="2100"/>
            </a:p>
          </p:txBody>
        </p:sp>
        <p:sp>
          <p:nvSpPr>
            <p:cNvPr id="266" name="TextBox 265">
              <a:extLst>
                <a:ext uri="{FF2B5EF4-FFF2-40B4-BE49-F238E27FC236}">
                  <a16:creationId xmlns:a16="http://schemas.microsoft.com/office/drawing/2014/main" id="{C0B1B89F-91CC-805F-4A09-52D9DC13F304}"/>
                </a:ext>
              </a:extLst>
            </p:cNvPr>
            <p:cNvSpPr txBox="1"/>
            <p:nvPr/>
          </p:nvSpPr>
          <p:spPr>
            <a:xfrm>
              <a:off x="848606" y="1662362"/>
              <a:ext cx="28084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12</a:t>
              </a:r>
            </a:p>
          </p:txBody>
        </p:sp>
        <p:sp>
          <p:nvSpPr>
            <p:cNvPr id="267" name="TextBox 266">
              <a:extLst>
                <a:ext uri="{FF2B5EF4-FFF2-40B4-BE49-F238E27FC236}">
                  <a16:creationId xmlns:a16="http://schemas.microsoft.com/office/drawing/2014/main" id="{C9FDB09F-FF6C-7D58-9A8A-3EF9A09118E5}"/>
                </a:ext>
              </a:extLst>
            </p:cNvPr>
            <p:cNvSpPr txBox="1"/>
            <p:nvPr/>
          </p:nvSpPr>
          <p:spPr>
            <a:xfrm>
              <a:off x="848606" y="1948909"/>
              <a:ext cx="28084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10</a:t>
              </a:r>
            </a:p>
          </p:txBody>
        </p:sp>
        <p:sp>
          <p:nvSpPr>
            <p:cNvPr id="268" name="Freeform 267">
              <a:extLst>
                <a:ext uri="{FF2B5EF4-FFF2-40B4-BE49-F238E27FC236}">
                  <a16:creationId xmlns:a16="http://schemas.microsoft.com/office/drawing/2014/main" id="{112FBA96-10B3-D578-FEAB-D68B12061E12}"/>
                </a:ext>
              </a:extLst>
            </p:cNvPr>
            <p:cNvSpPr/>
            <p:nvPr/>
          </p:nvSpPr>
          <p:spPr>
            <a:xfrm>
              <a:off x="1104829" y="2044788"/>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69" name="TextBox 268">
              <a:extLst>
                <a:ext uri="{FF2B5EF4-FFF2-40B4-BE49-F238E27FC236}">
                  <a16:creationId xmlns:a16="http://schemas.microsoft.com/office/drawing/2014/main" id="{72CCA127-0D30-7182-DCDE-D9149B3DC8A0}"/>
                </a:ext>
              </a:extLst>
            </p:cNvPr>
            <p:cNvSpPr txBox="1"/>
            <p:nvPr/>
          </p:nvSpPr>
          <p:spPr>
            <a:xfrm>
              <a:off x="906437" y="2236170"/>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8</a:t>
              </a:r>
            </a:p>
          </p:txBody>
        </p:sp>
        <p:sp>
          <p:nvSpPr>
            <p:cNvPr id="270" name="Freeform 269">
              <a:extLst>
                <a:ext uri="{FF2B5EF4-FFF2-40B4-BE49-F238E27FC236}">
                  <a16:creationId xmlns:a16="http://schemas.microsoft.com/office/drawing/2014/main" id="{62D369AA-1985-C498-810A-0E0CE5F7C0A9}"/>
                </a:ext>
              </a:extLst>
            </p:cNvPr>
            <p:cNvSpPr/>
            <p:nvPr/>
          </p:nvSpPr>
          <p:spPr>
            <a:xfrm>
              <a:off x="1104829" y="2332054"/>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71" name="TextBox 270">
              <a:extLst>
                <a:ext uri="{FF2B5EF4-FFF2-40B4-BE49-F238E27FC236}">
                  <a16:creationId xmlns:a16="http://schemas.microsoft.com/office/drawing/2014/main" id="{509128F0-34A4-3756-B2A9-F116C38B6190}"/>
                </a:ext>
              </a:extLst>
            </p:cNvPr>
            <p:cNvSpPr txBox="1"/>
            <p:nvPr/>
          </p:nvSpPr>
          <p:spPr>
            <a:xfrm>
              <a:off x="906437" y="2523430"/>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6</a:t>
              </a:r>
            </a:p>
          </p:txBody>
        </p:sp>
        <p:sp>
          <p:nvSpPr>
            <p:cNvPr id="272" name="Freeform 271">
              <a:extLst>
                <a:ext uri="{FF2B5EF4-FFF2-40B4-BE49-F238E27FC236}">
                  <a16:creationId xmlns:a16="http://schemas.microsoft.com/office/drawing/2014/main" id="{AC2E6ECD-8BAC-6DC3-9DF5-512F384B3BA9}"/>
                </a:ext>
              </a:extLst>
            </p:cNvPr>
            <p:cNvSpPr/>
            <p:nvPr/>
          </p:nvSpPr>
          <p:spPr>
            <a:xfrm>
              <a:off x="1104829" y="2619318"/>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73" name="TextBox 272">
              <a:extLst>
                <a:ext uri="{FF2B5EF4-FFF2-40B4-BE49-F238E27FC236}">
                  <a16:creationId xmlns:a16="http://schemas.microsoft.com/office/drawing/2014/main" id="{12845720-E950-EDF7-EBFC-303017719CC3}"/>
                </a:ext>
              </a:extLst>
            </p:cNvPr>
            <p:cNvSpPr txBox="1"/>
            <p:nvPr/>
          </p:nvSpPr>
          <p:spPr>
            <a:xfrm>
              <a:off x="906437" y="2810705"/>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4</a:t>
              </a:r>
            </a:p>
          </p:txBody>
        </p:sp>
        <p:sp>
          <p:nvSpPr>
            <p:cNvPr id="274" name="Freeform 273">
              <a:extLst>
                <a:ext uri="{FF2B5EF4-FFF2-40B4-BE49-F238E27FC236}">
                  <a16:creationId xmlns:a16="http://schemas.microsoft.com/office/drawing/2014/main" id="{7424068F-47F0-F845-55AB-3847EC36B0A7}"/>
                </a:ext>
              </a:extLst>
            </p:cNvPr>
            <p:cNvSpPr/>
            <p:nvPr/>
          </p:nvSpPr>
          <p:spPr>
            <a:xfrm>
              <a:off x="1104829" y="2906583"/>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75" name="TextBox 274">
              <a:extLst>
                <a:ext uri="{FF2B5EF4-FFF2-40B4-BE49-F238E27FC236}">
                  <a16:creationId xmlns:a16="http://schemas.microsoft.com/office/drawing/2014/main" id="{CE908E05-BE45-E725-714F-B361F1D347FC}"/>
                </a:ext>
              </a:extLst>
            </p:cNvPr>
            <p:cNvSpPr txBox="1"/>
            <p:nvPr/>
          </p:nvSpPr>
          <p:spPr>
            <a:xfrm>
              <a:off x="906437" y="3097960"/>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2</a:t>
              </a:r>
            </a:p>
          </p:txBody>
        </p:sp>
        <p:sp>
          <p:nvSpPr>
            <p:cNvPr id="276" name="Freeform 275">
              <a:extLst>
                <a:ext uri="{FF2B5EF4-FFF2-40B4-BE49-F238E27FC236}">
                  <a16:creationId xmlns:a16="http://schemas.microsoft.com/office/drawing/2014/main" id="{C5D4A087-B6D0-0137-5FEA-F86F3D79A62F}"/>
                </a:ext>
              </a:extLst>
            </p:cNvPr>
            <p:cNvSpPr/>
            <p:nvPr/>
          </p:nvSpPr>
          <p:spPr>
            <a:xfrm>
              <a:off x="1104829" y="3193848"/>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77" name="TextBox 276">
              <a:extLst>
                <a:ext uri="{FF2B5EF4-FFF2-40B4-BE49-F238E27FC236}">
                  <a16:creationId xmlns:a16="http://schemas.microsoft.com/office/drawing/2014/main" id="{5B441A2F-65E2-21A8-88C7-06C0D07A2328}"/>
                </a:ext>
              </a:extLst>
            </p:cNvPr>
            <p:cNvSpPr txBox="1"/>
            <p:nvPr/>
          </p:nvSpPr>
          <p:spPr>
            <a:xfrm>
              <a:off x="906437" y="3381158"/>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0</a:t>
              </a:r>
            </a:p>
          </p:txBody>
        </p:sp>
        <p:sp>
          <p:nvSpPr>
            <p:cNvPr id="278" name="TextBox 277">
              <a:extLst>
                <a:ext uri="{FF2B5EF4-FFF2-40B4-BE49-F238E27FC236}">
                  <a16:creationId xmlns:a16="http://schemas.microsoft.com/office/drawing/2014/main" id="{C8A0E4A5-0959-4C00-6EC2-928E81B3AD24}"/>
                </a:ext>
              </a:extLst>
            </p:cNvPr>
            <p:cNvSpPr txBox="1"/>
            <p:nvPr/>
          </p:nvSpPr>
          <p:spPr>
            <a:xfrm>
              <a:off x="1125367" y="3527378"/>
              <a:ext cx="23275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0</a:t>
              </a:r>
            </a:p>
          </p:txBody>
        </p:sp>
        <p:sp>
          <p:nvSpPr>
            <p:cNvPr id="279" name="Freeform 278">
              <a:extLst>
                <a:ext uri="{FF2B5EF4-FFF2-40B4-BE49-F238E27FC236}">
                  <a16:creationId xmlns:a16="http://schemas.microsoft.com/office/drawing/2014/main" id="{02C33D5C-2C25-0C7D-22BD-920E93B69B36}"/>
                </a:ext>
              </a:extLst>
            </p:cNvPr>
            <p:cNvSpPr/>
            <p:nvPr/>
          </p:nvSpPr>
          <p:spPr>
            <a:xfrm>
              <a:off x="1104829" y="3477039"/>
              <a:ext cx="42105" cy="13936"/>
            </a:xfrm>
            <a:custGeom>
              <a:avLst/>
              <a:gdLst>
                <a:gd name="csX0" fmla="*/ 0 w 40549"/>
                <a:gd name="csY0" fmla="*/ 0 h 15445"/>
                <a:gd name="csX1" fmla="*/ 40549 w 40549"/>
                <a:gd name="csY1" fmla="*/ 0 h 15445"/>
              </a:gdLst>
              <a:ahLst/>
              <a:cxnLst>
                <a:cxn ang="0">
                  <a:pos x="csX0" y="csY0"/>
                </a:cxn>
                <a:cxn ang="0">
                  <a:pos x="csX1" y="csY1"/>
                </a:cxn>
              </a:cxnLst>
              <a:rect l="l" t="t" r="r" b="b"/>
              <a:pathLst>
                <a:path w="40549" h="15445">
                  <a:moveTo>
                    <a:pt x="0" y="0"/>
                  </a:moveTo>
                  <a:lnTo>
                    <a:pt x="40549" y="0"/>
                  </a:lnTo>
                </a:path>
              </a:pathLst>
            </a:custGeom>
            <a:ln w="6350" cap="flat">
              <a:solidFill>
                <a:srgbClr val="000000"/>
              </a:solidFill>
              <a:prstDash val="solid"/>
              <a:miter/>
            </a:ln>
          </p:spPr>
          <p:txBody>
            <a:bodyPr wrap="none"/>
            <a:lstStyle/>
            <a:p>
              <a:endParaRPr lang="en-GB" sz="2100"/>
            </a:p>
          </p:txBody>
        </p:sp>
        <p:sp>
          <p:nvSpPr>
            <p:cNvPr id="280" name="Freeform 279">
              <a:extLst>
                <a:ext uri="{FF2B5EF4-FFF2-40B4-BE49-F238E27FC236}">
                  <a16:creationId xmlns:a16="http://schemas.microsoft.com/office/drawing/2014/main" id="{4DDCCD8F-D1BD-360B-06A5-6AF8FF75CE4D}"/>
                </a:ext>
              </a:extLst>
            </p:cNvPr>
            <p:cNvSpPr/>
            <p:nvPr/>
          </p:nvSpPr>
          <p:spPr>
            <a:xfrm>
              <a:off x="1247228"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81" name="TextBox 280">
              <a:extLst>
                <a:ext uri="{FF2B5EF4-FFF2-40B4-BE49-F238E27FC236}">
                  <a16:creationId xmlns:a16="http://schemas.microsoft.com/office/drawing/2014/main" id="{80CF0DEA-2415-2FB3-799B-1F22DF92077D}"/>
                </a:ext>
              </a:extLst>
            </p:cNvPr>
            <p:cNvSpPr txBox="1"/>
            <p:nvPr/>
          </p:nvSpPr>
          <p:spPr>
            <a:xfrm>
              <a:off x="1380112" y="3527378"/>
              <a:ext cx="28084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60</a:t>
              </a:r>
            </a:p>
          </p:txBody>
        </p:sp>
        <p:sp>
          <p:nvSpPr>
            <p:cNvPr id="282" name="Freeform 281">
              <a:extLst>
                <a:ext uri="{FF2B5EF4-FFF2-40B4-BE49-F238E27FC236}">
                  <a16:creationId xmlns:a16="http://schemas.microsoft.com/office/drawing/2014/main" id="{80F0E0F4-B2D8-203C-3331-F5BA6965EE1E}"/>
                </a:ext>
              </a:extLst>
            </p:cNvPr>
            <p:cNvSpPr/>
            <p:nvPr/>
          </p:nvSpPr>
          <p:spPr>
            <a:xfrm>
              <a:off x="1530862"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83" name="TextBox 282">
              <a:extLst>
                <a:ext uri="{FF2B5EF4-FFF2-40B4-BE49-F238E27FC236}">
                  <a16:creationId xmlns:a16="http://schemas.microsoft.com/office/drawing/2014/main" id="{EA943BD7-545E-D19B-4B2A-8544A3B930A4}"/>
                </a:ext>
              </a:extLst>
            </p:cNvPr>
            <p:cNvSpPr txBox="1"/>
            <p:nvPr/>
          </p:nvSpPr>
          <p:spPr>
            <a:xfrm>
              <a:off x="1628247"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120</a:t>
              </a:r>
            </a:p>
          </p:txBody>
        </p:sp>
        <p:sp>
          <p:nvSpPr>
            <p:cNvPr id="284" name="Freeform 283">
              <a:extLst>
                <a:ext uri="{FF2B5EF4-FFF2-40B4-BE49-F238E27FC236}">
                  <a16:creationId xmlns:a16="http://schemas.microsoft.com/office/drawing/2014/main" id="{20BC94CA-9726-424C-023A-EB9DA46C923D}"/>
                </a:ext>
              </a:extLst>
            </p:cNvPr>
            <p:cNvSpPr/>
            <p:nvPr/>
          </p:nvSpPr>
          <p:spPr>
            <a:xfrm>
              <a:off x="1807902"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85" name="TextBox 284">
              <a:extLst>
                <a:ext uri="{FF2B5EF4-FFF2-40B4-BE49-F238E27FC236}">
                  <a16:creationId xmlns:a16="http://schemas.microsoft.com/office/drawing/2014/main" id="{78D99045-7188-660B-E2D8-D2FFD7616DF8}"/>
                </a:ext>
              </a:extLst>
            </p:cNvPr>
            <p:cNvSpPr txBox="1"/>
            <p:nvPr/>
          </p:nvSpPr>
          <p:spPr>
            <a:xfrm>
              <a:off x="1909276"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180</a:t>
              </a:r>
            </a:p>
          </p:txBody>
        </p:sp>
        <p:sp>
          <p:nvSpPr>
            <p:cNvPr id="286" name="Freeform 285">
              <a:extLst>
                <a:ext uri="{FF2B5EF4-FFF2-40B4-BE49-F238E27FC236}">
                  <a16:creationId xmlns:a16="http://schemas.microsoft.com/office/drawing/2014/main" id="{D32FF254-6714-A94D-312D-225879B4A22E}"/>
                </a:ext>
              </a:extLst>
            </p:cNvPr>
            <p:cNvSpPr/>
            <p:nvPr/>
          </p:nvSpPr>
          <p:spPr>
            <a:xfrm>
              <a:off x="2088926"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87" name="TextBox 286">
              <a:extLst>
                <a:ext uri="{FF2B5EF4-FFF2-40B4-BE49-F238E27FC236}">
                  <a16:creationId xmlns:a16="http://schemas.microsoft.com/office/drawing/2014/main" id="{45485D81-C3C7-3238-291A-B742A9D9D969}"/>
                </a:ext>
              </a:extLst>
            </p:cNvPr>
            <p:cNvSpPr txBox="1"/>
            <p:nvPr/>
          </p:nvSpPr>
          <p:spPr>
            <a:xfrm>
              <a:off x="2190303"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240</a:t>
              </a:r>
            </a:p>
          </p:txBody>
        </p:sp>
        <p:sp>
          <p:nvSpPr>
            <p:cNvPr id="288" name="Freeform 287">
              <a:extLst>
                <a:ext uri="{FF2B5EF4-FFF2-40B4-BE49-F238E27FC236}">
                  <a16:creationId xmlns:a16="http://schemas.microsoft.com/office/drawing/2014/main" id="{A8AEAFB3-7B66-4606-374F-7328A85396E0}"/>
                </a:ext>
              </a:extLst>
            </p:cNvPr>
            <p:cNvSpPr/>
            <p:nvPr/>
          </p:nvSpPr>
          <p:spPr>
            <a:xfrm>
              <a:off x="2369949"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89" name="TextBox 288">
              <a:extLst>
                <a:ext uri="{FF2B5EF4-FFF2-40B4-BE49-F238E27FC236}">
                  <a16:creationId xmlns:a16="http://schemas.microsoft.com/office/drawing/2014/main" id="{A74FF354-5AED-5D77-8373-8A759D80838B}"/>
                </a:ext>
              </a:extLst>
            </p:cNvPr>
            <p:cNvSpPr txBox="1"/>
            <p:nvPr/>
          </p:nvSpPr>
          <p:spPr>
            <a:xfrm>
              <a:off x="2471314"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300</a:t>
              </a:r>
            </a:p>
          </p:txBody>
        </p:sp>
        <p:sp>
          <p:nvSpPr>
            <p:cNvPr id="290" name="Freeform 289">
              <a:extLst>
                <a:ext uri="{FF2B5EF4-FFF2-40B4-BE49-F238E27FC236}">
                  <a16:creationId xmlns:a16="http://schemas.microsoft.com/office/drawing/2014/main" id="{1B822C68-B95A-D5C5-0F75-2AD68FF8E19C}"/>
                </a:ext>
              </a:extLst>
            </p:cNvPr>
            <p:cNvSpPr/>
            <p:nvPr/>
          </p:nvSpPr>
          <p:spPr>
            <a:xfrm>
              <a:off x="2650973"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91" name="TextBox 290">
              <a:extLst>
                <a:ext uri="{FF2B5EF4-FFF2-40B4-BE49-F238E27FC236}">
                  <a16:creationId xmlns:a16="http://schemas.microsoft.com/office/drawing/2014/main" id="{19ECDDBE-4FBE-69AA-22CC-ED9C10CB2418}"/>
                </a:ext>
              </a:extLst>
            </p:cNvPr>
            <p:cNvSpPr txBox="1"/>
            <p:nvPr/>
          </p:nvSpPr>
          <p:spPr>
            <a:xfrm>
              <a:off x="2752357"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360</a:t>
              </a:r>
            </a:p>
          </p:txBody>
        </p:sp>
        <p:sp>
          <p:nvSpPr>
            <p:cNvPr id="292" name="Freeform 291">
              <a:extLst>
                <a:ext uri="{FF2B5EF4-FFF2-40B4-BE49-F238E27FC236}">
                  <a16:creationId xmlns:a16="http://schemas.microsoft.com/office/drawing/2014/main" id="{91DAB987-810F-4FF6-00C0-A8F0F1F3E7E4}"/>
                </a:ext>
              </a:extLst>
            </p:cNvPr>
            <p:cNvSpPr/>
            <p:nvPr/>
          </p:nvSpPr>
          <p:spPr>
            <a:xfrm>
              <a:off x="2931996"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93" name="TextBox 292">
              <a:extLst>
                <a:ext uri="{FF2B5EF4-FFF2-40B4-BE49-F238E27FC236}">
                  <a16:creationId xmlns:a16="http://schemas.microsoft.com/office/drawing/2014/main" id="{95B82C80-CE3E-B51E-BE67-28DF5CD53387}"/>
                </a:ext>
              </a:extLst>
            </p:cNvPr>
            <p:cNvSpPr txBox="1"/>
            <p:nvPr/>
          </p:nvSpPr>
          <p:spPr>
            <a:xfrm>
              <a:off x="3033369"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420</a:t>
              </a:r>
            </a:p>
          </p:txBody>
        </p:sp>
        <p:sp>
          <p:nvSpPr>
            <p:cNvPr id="294" name="Freeform 293">
              <a:extLst>
                <a:ext uri="{FF2B5EF4-FFF2-40B4-BE49-F238E27FC236}">
                  <a16:creationId xmlns:a16="http://schemas.microsoft.com/office/drawing/2014/main" id="{7376A05D-19F2-7C0C-233B-15C509F62D8C}"/>
                </a:ext>
              </a:extLst>
            </p:cNvPr>
            <p:cNvSpPr/>
            <p:nvPr/>
          </p:nvSpPr>
          <p:spPr>
            <a:xfrm>
              <a:off x="3213020"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95" name="TextBox 294">
              <a:extLst>
                <a:ext uri="{FF2B5EF4-FFF2-40B4-BE49-F238E27FC236}">
                  <a16:creationId xmlns:a16="http://schemas.microsoft.com/office/drawing/2014/main" id="{FD40C690-6B91-E1EF-950D-8527CEEB6D23}"/>
                </a:ext>
              </a:extLst>
            </p:cNvPr>
            <p:cNvSpPr txBox="1"/>
            <p:nvPr/>
          </p:nvSpPr>
          <p:spPr>
            <a:xfrm>
              <a:off x="3314396"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480</a:t>
              </a:r>
            </a:p>
          </p:txBody>
        </p:sp>
        <p:sp>
          <p:nvSpPr>
            <p:cNvPr id="296" name="Freeform 295">
              <a:extLst>
                <a:ext uri="{FF2B5EF4-FFF2-40B4-BE49-F238E27FC236}">
                  <a16:creationId xmlns:a16="http://schemas.microsoft.com/office/drawing/2014/main" id="{12B649BC-268B-D19D-45A1-85A7DAEDA18D}"/>
                </a:ext>
              </a:extLst>
            </p:cNvPr>
            <p:cNvSpPr/>
            <p:nvPr/>
          </p:nvSpPr>
          <p:spPr>
            <a:xfrm>
              <a:off x="3494043"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97" name="TextBox 296">
              <a:extLst>
                <a:ext uri="{FF2B5EF4-FFF2-40B4-BE49-F238E27FC236}">
                  <a16:creationId xmlns:a16="http://schemas.microsoft.com/office/drawing/2014/main" id="{2948BBDC-3584-AF74-7E9C-C9837DFE68FC}"/>
                </a:ext>
              </a:extLst>
            </p:cNvPr>
            <p:cNvSpPr txBox="1"/>
            <p:nvPr/>
          </p:nvSpPr>
          <p:spPr>
            <a:xfrm>
              <a:off x="3595407"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540</a:t>
              </a:r>
            </a:p>
          </p:txBody>
        </p:sp>
        <p:sp>
          <p:nvSpPr>
            <p:cNvPr id="298" name="Freeform 297">
              <a:extLst>
                <a:ext uri="{FF2B5EF4-FFF2-40B4-BE49-F238E27FC236}">
                  <a16:creationId xmlns:a16="http://schemas.microsoft.com/office/drawing/2014/main" id="{75AF785D-2AD6-07C4-9BAE-CBF2C54FFFAE}"/>
                </a:ext>
              </a:extLst>
            </p:cNvPr>
            <p:cNvSpPr/>
            <p:nvPr/>
          </p:nvSpPr>
          <p:spPr>
            <a:xfrm>
              <a:off x="3775067"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299" name="TextBox 298">
              <a:extLst>
                <a:ext uri="{FF2B5EF4-FFF2-40B4-BE49-F238E27FC236}">
                  <a16:creationId xmlns:a16="http://schemas.microsoft.com/office/drawing/2014/main" id="{18C9520E-D568-2AAE-6C65-90CEEA43A2A6}"/>
                </a:ext>
              </a:extLst>
            </p:cNvPr>
            <p:cNvSpPr txBox="1"/>
            <p:nvPr/>
          </p:nvSpPr>
          <p:spPr>
            <a:xfrm>
              <a:off x="3876451"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600</a:t>
              </a:r>
            </a:p>
          </p:txBody>
        </p:sp>
        <p:sp>
          <p:nvSpPr>
            <p:cNvPr id="300" name="Freeform 299">
              <a:extLst>
                <a:ext uri="{FF2B5EF4-FFF2-40B4-BE49-F238E27FC236}">
                  <a16:creationId xmlns:a16="http://schemas.microsoft.com/office/drawing/2014/main" id="{AB588BBB-E0C4-FB6D-35A4-800D3683694D}"/>
                </a:ext>
              </a:extLst>
            </p:cNvPr>
            <p:cNvSpPr/>
            <p:nvPr/>
          </p:nvSpPr>
          <p:spPr>
            <a:xfrm>
              <a:off x="4056090"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301" name="TextBox 300">
              <a:extLst>
                <a:ext uri="{FF2B5EF4-FFF2-40B4-BE49-F238E27FC236}">
                  <a16:creationId xmlns:a16="http://schemas.microsoft.com/office/drawing/2014/main" id="{0224AB78-CBE8-7A14-A628-47F094C59394}"/>
                </a:ext>
              </a:extLst>
            </p:cNvPr>
            <p:cNvSpPr txBox="1"/>
            <p:nvPr/>
          </p:nvSpPr>
          <p:spPr>
            <a:xfrm>
              <a:off x="4157447"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660</a:t>
              </a:r>
            </a:p>
          </p:txBody>
        </p:sp>
        <p:sp>
          <p:nvSpPr>
            <p:cNvPr id="302" name="Freeform 301">
              <a:extLst>
                <a:ext uri="{FF2B5EF4-FFF2-40B4-BE49-F238E27FC236}">
                  <a16:creationId xmlns:a16="http://schemas.microsoft.com/office/drawing/2014/main" id="{446BDAC7-3EC3-377F-550C-3ECD5069DC22}"/>
                </a:ext>
              </a:extLst>
            </p:cNvPr>
            <p:cNvSpPr/>
            <p:nvPr/>
          </p:nvSpPr>
          <p:spPr>
            <a:xfrm>
              <a:off x="4337114"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303" name="TextBox 302">
              <a:extLst>
                <a:ext uri="{FF2B5EF4-FFF2-40B4-BE49-F238E27FC236}">
                  <a16:creationId xmlns:a16="http://schemas.microsoft.com/office/drawing/2014/main" id="{C9692497-F096-8575-E707-8A0AA724AA3C}"/>
                </a:ext>
              </a:extLst>
            </p:cNvPr>
            <p:cNvSpPr txBox="1"/>
            <p:nvPr/>
          </p:nvSpPr>
          <p:spPr>
            <a:xfrm>
              <a:off x="4438490"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720</a:t>
              </a:r>
            </a:p>
          </p:txBody>
        </p:sp>
        <p:sp>
          <p:nvSpPr>
            <p:cNvPr id="304" name="Freeform 303">
              <a:extLst>
                <a:ext uri="{FF2B5EF4-FFF2-40B4-BE49-F238E27FC236}">
                  <a16:creationId xmlns:a16="http://schemas.microsoft.com/office/drawing/2014/main" id="{21DD4073-FD8A-510C-F4E7-032B0E143A82}"/>
                </a:ext>
              </a:extLst>
            </p:cNvPr>
            <p:cNvSpPr/>
            <p:nvPr/>
          </p:nvSpPr>
          <p:spPr>
            <a:xfrm>
              <a:off x="4618137"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305" name="TextBox 304">
              <a:extLst>
                <a:ext uri="{FF2B5EF4-FFF2-40B4-BE49-F238E27FC236}">
                  <a16:creationId xmlns:a16="http://schemas.microsoft.com/office/drawing/2014/main" id="{EB7A4344-489A-202C-3912-EF09BBF76E91}"/>
                </a:ext>
              </a:extLst>
            </p:cNvPr>
            <p:cNvSpPr txBox="1"/>
            <p:nvPr/>
          </p:nvSpPr>
          <p:spPr>
            <a:xfrm>
              <a:off x="4719517" y="3527378"/>
              <a:ext cx="328936" cy="182369"/>
            </a:xfrm>
            <a:prstGeom prst="rect">
              <a:avLst/>
            </a:prstGeom>
            <a:noFill/>
          </p:spPr>
          <p:txBody>
            <a:bodyPr wrap="none" rtlCol="0">
              <a:spAutoFit/>
            </a:bodyPr>
            <a:lstStyle/>
            <a:p>
              <a:pPr algn="l"/>
              <a:r>
                <a:rPr lang="en-GB" sz="675">
                  <a:ln/>
                  <a:solidFill>
                    <a:srgbClr val="595959"/>
                  </a:solidFill>
                  <a:latin typeface="Arial"/>
                  <a:cs typeface="Arial"/>
                  <a:sym typeface="Arial"/>
                  <a:rtl val="0"/>
                </a:rPr>
                <a:t>780</a:t>
              </a:r>
            </a:p>
          </p:txBody>
        </p:sp>
        <p:sp>
          <p:nvSpPr>
            <p:cNvPr id="306" name="Freeform 305">
              <a:extLst>
                <a:ext uri="{FF2B5EF4-FFF2-40B4-BE49-F238E27FC236}">
                  <a16:creationId xmlns:a16="http://schemas.microsoft.com/office/drawing/2014/main" id="{43F93116-ACF8-041C-9B1A-C05E5C61964C}"/>
                </a:ext>
              </a:extLst>
            </p:cNvPr>
            <p:cNvSpPr/>
            <p:nvPr/>
          </p:nvSpPr>
          <p:spPr>
            <a:xfrm>
              <a:off x="4899161" y="3501195"/>
              <a:ext cx="16000" cy="42477"/>
            </a:xfrm>
            <a:custGeom>
              <a:avLst/>
              <a:gdLst>
                <a:gd name="csX0" fmla="*/ 0 w 15409"/>
                <a:gd name="csY0" fmla="*/ 0 h 47079"/>
                <a:gd name="csX1" fmla="*/ 0 w 15409"/>
                <a:gd name="csY1" fmla="*/ 47079 h 47079"/>
              </a:gdLst>
              <a:ahLst/>
              <a:cxnLst>
                <a:cxn ang="0">
                  <a:pos x="csX0" y="csY0"/>
                </a:cxn>
                <a:cxn ang="0">
                  <a:pos x="csX1" y="csY1"/>
                </a:cxn>
              </a:cxnLst>
              <a:rect l="l" t="t" r="r" b="b"/>
              <a:pathLst>
                <a:path w="15409" h="47079">
                  <a:moveTo>
                    <a:pt x="0" y="0"/>
                  </a:moveTo>
                  <a:lnTo>
                    <a:pt x="0" y="47079"/>
                  </a:lnTo>
                </a:path>
              </a:pathLst>
            </a:custGeom>
            <a:ln w="6350" cap="flat">
              <a:solidFill>
                <a:srgbClr val="000000"/>
              </a:solidFill>
              <a:prstDash val="solid"/>
              <a:miter/>
            </a:ln>
          </p:spPr>
          <p:txBody>
            <a:bodyPr wrap="none"/>
            <a:lstStyle/>
            <a:p>
              <a:endParaRPr lang="en-GB" sz="2100"/>
            </a:p>
          </p:txBody>
        </p:sp>
        <p:sp>
          <p:nvSpPr>
            <p:cNvPr id="312" name="TextBox 311">
              <a:extLst>
                <a:ext uri="{FF2B5EF4-FFF2-40B4-BE49-F238E27FC236}">
                  <a16:creationId xmlns:a16="http://schemas.microsoft.com/office/drawing/2014/main" id="{8EB203A9-9CDB-4620-BA1B-35F0408B2CA0}"/>
                </a:ext>
              </a:extLst>
            </p:cNvPr>
            <p:cNvSpPr txBox="1"/>
            <p:nvPr/>
          </p:nvSpPr>
          <p:spPr>
            <a:xfrm rot="16200000">
              <a:off x="193117" y="2512042"/>
              <a:ext cx="1254830" cy="207749"/>
            </a:xfrm>
            <a:prstGeom prst="rect">
              <a:avLst/>
            </a:prstGeom>
            <a:noFill/>
          </p:spPr>
          <p:txBody>
            <a:bodyPr wrap="none" rtlCol="0">
              <a:spAutoFit/>
            </a:bodyPr>
            <a:lstStyle/>
            <a:p>
              <a:pPr algn="l"/>
              <a:r>
                <a:rPr lang="en-GB" sz="750" b="1">
                  <a:ln/>
                  <a:solidFill>
                    <a:srgbClr val="000000"/>
                  </a:solidFill>
                  <a:latin typeface="Arial"/>
                  <a:cs typeface="Arial"/>
                  <a:sym typeface="Arial"/>
                  <a:rtl val="0"/>
                </a:rPr>
                <a:t>Cumulative incidence (%)</a:t>
              </a:r>
            </a:p>
          </p:txBody>
        </p:sp>
        <p:sp>
          <p:nvSpPr>
            <p:cNvPr id="313" name="TextBox 312">
              <a:extLst>
                <a:ext uri="{FF2B5EF4-FFF2-40B4-BE49-F238E27FC236}">
                  <a16:creationId xmlns:a16="http://schemas.microsoft.com/office/drawing/2014/main" id="{3DDD33AE-78F6-CC22-3739-2FEA44FE5122}"/>
                </a:ext>
              </a:extLst>
            </p:cNvPr>
            <p:cNvSpPr txBox="1"/>
            <p:nvPr/>
          </p:nvSpPr>
          <p:spPr>
            <a:xfrm>
              <a:off x="2492722" y="3657078"/>
              <a:ext cx="1183337" cy="192360"/>
            </a:xfrm>
            <a:prstGeom prst="rect">
              <a:avLst/>
            </a:prstGeom>
            <a:noFill/>
          </p:spPr>
          <p:txBody>
            <a:bodyPr wrap="none" lIns="91440" tIns="45720" rIns="91440" bIns="45720" rtlCol="0" anchor="t">
              <a:spAutoFit/>
            </a:bodyPr>
            <a:lstStyle/>
            <a:p>
              <a:pPr algn="l"/>
              <a:r>
                <a:rPr lang="en-GB" sz="650" b="1">
                  <a:ln/>
                  <a:solidFill>
                    <a:srgbClr val="000000"/>
                  </a:solidFill>
                  <a:latin typeface="Arial"/>
                  <a:cs typeface="Arial"/>
                  <a:sym typeface="Arial"/>
                </a:rPr>
                <a:t>Days from randomization</a:t>
              </a:r>
              <a:endParaRPr lang="en-GB" sz="675" b="1">
                <a:ln/>
                <a:solidFill>
                  <a:srgbClr val="000000"/>
                </a:solidFill>
                <a:latin typeface="Arial"/>
                <a:cs typeface="Arial"/>
                <a:sym typeface="Arial"/>
                <a:rtl val="0"/>
              </a:endParaRPr>
            </a:p>
          </p:txBody>
        </p:sp>
        <p:sp>
          <p:nvSpPr>
            <p:cNvPr id="314" name="TextBox 313">
              <a:extLst>
                <a:ext uri="{FF2B5EF4-FFF2-40B4-BE49-F238E27FC236}">
                  <a16:creationId xmlns:a16="http://schemas.microsoft.com/office/drawing/2014/main" id="{84D7BE35-347C-851A-7DC4-727BB9917EF0}"/>
                </a:ext>
              </a:extLst>
            </p:cNvPr>
            <p:cNvSpPr txBox="1"/>
            <p:nvPr/>
          </p:nvSpPr>
          <p:spPr>
            <a:xfrm>
              <a:off x="4192569" y="3794401"/>
              <a:ext cx="825867" cy="184666"/>
            </a:xfrm>
            <a:prstGeom prst="rect">
              <a:avLst/>
            </a:prstGeom>
            <a:noFill/>
          </p:spPr>
          <p:txBody>
            <a:bodyPr wrap="none" lIns="91440" tIns="45720" rIns="91440" bIns="45720" rtlCol="0" anchor="t">
              <a:spAutoFit/>
            </a:bodyPr>
            <a:lstStyle/>
            <a:p>
              <a:r>
                <a:rPr lang="en-GB" sz="600">
                  <a:ln/>
                  <a:solidFill>
                    <a:srgbClr val="000000"/>
                  </a:solidFill>
                  <a:latin typeface="Arial"/>
                  <a:cs typeface="Arial"/>
                  <a:sym typeface="Arial"/>
                </a:rPr>
                <a:t>Asundexian 50 mg</a:t>
              </a:r>
              <a:endParaRPr lang="en-GB" sz="600">
                <a:ln/>
                <a:solidFill>
                  <a:srgbClr val="000000"/>
                </a:solidFill>
                <a:latin typeface="Arial"/>
                <a:cs typeface="Arial"/>
                <a:sym typeface="Arial"/>
                <a:rtl val="0"/>
              </a:endParaRPr>
            </a:p>
          </p:txBody>
        </p:sp>
        <p:sp>
          <p:nvSpPr>
            <p:cNvPr id="315" name="TextBox 314">
              <a:extLst>
                <a:ext uri="{FF2B5EF4-FFF2-40B4-BE49-F238E27FC236}">
                  <a16:creationId xmlns:a16="http://schemas.microsoft.com/office/drawing/2014/main" id="{32629FCB-A3FC-692F-EA72-9FD76D3CAD2E}"/>
                </a:ext>
              </a:extLst>
            </p:cNvPr>
            <p:cNvSpPr txBox="1"/>
            <p:nvPr/>
          </p:nvSpPr>
          <p:spPr>
            <a:xfrm>
              <a:off x="633676" y="3822299"/>
              <a:ext cx="686406" cy="171641"/>
            </a:xfrm>
            <a:prstGeom prst="rect">
              <a:avLst/>
            </a:prstGeom>
            <a:noFill/>
          </p:spPr>
          <p:txBody>
            <a:bodyPr wrap="none" rtlCol="0">
              <a:spAutoFit/>
            </a:bodyPr>
            <a:lstStyle/>
            <a:p>
              <a:pPr algn="l"/>
              <a:r>
                <a:rPr lang="en-GB" sz="600">
                  <a:ln/>
                  <a:solidFill>
                    <a:srgbClr val="000000"/>
                  </a:solidFill>
                  <a:latin typeface="Arial"/>
                  <a:cs typeface="Arial"/>
                  <a:sym typeface="Arial"/>
                  <a:rtl val="0"/>
                </a:rPr>
                <a:t>Number at risk</a:t>
              </a:r>
            </a:p>
          </p:txBody>
        </p:sp>
        <p:sp>
          <p:nvSpPr>
            <p:cNvPr id="322" name="TextBox 321">
              <a:extLst>
                <a:ext uri="{FF2B5EF4-FFF2-40B4-BE49-F238E27FC236}">
                  <a16:creationId xmlns:a16="http://schemas.microsoft.com/office/drawing/2014/main" id="{D8CC48B9-6EDD-CA74-2491-AA1B22C06557}"/>
                </a:ext>
              </a:extLst>
            </p:cNvPr>
            <p:cNvSpPr txBox="1"/>
            <p:nvPr/>
          </p:nvSpPr>
          <p:spPr>
            <a:xfrm>
              <a:off x="1376678"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5949</a:t>
              </a:r>
            </a:p>
          </p:txBody>
        </p:sp>
        <p:sp>
          <p:nvSpPr>
            <p:cNvPr id="323" name="TextBox 322">
              <a:extLst>
                <a:ext uri="{FF2B5EF4-FFF2-40B4-BE49-F238E27FC236}">
                  <a16:creationId xmlns:a16="http://schemas.microsoft.com/office/drawing/2014/main" id="{2867ABBD-0810-E946-C711-1FF3F8C63AC4}"/>
                </a:ext>
              </a:extLst>
            </p:cNvPr>
            <p:cNvSpPr txBox="1"/>
            <p:nvPr/>
          </p:nvSpPr>
          <p:spPr>
            <a:xfrm>
              <a:off x="1642340"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5853</a:t>
              </a:r>
            </a:p>
          </p:txBody>
        </p:sp>
        <p:sp>
          <p:nvSpPr>
            <p:cNvPr id="324" name="TextBox 323">
              <a:extLst>
                <a:ext uri="{FF2B5EF4-FFF2-40B4-BE49-F238E27FC236}">
                  <a16:creationId xmlns:a16="http://schemas.microsoft.com/office/drawing/2014/main" id="{B1F3FFF0-E211-09A1-E849-BBBA5E009544}"/>
                </a:ext>
              </a:extLst>
            </p:cNvPr>
            <p:cNvSpPr txBox="1"/>
            <p:nvPr/>
          </p:nvSpPr>
          <p:spPr>
            <a:xfrm>
              <a:off x="1907945"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5754</a:t>
              </a:r>
            </a:p>
          </p:txBody>
        </p:sp>
        <p:sp>
          <p:nvSpPr>
            <p:cNvPr id="325" name="TextBox 324">
              <a:extLst>
                <a:ext uri="{FF2B5EF4-FFF2-40B4-BE49-F238E27FC236}">
                  <a16:creationId xmlns:a16="http://schemas.microsoft.com/office/drawing/2014/main" id="{EC87ADEE-77DC-46CE-585C-F330AEE20F4B}"/>
                </a:ext>
              </a:extLst>
            </p:cNvPr>
            <p:cNvSpPr txBox="1"/>
            <p:nvPr/>
          </p:nvSpPr>
          <p:spPr>
            <a:xfrm>
              <a:off x="2189759"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5370</a:t>
              </a:r>
            </a:p>
          </p:txBody>
        </p:sp>
        <p:sp>
          <p:nvSpPr>
            <p:cNvPr id="326" name="TextBox 325">
              <a:extLst>
                <a:ext uri="{FF2B5EF4-FFF2-40B4-BE49-F238E27FC236}">
                  <a16:creationId xmlns:a16="http://schemas.microsoft.com/office/drawing/2014/main" id="{3209DB4D-D3F3-A154-EF73-9AA1627EB87C}"/>
                </a:ext>
              </a:extLst>
            </p:cNvPr>
            <p:cNvSpPr txBox="1"/>
            <p:nvPr/>
          </p:nvSpPr>
          <p:spPr>
            <a:xfrm>
              <a:off x="2460790"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4840</a:t>
              </a:r>
            </a:p>
          </p:txBody>
        </p:sp>
        <p:sp>
          <p:nvSpPr>
            <p:cNvPr id="327" name="TextBox 326">
              <a:extLst>
                <a:ext uri="{FF2B5EF4-FFF2-40B4-BE49-F238E27FC236}">
                  <a16:creationId xmlns:a16="http://schemas.microsoft.com/office/drawing/2014/main" id="{93190DDE-CA08-8370-DF8A-487EC3FE9878}"/>
                </a:ext>
              </a:extLst>
            </p:cNvPr>
            <p:cNvSpPr txBox="1"/>
            <p:nvPr/>
          </p:nvSpPr>
          <p:spPr>
            <a:xfrm>
              <a:off x="2710244"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4406</a:t>
              </a:r>
            </a:p>
          </p:txBody>
        </p:sp>
        <p:sp>
          <p:nvSpPr>
            <p:cNvPr id="328" name="TextBox 327">
              <a:extLst>
                <a:ext uri="{FF2B5EF4-FFF2-40B4-BE49-F238E27FC236}">
                  <a16:creationId xmlns:a16="http://schemas.microsoft.com/office/drawing/2014/main" id="{763D5688-74ED-27E5-C911-F33D29B54566}"/>
                </a:ext>
              </a:extLst>
            </p:cNvPr>
            <p:cNvSpPr txBox="1"/>
            <p:nvPr/>
          </p:nvSpPr>
          <p:spPr>
            <a:xfrm>
              <a:off x="3008243"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3990</a:t>
              </a:r>
            </a:p>
          </p:txBody>
        </p:sp>
        <p:sp>
          <p:nvSpPr>
            <p:cNvPr id="329" name="TextBox 328">
              <a:extLst>
                <a:ext uri="{FF2B5EF4-FFF2-40B4-BE49-F238E27FC236}">
                  <a16:creationId xmlns:a16="http://schemas.microsoft.com/office/drawing/2014/main" id="{3C1359DA-1593-FD57-9CC0-1070EBAB3AF4}"/>
                </a:ext>
              </a:extLst>
            </p:cNvPr>
            <p:cNvSpPr txBox="1"/>
            <p:nvPr/>
          </p:nvSpPr>
          <p:spPr>
            <a:xfrm>
              <a:off x="3290046"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3497</a:t>
              </a:r>
            </a:p>
          </p:txBody>
        </p:sp>
        <p:sp>
          <p:nvSpPr>
            <p:cNvPr id="330" name="TextBox 329">
              <a:extLst>
                <a:ext uri="{FF2B5EF4-FFF2-40B4-BE49-F238E27FC236}">
                  <a16:creationId xmlns:a16="http://schemas.microsoft.com/office/drawing/2014/main" id="{D4CAE1DF-5070-77E2-877D-51012210DF48}"/>
                </a:ext>
              </a:extLst>
            </p:cNvPr>
            <p:cNvSpPr txBox="1"/>
            <p:nvPr/>
          </p:nvSpPr>
          <p:spPr>
            <a:xfrm>
              <a:off x="3555674"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3070</a:t>
              </a:r>
            </a:p>
          </p:txBody>
        </p:sp>
        <p:sp>
          <p:nvSpPr>
            <p:cNvPr id="331" name="TextBox 330">
              <a:extLst>
                <a:ext uri="{FF2B5EF4-FFF2-40B4-BE49-F238E27FC236}">
                  <a16:creationId xmlns:a16="http://schemas.microsoft.com/office/drawing/2014/main" id="{67666441-C6AC-B462-9B15-151746998EE6}"/>
                </a:ext>
              </a:extLst>
            </p:cNvPr>
            <p:cNvSpPr txBox="1"/>
            <p:nvPr/>
          </p:nvSpPr>
          <p:spPr>
            <a:xfrm>
              <a:off x="3859066"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2564</a:t>
              </a:r>
            </a:p>
          </p:txBody>
        </p:sp>
        <p:sp>
          <p:nvSpPr>
            <p:cNvPr id="332" name="TextBox 331">
              <a:extLst>
                <a:ext uri="{FF2B5EF4-FFF2-40B4-BE49-F238E27FC236}">
                  <a16:creationId xmlns:a16="http://schemas.microsoft.com/office/drawing/2014/main" id="{DBA4AB09-CB5E-22B5-BCB0-87ECEB3B494D}"/>
                </a:ext>
              </a:extLst>
            </p:cNvPr>
            <p:cNvSpPr txBox="1"/>
            <p:nvPr/>
          </p:nvSpPr>
          <p:spPr>
            <a:xfrm>
              <a:off x="4130086"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1961</a:t>
              </a:r>
            </a:p>
          </p:txBody>
        </p:sp>
        <p:sp>
          <p:nvSpPr>
            <p:cNvPr id="333" name="TextBox 332">
              <a:extLst>
                <a:ext uri="{FF2B5EF4-FFF2-40B4-BE49-F238E27FC236}">
                  <a16:creationId xmlns:a16="http://schemas.microsoft.com/office/drawing/2014/main" id="{D1C72EDD-1C54-6488-143B-4B6E1544657F}"/>
                </a:ext>
              </a:extLst>
            </p:cNvPr>
            <p:cNvSpPr txBox="1"/>
            <p:nvPr/>
          </p:nvSpPr>
          <p:spPr>
            <a:xfrm>
              <a:off x="4422671"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1410</a:t>
              </a:r>
            </a:p>
          </p:txBody>
        </p:sp>
        <p:sp>
          <p:nvSpPr>
            <p:cNvPr id="334" name="TextBox 333">
              <a:extLst>
                <a:ext uri="{FF2B5EF4-FFF2-40B4-BE49-F238E27FC236}">
                  <a16:creationId xmlns:a16="http://schemas.microsoft.com/office/drawing/2014/main" id="{48D3DFC0-C12A-E83B-CE2E-8D352DA94478}"/>
                </a:ext>
              </a:extLst>
            </p:cNvPr>
            <p:cNvSpPr txBox="1"/>
            <p:nvPr/>
          </p:nvSpPr>
          <p:spPr>
            <a:xfrm>
              <a:off x="4723784" y="3942620"/>
              <a:ext cx="321326"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792</a:t>
              </a:r>
            </a:p>
          </p:txBody>
        </p:sp>
        <p:sp>
          <p:nvSpPr>
            <p:cNvPr id="335" name="TextBox 334">
              <a:extLst>
                <a:ext uri="{FF2B5EF4-FFF2-40B4-BE49-F238E27FC236}">
                  <a16:creationId xmlns:a16="http://schemas.microsoft.com/office/drawing/2014/main" id="{B30055F3-16F2-698E-00AA-0683D8164C2D}"/>
                </a:ext>
              </a:extLst>
            </p:cNvPr>
            <p:cNvSpPr txBox="1"/>
            <p:nvPr/>
          </p:nvSpPr>
          <p:spPr>
            <a:xfrm>
              <a:off x="1113848" y="3942620"/>
              <a:ext cx="36554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6165</a:t>
              </a:r>
            </a:p>
          </p:txBody>
        </p:sp>
        <p:sp>
          <p:nvSpPr>
            <p:cNvPr id="336" name="TextBox 335">
              <a:extLst>
                <a:ext uri="{FF2B5EF4-FFF2-40B4-BE49-F238E27FC236}">
                  <a16:creationId xmlns:a16="http://schemas.microsoft.com/office/drawing/2014/main" id="{082A821A-BB9C-993F-D001-7FBC8F5810B3}"/>
                </a:ext>
              </a:extLst>
            </p:cNvPr>
            <p:cNvSpPr txBox="1"/>
            <p:nvPr/>
          </p:nvSpPr>
          <p:spPr>
            <a:xfrm>
              <a:off x="1376678"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5958</a:t>
              </a:r>
            </a:p>
          </p:txBody>
        </p:sp>
        <p:sp>
          <p:nvSpPr>
            <p:cNvPr id="337" name="TextBox 336">
              <a:extLst>
                <a:ext uri="{FF2B5EF4-FFF2-40B4-BE49-F238E27FC236}">
                  <a16:creationId xmlns:a16="http://schemas.microsoft.com/office/drawing/2014/main" id="{1BB63C61-77FA-2FBC-46F4-36005D7B433D}"/>
                </a:ext>
              </a:extLst>
            </p:cNvPr>
            <p:cNvSpPr txBox="1"/>
            <p:nvPr/>
          </p:nvSpPr>
          <p:spPr>
            <a:xfrm>
              <a:off x="1642340"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5859</a:t>
              </a:r>
            </a:p>
          </p:txBody>
        </p:sp>
        <p:sp>
          <p:nvSpPr>
            <p:cNvPr id="338" name="TextBox 337">
              <a:extLst>
                <a:ext uri="{FF2B5EF4-FFF2-40B4-BE49-F238E27FC236}">
                  <a16:creationId xmlns:a16="http://schemas.microsoft.com/office/drawing/2014/main" id="{EB689865-9F4E-EA64-620F-BE30BA4DCF35}"/>
                </a:ext>
              </a:extLst>
            </p:cNvPr>
            <p:cNvSpPr txBox="1"/>
            <p:nvPr/>
          </p:nvSpPr>
          <p:spPr>
            <a:xfrm>
              <a:off x="1907945"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5763</a:t>
              </a:r>
            </a:p>
          </p:txBody>
        </p:sp>
        <p:sp>
          <p:nvSpPr>
            <p:cNvPr id="339" name="TextBox 338">
              <a:extLst>
                <a:ext uri="{FF2B5EF4-FFF2-40B4-BE49-F238E27FC236}">
                  <a16:creationId xmlns:a16="http://schemas.microsoft.com/office/drawing/2014/main" id="{B1D72277-CE30-F7AE-8AE2-D9D70FDCABDB}"/>
                </a:ext>
              </a:extLst>
            </p:cNvPr>
            <p:cNvSpPr txBox="1"/>
            <p:nvPr/>
          </p:nvSpPr>
          <p:spPr>
            <a:xfrm>
              <a:off x="2189759"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5384</a:t>
              </a:r>
            </a:p>
          </p:txBody>
        </p:sp>
        <p:sp>
          <p:nvSpPr>
            <p:cNvPr id="340" name="TextBox 339">
              <a:extLst>
                <a:ext uri="{FF2B5EF4-FFF2-40B4-BE49-F238E27FC236}">
                  <a16:creationId xmlns:a16="http://schemas.microsoft.com/office/drawing/2014/main" id="{C3889C7C-0584-5CFE-BD05-60781C5E5DDE}"/>
                </a:ext>
              </a:extLst>
            </p:cNvPr>
            <p:cNvSpPr txBox="1"/>
            <p:nvPr/>
          </p:nvSpPr>
          <p:spPr>
            <a:xfrm>
              <a:off x="2460790"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4876</a:t>
              </a:r>
            </a:p>
          </p:txBody>
        </p:sp>
        <p:sp>
          <p:nvSpPr>
            <p:cNvPr id="341" name="TextBox 340">
              <a:extLst>
                <a:ext uri="{FF2B5EF4-FFF2-40B4-BE49-F238E27FC236}">
                  <a16:creationId xmlns:a16="http://schemas.microsoft.com/office/drawing/2014/main" id="{2FB30CEF-B033-72ED-C043-C2D734402656}"/>
                </a:ext>
              </a:extLst>
            </p:cNvPr>
            <p:cNvSpPr txBox="1"/>
            <p:nvPr/>
          </p:nvSpPr>
          <p:spPr>
            <a:xfrm>
              <a:off x="2710244"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4463</a:t>
              </a:r>
            </a:p>
          </p:txBody>
        </p:sp>
        <p:sp>
          <p:nvSpPr>
            <p:cNvPr id="342" name="TextBox 341">
              <a:extLst>
                <a:ext uri="{FF2B5EF4-FFF2-40B4-BE49-F238E27FC236}">
                  <a16:creationId xmlns:a16="http://schemas.microsoft.com/office/drawing/2014/main" id="{446C0470-5267-FB0A-7291-8C531958624E}"/>
                </a:ext>
              </a:extLst>
            </p:cNvPr>
            <p:cNvSpPr txBox="1"/>
            <p:nvPr/>
          </p:nvSpPr>
          <p:spPr>
            <a:xfrm>
              <a:off x="3008243"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4033</a:t>
              </a:r>
            </a:p>
          </p:txBody>
        </p:sp>
        <p:sp>
          <p:nvSpPr>
            <p:cNvPr id="343" name="TextBox 342">
              <a:extLst>
                <a:ext uri="{FF2B5EF4-FFF2-40B4-BE49-F238E27FC236}">
                  <a16:creationId xmlns:a16="http://schemas.microsoft.com/office/drawing/2014/main" id="{12067663-3E3C-912D-3A67-993E3C9D8D5E}"/>
                </a:ext>
              </a:extLst>
            </p:cNvPr>
            <p:cNvSpPr txBox="1"/>
            <p:nvPr/>
          </p:nvSpPr>
          <p:spPr>
            <a:xfrm>
              <a:off x="3290046"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3543</a:t>
              </a:r>
            </a:p>
          </p:txBody>
        </p:sp>
        <p:sp>
          <p:nvSpPr>
            <p:cNvPr id="344" name="TextBox 343">
              <a:extLst>
                <a:ext uri="{FF2B5EF4-FFF2-40B4-BE49-F238E27FC236}">
                  <a16:creationId xmlns:a16="http://schemas.microsoft.com/office/drawing/2014/main" id="{99DEFA48-D0A7-CEA6-B531-AB8CD59240DD}"/>
                </a:ext>
              </a:extLst>
            </p:cNvPr>
            <p:cNvSpPr txBox="1"/>
            <p:nvPr/>
          </p:nvSpPr>
          <p:spPr>
            <a:xfrm>
              <a:off x="3555674"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3101</a:t>
              </a:r>
            </a:p>
          </p:txBody>
        </p:sp>
        <p:sp>
          <p:nvSpPr>
            <p:cNvPr id="345" name="TextBox 344">
              <a:extLst>
                <a:ext uri="{FF2B5EF4-FFF2-40B4-BE49-F238E27FC236}">
                  <a16:creationId xmlns:a16="http://schemas.microsoft.com/office/drawing/2014/main" id="{4ECB320D-1BCE-374C-F887-E193364A61D0}"/>
                </a:ext>
              </a:extLst>
            </p:cNvPr>
            <p:cNvSpPr txBox="1"/>
            <p:nvPr/>
          </p:nvSpPr>
          <p:spPr>
            <a:xfrm>
              <a:off x="3859066"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2588</a:t>
              </a:r>
            </a:p>
          </p:txBody>
        </p:sp>
        <p:sp>
          <p:nvSpPr>
            <p:cNvPr id="346" name="TextBox 345">
              <a:extLst>
                <a:ext uri="{FF2B5EF4-FFF2-40B4-BE49-F238E27FC236}">
                  <a16:creationId xmlns:a16="http://schemas.microsoft.com/office/drawing/2014/main" id="{8E8E276F-5F9D-532C-49C4-F7082C26FF9D}"/>
                </a:ext>
              </a:extLst>
            </p:cNvPr>
            <p:cNvSpPr txBox="1"/>
            <p:nvPr/>
          </p:nvSpPr>
          <p:spPr>
            <a:xfrm>
              <a:off x="4130086"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2004</a:t>
              </a:r>
            </a:p>
          </p:txBody>
        </p:sp>
        <p:sp>
          <p:nvSpPr>
            <p:cNvPr id="347" name="TextBox 346">
              <a:extLst>
                <a:ext uri="{FF2B5EF4-FFF2-40B4-BE49-F238E27FC236}">
                  <a16:creationId xmlns:a16="http://schemas.microsoft.com/office/drawing/2014/main" id="{44B8CD13-D37C-A7E2-3494-82CA79432599}"/>
                </a:ext>
              </a:extLst>
            </p:cNvPr>
            <p:cNvSpPr txBox="1"/>
            <p:nvPr/>
          </p:nvSpPr>
          <p:spPr>
            <a:xfrm>
              <a:off x="4422671"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1428</a:t>
              </a:r>
            </a:p>
          </p:txBody>
        </p:sp>
        <p:sp>
          <p:nvSpPr>
            <p:cNvPr id="348" name="TextBox 347">
              <a:extLst>
                <a:ext uri="{FF2B5EF4-FFF2-40B4-BE49-F238E27FC236}">
                  <a16:creationId xmlns:a16="http://schemas.microsoft.com/office/drawing/2014/main" id="{D25A8E07-7470-0959-DD57-EDD1D056C309}"/>
                </a:ext>
              </a:extLst>
            </p:cNvPr>
            <p:cNvSpPr txBox="1"/>
            <p:nvPr/>
          </p:nvSpPr>
          <p:spPr>
            <a:xfrm>
              <a:off x="4723784" y="4066725"/>
              <a:ext cx="321326"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810</a:t>
              </a:r>
            </a:p>
          </p:txBody>
        </p:sp>
        <p:sp>
          <p:nvSpPr>
            <p:cNvPr id="349" name="TextBox 348">
              <a:extLst>
                <a:ext uri="{FF2B5EF4-FFF2-40B4-BE49-F238E27FC236}">
                  <a16:creationId xmlns:a16="http://schemas.microsoft.com/office/drawing/2014/main" id="{428DF69B-4BDE-6464-72D0-3EE8258211F4}"/>
                </a:ext>
              </a:extLst>
            </p:cNvPr>
            <p:cNvSpPr txBox="1"/>
            <p:nvPr/>
          </p:nvSpPr>
          <p:spPr>
            <a:xfrm>
              <a:off x="1113848" y="4066725"/>
              <a:ext cx="365544"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6162</a:t>
              </a:r>
            </a:p>
          </p:txBody>
        </p:sp>
        <p:sp>
          <p:nvSpPr>
            <p:cNvPr id="350" name="TextBox 349">
              <a:extLst>
                <a:ext uri="{FF2B5EF4-FFF2-40B4-BE49-F238E27FC236}">
                  <a16:creationId xmlns:a16="http://schemas.microsoft.com/office/drawing/2014/main" id="{81023E37-5C77-EB40-EC32-901B04636CF5}"/>
                </a:ext>
              </a:extLst>
            </p:cNvPr>
            <p:cNvSpPr txBox="1"/>
            <p:nvPr/>
          </p:nvSpPr>
          <p:spPr>
            <a:xfrm>
              <a:off x="449129" y="4062072"/>
              <a:ext cx="843765"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Asundexian 50 mg</a:t>
              </a:r>
            </a:p>
          </p:txBody>
        </p:sp>
        <p:sp>
          <p:nvSpPr>
            <p:cNvPr id="351" name="TextBox 350">
              <a:extLst>
                <a:ext uri="{FF2B5EF4-FFF2-40B4-BE49-F238E27FC236}">
                  <a16:creationId xmlns:a16="http://schemas.microsoft.com/office/drawing/2014/main" id="{002E44B9-5FDB-0CC6-1279-CD14246705BD}"/>
                </a:ext>
              </a:extLst>
            </p:cNvPr>
            <p:cNvSpPr txBox="1"/>
            <p:nvPr/>
          </p:nvSpPr>
          <p:spPr>
            <a:xfrm>
              <a:off x="794691" y="3942620"/>
              <a:ext cx="47527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Placebo</a:t>
              </a:r>
            </a:p>
          </p:txBody>
        </p:sp>
        <p:sp>
          <p:nvSpPr>
            <p:cNvPr id="396" name="Freeform 395">
              <a:extLst>
                <a:ext uri="{FF2B5EF4-FFF2-40B4-BE49-F238E27FC236}">
                  <a16:creationId xmlns:a16="http://schemas.microsoft.com/office/drawing/2014/main" id="{C449D484-28DF-4B3D-10F0-A6823A68BB1F}"/>
                </a:ext>
              </a:extLst>
            </p:cNvPr>
            <p:cNvSpPr/>
            <p:nvPr/>
          </p:nvSpPr>
          <p:spPr>
            <a:xfrm>
              <a:off x="3977713" y="3884427"/>
              <a:ext cx="278916" cy="10767"/>
            </a:xfrm>
            <a:custGeom>
              <a:avLst/>
              <a:gdLst>
                <a:gd name="csX0" fmla="*/ 0 w 371888"/>
                <a:gd name="csY0" fmla="*/ 0 h 15445"/>
                <a:gd name="csX1" fmla="*/ 371889 w 371888"/>
                <a:gd name="csY1" fmla="*/ 0 h 15445"/>
              </a:gdLst>
              <a:ahLst/>
              <a:cxnLst>
                <a:cxn ang="0">
                  <a:pos x="csX0" y="csY0"/>
                </a:cxn>
                <a:cxn ang="0">
                  <a:pos x="csX1" y="csY1"/>
                </a:cxn>
              </a:cxnLst>
              <a:rect l="l" t="t" r="r" b="b"/>
              <a:pathLst>
                <a:path w="371888" h="15445">
                  <a:moveTo>
                    <a:pt x="0" y="0"/>
                  </a:moveTo>
                  <a:lnTo>
                    <a:pt x="371889" y="0"/>
                  </a:lnTo>
                </a:path>
              </a:pathLst>
            </a:custGeom>
            <a:ln w="11303" cap="flat">
              <a:solidFill>
                <a:schemeClr val="accent6"/>
              </a:solidFill>
              <a:prstDash val="solid"/>
              <a:miter/>
            </a:ln>
          </p:spPr>
          <p:txBody>
            <a:bodyPr wrap="none"/>
            <a:lstStyle/>
            <a:p>
              <a:endParaRPr lang="en-GB" sz="2100"/>
            </a:p>
          </p:txBody>
        </p:sp>
        <p:sp>
          <p:nvSpPr>
            <p:cNvPr id="397" name="TextBox 396">
              <a:extLst>
                <a:ext uri="{FF2B5EF4-FFF2-40B4-BE49-F238E27FC236}">
                  <a16:creationId xmlns:a16="http://schemas.microsoft.com/office/drawing/2014/main" id="{A248B685-3CAE-8BF2-AABE-DF6C338EB5CB}"/>
                </a:ext>
              </a:extLst>
            </p:cNvPr>
            <p:cNvSpPr txBox="1"/>
            <p:nvPr/>
          </p:nvSpPr>
          <p:spPr>
            <a:xfrm>
              <a:off x="3482846" y="3794401"/>
              <a:ext cx="465192" cy="171641"/>
            </a:xfrm>
            <a:prstGeom prst="rect">
              <a:avLst/>
            </a:prstGeom>
            <a:noFill/>
          </p:spPr>
          <p:txBody>
            <a:bodyPr wrap="none" rtlCol="0">
              <a:spAutoFit/>
            </a:bodyPr>
            <a:lstStyle/>
            <a:p>
              <a:pPr algn="l"/>
              <a:r>
                <a:rPr lang="en-GB" sz="600">
                  <a:ln/>
                  <a:solidFill>
                    <a:srgbClr val="000000"/>
                  </a:solidFill>
                  <a:latin typeface="Arial"/>
                  <a:cs typeface="Arial"/>
                  <a:sym typeface="Arial"/>
                  <a:rtl val="0"/>
                </a:rPr>
                <a:t>Placebo</a:t>
              </a:r>
            </a:p>
          </p:txBody>
        </p:sp>
        <p:sp>
          <p:nvSpPr>
            <p:cNvPr id="398" name="Freeform 397">
              <a:extLst>
                <a:ext uri="{FF2B5EF4-FFF2-40B4-BE49-F238E27FC236}">
                  <a16:creationId xmlns:a16="http://schemas.microsoft.com/office/drawing/2014/main" id="{725DCDBC-5A73-9AC2-8C67-653967B80310}"/>
                </a:ext>
              </a:extLst>
            </p:cNvPr>
            <p:cNvSpPr/>
            <p:nvPr/>
          </p:nvSpPr>
          <p:spPr>
            <a:xfrm>
              <a:off x="3240199" y="3884427"/>
              <a:ext cx="278916" cy="10767"/>
            </a:xfrm>
            <a:custGeom>
              <a:avLst/>
              <a:gdLst>
                <a:gd name="csX0" fmla="*/ 0 w 371888"/>
                <a:gd name="csY0" fmla="*/ 0 h 15445"/>
                <a:gd name="csX1" fmla="*/ 371889 w 371888"/>
                <a:gd name="csY1" fmla="*/ 0 h 15445"/>
              </a:gdLst>
              <a:ahLst/>
              <a:cxnLst>
                <a:cxn ang="0">
                  <a:pos x="csX0" y="csY0"/>
                </a:cxn>
                <a:cxn ang="0">
                  <a:pos x="csX1" y="csY1"/>
                </a:cxn>
              </a:cxnLst>
              <a:rect l="l" t="t" r="r" b="b"/>
              <a:pathLst>
                <a:path w="371888" h="15445">
                  <a:moveTo>
                    <a:pt x="0" y="0"/>
                  </a:moveTo>
                  <a:lnTo>
                    <a:pt x="371889" y="0"/>
                  </a:lnTo>
                </a:path>
              </a:pathLst>
            </a:custGeom>
            <a:ln w="11303" cap="flat">
              <a:solidFill>
                <a:schemeClr val="bg1">
                  <a:lumMod val="50000"/>
                </a:schemeClr>
              </a:solidFill>
              <a:prstDash val="solid"/>
              <a:miter/>
            </a:ln>
          </p:spPr>
          <p:txBody>
            <a:bodyPr wrap="none"/>
            <a:lstStyle/>
            <a:p>
              <a:endParaRPr lang="en-GB" sz="2100"/>
            </a:p>
          </p:txBody>
        </p:sp>
        <p:sp>
          <p:nvSpPr>
            <p:cNvPr id="14" name="TextBox 13">
              <a:extLst>
                <a:ext uri="{FF2B5EF4-FFF2-40B4-BE49-F238E27FC236}">
                  <a16:creationId xmlns:a16="http://schemas.microsoft.com/office/drawing/2014/main" id="{4F6AC49A-2D36-3DCE-B915-3B73F0648FD8}"/>
                </a:ext>
              </a:extLst>
            </p:cNvPr>
            <p:cNvSpPr txBox="1"/>
            <p:nvPr/>
          </p:nvSpPr>
          <p:spPr>
            <a:xfrm>
              <a:off x="1252865" y="1701148"/>
              <a:ext cx="1874654" cy="369332"/>
            </a:xfrm>
            <a:prstGeom prst="rect">
              <a:avLst/>
            </a:prstGeom>
            <a:noFill/>
          </p:spPr>
          <p:txBody>
            <a:bodyPr wrap="square" lIns="91440" tIns="45720" rIns="91440" bIns="45720" anchor="ctr">
              <a:spAutoFit/>
            </a:bodyPr>
            <a:lstStyle/>
            <a:p>
              <a:pPr defTabSz="685800">
                <a:spcBef>
                  <a:spcPts val="0"/>
                </a:spcBef>
                <a:spcAft>
                  <a:spcPts val="0"/>
                </a:spcAft>
                <a:defRPr/>
              </a:pPr>
              <a:r>
                <a:rPr lang="en-US" sz="900">
                  <a:solidFill>
                    <a:schemeClr val="tx2"/>
                  </a:solidFill>
                  <a:latin typeface="Arial"/>
                  <a:cs typeface="Arial"/>
                </a:rPr>
                <a:t>HR: 0.74 (95% CI: 0.65–0.84)</a:t>
              </a:r>
            </a:p>
            <a:p>
              <a:pPr defTabSz="685800">
                <a:spcBef>
                  <a:spcPts val="0"/>
                </a:spcBef>
                <a:spcAft>
                  <a:spcPts val="0"/>
                </a:spcAft>
                <a:defRPr/>
              </a:pPr>
              <a:r>
                <a:rPr lang="en-US" sz="900" b="1">
                  <a:solidFill>
                    <a:schemeClr val="accent3"/>
                  </a:solidFill>
                  <a:latin typeface="Arial"/>
                  <a:cs typeface="Arial"/>
                </a:rPr>
                <a:t>p&lt;0.001</a:t>
              </a:r>
              <a:endParaRPr lang="en-GB" sz="900" b="1">
                <a:solidFill>
                  <a:schemeClr val="accent3"/>
                </a:solidFill>
                <a:latin typeface="Arial"/>
                <a:cs typeface="Arial"/>
              </a:endParaRPr>
            </a:p>
          </p:txBody>
        </p:sp>
        <p:sp>
          <p:nvSpPr>
            <p:cNvPr id="7" name="TextBox 6">
              <a:extLst>
                <a:ext uri="{FF2B5EF4-FFF2-40B4-BE49-F238E27FC236}">
                  <a16:creationId xmlns:a16="http://schemas.microsoft.com/office/drawing/2014/main" id="{89F7651B-FC31-F8A4-F3FA-95BAABCB68BA}"/>
                </a:ext>
              </a:extLst>
            </p:cNvPr>
            <p:cNvSpPr txBox="1"/>
            <p:nvPr/>
          </p:nvSpPr>
          <p:spPr>
            <a:xfrm>
              <a:off x="4532805" y="1896541"/>
              <a:ext cx="475274" cy="188668"/>
            </a:xfrm>
            <a:prstGeom prst="rect">
              <a:avLst/>
            </a:prstGeom>
            <a:noFill/>
          </p:spPr>
          <p:txBody>
            <a:bodyPr wrap="none" rtlCol="0">
              <a:spAutoFit/>
            </a:bodyPr>
            <a:lstStyle/>
            <a:p>
              <a:pPr algn="l"/>
              <a:r>
                <a:rPr lang="en-GB" sz="600">
                  <a:ln/>
                  <a:solidFill>
                    <a:schemeClr val="bg1">
                      <a:lumMod val="50000"/>
                    </a:schemeClr>
                  </a:solidFill>
                  <a:latin typeface="Arial"/>
                  <a:cs typeface="Arial"/>
                  <a:sym typeface="Arial"/>
                  <a:rtl val="0"/>
                </a:rPr>
                <a:t>Placebo</a:t>
              </a:r>
            </a:p>
          </p:txBody>
        </p:sp>
        <p:sp>
          <p:nvSpPr>
            <p:cNvPr id="9" name="TextBox 8">
              <a:extLst>
                <a:ext uri="{FF2B5EF4-FFF2-40B4-BE49-F238E27FC236}">
                  <a16:creationId xmlns:a16="http://schemas.microsoft.com/office/drawing/2014/main" id="{35C2F8CE-3995-C6C3-C2CD-B8220CCF4567}"/>
                </a:ext>
              </a:extLst>
            </p:cNvPr>
            <p:cNvSpPr txBox="1"/>
            <p:nvPr/>
          </p:nvSpPr>
          <p:spPr>
            <a:xfrm>
              <a:off x="4290454" y="2466919"/>
              <a:ext cx="843765" cy="188668"/>
            </a:xfrm>
            <a:prstGeom prst="rect">
              <a:avLst/>
            </a:prstGeom>
            <a:noFill/>
          </p:spPr>
          <p:txBody>
            <a:bodyPr wrap="none" rtlCol="0">
              <a:spAutoFit/>
            </a:bodyPr>
            <a:lstStyle/>
            <a:p>
              <a:pPr algn="l"/>
              <a:r>
                <a:rPr lang="en-GB" sz="600">
                  <a:ln/>
                  <a:solidFill>
                    <a:schemeClr val="accent6"/>
                  </a:solidFill>
                  <a:latin typeface="Arial"/>
                  <a:cs typeface="Arial"/>
                  <a:sym typeface="Arial"/>
                  <a:rtl val="0"/>
                </a:rPr>
                <a:t>Asundexian 50 mg</a:t>
              </a:r>
            </a:p>
          </p:txBody>
        </p:sp>
      </p:grpSp>
      <p:pic>
        <p:nvPicPr>
          <p:cNvPr id="4" name="Picture 3" descr="A bird with a beak on a black background&#10;&#10;AI-generated content may be incorrect.">
            <a:extLst>
              <a:ext uri="{FF2B5EF4-FFF2-40B4-BE49-F238E27FC236}">
                <a16:creationId xmlns:a16="http://schemas.microsoft.com/office/drawing/2014/main" id="{DCF676A5-FB7C-772E-3BF4-20077B7AE569}"/>
              </a:ext>
            </a:extLst>
          </p:cNvPr>
          <p:cNvPicPr>
            <a:picLocks noChangeAspect="1"/>
          </p:cNvPicPr>
          <p:nvPr/>
        </p:nvPicPr>
        <p:blipFill>
          <a:blip r:embed="rId3"/>
          <a:stretch>
            <a:fillRect/>
          </a:stretch>
        </p:blipFill>
        <p:spPr>
          <a:xfrm>
            <a:off x="8055672" y="224398"/>
            <a:ext cx="904115" cy="448889"/>
          </a:xfrm>
          <a:prstGeom prst="rect">
            <a:avLst/>
          </a:prstGeom>
        </p:spPr>
      </p:pic>
    </p:spTree>
    <p:extLst>
      <p:ext uri="{BB962C8B-B14F-4D97-AF65-F5344CB8AC3E}">
        <p14:creationId xmlns:p14="http://schemas.microsoft.com/office/powerpoint/2010/main" val="1597434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9852826-740C-BE0E-45DE-E0D31044FEA3}"/>
            </a:ext>
          </a:extLst>
        </p:cNvPr>
        <p:cNvGrpSpPr/>
        <p:nvPr/>
      </p:nvGrpSpPr>
      <p:grpSpPr>
        <a:xfrm>
          <a:off x="0" y="0"/>
          <a:ext cx="0" cy="0"/>
          <a:chOff x="0" y="0"/>
          <a:chExt cx="0" cy="0"/>
        </a:xfrm>
      </p:grpSpPr>
      <p:sp>
        <p:nvSpPr>
          <p:cNvPr id="3" name="Rounded Rectangle 2">
            <a:extLst>
              <a:ext uri="{FF2B5EF4-FFF2-40B4-BE49-F238E27FC236}">
                <a16:creationId xmlns:a16="http://schemas.microsoft.com/office/drawing/2014/main" id="{44949183-D8A0-F243-E3BB-C6B4D114ECC7}"/>
              </a:ext>
            </a:extLst>
          </p:cNvPr>
          <p:cNvSpPr/>
          <p:nvPr/>
        </p:nvSpPr>
        <p:spPr bwMode="auto">
          <a:xfrm>
            <a:off x="360363" y="1222376"/>
            <a:ext cx="2690965" cy="3000708"/>
          </a:xfrm>
          <a:prstGeom prst="roundRect">
            <a:avLst>
              <a:gd name="adj" fmla="val 318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4" name="Rounded Rectangle 3">
            <a:extLst>
              <a:ext uri="{FF2B5EF4-FFF2-40B4-BE49-F238E27FC236}">
                <a16:creationId xmlns:a16="http://schemas.microsoft.com/office/drawing/2014/main" id="{CD58EBAA-5AAB-D0EB-1D82-912E992C7AF0}"/>
              </a:ext>
            </a:extLst>
          </p:cNvPr>
          <p:cNvSpPr/>
          <p:nvPr/>
        </p:nvSpPr>
        <p:spPr bwMode="auto">
          <a:xfrm>
            <a:off x="3227312" y="1222376"/>
            <a:ext cx="2690965" cy="3000708"/>
          </a:xfrm>
          <a:prstGeom prst="roundRect">
            <a:avLst>
              <a:gd name="adj" fmla="val 300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5" name="Rounded Rectangle 4">
            <a:extLst>
              <a:ext uri="{FF2B5EF4-FFF2-40B4-BE49-F238E27FC236}">
                <a16:creationId xmlns:a16="http://schemas.microsoft.com/office/drawing/2014/main" id="{FEF767B4-46C6-03F5-24A5-4ACEFAACFE19}"/>
              </a:ext>
            </a:extLst>
          </p:cNvPr>
          <p:cNvSpPr/>
          <p:nvPr/>
        </p:nvSpPr>
        <p:spPr bwMode="auto">
          <a:xfrm>
            <a:off x="6094260" y="1222376"/>
            <a:ext cx="2690965" cy="3000708"/>
          </a:xfrm>
          <a:prstGeom prst="roundRect">
            <a:avLst>
              <a:gd name="adj" fmla="val 3545"/>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80" name="Title 3">
            <a:extLst>
              <a:ext uri="{FF2B5EF4-FFF2-40B4-BE49-F238E27FC236}">
                <a16:creationId xmlns:a16="http://schemas.microsoft.com/office/drawing/2014/main" id="{8F5AFA6F-1080-D726-A6DA-AD3B5289DAB4}"/>
              </a:ext>
            </a:extLst>
          </p:cNvPr>
          <p:cNvSpPr>
            <a:spLocks noGrp="1"/>
          </p:cNvSpPr>
          <p:nvPr>
            <p:ph type="title"/>
          </p:nvPr>
        </p:nvSpPr>
        <p:spPr/>
        <p:txBody>
          <a:bodyPr vert="horz" wrap="square" lIns="0" tIns="0" rIns="0" bIns="0" rtlCol="0" anchor="b">
            <a:spAutoFit/>
          </a:bodyPr>
          <a:lstStyle/>
          <a:p>
            <a:r>
              <a:rPr lang="en-US"/>
              <a:t>Stroke remains a leading cause of death and serious long-term disability</a:t>
            </a:r>
          </a:p>
        </p:txBody>
      </p:sp>
      <p:sp>
        <p:nvSpPr>
          <p:cNvPr id="13" name="Text Placeholder 12">
            <a:extLst>
              <a:ext uri="{FF2B5EF4-FFF2-40B4-BE49-F238E27FC236}">
                <a16:creationId xmlns:a16="http://schemas.microsoft.com/office/drawing/2014/main" id="{D6CF1D4C-98D8-9D82-72C2-5E8920739D11}"/>
              </a:ext>
            </a:extLst>
          </p:cNvPr>
          <p:cNvSpPr>
            <a:spLocks noGrp="1"/>
          </p:cNvSpPr>
          <p:nvPr>
            <p:ph type="body" sz="quarter" idx="14"/>
          </p:nvPr>
        </p:nvSpPr>
        <p:spPr>
          <a:xfrm>
            <a:off x="359569" y="4552395"/>
            <a:ext cx="8424000" cy="175176"/>
          </a:xfrm>
        </p:spPr>
        <p:txBody>
          <a:bodyPr/>
          <a:lstStyle/>
          <a:p>
            <a:br>
              <a:rPr lang="en-US">
                <a:solidFill>
                  <a:schemeClr val="tx2"/>
                </a:solidFill>
              </a:rPr>
            </a:br>
            <a:r>
              <a:rPr lang="en-US" b="1">
                <a:solidFill>
                  <a:schemeClr val="tx2"/>
                </a:solidFill>
              </a:rPr>
              <a:t>1.</a:t>
            </a:r>
            <a:r>
              <a:rPr lang="en-US">
                <a:solidFill>
                  <a:schemeClr val="tx2"/>
                </a:solidFill>
              </a:rPr>
              <a:t> Feigin VL, et al. Int J Stroke. 2025:20(2):132–144; </a:t>
            </a:r>
            <a:r>
              <a:rPr lang="en-US" b="1">
                <a:solidFill>
                  <a:schemeClr val="tx2"/>
                </a:solidFill>
              </a:rPr>
              <a:t>2</a:t>
            </a:r>
            <a:r>
              <a:rPr lang="en-GB" b="1">
                <a:solidFill>
                  <a:schemeClr val="tx2"/>
                </a:solidFill>
              </a:rPr>
              <a:t>.</a:t>
            </a:r>
            <a:r>
              <a:rPr lang="en-GB">
                <a:solidFill>
                  <a:schemeClr val="tx2"/>
                </a:solidFill>
              </a:rPr>
              <a:t> Cheng Y, et al. J Am Heart Assoc. 2024;13(23):e036142; </a:t>
            </a:r>
            <a:r>
              <a:rPr lang="en-GB" b="1">
                <a:solidFill>
                  <a:schemeClr val="tx2"/>
                </a:solidFill>
              </a:rPr>
              <a:t>3.</a:t>
            </a:r>
            <a:r>
              <a:rPr lang="en-GB">
                <a:solidFill>
                  <a:schemeClr val="tx2"/>
                </a:solidFill>
              </a:rPr>
              <a:t> </a:t>
            </a:r>
            <a:r>
              <a:rPr lang="en-US">
                <a:solidFill>
                  <a:schemeClr val="tx2"/>
                </a:solidFill>
              </a:rPr>
              <a:t>Scott CA, et al. JAMA Neurol. 2022;79(10):1036–1048; </a:t>
            </a:r>
            <a:r>
              <a:rPr lang="en-US" b="1">
                <a:solidFill>
                  <a:schemeClr val="tx2"/>
                </a:solidFill>
              </a:rPr>
              <a:t>4.</a:t>
            </a:r>
            <a:r>
              <a:rPr lang="en-US">
                <a:solidFill>
                  <a:schemeClr val="tx2"/>
                </a:solidFill>
              </a:rPr>
              <a:t> Li L, et al. JAMA. 2022;328(6):563–574.</a:t>
            </a:r>
            <a:endParaRPr lang="en-GB">
              <a:solidFill>
                <a:schemeClr val="tx2"/>
              </a:solidFill>
            </a:endParaRPr>
          </a:p>
        </p:txBody>
      </p:sp>
      <p:sp>
        <p:nvSpPr>
          <p:cNvPr id="330" name="TextBox 329">
            <a:extLst>
              <a:ext uri="{FF2B5EF4-FFF2-40B4-BE49-F238E27FC236}">
                <a16:creationId xmlns:a16="http://schemas.microsoft.com/office/drawing/2014/main" id="{57D1B76A-EFDA-51ED-4DA4-FD785C02D23C}"/>
              </a:ext>
            </a:extLst>
          </p:cNvPr>
          <p:cNvSpPr txBox="1"/>
          <p:nvPr/>
        </p:nvSpPr>
        <p:spPr>
          <a:xfrm>
            <a:off x="6324515" y="2666817"/>
            <a:ext cx="2231136" cy="923330"/>
          </a:xfrm>
          <a:prstGeom prst="rect">
            <a:avLst/>
          </a:prstGeom>
          <a:noFill/>
        </p:spPr>
        <p:txBody>
          <a:bodyPr wrap="square" lIns="0" tIns="0" rIns="0" bIns="0" rtlCol="0" anchor="t" anchorCtr="0">
            <a:spAutoFit/>
          </a:bodyPr>
          <a:lstStyle/>
          <a:p>
            <a:pPr lvl="0" algn="ctr" defTabSz="685800" fontAlgn="auto">
              <a:spcBef>
                <a:spcPts val="0"/>
              </a:spcBef>
              <a:spcAft>
                <a:spcPts val="0"/>
              </a:spcAft>
              <a:defRPr/>
            </a:pPr>
            <a:r>
              <a:rPr lang="en-GB" sz="1200" kern="0">
                <a:latin typeface="Arial" panose="020B0604020202020204" pitchFamily="34" charset="0"/>
                <a:cs typeface="Arial" panose="020B0604020202020204" pitchFamily="34" charset="0"/>
              </a:rPr>
              <a:t>Globally, the rate of stroke is increasing </a:t>
            </a:r>
            <a:r>
              <a:rPr lang="en-GB" sz="1200" b="1" kern="0">
                <a:solidFill>
                  <a:schemeClr val="accent3"/>
                </a:solidFill>
                <a:latin typeface="Arial" panose="020B0604020202020204" pitchFamily="34" charset="0"/>
                <a:cs typeface="Arial" panose="020B0604020202020204" pitchFamily="34" charset="0"/>
              </a:rPr>
              <a:t>~50% faster </a:t>
            </a:r>
            <a:r>
              <a:rPr lang="en-GB" sz="1200" kern="0">
                <a:latin typeface="Arial" panose="020B0604020202020204" pitchFamily="34" charset="0"/>
                <a:cs typeface="Arial" panose="020B0604020202020204" pitchFamily="34" charset="0"/>
              </a:rPr>
              <a:t>in</a:t>
            </a:r>
            <a:r>
              <a:rPr lang="en-GB" sz="1200" kern="0">
                <a:solidFill>
                  <a:schemeClr val="bg2"/>
                </a:solidFill>
                <a:latin typeface="Arial" panose="020B0604020202020204" pitchFamily="34" charset="0"/>
                <a:cs typeface="Arial" panose="020B0604020202020204" pitchFamily="34" charset="0"/>
              </a:rPr>
              <a:t> </a:t>
            </a:r>
            <a:r>
              <a:rPr lang="en-GB" sz="1200" b="1" kern="0">
                <a:solidFill>
                  <a:schemeClr val="accent3"/>
                </a:solidFill>
                <a:latin typeface="Arial" panose="020B0604020202020204" pitchFamily="34" charset="0"/>
                <a:cs typeface="Arial" panose="020B0604020202020204" pitchFamily="34" charset="0"/>
              </a:rPr>
              <a:t>younger</a:t>
            </a:r>
            <a:r>
              <a:rPr lang="en-GB" sz="1200" kern="0">
                <a:solidFill>
                  <a:schemeClr val="bg2"/>
                </a:solidFill>
                <a:latin typeface="Arial" panose="020B0604020202020204" pitchFamily="34" charset="0"/>
                <a:cs typeface="Arial" panose="020B0604020202020204" pitchFamily="34" charset="0"/>
              </a:rPr>
              <a:t> </a:t>
            </a:r>
            <a:r>
              <a:rPr lang="en-GB" sz="1200" kern="0">
                <a:latin typeface="Arial" panose="020B0604020202020204" pitchFamily="34" charset="0"/>
                <a:cs typeface="Arial" panose="020B0604020202020204" pitchFamily="34" charset="0"/>
              </a:rPr>
              <a:t>people than </a:t>
            </a:r>
            <a:br>
              <a:rPr lang="en-GB" sz="1200" kern="0">
                <a:latin typeface="Arial" panose="020B0604020202020204" pitchFamily="34" charset="0"/>
                <a:cs typeface="Arial" panose="020B0604020202020204" pitchFamily="34" charset="0"/>
              </a:rPr>
            </a:br>
            <a:r>
              <a:rPr lang="en-GB" sz="1200" kern="0">
                <a:latin typeface="Arial" panose="020B0604020202020204" pitchFamily="34" charset="0"/>
                <a:cs typeface="Arial" panose="020B0604020202020204" pitchFamily="34" charset="0"/>
              </a:rPr>
              <a:t>in older people </a:t>
            </a:r>
          </a:p>
          <a:p>
            <a:pPr algn="ctr" defTabSz="685800" fontAlgn="auto">
              <a:spcBef>
                <a:spcPts val="0"/>
              </a:spcBef>
              <a:spcAft>
                <a:spcPts val="0"/>
              </a:spcAft>
              <a:defRPr/>
            </a:pPr>
            <a:r>
              <a:rPr lang="en-GB" sz="1200" kern="0">
                <a:latin typeface="Arial" panose="020B0604020202020204" pitchFamily="34" charset="0"/>
                <a:cs typeface="Arial" panose="020B0604020202020204" pitchFamily="34" charset="0"/>
              </a:rPr>
              <a:t>(&lt;55 vs </a:t>
            </a:r>
            <a:r>
              <a:rPr lang="en-US" sz="1200" kern="0">
                <a:latin typeface="Arial" panose="020B0604020202020204" pitchFamily="34" charset="0"/>
                <a:cs typeface="Arial" panose="020B0604020202020204" pitchFamily="34" charset="0"/>
              </a:rPr>
              <a:t>≥55 years)</a:t>
            </a:r>
            <a:r>
              <a:rPr lang="en-US" sz="1200" kern="0" baseline="30000">
                <a:latin typeface="Arial" panose="020B0604020202020204" pitchFamily="34" charset="0"/>
                <a:cs typeface="Arial" panose="020B0604020202020204" pitchFamily="34" charset="0"/>
              </a:rPr>
              <a:t>3,4</a:t>
            </a:r>
            <a:endParaRPr lang="en-US" sz="1200" kern="0">
              <a:latin typeface="Arial" panose="020B0604020202020204" pitchFamily="34" charset="0"/>
              <a:cs typeface="Arial" panose="020B0604020202020204" pitchFamily="34" charset="0"/>
            </a:endParaRPr>
          </a:p>
        </p:txBody>
      </p:sp>
      <p:sp>
        <p:nvSpPr>
          <p:cNvPr id="325" name="TextBox 324">
            <a:extLst>
              <a:ext uri="{FF2B5EF4-FFF2-40B4-BE49-F238E27FC236}">
                <a16:creationId xmlns:a16="http://schemas.microsoft.com/office/drawing/2014/main" id="{AFE2BE47-2FFD-3728-620B-4ACE36D09997}"/>
              </a:ext>
            </a:extLst>
          </p:cNvPr>
          <p:cNvSpPr txBox="1"/>
          <p:nvPr/>
        </p:nvSpPr>
        <p:spPr>
          <a:xfrm>
            <a:off x="590618" y="2666817"/>
            <a:ext cx="2231136" cy="1120820"/>
          </a:xfrm>
          <a:prstGeom prst="rect">
            <a:avLst/>
          </a:prstGeom>
          <a:noFill/>
        </p:spPr>
        <p:txBody>
          <a:bodyPr wrap="square" lIns="0" tIns="0" rIns="0" bIns="0" rtlCol="0" anchor="t" anchorCtr="0">
            <a:spAutoFit/>
          </a:bodyPr>
          <a:lstStyle/>
          <a:p>
            <a:pPr marL="0" marR="0" lvl="0" indent="0" algn="ctr" defTabSz="685800" rtl="0" eaLnBrk="1" fontAlgn="auto" latinLnBrk="0" hangingPunct="1">
              <a:spcBef>
                <a:spcPts val="0"/>
              </a:spcBef>
              <a:spcAft>
                <a:spcPts val="0"/>
              </a:spcAft>
              <a:buClrTx/>
              <a:buSzTx/>
              <a:buFontTx/>
              <a:buNone/>
              <a:tabLst/>
              <a:defRPr/>
            </a:pPr>
            <a:r>
              <a:rPr kumimoji="0" lang="en-US" sz="12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Worldwide there are</a:t>
            </a:r>
          </a:p>
          <a:p>
            <a:pPr marL="0" marR="0" lvl="0" indent="0" algn="ctr" defTabSz="685800" rtl="0" eaLnBrk="1" fontAlgn="auto" latinLnBrk="0" hangingPunct="1">
              <a:spcBef>
                <a:spcPts val="0"/>
              </a:spcBef>
              <a:spcAft>
                <a:spcPts val="0"/>
              </a:spcAft>
              <a:buClrTx/>
              <a:buSzTx/>
              <a:buFontTx/>
              <a:buNone/>
              <a:tabLst/>
              <a:defRPr/>
            </a:pPr>
            <a:r>
              <a:rPr kumimoji="0" lang="en-US" sz="1200" b="1" i="0" u="none" strike="noStrike" kern="0" cap="none" spc="0" normalizeH="0" baseline="0" noProof="0">
                <a:ln>
                  <a:noFill/>
                </a:ln>
                <a:solidFill>
                  <a:schemeClr val="accent3"/>
                </a:solidFill>
                <a:effectLst/>
                <a:uLnTx/>
                <a:uFillTx/>
                <a:latin typeface="Arial" panose="020B0604020202020204" pitchFamily="34" charset="0"/>
                <a:ea typeface="+mn-ea"/>
                <a:cs typeface="Arial" panose="020B0604020202020204" pitchFamily="34" charset="0"/>
              </a:rPr>
              <a:t>~12 MILLION</a:t>
            </a:r>
          </a:p>
          <a:p>
            <a:pPr marL="0" marR="0" lvl="0" indent="0" algn="ctr" defTabSz="685800" rtl="0" eaLnBrk="1" fontAlgn="auto" latinLnBrk="0" hangingPunct="1">
              <a:spcBef>
                <a:spcPts val="0"/>
              </a:spcBef>
              <a:spcAft>
                <a:spcPts val="100"/>
              </a:spcAft>
              <a:buClrTx/>
              <a:buSzTx/>
              <a:buFontTx/>
              <a:buNone/>
              <a:tabLst/>
              <a:defRPr/>
            </a:pPr>
            <a:r>
              <a:rPr kumimoji="0" lang="en-US" sz="12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rPr>
              <a:t>strokes per year</a:t>
            </a:r>
            <a:r>
              <a:rPr kumimoji="0" lang="en-US" sz="1200" b="0" i="0" u="none" strike="noStrike" kern="0" cap="none" spc="0" normalizeH="0" baseline="30000" noProof="0">
                <a:ln>
                  <a:noFill/>
                </a:ln>
                <a:effectLst/>
                <a:uLnTx/>
                <a:uFillTx/>
                <a:latin typeface="Arial" panose="020B0604020202020204" pitchFamily="34" charset="0"/>
                <a:ea typeface="+mn-ea"/>
                <a:cs typeface="Arial" panose="020B0604020202020204" pitchFamily="34" charset="0"/>
              </a:rPr>
              <a:t>1</a:t>
            </a:r>
            <a:endParaRPr kumimoji="0" lang="en-US" sz="1200" b="0" i="0" u="none" strike="noStrike" kern="0" cap="none" spc="0" normalizeH="0" baseline="0" noProof="0">
              <a:ln>
                <a:noFill/>
              </a:ln>
              <a:effectLst/>
              <a:uLnTx/>
              <a:uFillTx/>
              <a:latin typeface="Arial" panose="020B0604020202020204" pitchFamily="34" charset="0"/>
              <a:ea typeface="+mn-ea"/>
              <a:cs typeface="Arial" panose="020B0604020202020204" pitchFamily="34" charset="0"/>
            </a:endParaRPr>
          </a:p>
          <a:p>
            <a:pPr marL="0" marR="0" lvl="0" indent="0" algn="ctr" defTabSz="685800" rtl="0" eaLnBrk="1" fontAlgn="auto" latinLnBrk="0" hangingPunct="1">
              <a:spcBef>
                <a:spcPts val="0"/>
              </a:spcBef>
              <a:spcAft>
                <a:spcPts val="100"/>
              </a:spcAft>
              <a:buClrTx/>
              <a:buSzTx/>
              <a:buFontTx/>
              <a:buNone/>
              <a:tabLst/>
              <a:defRPr/>
            </a:pPr>
            <a:r>
              <a:rPr lang="en-US" sz="1200" kern="0">
                <a:latin typeface="Arial" panose="020B0604020202020204" pitchFamily="34" charset="0"/>
                <a:cs typeface="Arial" panose="020B0604020202020204" pitchFamily="34" charset="0"/>
              </a:rPr>
              <a:t>The number of strokes is projected to increase to ~21 million annually in 2050</a:t>
            </a:r>
            <a:r>
              <a:rPr lang="en-US" sz="1200" kern="0" baseline="30000">
                <a:latin typeface="Arial" panose="020B0604020202020204" pitchFamily="34" charset="0"/>
                <a:cs typeface="Arial" panose="020B0604020202020204" pitchFamily="34" charset="0"/>
              </a:rPr>
              <a:t>2</a:t>
            </a:r>
          </a:p>
        </p:txBody>
      </p:sp>
      <p:sp>
        <p:nvSpPr>
          <p:cNvPr id="10" name="TextBox 9">
            <a:extLst>
              <a:ext uri="{FF2B5EF4-FFF2-40B4-BE49-F238E27FC236}">
                <a16:creationId xmlns:a16="http://schemas.microsoft.com/office/drawing/2014/main" id="{57A45E38-25F6-E4E2-950B-68B117BC4C7C}"/>
              </a:ext>
            </a:extLst>
          </p:cNvPr>
          <p:cNvSpPr txBox="1"/>
          <p:nvPr/>
        </p:nvSpPr>
        <p:spPr>
          <a:xfrm>
            <a:off x="3457567" y="2670280"/>
            <a:ext cx="2231136" cy="923330"/>
          </a:xfrm>
          <a:prstGeom prst="rect">
            <a:avLst/>
          </a:prstGeom>
          <a:noFill/>
        </p:spPr>
        <p:txBody>
          <a:bodyPr wrap="square" lIns="0" tIns="0" rIns="0" bIns="0" rtlCol="0" anchor="t" anchorCtr="0">
            <a:spAutoFit/>
          </a:bodyPr>
          <a:lstStyle/>
          <a:p>
            <a:pPr algn="ctr" defTabSz="685800" fontAlgn="auto">
              <a:spcBef>
                <a:spcPts val="0"/>
              </a:spcBef>
              <a:spcAft>
                <a:spcPts val="0"/>
              </a:spcAft>
              <a:defRPr/>
            </a:pPr>
            <a:r>
              <a:rPr lang="en-US" sz="1200" kern="0">
                <a:latin typeface="Arial" panose="020B0604020202020204" pitchFamily="34" charset="0"/>
                <a:cs typeface="Arial" panose="020B0604020202020204" pitchFamily="34" charset="0"/>
              </a:rPr>
              <a:t>Globally, stroke is the </a:t>
            </a:r>
            <a:r>
              <a:rPr lang="en-US" sz="1200" b="1" kern="0">
                <a:solidFill>
                  <a:schemeClr val="accent3"/>
                </a:solidFill>
                <a:latin typeface="Arial" panose="020B0604020202020204" pitchFamily="34" charset="0"/>
                <a:cs typeface="Arial" panose="020B0604020202020204" pitchFamily="34" charset="0"/>
              </a:rPr>
              <a:t>second</a:t>
            </a:r>
            <a:r>
              <a:rPr lang="en-US" sz="1200"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leading cause of death and the </a:t>
            </a:r>
            <a:r>
              <a:rPr lang="en-US" sz="1200" b="1" kern="0">
                <a:solidFill>
                  <a:schemeClr val="accent3"/>
                </a:solidFill>
                <a:latin typeface="Arial" panose="020B0604020202020204" pitchFamily="34" charset="0"/>
                <a:cs typeface="Arial" panose="020B0604020202020204" pitchFamily="34" charset="0"/>
              </a:rPr>
              <a:t>third</a:t>
            </a:r>
            <a:r>
              <a:rPr lang="en-US" sz="1200" kern="0">
                <a:solidFill>
                  <a:schemeClr val="bg2"/>
                </a:solidFill>
                <a:latin typeface="Arial" panose="020B0604020202020204" pitchFamily="34" charset="0"/>
                <a:cs typeface="Arial" panose="020B0604020202020204" pitchFamily="34" charset="0"/>
              </a:rPr>
              <a:t> </a:t>
            </a:r>
            <a:br>
              <a:rPr lang="en-US" sz="1200" kern="0">
                <a:solidFill>
                  <a:schemeClr val="bg2"/>
                </a:solidFill>
                <a:latin typeface="Arial" panose="020B0604020202020204" pitchFamily="34" charset="0"/>
                <a:cs typeface="Arial" panose="020B0604020202020204" pitchFamily="34" charset="0"/>
              </a:rPr>
            </a:br>
            <a:r>
              <a:rPr lang="en-US" sz="1200" kern="0">
                <a:latin typeface="Arial" panose="020B0604020202020204" pitchFamily="34" charset="0"/>
                <a:cs typeface="Arial" panose="020B0604020202020204" pitchFamily="34" charset="0"/>
              </a:rPr>
              <a:t>leading cause of death and disability combined</a:t>
            </a:r>
            <a:r>
              <a:rPr lang="en-US" sz="1200" kern="0" baseline="30000">
                <a:latin typeface="Arial" panose="020B0604020202020204" pitchFamily="34" charset="0"/>
                <a:cs typeface="Arial" panose="020B0604020202020204" pitchFamily="34" charset="0"/>
              </a:rPr>
              <a:t>1</a:t>
            </a:r>
          </a:p>
        </p:txBody>
      </p:sp>
      <p:pic>
        <p:nvPicPr>
          <p:cNvPr id="24" name="Graphic 23">
            <a:extLst>
              <a:ext uri="{FF2B5EF4-FFF2-40B4-BE49-F238E27FC236}">
                <a16:creationId xmlns:a16="http://schemas.microsoft.com/office/drawing/2014/main" id="{C9ADA40D-F657-9C82-3639-69E26AADE4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31525" y="1730562"/>
            <a:ext cx="548640" cy="548640"/>
          </a:xfrm>
          <a:prstGeom prst="rect">
            <a:avLst/>
          </a:prstGeom>
        </p:spPr>
      </p:pic>
      <p:pic>
        <p:nvPicPr>
          <p:cNvPr id="29" name="Graphic 28">
            <a:extLst>
              <a:ext uri="{FF2B5EF4-FFF2-40B4-BE49-F238E27FC236}">
                <a16:creationId xmlns:a16="http://schemas.microsoft.com/office/drawing/2014/main" id="{F867B7D8-4140-BE67-0E55-90FBDA20AB0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98474" y="1730562"/>
            <a:ext cx="548640" cy="548640"/>
          </a:xfrm>
          <a:prstGeom prst="rect">
            <a:avLst/>
          </a:prstGeom>
        </p:spPr>
      </p:pic>
      <p:pic>
        <p:nvPicPr>
          <p:cNvPr id="31" name="Graphic 30">
            <a:extLst>
              <a:ext uri="{FF2B5EF4-FFF2-40B4-BE49-F238E27FC236}">
                <a16:creationId xmlns:a16="http://schemas.microsoft.com/office/drawing/2014/main" id="{70120517-8725-3672-9A42-B7AA01DE2E9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65422" y="1730562"/>
            <a:ext cx="548640" cy="548640"/>
          </a:xfrm>
          <a:prstGeom prst="rect">
            <a:avLst/>
          </a:prstGeom>
        </p:spPr>
      </p:pic>
    </p:spTree>
    <p:custDataLst>
      <p:tags r:id="rId1"/>
    </p:custDataLst>
    <p:extLst>
      <p:ext uri="{BB962C8B-B14F-4D97-AF65-F5344CB8AC3E}">
        <p14:creationId xmlns:p14="http://schemas.microsoft.com/office/powerpoint/2010/main" val="8854217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4F44E-05CA-1F1C-438C-299CA615F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B5E16E-BC8F-4875-0181-CE3BED461AE8}"/>
              </a:ext>
            </a:extLst>
          </p:cNvPr>
          <p:cNvSpPr>
            <a:spLocks noGrp="1"/>
          </p:cNvSpPr>
          <p:nvPr>
            <p:ph type="title"/>
          </p:nvPr>
        </p:nvSpPr>
        <p:spPr>
          <a:xfrm>
            <a:off x="368142" y="232143"/>
            <a:ext cx="8424863" cy="498597"/>
          </a:xfrm>
        </p:spPr>
        <p:txBody>
          <a:bodyPr/>
          <a:lstStyle/>
          <a:p>
            <a:r>
              <a:rPr lang="en-US"/>
              <a:t>Efficacy outcomes</a:t>
            </a:r>
            <a:endParaRPr lang="en-GB"/>
          </a:p>
        </p:txBody>
      </p:sp>
      <p:sp>
        <p:nvSpPr>
          <p:cNvPr id="7" name="Text Placeholder 6">
            <a:extLst>
              <a:ext uri="{FF2B5EF4-FFF2-40B4-BE49-F238E27FC236}">
                <a16:creationId xmlns:a16="http://schemas.microsoft.com/office/drawing/2014/main" id="{9799A196-C4AA-2EED-5185-623F8FC5537C}"/>
              </a:ext>
            </a:extLst>
          </p:cNvPr>
          <p:cNvSpPr>
            <a:spLocks noGrp="1"/>
          </p:cNvSpPr>
          <p:nvPr>
            <p:ph type="body" sz="quarter" idx="14"/>
          </p:nvPr>
        </p:nvSpPr>
        <p:spPr/>
        <p:txBody>
          <a:bodyPr>
            <a:noAutofit/>
          </a:bodyPr>
          <a:lstStyle/>
          <a:p>
            <a:r>
              <a:rPr lang="en-US" dirty="0">
                <a:solidFill>
                  <a:schemeClr val="accent2"/>
                </a:solidFill>
              </a:rPr>
              <a:t>*</a:t>
            </a:r>
            <a:r>
              <a:rPr lang="en-US" dirty="0" err="1">
                <a:solidFill>
                  <a:schemeClr val="accent2"/>
                </a:solidFill>
              </a:rPr>
              <a:t>csHRs</a:t>
            </a:r>
            <a:r>
              <a:rPr lang="en-US" dirty="0">
                <a:solidFill>
                  <a:schemeClr val="accent2"/>
                </a:solidFill>
              </a:rPr>
              <a:t> are estimated from stratified Cox proportional hazards model (stratified by baseline intention of DAPT); </a:t>
            </a:r>
            <a:r>
              <a:rPr lang="en-US" baseline="30000" dirty="0">
                <a:solidFill>
                  <a:schemeClr val="accent2"/>
                </a:solidFill>
              </a:rPr>
              <a:t>†</a:t>
            </a:r>
            <a:r>
              <a:rPr lang="en-US" dirty="0">
                <a:solidFill>
                  <a:schemeClr val="accent2"/>
                </a:solidFill>
              </a:rPr>
              <a:t>p-values are obtained from stratified log-rank test (stratified by baseline intention of DAPT). </a:t>
            </a:r>
            <a:r>
              <a:rPr lang="en-US" baseline="30000" dirty="0">
                <a:solidFill>
                  <a:schemeClr val="accent2"/>
                </a:solidFill>
              </a:rPr>
              <a:t>‡</a:t>
            </a:r>
            <a:r>
              <a:rPr lang="en-US" dirty="0">
                <a:solidFill>
                  <a:schemeClr val="accent2"/>
                </a:solidFill>
              </a:rPr>
              <a:t>A disabling stroke is defined as a stroke of any type during the trial associated with a modified Rankin Scale (</a:t>
            </a:r>
            <a:r>
              <a:rPr lang="en-US" dirty="0" err="1">
                <a:solidFill>
                  <a:schemeClr val="accent2"/>
                </a:solidFill>
              </a:rPr>
              <a:t>mRS</a:t>
            </a:r>
            <a:r>
              <a:rPr lang="en-US" dirty="0">
                <a:solidFill>
                  <a:schemeClr val="accent2"/>
                </a:solidFill>
              </a:rPr>
              <a:t>) of ≥3 at 90 days after the stroke or an increase of 1 point if the last available </a:t>
            </a:r>
            <a:r>
              <a:rPr lang="en-US" dirty="0" err="1">
                <a:solidFill>
                  <a:schemeClr val="accent2"/>
                </a:solidFill>
              </a:rPr>
              <a:t>mRS</a:t>
            </a:r>
            <a:r>
              <a:rPr lang="en-US" dirty="0">
                <a:solidFill>
                  <a:schemeClr val="accent2"/>
                </a:solidFill>
              </a:rPr>
              <a:t> before the recurrent stroke event was ≥3.</a:t>
            </a:r>
            <a:br>
              <a:rPr lang="en-US" dirty="0">
                <a:solidFill>
                  <a:schemeClr val="accent2"/>
                </a:solidFill>
              </a:rPr>
            </a:br>
            <a:r>
              <a:rPr lang="en-US" dirty="0">
                <a:solidFill>
                  <a:schemeClr val="accent2"/>
                </a:solidFill>
              </a:rPr>
              <a:t>CI, confidence interval, </a:t>
            </a:r>
            <a:r>
              <a:rPr lang="en-US" dirty="0" err="1">
                <a:solidFill>
                  <a:schemeClr val="accent2"/>
                </a:solidFill>
              </a:rPr>
              <a:t>csHR</a:t>
            </a:r>
            <a:r>
              <a:rPr lang="en-US" dirty="0">
                <a:solidFill>
                  <a:schemeClr val="accent2"/>
                </a:solidFill>
              </a:rPr>
              <a:t>, cause-specific hazard ratio; CV, cardiovascular; DAPT, dual antiplatelet therapy; MI, myocardial infarction; </a:t>
            </a:r>
            <a:r>
              <a:rPr lang="en-US" dirty="0" err="1">
                <a:solidFill>
                  <a:schemeClr val="accent2"/>
                </a:solidFill>
              </a:rPr>
              <a:t>mRS</a:t>
            </a:r>
            <a:r>
              <a:rPr lang="en-US" dirty="0">
                <a:solidFill>
                  <a:schemeClr val="accent2"/>
                </a:solidFill>
              </a:rPr>
              <a:t>, modified Rankin scale.</a:t>
            </a:r>
            <a:br>
              <a:rPr lang="en-US" dirty="0">
                <a:solidFill>
                  <a:schemeClr val="accent2"/>
                </a:solidFill>
              </a:rPr>
            </a:br>
            <a:r>
              <a:rPr lang="en-GB" dirty="0">
                <a:solidFill>
                  <a:schemeClr val="accent2"/>
                </a:solidFill>
              </a:rPr>
              <a:t>Sharma M, et al. N Engl J Med 2026;394:1467–79. DOI: 10.1056/NEJMoa2513880.</a:t>
            </a:r>
            <a:endParaRPr lang="en-US" dirty="0">
              <a:solidFill>
                <a:schemeClr val="accent2"/>
              </a:solidFill>
            </a:endParaRPr>
          </a:p>
        </p:txBody>
      </p:sp>
      <p:graphicFrame>
        <p:nvGraphicFramePr>
          <p:cNvPr id="8" name="Table 7">
            <a:extLst>
              <a:ext uri="{FF2B5EF4-FFF2-40B4-BE49-F238E27FC236}">
                <a16:creationId xmlns:a16="http://schemas.microsoft.com/office/drawing/2014/main" id="{A57941A2-B0C6-F865-3259-5DD3F82127D8}"/>
              </a:ext>
            </a:extLst>
          </p:cNvPr>
          <p:cNvGraphicFramePr>
            <a:graphicFrameLocks noGrp="1"/>
          </p:cNvGraphicFramePr>
          <p:nvPr>
            <p:extLst>
              <p:ext uri="{D42A27DB-BD31-4B8C-83A1-F6EECF244321}">
                <p14:modId xmlns:p14="http://schemas.microsoft.com/office/powerpoint/2010/main" val="1931779096"/>
              </p:ext>
            </p:extLst>
          </p:nvPr>
        </p:nvGraphicFramePr>
        <p:xfrm>
          <a:off x="356324" y="1171350"/>
          <a:ext cx="8427245" cy="2800800"/>
        </p:xfrm>
        <a:graphic>
          <a:graphicData uri="http://schemas.openxmlformats.org/drawingml/2006/table">
            <a:tbl>
              <a:tblPr firstRow="1" bandRow="1">
                <a:tableStyleId>{69012ECD-51FC-41F1-AA8D-1B2483CD663E}</a:tableStyleId>
              </a:tblPr>
              <a:tblGrid>
                <a:gridCol w="2240153">
                  <a:extLst>
                    <a:ext uri="{9D8B030D-6E8A-4147-A177-3AD203B41FA5}">
                      <a16:colId xmlns:a16="http://schemas.microsoft.com/office/drawing/2014/main" val="453498597"/>
                    </a:ext>
                  </a:extLst>
                </a:gridCol>
                <a:gridCol w="256816">
                  <a:extLst>
                    <a:ext uri="{9D8B030D-6E8A-4147-A177-3AD203B41FA5}">
                      <a16:colId xmlns:a16="http://schemas.microsoft.com/office/drawing/2014/main" val="3259049070"/>
                    </a:ext>
                  </a:extLst>
                </a:gridCol>
                <a:gridCol w="1482569">
                  <a:extLst>
                    <a:ext uri="{9D8B030D-6E8A-4147-A177-3AD203B41FA5}">
                      <a16:colId xmlns:a16="http://schemas.microsoft.com/office/drawing/2014/main" val="2969378953"/>
                    </a:ext>
                  </a:extLst>
                </a:gridCol>
                <a:gridCol w="1482569">
                  <a:extLst>
                    <a:ext uri="{9D8B030D-6E8A-4147-A177-3AD203B41FA5}">
                      <a16:colId xmlns:a16="http://schemas.microsoft.com/office/drawing/2014/main" val="1220671141"/>
                    </a:ext>
                  </a:extLst>
                </a:gridCol>
                <a:gridCol w="1482569">
                  <a:extLst>
                    <a:ext uri="{9D8B030D-6E8A-4147-A177-3AD203B41FA5}">
                      <a16:colId xmlns:a16="http://schemas.microsoft.com/office/drawing/2014/main" val="678051169"/>
                    </a:ext>
                  </a:extLst>
                </a:gridCol>
                <a:gridCol w="1482569">
                  <a:extLst>
                    <a:ext uri="{9D8B030D-6E8A-4147-A177-3AD203B41FA5}">
                      <a16:colId xmlns:a16="http://schemas.microsoft.com/office/drawing/2014/main" val="1779743469"/>
                    </a:ext>
                  </a:extLst>
                </a:gridCol>
              </a:tblGrid>
              <a:tr h="0">
                <a:tc gridSpan="2">
                  <a:txBody>
                    <a:bodyPr/>
                    <a:lstStyle/>
                    <a:p>
                      <a:pPr>
                        <a:lnSpc>
                          <a:spcPct val="100000"/>
                        </a:lnSpc>
                        <a:spcAft>
                          <a:spcPts val="800"/>
                        </a:spcAft>
                        <a:buNone/>
                      </a:pPr>
                      <a:r>
                        <a:rPr lang="en-US" sz="1000" b="1" kern="0">
                          <a:effectLst/>
                          <a:latin typeface="Arial"/>
                          <a:cs typeface="Arial"/>
                        </a:rPr>
                        <a:t>Outcome</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Placebo (n=6,165)</a:t>
                      </a:r>
                      <a:br>
                        <a:rPr lang="en-US" sz="1000" b="1" kern="0">
                          <a:solidFill>
                            <a:schemeClr val="bg1"/>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Placebo (n=6,165)</a:t>
                      </a:r>
                      <a:br>
                        <a:rPr lang="en-US" sz="1000" b="1" kern="0">
                          <a:solidFill>
                            <a:schemeClr val="bg1"/>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Asundexian 50 mg (n=6,162)</a:t>
                      </a:r>
                      <a:br>
                        <a:rPr lang="en-US" sz="1000" b="1" kern="0">
                          <a:solidFill>
                            <a:srgbClr val="FFFFFF"/>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lnSpc>
                          <a:spcPct val="100000"/>
                        </a:lnSpc>
                        <a:spcAft>
                          <a:spcPts val="800"/>
                        </a:spcAft>
                        <a:buNone/>
                      </a:pPr>
                      <a:r>
                        <a:rPr lang="en-US" sz="1000" b="1" kern="0" err="1">
                          <a:solidFill>
                            <a:schemeClr val="tx1"/>
                          </a:solidFill>
                          <a:effectLst/>
                          <a:latin typeface="Arial"/>
                          <a:cs typeface="Arial"/>
                        </a:rPr>
                        <a:t>csHR</a:t>
                      </a:r>
                      <a:r>
                        <a:rPr lang="en-US" sz="1000" b="1" kern="0">
                          <a:solidFill>
                            <a:schemeClr val="tx1"/>
                          </a:solidFill>
                          <a:effectLst/>
                          <a:latin typeface="Arial"/>
                          <a:cs typeface="Arial"/>
                        </a:rPr>
                        <a:t> </a:t>
                      </a:r>
                      <a:br>
                        <a:rPr lang="en-US" sz="1000" b="1" kern="0">
                          <a:solidFill>
                            <a:schemeClr val="tx1"/>
                          </a:solidFill>
                          <a:effectLst/>
                          <a:latin typeface="Arial"/>
                          <a:cs typeface="Arial"/>
                        </a:rPr>
                      </a:br>
                      <a:r>
                        <a:rPr lang="en-US" sz="1000" b="1" kern="0">
                          <a:solidFill>
                            <a:schemeClr val="tx1"/>
                          </a:solidFill>
                          <a:effectLst/>
                          <a:latin typeface="Arial"/>
                          <a:cs typeface="Arial"/>
                        </a:rPr>
                        <a:t>(95% CI</a:t>
                      </a:r>
                      <a:r>
                        <a:rPr lang="en-US" sz="1000" b="1" kern="0" baseline="0">
                          <a:solidFill>
                            <a:schemeClr val="tx1"/>
                          </a:solidFill>
                          <a:effectLst/>
                          <a:latin typeface="Arial"/>
                          <a:cs typeface="Arial"/>
                        </a:rPr>
                        <a:t>)*</a:t>
                      </a:r>
                      <a:endParaRPr lang="en-GB" sz="1000" b="1" kern="100" baseline="30000">
                        <a:solidFill>
                          <a:schemeClr val="tx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ct val="100000"/>
                        </a:lnSpc>
                        <a:spcAft>
                          <a:spcPts val="800"/>
                        </a:spcAft>
                        <a:buNone/>
                      </a:pPr>
                      <a:r>
                        <a:rPr lang="en-US" sz="1000" b="1" kern="0">
                          <a:solidFill>
                            <a:schemeClr val="tx1"/>
                          </a:solidFill>
                          <a:effectLst/>
                          <a:latin typeface="Arial"/>
                          <a:cs typeface="Arial"/>
                        </a:rPr>
                        <a:t>Log-rank </a:t>
                      </a:r>
                      <a:br>
                        <a:rPr lang="en-US" sz="1000" b="1" kern="0">
                          <a:solidFill>
                            <a:schemeClr val="tx1"/>
                          </a:solidFill>
                          <a:effectLst/>
                          <a:latin typeface="Arial"/>
                          <a:cs typeface="Arial"/>
                        </a:rPr>
                      </a:br>
                      <a:r>
                        <a:rPr lang="en-US" sz="1000" b="1" kern="0">
                          <a:solidFill>
                            <a:schemeClr val="tx1"/>
                          </a:solidFill>
                          <a:effectLst/>
                          <a:latin typeface="Arial"/>
                          <a:cs typeface="Arial"/>
                        </a:rPr>
                        <a:t>p-value</a:t>
                      </a:r>
                      <a:r>
                        <a:rPr lang="en-US" sz="1000" b="1" kern="0" baseline="30000">
                          <a:solidFill>
                            <a:schemeClr val="tx1"/>
                          </a:solidFill>
                          <a:effectLst/>
                          <a:latin typeface="Arial"/>
                          <a:cs typeface="Arial"/>
                        </a:rPr>
                        <a:t>†</a:t>
                      </a:r>
                      <a:endParaRPr lang="en-GB" sz="1000" b="1" kern="10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35122335"/>
                  </a:ext>
                </a:extLst>
              </a:tr>
              <a:tr h="0">
                <a:tc gridSpan="6">
                  <a:txBody>
                    <a:bodyPr/>
                    <a:lstStyle/>
                    <a:p>
                      <a:pPr>
                        <a:lnSpc>
                          <a:spcPct val="100000"/>
                        </a:lnSpc>
                        <a:spcAft>
                          <a:spcPts val="800"/>
                        </a:spcAft>
                        <a:buNone/>
                      </a:pPr>
                      <a:r>
                        <a:rPr lang="en-US" sz="1000" b="1" kern="0">
                          <a:solidFill>
                            <a:schemeClr val="tx1"/>
                          </a:solidFill>
                          <a:effectLst/>
                          <a:latin typeface="Arial"/>
                          <a:cs typeface="Arial"/>
                        </a:rPr>
                        <a:t>Primary efficacy event</a:t>
                      </a:r>
                      <a:endParaRPr lang="en-GB" sz="1000" b="1" kern="100">
                        <a:solidFill>
                          <a:schemeClr val="tx1"/>
                        </a:solidFill>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US"/>
                    </a:p>
                  </a:txBody>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294445646"/>
                  </a:ext>
                </a:extLst>
              </a:tr>
              <a:tr h="0">
                <a:tc>
                  <a:txBody>
                    <a:bodyPr/>
                    <a:lstStyle/>
                    <a:p>
                      <a:pPr>
                        <a:lnSpc>
                          <a:spcPct val="100000"/>
                        </a:lnSpc>
                        <a:spcAft>
                          <a:spcPts val="800"/>
                        </a:spcAft>
                        <a:buNone/>
                      </a:pPr>
                      <a:r>
                        <a:rPr lang="en-US" sz="1000" b="1" kern="0">
                          <a:effectLst/>
                          <a:latin typeface="Arial"/>
                          <a:cs typeface="Arial"/>
                        </a:rPr>
                        <a:t>Ischemic stroke</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ct val="100000"/>
                        </a:lnSpc>
                        <a:spcAft>
                          <a:spcPts val="800"/>
                        </a:spcAft>
                        <a:buNone/>
                      </a:pPr>
                      <a:r>
                        <a:rPr lang="en-US" sz="1000" kern="0">
                          <a:effectLst/>
                          <a:latin typeface="Arial"/>
                          <a:cs typeface="Arial"/>
                        </a:rPr>
                        <a:t>518 (8.4)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384 (6.2)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0.74 (0.65–0.84)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&lt;0.001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1662014"/>
                  </a:ext>
                </a:extLst>
              </a:tr>
              <a:tr h="0">
                <a:tc gridSpan="6">
                  <a:txBody>
                    <a:bodyPr/>
                    <a:lstStyle/>
                    <a:p>
                      <a:pPr>
                        <a:lnSpc>
                          <a:spcPct val="100000"/>
                        </a:lnSpc>
                        <a:spcAft>
                          <a:spcPts val="800"/>
                        </a:spcAft>
                        <a:buNone/>
                      </a:pPr>
                      <a:r>
                        <a:rPr lang="en-US" sz="1000" b="1" kern="0">
                          <a:solidFill>
                            <a:schemeClr val="tx1"/>
                          </a:solidFill>
                          <a:effectLst/>
                          <a:latin typeface="Arial"/>
                          <a:cs typeface="Arial"/>
                        </a:rPr>
                        <a:t>Secondary efficacy events</a:t>
                      </a:r>
                      <a:endParaRPr lang="en-GB" sz="1000" b="1" kern="100">
                        <a:solidFill>
                          <a:schemeClr val="tx1"/>
                        </a:solidFill>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US"/>
                    </a:p>
                  </a:txBody>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tc hMerge="1">
                  <a:txBody>
                    <a:bodyPr/>
                    <a:lstStyle/>
                    <a:p>
                      <a:endParaRPr lang="en-GB"/>
                    </a:p>
                  </a:txBody>
                  <a:tcPr/>
                </a:tc>
                <a:extLst>
                  <a:ext uri="{0D108BD9-81ED-4DB2-BD59-A6C34878D82A}">
                    <a16:rowId xmlns:a16="http://schemas.microsoft.com/office/drawing/2014/main" val="2296056767"/>
                  </a:ext>
                </a:extLst>
              </a:tr>
              <a:tr h="0">
                <a:tc gridSpan="2">
                  <a:txBody>
                    <a:bodyPr/>
                    <a:lstStyle/>
                    <a:p>
                      <a:pPr>
                        <a:lnSpc>
                          <a:spcPct val="100000"/>
                        </a:lnSpc>
                        <a:spcAft>
                          <a:spcPts val="800"/>
                        </a:spcAft>
                        <a:buNone/>
                      </a:pPr>
                      <a:r>
                        <a:rPr lang="en-US" sz="1000" b="1" kern="0">
                          <a:effectLst/>
                          <a:latin typeface="Arial"/>
                          <a:cs typeface="Arial"/>
                        </a:rPr>
                        <a:t>All strokes (ischemic, hemorrhagic)</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r>
                        <a:rPr lang="en-US" sz="1000" kern="0">
                          <a:effectLst/>
                          <a:latin typeface="Arial"/>
                          <a:cs typeface="Arial"/>
                        </a:rPr>
                        <a:t>545 (8.8)</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545 (8.8)</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404 (6.6)</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0.74 (0.65–0.84)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&lt;0.001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0535292"/>
                  </a:ext>
                </a:extLst>
              </a:tr>
              <a:tr h="0">
                <a:tc gridSpan="2">
                  <a:txBody>
                    <a:bodyPr/>
                    <a:lstStyle/>
                    <a:p>
                      <a:pPr>
                        <a:lnSpc>
                          <a:spcPct val="100000"/>
                        </a:lnSpc>
                        <a:spcAft>
                          <a:spcPts val="800"/>
                        </a:spcAft>
                        <a:buNone/>
                      </a:pPr>
                      <a:r>
                        <a:rPr lang="en-US" sz="1000" b="1" kern="0">
                          <a:effectLst/>
                          <a:latin typeface="Arial"/>
                          <a:cs typeface="Arial"/>
                        </a:rPr>
                        <a:t>CV death, MI or stroke</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r>
                        <a:rPr lang="en-US" sz="1000" kern="0">
                          <a:effectLst/>
                          <a:latin typeface="Arial"/>
                          <a:cs typeface="Arial"/>
                        </a:rPr>
                        <a:t>685 (11.1)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685 (11.1)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568 (9.2)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0.83 (0.74–0.92)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&lt;0.001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1858659"/>
                  </a:ext>
                </a:extLst>
              </a:tr>
              <a:tr h="0">
                <a:tc gridSpan="2">
                  <a:txBody>
                    <a:bodyPr/>
                    <a:lstStyle/>
                    <a:p>
                      <a:pPr>
                        <a:lnSpc>
                          <a:spcPct val="100000"/>
                        </a:lnSpc>
                        <a:spcAft>
                          <a:spcPts val="800"/>
                        </a:spcAft>
                        <a:buNone/>
                      </a:pPr>
                      <a:r>
                        <a:rPr lang="en-US" sz="1000" b="1" kern="0">
                          <a:effectLst/>
                          <a:latin typeface="Arial"/>
                          <a:cs typeface="Arial"/>
                        </a:rPr>
                        <a:t>All-cause mortality, MI, or stroke</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r>
                        <a:rPr lang="en-US" sz="1000" kern="0">
                          <a:effectLst/>
                          <a:latin typeface="Arial"/>
                          <a:cs typeface="Arial"/>
                        </a:rPr>
                        <a:t>757 (12.3)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757 (12.3)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649 (10.5)</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0.85 (0.77–0.95)</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0.003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6955646"/>
                  </a:ext>
                </a:extLst>
              </a:tr>
              <a:tr h="0">
                <a:tc gridSpan="2">
                  <a:txBody>
                    <a:bodyPr/>
                    <a:lstStyle/>
                    <a:p>
                      <a:pPr>
                        <a:lnSpc>
                          <a:spcPct val="100000"/>
                        </a:lnSpc>
                        <a:spcAft>
                          <a:spcPts val="800"/>
                        </a:spcAft>
                        <a:buNone/>
                      </a:pPr>
                      <a:r>
                        <a:rPr lang="en-US" sz="1000" b="1" kern="0">
                          <a:effectLst/>
                          <a:latin typeface="Arial"/>
                          <a:cs typeface="Arial"/>
                        </a:rPr>
                        <a:t>Ischemic stroke in the first 90 days</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r>
                        <a:rPr lang="en-US" sz="1000" kern="0">
                          <a:effectLst/>
                          <a:latin typeface="Arial"/>
                          <a:cs typeface="Arial"/>
                        </a:rPr>
                        <a:t>218 (3.5)</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218 (3.5)</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183 (3.0)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0.84 (0.69–1.02)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0.08</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7590914"/>
                  </a:ext>
                </a:extLst>
              </a:tr>
              <a:tr h="0">
                <a:tc gridSpan="2">
                  <a:txBody>
                    <a:bodyPr/>
                    <a:lstStyle/>
                    <a:p>
                      <a:pPr>
                        <a:lnSpc>
                          <a:spcPct val="100000"/>
                        </a:lnSpc>
                        <a:spcAft>
                          <a:spcPts val="800"/>
                        </a:spcAft>
                        <a:buNone/>
                      </a:pPr>
                      <a:r>
                        <a:rPr lang="en-US" sz="1000" b="1" kern="0" spc="-20">
                          <a:effectLst/>
                          <a:latin typeface="Arial"/>
                          <a:cs typeface="Arial"/>
                        </a:rPr>
                        <a:t>Disabling or fatal stroke (mRS ≥3 at 90 days)</a:t>
                      </a:r>
                      <a:r>
                        <a:rPr lang="en-US" sz="1000" b="1" kern="0" baseline="30000">
                          <a:effectLst/>
                          <a:latin typeface="Arial"/>
                          <a:cs typeface="Arial"/>
                        </a:rPr>
                        <a:t>‡</a:t>
                      </a:r>
                      <a:endParaRPr lang="en-GB" sz="1000" b="1" kern="100" spc="-2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Aft>
                          <a:spcPts val="800"/>
                        </a:spcAft>
                        <a:buNone/>
                      </a:pPr>
                      <a:r>
                        <a:rPr lang="en-US" sz="1000" kern="0">
                          <a:effectLst/>
                          <a:latin typeface="Arial"/>
                          <a:cs typeface="Arial"/>
                        </a:rPr>
                        <a:t>185 (3.0)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185 (3.0)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128 (2.1)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0000"/>
                        </a:lnSpc>
                        <a:spcAft>
                          <a:spcPts val="800"/>
                        </a:spcAft>
                        <a:buNone/>
                      </a:pPr>
                      <a:r>
                        <a:rPr lang="en-US" sz="1000" kern="0">
                          <a:effectLst/>
                          <a:latin typeface="Arial"/>
                          <a:cs typeface="Arial"/>
                        </a:rPr>
                        <a:t>0.69 (0.55–0.87)</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Aft>
                          <a:spcPts val="800"/>
                        </a:spcAft>
                        <a:buNone/>
                      </a:pPr>
                      <a:r>
                        <a:rPr lang="en-US" sz="1000" kern="0">
                          <a:effectLst/>
                          <a:latin typeface="Arial"/>
                          <a:cs typeface="Arial"/>
                        </a:rPr>
                        <a:t>Not applicable</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9819115"/>
                  </a:ext>
                </a:extLst>
              </a:tr>
            </a:tbl>
          </a:graphicData>
        </a:graphic>
      </p:graphicFrame>
    </p:spTree>
    <p:extLst>
      <p:ext uri="{BB962C8B-B14F-4D97-AF65-F5344CB8AC3E}">
        <p14:creationId xmlns:p14="http://schemas.microsoft.com/office/powerpoint/2010/main" val="1490822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55BF9-576C-563D-D18C-C3F8F47B83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47B00-09E2-D3FC-147B-A1B0A4F11E04}"/>
              </a:ext>
            </a:extLst>
          </p:cNvPr>
          <p:cNvSpPr>
            <a:spLocks noGrp="1"/>
          </p:cNvSpPr>
          <p:nvPr>
            <p:ph type="title"/>
          </p:nvPr>
        </p:nvSpPr>
        <p:spPr/>
        <p:txBody>
          <a:bodyPr/>
          <a:lstStyle/>
          <a:p>
            <a:r>
              <a:rPr lang="en-US"/>
              <a:t>A consistent effect was observed with </a:t>
            </a:r>
            <a:r>
              <a:rPr lang="en-US" err="1"/>
              <a:t>asundexian</a:t>
            </a:r>
            <a:r>
              <a:rPr lang="en-US"/>
              <a:t> 50 mg</a:t>
            </a:r>
            <a:br>
              <a:rPr lang="en-US"/>
            </a:br>
            <a:r>
              <a:rPr lang="en-US"/>
              <a:t>in prespecified subgroups</a:t>
            </a:r>
            <a:endParaRPr lang="en-GB"/>
          </a:p>
        </p:txBody>
      </p:sp>
      <p:sp>
        <p:nvSpPr>
          <p:cNvPr id="3" name="Text Placeholder 2">
            <a:extLst>
              <a:ext uri="{FF2B5EF4-FFF2-40B4-BE49-F238E27FC236}">
                <a16:creationId xmlns:a16="http://schemas.microsoft.com/office/drawing/2014/main" id="{2F19248F-E470-AEAD-C3BE-2F3A384FCF8D}"/>
              </a:ext>
            </a:extLst>
          </p:cNvPr>
          <p:cNvSpPr>
            <a:spLocks noGrp="1"/>
          </p:cNvSpPr>
          <p:nvPr>
            <p:ph type="body" sz="quarter" idx="14"/>
          </p:nvPr>
        </p:nvSpPr>
        <p:spPr>
          <a:xfrm>
            <a:off x="359569" y="4639855"/>
            <a:ext cx="8424000" cy="87716"/>
          </a:xfrm>
        </p:spPr>
        <p:txBody>
          <a:bodyPr>
            <a:noAutofit/>
          </a:bodyPr>
          <a:lstStyle/>
          <a:p>
            <a:r>
              <a:rPr lang="en-US" sz="600" dirty="0">
                <a:solidFill>
                  <a:schemeClr val="accent2"/>
                </a:solidFill>
              </a:rPr>
              <a:t>*For index event of ischemic stroke.</a:t>
            </a:r>
          </a:p>
          <a:p>
            <a:r>
              <a:rPr lang="en-US" sz="600" dirty="0">
                <a:solidFill>
                  <a:schemeClr val="accent2"/>
                </a:solidFill>
              </a:rPr>
              <a:t>CIs are unadjusted for multiplicity and may not be used for inference.</a:t>
            </a:r>
            <a:br>
              <a:rPr lang="en-US" sz="600" dirty="0">
                <a:solidFill>
                  <a:schemeClr val="accent2"/>
                </a:solidFill>
              </a:rPr>
            </a:br>
            <a:r>
              <a:rPr lang="en-US" sz="600" dirty="0">
                <a:solidFill>
                  <a:schemeClr val="accent2"/>
                </a:solidFill>
              </a:rPr>
              <a:t>ASA, acetylsalicylic acid; CI, confidence interval; </a:t>
            </a:r>
            <a:r>
              <a:rPr lang="en-US" sz="600" dirty="0" err="1">
                <a:solidFill>
                  <a:schemeClr val="accent2"/>
                </a:solidFill>
              </a:rPr>
              <a:t>csHR</a:t>
            </a:r>
            <a:r>
              <a:rPr lang="en-US" sz="600" dirty="0">
                <a:solidFill>
                  <a:schemeClr val="accent2"/>
                </a:solidFill>
              </a:rPr>
              <a:t>, cause-specific hazard ratio; EVT, endovascular therapy; IVT, intravenous thrombolysis; NIHSS, National Institute of Health Stroke Scale; P2Y12, purinergic receptor Y12; TIA, transient ischemic attack; TOAST, Trial of Org 10172 in Acute Stroke Treatment.</a:t>
            </a:r>
            <a:br>
              <a:rPr lang="en-US" sz="600" dirty="0">
                <a:solidFill>
                  <a:schemeClr val="accent2"/>
                </a:solidFill>
              </a:rPr>
            </a:br>
            <a:r>
              <a:rPr lang="en-US" sz="600" dirty="0">
                <a:solidFill>
                  <a:schemeClr val="accent2"/>
                </a:solidFill>
              </a:rPr>
              <a:t>Sharma M, et al. N Engl J Med 2026;394:1467–79. DOI: 10.1056/NEJMoa2513880.</a:t>
            </a:r>
          </a:p>
        </p:txBody>
      </p:sp>
      <p:graphicFrame>
        <p:nvGraphicFramePr>
          <p:cNvPr id="4791" name="Table 4790">
            <a:extLst>
              <a:ext uri="{FF2B5EF4-FFF2-40B4-BE49-F238E27FC236}">
                <a16:creationId xmlns:a16="http://schemas.microsoft.com/office/drawing/2014/main" id="{22D81191-E6DE-20A7-39E2-FEE06A183DE0}"/>
              </a:ext>
            </a:extLst>
          </p:cNvPr>
          <p:cNvGraphicFramePr>
            <a:graphicFrameLocks noGrp="1"/>
          </p:cNvGraphicFramePr>
          <p:nvPr>
            <p:extLst>
              <p:ext uri="{D42A27DB-BD31-4B8C-83A1-F6EECF244321}">
                <p14:modId xmlns:p14="http://schemas.microsoft.com/office/powerpoint/2010/main" val="2612409736"/>
              </p:ext>
            </p:extLst>
          </p:nvPr>
        </p:nvGraphicFramePr>
        <p:xfrm>
          <a:off x="339091" y="790684"/>
          <a:ext cx="4046294" cy="3034096"/>
        </p:xfrm>
        <a:graphic>
          <a:graphicData uri="http://schemas.openxmlformats.org/drawingml/2006/table">
            <a:tbl>
              <a:tblPr/>
              <a:tblGrid>
                <a:gridCol w="1152000">
                  <a:extLst>
                    <a:ext uri="{9D8B030D-6E8A-4147-A177-3AD203B41FA5}">
                      <a16:colId xmlns:a16="http://schemas.microsoft.com/office/drawing/2014/main" val="675641759"/>
                    </a:ext>
                  </a:extLst>
                </a:gridCol>
                <a:gridCol w="576000">
                  <a:extLst>
                    <a:ext uri="{9D8B030D-6E8A-4147-A177-3AD203B41FA5}">
                      <a16:colId xmlns:a16="http://schemas.microsoft.com/office/drawing/2014/main" val="3641392820"/>
                    </a:ext>
                  </a:extLst>
                </a:gridCol>
                <a:gridCol w="540000">
                  <a:extLst>
                    <a:ext uri="{9D8B030D-6E8A-4147-A177-3AD203B41FA5}">
                      <a16:colId xmlns:a16="http://schemas.microsoft.com/office/drawing/2014/main" val="1623390517"/>
                    </a:ext>
                  </a:extLst>
                </a:gridCol>
                <a:gridCol w="1274294">
                  <a:extLst>
                    <a:ext uri="{9D8B030D-6E8A-4147-A177-3AD203B41FA5}">
                      <a16:colId xmlns:a16="http://schemas.microsoft.com/office/drawing/2014/main" val="3770789351"/>
                    </a:ext>
                  </a:extLst>
                </a:gridCol>
                <a:gridCol w="504000">
                  <a:extLst>
                    <a:ext uri="{9D8B030D-6E8A-4147-A177-3AD203B41FA5}">
                      <a16:colId xmlns:a16="http://schemas.microsoft.com/office/drawing/2014/main" val="1205301057"/>
                    </a:ext>
                  </a:extLst>
                </a:gridCol>
              </a:tblGrid>
              <a:tr h="15926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4679" marR="4679" marT="3600" marB="36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err="1">
                          <a:solidFill>
                            <a:srgbClr val="000000"/>
                          </a:solidFill>
                          <a:effectLst/>
                          <a:latin typeface="+mn-lt"/>
                          <a:cs typeface="Arial Narrow" panose="020B0604020202020204" pitchFamily="34" charset="0"/>
                        </a:rPr>
                        <a:t>Asundexian</a:t>
                      </a:r>
                      <a:r>
                        <a:rPr lang="en-US" sz="500" b="0" i="0" u="none" strike="noStrike">
                          <a:solidFill>
                            <a:srgbClr val="000000"/>
                          </a:solidFill>
                          <a:effectLst/>
                          <a:latin typeface="+mn-lt"/>
                          <a:cs typeface="Arial Narrow" panose="020B0604020202020204" pitchFamily="34" charset="0"/>
                        </a:rPr>
                        <a:t> 50 mg</a:t>
                      </a:r>
                      <a:br>
                        <a:rPr lang="en-US" sz="500" b="0" i="0" u="none" strike="noStrike">
                          <a:solidFill>
                            <a:srgbClr val="000000"/>
                          </a:solidFill>
                          <a:effectLst/>
                          <a:latin typeface="+mn-lt"/>
                          <a:cs typeface="Arial Narrow" panose="020B0604020202020204" pitchFamily="34" charset="0"/>
                        </a:rPr>
                      </a:br>
                      <a:r>
                        <a:rPr lang="en-US" sz="500" b="0" i="0" u="none" strike="noStrike">
                          <a:solidFill>
                            <a:srgbClr val="000000"/>
                          </a:solidFill>
                          <a:effectLst/>
                          <a:latin typeface="+mn-lt"/>
                          <a:cs typeface="Arial Narrow" panose="020B0604020202020204" pitchFamily="34" charset="0"/>
                        </a:rPr>
                        <a:t>n/N (%)</a:t>
                      </a:r>
                    </a:p>
                  </a:txBody>
                  <a:tcPr marL="16200" marR="4679" marT="3600" marB="36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a:solidFill>
                            <a:srgbClr val="000000"/>
                          </a:solidFill>
                          <a:effectLst/>
                          <a:latin typeface="+mn-lt"/>
                          <a:cs typeface="Arial Narrow" panose="020B0604020202020204" pitchFamily="34" charset="0"/>
                        </a:rPr>
                        <a:t>Placebo n/N (%)</a:t>
                      </a:r>
                    </a:p>
                  </a:txBody>
                  <a:tcPr marL="16200" marR="4679" marT="3600" marB="36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err="1">
                          <a:effectLst/>
                          <a:latin typeface="+mn-lt"/>
                          <a:cs typeface="Arial Narrow" panose="020B0604020202020204" pitchFamily="34" charset="0"/>
                        </a:rPr>
                        <a:t>csHR</a:t>
                      </a:r>
                      <a:r>
                        <a:rPr lang="en-US" sz="500" b="0" i="0" u="none" strike="noStrike">
                          <a:effectLst/>
                          <a:latin typeface="+mn-lt"/>
                          <a:cs typeface="Arial Narrow" panose="020B0604020202020204" pitchFamily="34" charset="0"/>
                        </a:rPr>
                        <a:t> (95% CI)</a:t>
                      </a:r>
                    </a:p>
                  </a:txBody>
                  <a:tcPr marL="16200" marR="4679" marT="3600" marB="36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06335438"/>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Overall</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E5C8"/>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384/6162 (6.2%)</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E5C8"/>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518/6165 (8.4%)</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E5C8"/>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1"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E5C8"/>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0.74 (0.65–0.84)</a:t>
                      </a:r>
                      <a:endParaRPr lang="en-US" sz="500" b="1"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E5C8"/>
                    </a:solidFill>
                  </a:tcPr>
                </a:tc>
                <a:extLst>
                  <a:ext uri="{0D108BD9-81ED-4DB2-BD59-A6C34878D82A}">
                    <a16:rowId xmlns:a16="http://schemas.microsoft.com/office/drawing/2014/main" val="2871406735"/>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Age</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3463167"/>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&lt;65 yr</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128/2313 (5.5%)</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176/2308 (7.6%)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0.73 (0.58–0.92)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203836647"/>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65 to 75 yr</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152/2318 (6.6%)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197/2318 (8.5%)</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0.76 (0.61–0.94)</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80348809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&gt;75 yr</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104/1531 (6.8%)</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145/1539 (9.4%)</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0.72 (0.56–0.92)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824323988"/>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Sex</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r"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95324278"/>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Female</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114/2063 (5.5%)</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159/2047 (7.8%)</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0.70 (0.55–0.89)</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784930794"/>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Male</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270/4099 (6.6%)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359/4118 (8.7%)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0.75 (0.64–0.88)</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24525401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Region</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20621368"/>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North America</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60/783 (7.7%)</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86/782 (11.0%)</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0.69 (0.50–0.96)</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809125888"/>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South America</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14/281 (5.0%)</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29/286 (10.1%)</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0.48 (0.25–0.91)</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026344494"/>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Western Europe, Australia, and Israel</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132/2425 (5.4%)</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175/2419 (7.2%)</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0.75 (0.60–0.94)</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09785651"/>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Eastern Europe</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42/913 (4.6%)</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68/910 (7.5%)</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0.62 (0.42–0.91)</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312796656"/>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Asia-Pacific</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136/1760 (7.7%)</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160/1768 (9.0%)</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0.86 (0.68–1.08)</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983012554"/>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fontAlgn="b" latinLnBrk="0" hangingPunct="1">
                        <a:buNone/>
                      </a:pPr>
                      <a:r>
                        <a:rPr lang="en-US" sz="500" b="1" i="0" u="none" strike="noStrike" kern="1200">
                          <a:solidFill>
                            <a:schemeClr val="dk1"/>
                          </a:solidFill>
                          <a:effectLst/>
                          <a:latin typeface="+mn-lt"/>
                          <a:ea typeface="+mn-ea"/>
                          <a:cs typeface="Arial Narrow" panose="020B0604020202020204" pitchFamily="34" charset="0"/>
                        </a:rPr>
                        <a:t>Race</a:t>
                      </a:r>
                    </a:p>
                  </a:txBody>
                  <a:tcPr marL="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3081520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White</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235/4105 (5.7%)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314/4078 (7.7%)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0.74 (0.63–0.88)</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80044204"/>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Black</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8/143 (5.6%)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25/139 (18.0%)</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0.28 (0.13–0.62)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89478774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Asian</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123/1721 (7.1%)</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156/1742 (9.0%)</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0.79 (0.63–1.01)</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091587206"/>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Other</a:t>
                      </a: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18/193 (9.3%)</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23/206 (11.2%)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0" i="0" u="none" strike="noStrike">
                          <a:solidFill>
                            <a:srgbClr val="000000"/>
                          </a:solidFill>
                          <a:effectLst/>
                          <a:latin typeface="+mn-lt"/>
                          <a:cs typeface="Arial Narrow" panose="020B0604020202020204" pitchFamily="34" charset="0"/>
                        </a:rPr>
                        <a:t>0.86 (0.47</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1.60)</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81160211"/>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Hypertension prior to randomization</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l-GR"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65481925"/>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58/1225 (4.7%)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84/1297 (6.5%)</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0.73 (0.52–1.02)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08998881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326/4937 (6.6%)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434/4868 (8.9%)</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0.74 (0.64–0.85)</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620102990"/>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Diabetes prior to randomization</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3558731"/>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214/4028 (5.3%)</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281/4050 (6.9%)</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l-GR" sz="500" b="0" i="0" u="none" strike="noStrike">
                          <a:effectLst/>
                          <a:latin typeface="+mn-lt"/>
                          <a:cs typeface="Arial Narrow" panose="020B0604020202020204" pitchFamily="34" charset="0"/>
                        </a:rPr>
                        <a:t>0.77 (0.</a:t>
                      </a:r>
                      <a:r>
                        <a:rPr lang="en-GB" sz="500" b="0" i="0" u="none" strike="noStrike">
                          <a:effectLst/>
                          <a:latin typeface="+mn-lt"/>
                          <a:cs typeface="Arial Narrow" panose="020B0604020202020204" pitchFamily="34" charset="0"/>
                        </a:rPr>
                        <a:t>64</a:t>
                      </a:r>
                      <a:r>
                        <a:rPr lang="en-US" sz="500" b="0" i="0" u="none" strike="noStrike">
                          <a:effectLst/>
                          <a:latin typeface="+mn-lt"/>
                          <a:cs typeface="Arial Narrow" panose="020B0604020202020204" pitchFamily="34" charset="0"/>
                        </a:rPr>
                        <a:t>–</a:t>
                      </a:r>
                      <a:r>
                        <a:rPr lang="en-GB" sz="500" b="0" i="0" u="none" strike="noStrike">
                          <a:effectLst/>
                          <a:latin typeface="+mn-lt"/>
                          <a:cs typeface="Arial Narrow" panose="020B0604020202020204" pitchFamily="34" charset="0"/>
                        </a:rPr>
                        <a:t>0.92)</a:t>
                      </a:r>
                      <a:endParaRPr lang="el-GR"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670008581"/>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170/2134 (8.0%)</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237/2115 (11.2%)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0.70 (0.58–0.86)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169775729"/>
                  </a:ext>
                </a:extLst>
              </a:tr>
              <a:tr h="84544">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History of stroke or TIA prior to index event</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l-GR"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267552557"/>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238/4852 (4.9%)</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325/4820 (6.7%)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l-GR" sz="500" b="0" i="0" u="none" strike="noStrike">
                          <a:effectLst/>
                          <a:latin typeface="+mn-lt"/>
                          <a:cs typeface="Arial Narrow" panose="020B0604020202020204" pitchFamily="34" charset="0"/>
                        </a:rPr>
                        <a:t>0.7</a:t>
                      </a:r>
                      <a:r>
                        <a:rPr lang="en-GB" sz="500" b="0" i="0" u="none" strike="noStrike">
                          <a:effectLst/>
                          <a:latin typeface="+mn-lt"/>
                          <a:cs typeface="Arial Narrow" panose="020B0604020202020204" pitchFamily="34" charset="0"/>
                        </a:rPr>
                        <a:t>3</a:t>
                      </a:r>
                      <a:r>
                        <a:rPr lang="el-GR" sz="500" b="0" i="0" u="none" strike="noStrike">
                          <a:effectLst/>
                          <a:latin typeface="+mn-lt"/>
                          <a:cs typeface="Arial Narrow" panose="020B0604020202020204" pitchFamily="34" charset="0"/>
                        </a:rPr>
                        <a:t> (0.</a:t>
                      </a:r>
                      <a:r>
                        <a:rPr lang="en-GB" sz="500" b="0" i="0" u="none" strike="noStrike">
                          <a:effectLst/>
                          <a:latin typeface="+mn-lt"/>
                          <a:cs typeface="Arial Narrow" panose="020B0604020202020204" pitchFamily="34" charset="0"/>
                        </a:rPr>
                        <a:t>61</a:t>
                      </a:r>
                      <a:r>
                        <a:rPr lang="en-US" sz="500" b="0" i="0" u="none" strike="noStrike">
                          <a:effectLst/>
                          <a:latin typeface="+mn-lt"/>
                          <a:cs typeface="Arial Narrow" panose="020B0604020202020204" pitchFamily="34" charset="0"/>
                        </a:rPr>
                        <a:t>–</a:t>
                      </a:r>
                      <a:r>
                        <a:rPr lang="en-GB" sz="500" b="0" i="0" u="none" strike="noStrike">
                          <a:effectLst/>
                          <a:latin typeface="+mn-lt"/>
                          <a:cs typeface="Arial Narrow" panose="020B0604020202020204" pitchFamily="34" charset="0"/>
                        </a:rPr>
                        <a:t>0.86)</a:t>
                      </a:r>
                      <a:endParaRPr lang="el-GR"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108459476"/>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146/1310 (11.1%)</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193/1345 (14.3%)</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l-GR" sz="500" b="0" i="0" u="none" strike="noStrike">
                          <a:effectLst/>
                          <a:latin typeface="+mn-lt"/>
                          <a:cs typeface="Arial Narrow" panose="020B0604020202020204" pitchFamily="34" charset="0"/>
                        </a:rPr>
                        <a:t>0.77 (0.</a:t>
                      </a:r>
                      <a:r>
                        <a:rPr lang="en-GB" sz="500" b="0" i="0" u="none" strike="noStrike">
                          <a:effectLst/>
                          <a:latin typeface="+mn-lt"/>
                          <a:cs typeface="Arial Narrow" panose="020B0604020202020204" pitchFamily="34" charset="0"/>
                        </a:rPr>
                        <a:t>62</a:t>
                      </a:r>
                      <a:r>
                        <a:rPr lang="en-US" sz="500" b="0" i="0" u="none" strike="noStrike">
                          <a:effectLst/>
                          <a:latin typeface="+mn-lt"/>
                          <a:cs typeface="Arial Narrow" panose="020B0604020202020204" pitchFamily="34" charset="0"/>
                        </a:rPr>
                        <a:t>–</a:t>
                      </a:r>
                      <a:r>
                        <a:rPr lang="en-GB" sz="500" b="0" i="0" u="none" strike="noStrike">
                          <a:effectLst/>
                          <a:latin typeface="+mn-lt"/>
                          <a:cs typeface="Arial Narrow" panose="020B0604020202020204" pitchFamily="34" charset="0"/>
                        </a:rPr>
                        <a:t>0.95)</a:t>
                      </a:r>
                      <a:endParaRPr lang="el-GR"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935903125"/>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1" i="0" u="none" strike="noStrike">
                          <a:effectLst/>
                          <a:latin typeface="+mn-lt"/>
                          <a:cs typeface="Arial Narrow" panose="020B0604020202020204" pitchFamily="34" charset="0"/>
                        </a:rPr>
                        <a:t>Medical history of atherosclerosis</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03592731"/>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224/4172 (5.4%)</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300/4165 (7.2%)</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0.74 (0.62</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0.88)</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46181866"/>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160/1990 (8.0%)</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218/2000 (10.9%)</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0" i="0" u="none" strike="noStrike">
                          <a:solidFill>
                            <a:srgbClr val="000000"/>
                          </a:solidFill>
                          <a:effectLst/>
                          <a:latin typeface="+mn-lt"/>
                          <a:cs typeface="Arial Narrow" panose="020B0604020202020204" pitchFamily="34" charset="0"/>
                        </a:rPr>
                        <a:t>0.74 (0.60</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0.91)</a:t>
                      </a: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25045224"/>
                  </a:ext>
                </a:extLst>
              </a:tr>
              <a:tr h="84544">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effectLst/>
                          <a:latin typeface="+mn-lt"/>
                          <a:cs typeface="Arial Narrow" panose="020B0604020202020204" pitchFamily="34" charset="0"/>
                        </a:rPr>
                        <a:t>Vascular imaging evidence of atherosclerosis</a:t>
                      </a:r>
                      <a:endParaRPr lang="en-US" sz="500" b="1" i="0" u="none" strike="noStrike">
                        <a:solidFill>
                          <a:srgbClr val="000000"/>
                        </a:solidFill>
                        <a:effectLst/>
                        <a:latin typeface="+mn-lt"/>
                        <a:cs typeface="Arial Narrow" panose="020B0604020202020204" pitchFamily="34" charset="0"/>
                      </a:endParaRPr>
                    </a:p>
                  </a:txBody>
                  <a:tcPr marL="4679"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82610922"/>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23/528 (4.4%)</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40/550 (7.3%)</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0.58 (0.35–0.97)</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47129296"/>
                  </a:ext>
                </a:extLst>
              </a:tr>
              <a:tr h="84544">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361/5634 (6.4%)</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478/5615 (8.5%)</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0.75 (0.66–0.86)</a:t>
                      </a:r>
                      <a:endParaRPr lang="en-US" sz="500" b="0" i="0" u="none" strike="noStrike">
                        <a:solidFill>
                          <a:srgbClr val="000000"/>
                        </a:solidFill>
                        <a:effectLst/>
                        <a:latin typeface="+mn-lt"/>
                        <a:cs typeface="Arial Narrow" panose="020B0604020202020204" pitchFamily="34" charset="0"/>
                      </a:endParaRPr>
                    </a:p>
                  </a:txBody>
                  <a:tcPr marL="16200" marR="4679" marT="3600" marB="36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443435032"/>
                  </a:ext>
                </a:extLst>
              </a:tr>
            </a:tbl>
          </a:graphicData>
        </a:graphic>
      </p:graphicFrame>
      <p:graphicFrame>
        <p:nvGraphicFramePr>
          <p:cNvPr id="4792" name="Table 4791">
            <a:extLst>
              <a:ext uri="{FF2B5EF4-FFF2-40B4-BE49-F238E27FC236}">
                <a16:creationId xmlns:a16="http://schemas.microsoft.com/office/drawing/2014/main" id="{07FEAC9A-21BA-7890-A90A-7C3F8919DC8F}"/>
              </a:ext>
            </a:extLst>
          </p:cNvPr>
          <p:cNvGraphicFramePr>
            <a:graphicFrameLocks noGrp="1"/>
          </p:cNvGraphicFramePr>
          <p:nvPr>
            <p:extLst>
              <p:ext uri="{D42A27DB-BD31-4B8C-83A1-F6EECF244321}">
                <p14:modId xmlns:p14="http://schemas.microsoft.com/office/powerpoint/2010/main" val="3951237804"/>
              </p:ext>
            </p:extLst>
          </p:nvPr>
        </p:nvGraphicFramePr>
        <p:xfrm>
          <a:off x="4587204" y="784506"/>
          <a:ext cx="4046294" cy="2848200"/>
        </p:xfrm>
        <a:graphic>
          <a:graphicData uri="http://schemas.openxmlformats.org/drawingml/2006/table">
            <a:tbl>
              <a:tblPr/>
              <a:tblGrid>
                <a:gridCol w="1152000">
                  <a:extLst>
                    <a:ext uri="{9D8B030D-6E8A-4147-A177-3AD203B41FA5}">
                      <a16:colId xmlns:a16="http://schemas.microsoft.com/office/drawing/2014/main" val="675641759"/>
                    </a:ext>
                  </a:extLst>
                </a:gridCol>
                <a:gridCol w="576000">
                  <a:extLst>
                    <a:ext uri="{9D8B030D-6E8A-4147-A177-3AD203B41FA5}">
                      <a16:colId xmlns:a16="http://schemas.microsoft.com/office/drawing/2014/main" val="3641392820"/>
                    </a:ext>
                  </a:extLst>
                </a:gridCol>
                <a:gridCol w="540000">
                  <a:extLst>
                    <a:ext uri="{9D8B030D-6E8A-4147-A177-3AD203B41FA5}">
                      <a16:colId xmlns:a16="http://schemas.microsoft.com/office/drawing/2014/main" val="1623390517"/>
                    </a:ext>
                  </a:extLst>
                </a:gridCol>
                <a:gridCol w="1274294">
                  <a:extLst>
                    <a:ext uri="{9D8B030D-6E8A-4147-A177-3AD203B41FA5}">
                      <a16:colId xmlns:a16="http://schemas.microsoft.com/office/drawing/2014/main" val="3770789351"/>
                    </a:ext>
                  </a:extLst>
                </a:gridCol>
                <a:gridCol w="504000">
                  <a:extLst>
                    <a:ext uri="{9D8B030D-6E8A-4147-A177-3AD203B41FA5}">
                      <a16:colId xmlns:a16="http://schemas.microsoft.com/office/drawing/2014/main" val="1205301057"/>
                    </a:ext>
                  </a:extLst>
                </a:gridCol>
              </a:tblGrid>
              <a:tr h="15336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4679"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err="1">
                          <a:solidFill>
                            <a:srgbClr val="000000"/>
                          </a:solidFill>
                          <a:effectLst/>
                          <a:latin typeface="+mn-lt"/>
                          <a:cs typeface="Arial Narrow" panose="020B0604020202020204" pitchFamily="34" charset="0"/>
                        </a:rPr>
                        <a:t>Asundexian</a:t>
                      </a:r>
                      <a:r>
                        <a:rPr lang="en-US" sz="500" b="0" i="0" u="none" strike="noStrike">
                          <a:solidFill>
                            <a:srgbClr val="000000"/>
                          </a:solidFill>
                          <a:effectLst/>
                          <a:latin typeface="+mn-lt"/>
                          <a:cs typeface="Arial Narrow" panose="020B0604020202020204" pitchFamily="34" charset="0"/>
                        </a:rPr>
                        <a:t> 50 mg</a:t>
                      </a:r>
                      <a:br>
                        <a:rPr lang="en-US" sz="500" b="0" i="0" u="none" strike="noStrike">
                          <a:solidFill>
                            <a:srgbClr val="000000"/>
                          </a:solidFill>
                          <a:effectLst/>
                          <a:latin typeface="+mn-lt"/>
                          <a:cs typeface="Arial Narrow" panose="020B0604020202020204" pitchFamily="34" charset="0"/>
                        </a:rPr>
                      </a:br>
                      <a:r>
                        <a:rPr lang="en-US" sz="500" b="0" i="0" u="none" strike="noStrike">
                          <a:solidFill>
                            <a:srgbClr val="000000"/>
                          </a:solidFill>
                          <a:effectLst/>
                          <a:latin typeface="+mn-lt"/>
                          <a:cs typeface="Arial Narrow" panose="020B0604020202020204" pitchFamily="34" charset="0"/>
                        </a:rPr>
                        <a:t>n/N (%)</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a:solidFill>
                            <a:srgbClr val="000000"/>
                          </a:solidFill>
                          <a:effectLst/>
                          <a:latin typeface="+mn-lt"/>
                          <a:cs typeface="Arial Narrow" panose="020B0604020202020204" pitchFamily="34" charset="0"/>
                        </a:rPr>
                        <a:t>Placebo n/N (%)</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fontAlgn="b">
                        <a:buNone/>
                      </a:pPr>
                      <a:r>
                        <a:rPr lang="en-US" sz="500" b="0" i="0" u="none" strike="noStrike" err="1">
                          <a:effectLst/>
                          <a:latin typeface="+mn-lt"/>
                          <a:cs typeface="Arial Narrow" panose="020B0604020202020204" pitchFamily="34" charset="0"/>
                        </a:rPr>
                        <a:t>csHR</a:t>
                      </a:r>
                      <a:r>
                        <a:rPr lang="en-US" sz="500" b="0" i="0" u="none" strike="noStrike">
                          <a:effectLst/>
                          <a:latin typeface="+mn-lt"/>
                          <a:cs typeface="Arial Narrow" panose="020B0604020202020204" pitchFamily="34" charset="0"/>
                        </a:rPr>
                        <a:t> (95% CI)</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106335438"/>
                  </a:ext>
                </a:extLst>
              </a:tr>
              <a:tr h="84780">
                <a:tc gridSpan="5">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1" i="0" u="none" strike="noStrike">
                          <a:effectLst/>
                          <a:latin typeface="+mn-lt"/>
                          <a:cs typeface="Arial Narrow" panose="020B0604020202020204" pitchFamily="34" charset="0"/>
                        </a:rPr>
                        <a:t>Brain imaging demonstrating an acute non-lacunar infarct</a:t>
                      </a:r>
                    </a:p>
                  </a:txBody>
                  <a:tcPr marL="4679"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12700" cap="flat" cmpd="sng" algn="ctr">
                      <a:solidFill>
                        <a:srgbClr val="ED7D00"/>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3463167"/>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No</a:t>
                      </a:r>
                      <a:endParaRPr lang="en-US" sz="500" b="0" i="0" u="none" strike="noStrike">
                        <a:solidFill>
                          <a:srgbClr val="000000"/>
                        </a:solidFill>
                        <a:effectLst/>
                        <a:latin typeface="+mn-lt"/>
                        <a:cs typeface="Arial Narrow" panose="020B0604020202020204" pitchFamily="34" charset="0"/>
                      </a:endParaRPr>
                    </a:p>
                  </a:txBody>
                  <a:tcPr marL="270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193/3173 (6.1%)</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266/3158 (8.4%)</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0.72 (0.60–0.86)</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203836647"/>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Yes</a:t>
                      </a:r>
                      <a:endParaRPr lang="en-US" sz="500" b="0" i="0" u="none" strike="noStrike">
                        <a:solidFill>
                          <a:srgbClr val="000000"/>
                        </a:solidFill>
                        <a:effectLst/>
                        <a:latin typeface="+mn-lt"/>
                        <a:cs typeface="Arial Narrow" panose="020B0604020202020204" pitchFamily="34" charset="0"/>
                      </a:endParaRPr>
                    </a:p>
                  </a:txBody>
                  <a:tcPr marL="270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191/2989 (6.4%)</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252/3007 (8.4%)</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effectLst/>
                          <a:latin typeface="+mn-lt"/>
                          <a:cs typeface="Arial Narrow" panose="020B0604020202020204" pitchFamily="34" charset="0"/>
                        </a:rPr>
                        <a:t>0.76 (0.63–0.92)</a:t>
                      </a:r>
                    </a:p>
                  </a:txBody>
                  <a:tcPr marL="16200" marR="4679" marT="8100" marB="8100">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803488092"/>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solidFill>
                            <a:srgbClr val="000000"/>
                          </a:solidFill>
                          <a:effectLst/>
                          <a:latin typeface="+mn-lt"/>
                          <a:cs typeface="Arial Narrow" panose="020B0604020202020204" pitchFamily="34" charset="0"/>
                        </a:rPr>
                        <a:t>Type of index event</a:t>
                      </a:r>
                    </a:p>
                  </a:txBody>
                  <a:tcPr marL="4679"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95324278"/>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Ischemic stroke</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358/5839 (6.1%)</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485/5838 (8.3%)</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0.73 (0.64</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0.84)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784930794"/>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TIA</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26/323 (8.0%)</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33/325 (10.2%)</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0.83 (0.49</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1.38)</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245254012"/>
                  </a:ext>
                </a:extLst>
              </a:tr>
              <a:tr h="84780">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solidFill>
                            <a:srgbClr val="000000"/>
                          </a:solidFill>
                          <a:effectLst/>
                          <a:latin typeface="+mn-lt"/>
                          <a:cs typeface="Arial Narrow" panose="020B0604020202020204" pitchFamily="34" charset="0"/>
                        </a:rPr>
                        <a:t>Stroke subtype (TOAST) classification*</a:t>
                      </a:r>
                    </a:p>
                  </a:txBody>
                  <a:tcPr marL="4679" marR="0"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l" fontAlgn="b">
                        <a:buNone/>
                      </a:pPr>
                      <a:endParaRPr lang="en-US" sz="700" b="0" i="0" u="none" strike="noStrike">
                        <a:solidFill>
                          <a:srgbClr val="000000"/>
                        </a:solidFill>
                        <a:effectLst/>
                        <a:latin typeface="Arial Narrow" panose="020B0604020202020204" pitchFamily="34" charset="0"/>
                        <a:cs typeface="Arial Narrow" panose="020B0604020202020204" pitchFamily="34" charset="0"/>
                      </a:endParaRPr>
                    </a:p>
                  </a:txBody>
                  <a:tcPr marL="21600" marR="0"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700" b="0" i="0" u="none" strike="noStrike">
                        <a:solidFill>
                          <a:srgbClr val="000000"/>
                        </a:solidFill>
                        <a:effectLst/>
                        <a:latin typeface="Arial Narrow" panose="020B0604020202020204" pitchFamily="34" charset="0"/>
                        <a:cs typeface="Arial Narrow" panose="020B0604020202020204" pitchFamily="34" charset="0"/>
                      </a:endParaRPr>
                    </a:p>
                  </a:txBody>
                  <a:tcPr marL="21600" marR="0"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0"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0"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20621368"/>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Large-artery atherosclerosis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203/2512 (8.1%)</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247/2484 (9.9%)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0.82 (0.68–0.98)</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809125888"/>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Small-vessel occlusion (lacune)</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59/1290 (4.6%)</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90/1349 (6.7%)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0.68 (0.49–0.94)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026344494"/>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Stroke of other determined etiology</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9/161 (5.6%)</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13/188 (6.9%)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0.84 (0.36–1.96)</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09785651"/>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Stroke of undetermined etiology</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83/1786 (4.6%)</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127/1710 (7.4%)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0.61 (0.46–0.81)</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312796656"/>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err="1">
                          <a:solidFill>
                            <a:srgbClr val="000000"/>
                          </a:solidFill>
                          <a:effectLst/>
                          <a:latin typeface="+mn-lt"/>
                          <a:cs typeface="Arial Narrow" panose="020B0604020202020204" pitchFamily="34" charset="0"/>
                        </a:rPr>
                        <a:t>Cardioembolism</a:t>
                      </a:r>
                      <a:endParaRPr lang="en-US" sz="500" b="0" i="0" u="none" strike="noStrike">
                        <a:solidFill>
                          <a:srgbClr val="000000"/>
                        </a:solidFill>
                        <a:effectLst/>
                        <a:latin typeface="+mn-lt"/>
                        <a:cs typeface="Arial Narrow" panose="020B0604020202020204" pitchFamily="34" charset="0"/>
                      </a:endParaRP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4/89 (4.5%)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8/107 (7.5%)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0.58 (0.17–1.95)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983012554"/>
                  </a:ext>
                </a:extLst>
              </a:tr>
              <a:tr h="84780">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solidFill>
                            <a:srgbClr val="000000"/>
                          </a:solidFill>
                          <a:effectLst/>
                          <a:latin typeface="+mn-lt"/>
                          <a:cs typeface="Arial Narrow" panose="020B0604020202020204" pitchFamily="34" charset="0"/>
                        </a:rPr>
                        <a:t>Time from index event to randomization</a:t>
                      </a:r>
                    </a:p>
                  </a:txBody>
                  <a:tcPr marL="4679"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30815202"/>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≤24 hours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27/335 (8.1%)</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24/356 (6.7%)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1.22 (0.70–2.11)</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80044204"/>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&gt;24</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48 hours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152/2190 (6.9%)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181/2150 (8.4%)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GB" sz="500" b="0" i="0" u="none" strike="noStrike">
                          <a:solidFill>
                            <a:srgbClr val="000000"/>
                          </a:solidFill>
                          <a:effectLst/>
                          <a:latin typeface="+mn-lt"/>
                          <a:cs typeface="Arial Narrow" panose="020B0604020202020204" pitchFamily="34" charset="0"/>
                        </a:rPr>
                        <a:t>0.83 (0.67–1.03)</a:t>
                      </a: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894787742"/>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&gt;48</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72 hours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204/3592 (5.7%)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310/3630 (8.5%)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0.66 (0.55–0.78)</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091587206"/>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&gt;72 hours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1/45 (2.2%)</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3/29 (10.3%)</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GB" sz="500" b="0" i="0" u="none" strike="noStrike">
                          <a:solidFill>
                            <a:srgbClr val="000000"/>
                          </a:solidFill>
                          <a:effectLst/>
                          <a:latin typeface="+mn-lt"/>
                          <a:cs typeface="Arial Narrow" panose="020B0604020202020204" pitchFamily="34" charset="0"/>
                        </a:rPr>
                        <a:t>0.22 (0.02–2.08)</a:t>
                      </a: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181160211"/>
                  </a:ext>
                </a:extLst>
              </a:tr>
              <a:tr h="84780">
                <a:tc gridSpan="5">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solidFill>
                            <a:srgbClr val="000000"/>
                          </a:solidFill>
                          <a:effectLst/>
                          <a:latin typeface="+mn-lt"/>
                          <a:cs typeface="Arial Narrow" panose="020B0604020202020204" pitchFamily="34" charset="0"/>
                        </a:rPr>
                        <a:t>Intravenous thrombolysis and/or endovascular therapy for index stroke*</a:t>
                      </a:r>
                    </a:p>
                  </a:txBody>
                  <a:tcPr marL="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665481925"/>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IVT only</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54/1146 (4.7%)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99/1168 (8.5%)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0.54 (0.39</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0.75)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089988812"/>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EVT only</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11/202 (5.4%)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13/169 (7.7%)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0.71 (0.32</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1.57)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1620102990"/>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IVT and EVT</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9/260 (3.5%)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18/256 (7.7%)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GB" sz="500" b="0" i="0" u="none" strike="noStrike">
                          <a:solidFill>
                            <a:srgbClr val="000000"/>
                          </a:solidFill>
                          <a:effectLst/>
                          <a:latin typeface="+mn-lt"/>
                          <a:cs typeface="Arial Narrow" panose="020B0604020202020204" pitchFamily="34" charset="0"/>
                        </a:rPr>
                        <a:t>0.50 (0.22</a:t>
                      </a:r>
                      <a:r>
                        <a:rPr lang="en-US" sz="500" b="0" i="0" u="none" strike="noStrike">
                          <a:effectLst/>
                          <a:latin typeface="+mn-lt"/>
                          <a:cs typeface="Arial Narrow" panose="020B0604020202020204" pitchFamily="34" charset="0"/>
                        </a:rPr>
                        <a:t>–</a:t>
                      </a:r>
                      <a:r>
                        <a:rPr lang="en-GB" sz="500" b="0" i="0" u="none" strike="noStrike">
                          <a:solidFill>
                            <a:srgbClr val="000000"/>
                          </a:solidFill>
                          <a:effectLst/>
                          <a:latin typeface="+mn-lt"/>
                          <a:cs typeface="Arial Narrow" panose="020B0604020202020204" pitchFamily="34" charset="0"/>
                        </a:rPr>
                        <a:t>1.11)</a:t>
                      </a: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670008581"/>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Neither IVT nor EVT</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284/4231 (6.7%)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355/4245 (8.4%)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0.80 (0.69</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0.94)</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169775729"/>
                  </a:ext>
                </a:extLst>
              </a:tr>
              <a:tr h="84780">
                <a:tc gridSpan="5">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1" i="0" u="none" strike="noStrike">
                          <a:solidFill>
                            <a:srgbClr val="000000"/>
                          </a:solidFill>
                          <a:effectLst/>
                          <a:latin typeface="+mn-lt"/>
                          <a:cs typeface="Arial Narrow" panose="020B0604020202020204" pitchFamily="34" charset="0"/>
                        </a:rPr>
                        <a:t>NIHSS score of index stroke at randomization*</a:t>
                      </a:r>
                    </a:p>
                  </a:txBody>
                  <a:tcPr marL="4679"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600" b="0" i="0" u="none" strike="noStrike">
                        <a:solidFill>
                          <a:srgbClr val="000000"/>
                        </a:solidFill>
                        <a:effectLst/>
                        <a:latin typeface="+mn-lt"/>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267552557"/>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240/4087 (5.9%)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321/4079 (7.9%)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0.74 (0.63–0.87)</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108459476"/>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0" i="0" u="none" strike="noStrike">
                          <a:solidFill>
                            <a:srgbClr val="000000"/>
                          </a:solidFill>
                          <a:effectLst/>
                          <a:latin typeface="+mn-lt"/>
                          <a:cs typeface="Arial Narrow" panose="020B0604020202020204" pitchFamily="34" charset="0"/>
                        </a:rPr>
                        <a:t>4</a:t>
                      </a:r>
                      <a:r>
                        <a:rPr lang="en-US" sz="500" b="0" i="0" u="none" strike="noStrike">
                          <a:effectLst/>
                          <a:latin typeface="+mn-lt"/>
                          <a:cs typeface="Arial Narrow" panose="020B0604020202020204" pitchFamily="34" charset="0"/>
                        </a:rPr>
                        <a:t>–</a:t>
                      </a:r>
                      <a:r>
                        <a:rPr lang="en-US" sz="500" b="0" i="0" u="none" strike="noStrike">
                          <a:solidFill>
                            <a:srgbClr val="000000"/>
                          </a:solidFill>
                          <a:effectLst/>
                          <a:latin typeface="+mn-lt"/>
                          <a:cs typeface="Arial Narrow" panose="020B0604020202020204" pitchFamily="34" charset="0"/>
                        </a:rPr>
                        <a:t>7</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95/1385 (6.9%)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130/1375 (9.5%)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0.73 (0.56–0.95)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935903125"/>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≥8</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23/365 (6.3%)</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33/382 (8.6%)</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0.71 (0.41–1.20)</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2576961724"/>
                  </a:ext>
                </a:extLst>
              </a:tr>
              <a:tr h="84780">
                <a:tc grid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1" i="0" u="none" strike="noStrike">
                          <a:solidFill>
                            <a:srgbClr val="000000"/>
                          </a:solidFill>
                          <a:effectLst/>
                          <a:latin typeface="+mn-lt"/>
                          <a:cs typeface="Arial Narrow" panose="020B0604020202020204" pitchFamily="34" charset="0"/>
                        </a:rPr>
                        <a:t>Planned dual antiplatelet therapy with ASA and a P2Y12 inhibitor</a:t>
                      </a:r>
                    </a:p>
                  </a:txBody>
                  <a:tcPr marL="4679"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algn="l" fontAlgn="b">
                        <a:buNone/>
                      </a:pPr>
                      <a:endParaRPr lang="en-US" sz="700" b="0" i="0" u="none" strike="noStrike">
                        <a:solidFill>
                          <a:srgbClr val="000000"/>
                        </a:solidFill>
                        <a:effectLst/>
                        <a:latin typeface="Arial Narrow" panose="020B0604020202020204" pitchFamily="34" charset="0"/>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hMerge="1">
                  <a:txBody>
                    <a:bodyPr/>
                    <a:lstStyle/>
                    <a:p>
                      <a:pPr algn="l" fontAlgn="b">
                        <a:buNone/>
                      </a:pPr>
                      <a:endParaRPr lang="en-US" sz="700" b="0" i="0" u="none" strike="noStrike">
                        <a:solidFill>
                          <a:srgbClr val="000000"/>
                        </a:solidFill>
                        <a:effectLst/>
                        <a:latin typeface="Arial Narrow" panose="020B0604020202020204" pitchFamily="34" charset="0"/>
                        <a:cs typeface="Arial Narrow" panose="020B0604020202020204" pitchFamily="34" charset="0"/>
                      </a:endParaRPr>
                    </a:p>
                  </a:txBody>
                  <a:tcPr marL="21600" marR="6239" marT="10800" marB="10800" anchor="b">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solidFill>
                      <a:schemeClr val="bg1"/>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03592731"/>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0" i="0" u="none" strike="noStrike">
                          <a:solidFill>
                            <a:srgbClr val="000000"/>
                          </a:solidFill>
                          <a:effectLst/>
                          <a:latin typeface="+mn-lt"/>
                          <a:cs typeface="Arial Narrow" panose="020B0604020202020204" pitchFamily="34" charset="0"/>
                        </a:rPr>
                        <a:t>No</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119/2303 (5.2%)</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174/2312 (7.5%)</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GB" sz="500" b="0" i="0" u="none" strike="noStrike">
                          <a:solidFill>
                            <a:srgbClr val="000000"/>
                          </a:solidFill>
                          <a:effectLst/>
                          <a:latin typeface="+mn-lt"/>
                          <a:cs typeface="Arial Narrow" panose="020B0604020202020204" pitchFamily="34" charset="0"/>
                        </a:rPr>
                        <a:t>0.68 (0.54–0.86)</a:t>
                      </a: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346181866"/>
                  </a:ext>
                </a:extLst>
              </a:tr>
              <a:tr h="8478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500" b="0" i="0" u="none" strike="noStrike">
                          <a:solidFill>
                            <a:srgbClr val="000000"/>
                          </a:solidFill>
                          <a:effectLst/>
                          <a:latin typeface="+mn-lt"/>
                          <a:cs typeface="Arial Narrow" panose="020B0604020202020204" pitchFamily="34" charset="0"/>
                        </a:rPr>
                        <a:t>Yes</a:t>
                      </a:r>
                    </a:p>
                  </a:txBody>
                  <a:tcPr marL="270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265/3859 (6.9%)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US" sz="500" b="0" i="0" u="none" strike="noStrike">
                          <a:solidFill>
                            <a:srgbClr val="000000"/>
                          </a:solidFill>
                          <a:effectLst/>
                          <a:latin typeface="+mn-lt"/>
                          <a:cs typeface="Arial Narrow" panose="020B0604020202020204" pitchFamily="34" charset="0"/>
                        </a:rPr>
                        <a:t>344/3853 (8.9%)</a:t>
                      </a: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endParaRPr lang="en-US"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l" fontAlgn="b">
                        <a:buNone/>
                      </a:pPr>
                      <a:r>
                        <a:rPr lang="en-GB" sz="500" b="0" i="0" u="none" strike="noStrike">
                          <a:solidFill>
                            <a:srgbClr val="000000"/>
                          </a:solidFill>
                          <a:effectLst/>
                          <a:latin typeface="+mn-lt"/>
                          <a:cs typeface="Arial Narrow" panose="020B0604020202020204" pitchFamily="34" charset="0"/>
                        </a:rPr>
                        <a:t>0.77 (0.65–0.90)</a:t>
                      </a:r>
                      <a:endParaRPr lang="el-GR" sz="500" b="0" i="0" u="none" strike="noStrike">
                        <a:solidFill>
                          <a:srgbClr val="000000"/>
                        </a:solidFill>
                        <a:effectLst/>
                        <a:latin typeface="+mn-lt"/>
                        <a:cs typeface="Arial Narrow" panose="020B0604020202020204" pitchFamily="34" charset="0"/>
                      </a:endParaRPr>
                    </a:p>
                  </a:txBody>
                  <a:tcPr marL="16200" marR="4679" marT="8100" marB="8100" anchor="b">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ED7D00">
                        <a:lumMod val="20000"/>
                        <a:lumOff val="80000"/>
                      </a:srgbClr>
                    </a:solidFill>
                  </a:tcPr>
                </a:tc>
                <a:extLst>
                  <a:ext uri="{0D108BD9-81ED-4DB2-BD59-A6C34878D82A}">
                    <a16:rowId xmlns:a16="http://schemas.microsoft.com/office/drawing/2014/main" val="425045224"/>
                  </a:ext>
                </a:extLst>
              </a:tr>
            </a:tbl>
          </a:graphicData>
        </a:graphic>
      </p:graphicFrame>
      <p:grpSp>
        <p:nvGrpSpPr>
          <p:cNvPr id="4793" name="Group 4792">
            <a:extLst>
              <a:ext uri="{FF2B5EF4-FFF2-40B4-BE49-F238E27FC236}">
                <a16:creationId xmlns:a16="http://schemas.microsoft.com/office/drawing/2014/main" id="{8C47BCF6-E73D-DD22-9D81-1E694D938B22}"/>
              </a:ext>
            </a:extLst>
          </p:cNvPr>
          <p:cNvGrpSpPr/>
          <p:nvPr/>
        </p:nvGrpSpPr>
        <p:grpSpPr>
          <a:xfrm>
            <a:off x="7471917" y="1078685"/>
            <a:ext cx="183815" cy="40371"/>
            <a:chOff x="6423909" y="2199062"/>
            <a:chExt cx="382684" cy="53828"/>
          </a:xfrm>
          <a:solidFill>
            <a:srgbClr val="ED7D00"/>
          </a:solidFill>
        </p:grpSpPr>
        <p:sp>
          <p:nvSpPr>
            <p:cNvPr id="4794" name="Rectangle 4793">
              <a:extLst>
                <a:ext uri="{FF2B5EF4-FFF2-40B4-BE49-F238E27FC236}">
                  <a16:creationId xmlns:a16="http://schemas.microsoft.com/office/drawing/2014/main" id="{646C59D9-D430-8E6F-D26B-A5E68BB8B840}"/>
                </a:ext>
              </a:extLst>
            </p:cNvPr>
            <p:cNvSpPr/>
            <p:nvPr/>
          </p:nvSpPr>
          <p:spPr>
            <a:xfrm>
              <a:off x="6591056" y="219906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795" name="Group 4794">
              <a:extLst>
                <a:ext uri="{FF2B5EF4-FFF2-40B4-BE49-F238E27FC236}">
                  <a16:creationId xmlns:a16="http://schemas.microsoft.com/office/drawing/2014/main" id="{A7EDA791-45E0-F8D9-CCA2-317BED08186E}"/>
                </a:ext>
              </a:extLst>
            </p:cNvPr>
            <p:cNvGrpSpPr/>
            <p:nvPr/>
          </p:nvGrpSpPr>
          <p:grpSpPr>
            <a:xfrm>
              <a:off x="6423909" y="2199973"/>
              <a:ext cx="382684" cy="52917"/>
              <a:chOff x="1765300" y="317500"/>
              <a:chExt cx="681567" cy="241300"/>
            </a:xfrm>
            <a:grpFill/>
          </p:grpSpPr>
          <p:cxnSp>
            <p:nvCxnSpPr>
              <p:cNvPr id="4796" name="Straight Connector 4795">
                <a:extLst>
                  <a:ext uri="{FF2B5EF4-FFF2-40B4-BE49-F238E27FC236}">
                    <a16:creationId xmlns:a16="http://schemas.microsoft.com/office/drawing/2014/main" id="{AB9DBDBA-3040-AE47-01F7-C71AF7EC40C2}"/>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797" name="Straight Connector 4796">
                <a:extLst>
                  <a:ext uri="{FF2B5EF4-FFF2-40B4-BE49-F238E27FC236}">
                    <a16:creationId xmlns:a16="http://schemas.microsoft.com/office/drawing/2014/main" id="{9ADFD689-9D7F-68E8-1586-B9A3B67470E8}"/>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798" name="Straight Connector 4797">
                <a:extLst>
                  <a:ext uri="{FF2B5EF4-FFF2-40B4-BE49-F238E27FC236}">
                    <a16:creationId xmlns:a16="http://schemas.microsoft.com/office/drawing/2014/main" id="{F228699D-06E4-16FE-6076-2F8AF537BDC4}"/>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799" name="Group 4798">
            <a:extLst>
              <a:ext uri="{FF2B5EF4-FFF2-40B4-BE49-F238E27FC236}">
                <a16:creationId xmlns:a16="http://schemas.microsoft.com/office/drawing/2014/main" id="{5E1E8FB1-231F-FC84-9196-682A0079724D}"/>
              </a:ext>
            </a:extLst>
          </p:cNvPr>
          <p:cNvGrpSpPr/>
          <p:nvPr/>
        </p:nvGrpSpPr>
        <p:grpSpPr>
          <a:xfrm>
            <a:off x="7538097" y="1625601"/>
            <a:ext cx="185960" cy="40370"/>
            <a:chOff x="6561690" y="2640100"/>
            <a:chExt cx="387150" cy="53827"/>
          </a:xfrm>
          <a:solidFill>
            <a:srgbClr val="ED7D00"/>
          </a:solidFill>
        </p:grpSpPr>
        <p:sp>
          <p:nvSpPr>
            <p:cNvPr id="4800" name="Rectangle 4799">
              <a:extLst>
                <a:ext uri="{FF2B5EF4-FFF2-40B4-BE49-F238E27FC236}">
                  <a16:creationId xmlns:a16="http://schemas.microsoft.com/office/drawing/2014/main" id="{F5C8A4FC-5A17-396B-47CF-1FC6224E3F77}"/>
                </a:ext>
              </a:extLst>
            </p:cNvPr>
            <p:cNvSpPr/>
            <p:nvPr/>
          </p:nvSpPr>
          <p:spPr>
            <a:xfrm>
              <a:off x="6720502" y="264010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01" name="Group 4800">
              <a:extLst>
                <a:ext uri="{FF2B5EF4-FFF2-40B4-BE49-F238E27FC236}">
                  <a16:creationId xmlns:a16="http://schemas.microsoft.com/office/drawing/2014/main" id="{85981BA4-ECCC-9EE0-0B9F-67B136A962CD}"/>
                </a:ext>
              </a:extLst>
            </p:cNvPr>
            <p:cNvGrpSpPr/>
            <p:nvPr/>
          </p:nvGrpSpPr>
          <p:grpSpPr>
            <a:xfrm>
              <a:off x="6561690" y="2641010"/>
              <a:ext cx="387150" cy="52917"/>
              <a:chOff x="1765300" y="317500"/>
              <a:chExt cx="681567" cy="241300"/>
            </a:xfrm>
            <a:grpFill/>
          </p:grpSpPr>
          <p:cxnSp>
            <p:nvCxnSpPr>
              <p:cNvPr id="4802" name="Straight Connector 4801">
                <a:extLst>
                  <a:ext uri="{FF2B5EF4-FFF2-40B4-BE49-F238E27FC236}">
                    <a16:creationId xmlns:a16="http://schemas.microsoft.com/office/drawing/2014/main" id="{B1B89FA1-6344-9ECA-8006-EF87A969EA82}"/>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03" name="Straight Connector 4802">
                <a:extLst>
                  <a:ext uri="{FF2B5EF4-FFF2-40B4-BE49-F238E27FC236}">
                    <a16:creationId xmlns:a16="http://schemas.microsoft.com/office/drawing/2014/main" id="{70C9B5E0-9111-09A7-611B-62B409E8540C}"/>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04" name="Straight Connector 4803">
                <a:extLst>
                  <a:ext uri="{FF2B5EF4-FFF2-40B4-BE49-F238E27FC236}">
                    <a16:creationId xmlns:a16="http://schemas.microsoft.com/office/drawing/2014/main" id="{893B08EE-CE2A-F60A-C1BF-91C15E1C273C}"/>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05" name="Group 4804">
            <a:extLst>
              <a:ext uri="{FF2B5EF4-FFF2-40B4-BE49-F238E27FC236}">
                <a16:creationId xmlns:a16="http://schemas.microsoft.com/office/drawing/2014/main" id="{F57217EC-0B40-4C08-6459-EC161A881AD4}"/>
              </a:ext>
            </a:extLst>
          </p:cNvPr>
          <p:cNvGrpSpPr/>
          <p:nvPr/>
        </p:nvGrpSpPr>
        <p:grpSpPr>
          <a:xfrm>
            <a:off x="7373148" y="1714666"/>
            <a:ext cx="327038" cy="40370"/>
            <a:chOff x="6218282" y="2713859"/>
            <a:chExt cx="680860" cy="53827"/>
          </a:xfrm>
          <a:solidFill>
            <a:srgbClr val="ED7D00"/>
          </a:solidFill>
        </p:grpSpPr>
        <p:sp>
          <p:nvSpPr>
            <p:cNvPr id="4806" name="Rectangle 4805">
              <a:extLst>
                <a:ext uri="{FF2B5EF4-FFF2-40B4-BE49-F238E27FC236}">
                  <a16:creationId xmlns:a16="http://schemas.microsoft.com/office/drawing/2014/main" id="{C2562F01-8624-3749-F05D-5AC6CC7A85DD}"/>
                </a:ext>
              </a:extLst>
            </p:cNvPr>
            <p:cNvSpPr/>
            <p:nvPr/>
          </p:nvSpPr>
          <p:spPr>
            <a:xfrm>
              <a:off x="6530348" y="2713859"/>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07" name="Group 4806">
              <a:extLst>
                <a:ext uri="{FF2B5EF4-FFF2-40B4-BE49-F238E27FC236}">
                  <a16:creationId xmlns:a16="http://schemas.microsoft.com/office/drawing/2014/main" id="{59FB2A15-A43E-2D47-3208-6884679736DD}"/>
                </a:ext>
              </a:extLst>
            </p:cNvPr>
            <p:cNvGrpSpPr/>
            <p:nvPr/>
          </p:nvGrpSpPr>
          <p:grpSpPr>
            <a:xfrm>
              <a:off x="6218282" y="2714769"/>
              <a:ext cx="680860" cy="52917"/>
              <a:chOff x="1765300" y="317500"/>
              <a:chExt cx="681567" cy="241300"/>
            </a:xfrm>
            <a:grpFill/>
          </p:grpSpPr>
          <p:cxnSp>
            <p:nvCxnSpPr>
              <p:cNvPr id="4808" name="Straight Connector 4807">
                <a:extLst>
                  <a:ext uri="{FF2B5EF4-FFF2-40B4-BE49-F238E27FC236}">
                    <a16:creationId xmlns:a16="http://schemas.microsoft.com/office/drawing/2014/main" id="{A1A4BD58-5578-A407-AD55-27ED9DD6A8C0}"/>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09" name="Straight Connector 4808">
                <a:extLst>
                  <a:ext uri="{FF2B5EF4-FFF2-40B4-BE49-F238E27FC236}">
                    <a16:creationId xmlns:a16="http://schemas.microsoft.com/office/drawing/2014/main" id="{597F2ADE-2AEE-0B37-9980-82A755D9D59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10" name="Straight Connector 4809">
                <a:extLst>
                  <a:ext uri="{FF2B5EF4-FFF2-40B4-BE49-F238E27FC236}">
                    <a16:creationId xmlns:a16="http://schemas.microsoft.com/office/drawing/2014/main" id="{31F56AC4-F7A1-1019-16FA-CAA7964B6480}"/>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11" name="Group 4810">
            <a:extLst>
              <a:ext uri="{FF2B5EF4-FFF2-40B4-BE49-F238E27FC236}">
                <a16:creationId xmlns:a16="http://schemas.microsoft.com/office/drawing/2014/main" id="{0B421B30-4843-227E-78B3-4F7E05DC0AA7}"/>
              </a:ext>
            </a:extLst>
          </p:cNvPr>
          <p:cNvGrpSpPr/>
          <p:nvPr/>
        </p:nvGrpSpPr>
        <p:grpSpPr>
          <a:xfrm>
            <a:off x="7208771" y="1807557"/>
            <a:ext cx="860907" cy="40304"/>
            <a:chOff x="5876068" y="2787618"/>
            <a:chExt cx="1792319" cy="53738"/>
          </a:xfrm>
          <a:solidFill>
            <a:srgbClr val="ED7D00"/>
          </a:solidFill>
        </p:grpSpPr>
        <p:sp>
          <p:nvSpPr>
            <p:cNvPr id="4812" name="Rectangle 4811">
              <a:extLst>
                <a:ext uri="{FF2B5EF4-FFF2-40B4-BE49-F238E27FC236}">
                  <a16:creationId xmlns:a16="http://schemas.microsoft.com/office/drawing/2014/main" id="{419C1F06-6885-71A5-B870-C37F28259BF4}"/>
                </a:ext>
              </a:extLst>
            </p:cNvPr>
            <p:cNvSpPr/>
            <p:nvPr/>
          </p:nvSpPr>
          <p:spPr>
            <a:xfrm>
              <a:off x="6749072" y="2787618"/>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13" name="Group 4812">
              <a:extLst>
                <a:ext uri="{FF2B5EF4-FFF2-40B4-BE49-F238E27FC236}">
                  <a16:creationId xmlns:a16="http://schemas.microsoft.com/office/drawing/2014/main" id="{96A64DC3-D07B-B6B1-BEF8-D53E52727E83}"/>
                </a:ext>
              </a:extLst>
            </p:cNvPr>
            <p:cNvGrpSpPr/>
            <p:nvPr/>
          </p:nvGrpSpPr>
          <p:grpSpPr>
            <a:xfrm>
              <a:off x="5876068" y="2788439"/>
              <a:ext cx="1792319" cy="52917"/>
              <a:chOff x="1765300" y="317500"/>
              <a:chExt cx="681567" cy="241300"/>
            </a:xfrm>
            <a:grpFill/>
          </p:grpSpPr>
          <p:cxnSp>
            <p:nvCxnSpPr>
              <p:cNvPr id="4814" name="Straight Connector 4813">
                <a:extLst>
                  <a:ext uri="{FF2B5EF4-FFF2-40B4-BE49-F238E27FC236}">
                    <a16:creationId xmlns:a16="http://schemas.microsoft.com/office/drawing/2014/main" id="{4F291C38-9C81-B265-A341-809568F075B5}"/>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15" name="Straight Connector 4814">
                <a:extLst>
                  <a:ext uri="{FF2B5EF4-FFF2-40B4-BE49-F238E27FC236}">
                    <a16:creationId xmlns:a16="http://schemas.microsoft.com/office/drawing/2014/main" id="{CF1A2124-FA2B-6727-2085-2BA2FEE63D86}"/>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16" name="Straight Connector 4815">
                <a:extLst>
                  <a:ext uri="{FF2B5EF4-FFF2-40B4-BE49-F238E27FC236}">
                    <a16:creationId xmlns:a16="http://schemas.microsoft.com/office/drawing/2014/main" id="{8C4FA257-1735-E315-9252-E754680E9B7B}"/>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17" name="Group 4816">
            <a:extLst>
              <a:ext uri="{FF2B5EF4-FFF2-40B4-BE49-F238E27FC236}">
                <a16:creationId xmlns:a16="http://schemas.microsoft.com/office/drawing/2014/main" id="{92EEF23C-93BC-DB1E-8F9A-9614E861A403}"/>
              </a:ext>
            </a:extLst>
          </p:cNvPr>
          <p:cNvGrpSpPr/>
          <p:nvPr/>
        </p:nvGrpSpPr>
        <p:grpSpPr>
          <a:xfrm>
            <a:off x="7344416" y="1908005"/>
            <a:ext cx="276439" cy="40304"/>
            <a:chOff x="6158467" y="2861377"/>
            <a:chExt cx="575517" cy="53738"/>
          </a:xfrm>
          <a:solidFill>
            <a:srgbClr val="ED7D00"/>
          </a:solidFill>
        </p:grpSpPr>
        <p:sp>
          <p:nvSpPr>
            <p:cNvPr id="4818" name="Rectangle 4817">
              <a:extLst>
                <a:ext uri="{FF2B5EF4-FFF2-40B4-BE49-F238E27FC236}">
                  <a16:creationId xmlns:a16="http://schemas.microsoft.com/office/drawing/2014/main" id="{29863994-5132-C340-1E1D-36A9767E3E88}"/>
                </a:ext>
              </a:extLst>
            </p:cNvPr>
            <p:cNvSpPr/>
            <p:nvPr/>
          </p:nvSpPr>
          <p:spPr>
            <a:xfrm>
              <a:off x="6419649" y="2861377"/>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19" name="Group 4818">
              <a:extLst>
                <a:ext uri="{FF2B5EF4-FFF2-40B4-BE49-F238E27FC236}">
                  <a16:creationId xmlns:a16="http://schemas.microsoft.com/office/drawing/2014/main" id="{D81B437E-7959-A09F-2705-26690A6B359B}"/>
                </a:ext>
              </a:extLst>
            </p:cNvPr>
            <p:cNvGrpSpPr/>
            <p:nvPr/>
          </p:nvGrpSpPr>
          <p:grpSpPr>
            <a:xfrm>
              <a:off x="6158467" y="2862198"/>
              <a:ext cx="575517" cy="52917"/>
              <a:chOff x="1765300" y="317500"/>
              <a:chExt cx="681567" cy="241300"/>
            </a:xfrm>
            <a:grpFill/>
          </p:grpSpPr>
          <p:cxnSp>
            <p:nvCxnSpPr>
              <p:cNvPr id="4820" name="Straight Connector 4819">
                <a:extLst>
                  <a:ext uri="{FF2B5EF4-FFF2-40B4-BE49-F238E27FC236}">
                    <a16:creationId xmlns:a16="http://schemas.microsoft.com/office/drawing/2014/main" id="{A66C054B-E6B0-674C-6B42-562F47214CF8}"/>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21" name="Straight Connector 4820">
                <a:extLst>
                  <a:ext uri="{FF2B5EF4-FFF2-40B4-BE49-F238E27FC236}">
                    <a16:creationId xmlns:a16="http://schemas.microsoft.com/office/drawing/2014/main" id="{58ABB4DF-C185-CAAC-CC1E-321102A317BF}"/>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22" name="Straight Connector 4821">
                <a:extLst>
                  <a:ext uri="{FF2B5EF4-FFF2-40B4-BE49-F238E27FC236}">
                    <a16:creationId xmlns:a16="http://schemas.microsoft.com/office/drawing/2014/main" id="{4A4A6B55-8ABD-F87B-4EF2-E435DF0EC6AE}"/>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23" name="Group 4822">
            <a:extLst>
              <a:ext uri="{FF2B5EF4-FFF2-40B4-BE49-F238E27FC236}">
                <a16:creationId xmlns:a16="http://schemas.microsoft.com/office/drawing/2014/main" id="{EE64BF2F-0AFB-609F-F944-2C79BBE6AD2E}"/>
              </a:ext>
            </a:extLst>
          </p:cNvPr>
          <p:cNvGrpSpPr/>
          <p:nvPr/>
        </p:nvGrpSpPr>
        <p:grpSpPr>
          <a:xfrm>
            <a:off x="6880160" y="1993244"/>
            <a:ext cx="1191091" cy="40370"/>
            <a:chOff x="5191932" y="2935047"/>
            <a:chExt cx="2479727" cy="53827"/>
          </a:xfrm>
          <a:solidFill>
            <a:srgbClr val="ED7D00"/>
          </a:solidFill>
        </p:grpSpPr>
        <p:sp>
          <p:nvSpPr>
            <p:cNvPr id="4824" name="Rectangle 4823">
              <a:extLst>
                <a:ext uri="{FF2B5EF4-FFF2-40B4-BE49-F238E27FC236}">
                  <a16:creationId xmlns:a16="http://schemas.microsoft.com/office/drawing/2014/main" id="{4B62851C-ED5B-8145-28EC-5856B4C4A99F}"/>
                </a:ext>
              </a:extLst>
            </p:cNvPr>
            <p:cNvSpPr/>
            <p:nvPr/>
          </p:nvSpPr>
          <p:spPr>
            <a:xfrm>
              <a:off x="6367278" y="2935047"/>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25" name="Group 4824">
              <a:extLst>
                <a:ext uri="{FF2B5EF4-FFF2-40B4-BE49-F238E27FC236}">
                  <a16:creationId xmlns:a16="http://schemas.microsoft.com/office/drawing/2014/main" id="{9C3AB04A-252B-9147-640D-03144604BF3E}"/>
                </a:ext>
              </a:extLst>
            </p:cNvPr>
            <p:cNvGrpSpPr/>
            <p:nvPr/>
          </p:nvGrpSpPr>
          <p:grpSpPr>
            <a:xfrm>
              <a:off x="5191932" y="2935957"/>
              <a:ext cx="2479727" cy="52917"/>
              <a:chOff x="5183951" y="2863896"/>
              <a:chExt cx="2479727" cy="52917"/>
            </a:xfrm>
            <a:grpFill/>
          </p:grpSpPr>
          <p:cxnSp>
            <p:nvCxnSpPr>
              <p:cNvPr id="4826" name="Straight Connector 4825">
                <a:extLst>
                  <a:ext uri="{FF2B5EF4-FFF2-40B4-BE49-F238E27FC236}">
                    <a16:creationId xmlns:a16="http://schemas.microsoft.com/office/drawing/2014/main" id="{125367CE-A23F-5080-5F2D-A769DE3B0F60}"/>
                  </a:ext>
                </a:extLst>
              </p:cNvPr>
              <p:cNvCxnSpPr/>
              <p:nvPr/>
            </p:nvCxnSpPr>
            <p:spPr>
              <a:xfrm>
                <a:off x="7663678" y="2863896"/>
                <a:ext cx="0" cy="52917"/>
              </a:xfrm>
              <a:prstGeom prst="line">
                <a:avLst/>
              </a:prstGeom>
              <a:grpFill/>
              <a:ln w="6350" cap="flat" cmpd="sng" algn="ctr">
                <a:solidFill>
                  <a:srgbClr val="ED7D00"/>
                </a:solidFill>
                <a:prstDash val="solid"/>
              </a:ln>
              <a:effectLst/>
            </p:spPr>
          </p:cxnSp>
          <p:cxnSp>
            <p:nvCxnSpPr>
              <p:cNvPr id="4827" name="Straight Connector 4826">
                <a:extLst>
                  <a:ext uri="{FF2B5EF4-FFF2-40B4-BE49-F238E27FC236}">
                    <a16:creationId xmlns:a16="http://schemas.microsoft.com/office/drawing/2014/main" id="{312A9D69-CDBA-ECDD-5E23-D89C8209417F}"/>
                  </a:ext>
                </a:extLst>
              </p:cNvPr>
              <p:cNvCxnSpPr/>
              <p:nvPr/>
            </p:nvCxnSpPr>
            <p:spPr>
              <a:xfrm>
                <a:off x="5183951" y="2890354"/>
                <a:ext cx="2479727" cy="0"/>
              </a:xfrm>
              <a:prstGeom prst="line">
                <a:avLst/>
              </a:prstGeom>
              <a:grpFill/>
              <a:ln w="6350" cap="flat" cmpd="sng" algn="ctr">
                <a:solidFill>
                  <a:srgbClr val="ED7D00"/>
                </a:solidFill>
                <a:prstDash val="solid"/>
                <a:headEnd type="arrow"/>
              </a:ln>
              <a:effectLst/>
            </p:spPr>
          </p:cxnSp>
        </p:grpSp>
      </p:grpSp>
      <p:grpSp>
        <p:nvGrpSpPr>
          <p:cNvPr id="4828" name="Group 4827">
            <a:extLst>
              <a:ext uri="{FF2B5EF4-FFF2-40B4-BE49-F238E27FC236}">
                <a16:creationId xmlns:a16="http://schemas.microsoft.com/office/drawing/2014/main" id="{4DAFB4F4-5EFC-3BB6-4352-FAE3BB84DBCF}"/>
              </a:ext>
            </a:extLst>
          </p:cNvPr>
          <p:cNvGrpSpPr/>
          <p:nvPr/>
        </p:nvGrpSpPr>
        <p:grpSpPr>
          <a:xfrm>
            <a:off x="7249507" y="2642519"/>
            <a:ext cx="334757" cy="40370"/>
            <a:chOff x="5960875" y="3526103"/>
            <a:chExt cx="696929" cy="53827"/>
          </a:xfrm>
          <a:solidFill>
            <a:srgbClr val="ED7D00"/>
          </a:solidFill>
        </p:grpSpPr>
        <p:sp>
          <p:nvSpPr>
            <p:cNvPr id="4829" name="Rectangle 4828">
              <a:extLst>
                <a:ext uri="{FF2B5EF4-FFF2-40B4-BE49-F238E27FC236}">
                  <a16:creationId xmlns:a16="http://schemas.microsoft.com/office/drawing/2014/main" id="{34DC2A7D-1FD2-CA19-BF9C-EC1B005AA35B}"/>
                </a:ext>
              </a:extLst>
            </p:cNvPr>
            <p:cNvSpPr/>
            <p:nvPr/>
          </p:nvSpPr>
          <p:spPr>
            <a:xfrm>
              <a:off x="6280979" y="352610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30" name="Group 4829">
              <a:extLst>
                <a:ext uri="{FF2B5EF4-FFF2-40B4-BE49-F238E27FC236}">
                  <a16:creationId xmlns:a16="http://schemas.microsoft.com/office/drawing/2014/main" id="{DD89DCAC-8EDF-6A5F-8F80-7E896978BA51}"/>
                </a:ext>
              </a:extLst>
            </p:cNvPr>
            <p:cNvGrpSpPr/>
            <p:nvPr/>
          </p:nvGrpSpPr>
          <p:grpSpPr>
            <a:xfrm>
              <a:off x="5960875" y="3527013"/>
              <a:ext cx="696929" cy="52917"/>
              <a:chOff x="1765300" y="317500"/>
              <a:chExt cx="681567" cy="241300"/>
            </a:xfrm>
            <a:grpFill/>
          </p:grpSpPr>
          <p:cxnSp>
            <p:nvCxnSpPr>
              <p:cNvPr id="4831" name="Straight Connector 4830">
                <a:extLst>
                  <a:ext uri="{FF2B5EF4-FFF2-40B4-BE49-F238E27FC236}">
                    <a16:creationId xmlns:a16="http://schemas.microsoft.com/office/drawing/2014/main" id="{C7CB4730-B3AC-986A-A691-0689D957A29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32" name="Straight Connector 4831">
                <a:extLst>
                  <a:ext uri="{FF2B5EF4-FFF2-40B4-BE49-F238E27FC236}">
                    <a16:creationId xmlns:a16="http://schemas.microsoft.com/office/drawing/2014/main" id="{7E030685-314D-43C1-657A-282D813A8D5B}"/>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33" name="Straight Connector 4832">
                <a:extLst>
                  <a:ext uri="{FF2B5EF4-FFF2-40B4-BE49-F238E27FC236}">
                    <a16:creationId xmlns:a16="http://schemas.microsoft.com/office/drawing/2014/main" id="{E2CD5078-B310-F030-75A0-D3AD3E7941AE}"/>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34" name="Group 4833">
            <a:extLst>
              <a:ext uri="{FF2B5EF4-FFF2-40B4-BE49-F238E27FC236}">
                <a16:creationId xmlns:a16="http://schemas.microsoft.com/office/drawing/2014/main" id="{5DDD9322-4F29-47E1-2BBC-DAF1A08628A2}"/>
              </a:ext>
            </a:extLst>
          </p:cNvPr>
          <p:cNvGrpSpPr/>
          <p:nvPr/>
        </p:nvGrpSpPr>
        <p:grpSpPr>
          <a:xfrm>
            <a:off x="7147023" y="2731012"/>
            <a:ext cx="814739" cy="40303"/>
            <a:chOff x="5747515" y="3599863"/>
            <a:chExt cx="1696200" cy="53737"/>
          </a:xfrm>
          <a:solidFill>
            <a:srgbClr val="ED7D00"/>
          </a:solidFill>
        </p:grpSpPr>
        <p:sp>
          <p:nvSpPr>
            <p:cNvPr id="4835" name="Rectangle 4834">
              <a:extLst>
                <a:ext uri="{FF2B5EF4-FFF2-40B4-BE49-F238E27FC236}">
                  <a16:creationId xmlns:a16="http://schemas.microsoft.com/office/drawing/2014/main" id="{4556C314-AD46-FDFC-5256-B3B7A169F8A1}"/>
                </a:ext>
              </a:extLst>
            </p:cNvPr>
            <p:cNvSpPr/>
            <p:nvPr/>
          </p:nvSpPr>
          <p:spPr>
            <a:xfrm>
              <a:off x="6567250" y="359986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36" name="Group 4835">
              <a:extLst>
                <a:ext uri="{FF2B5EF4-FFF2-40B4-BE49-F238E27FC236}">
                  <a16:creationId xmlns:a16="http://schemas.microsoft.com/office/drawing/2014/main" id="{95BDD769-047F-7E59-8E5D-C27A088C64DE}"/>
                </a:ext>
              </a:extLst>
            </p:cNvPr>
            <p:cNvGrpSpPr/>
            <p:nvPr/>
          </p:nvGrpSpPr>
          <p:grpSpPr>
            <a:xfrm>
              <a:off x="5747515" y="3600683"/>
              <a:ext cx="1696200" cy="52917"/>
              <a:chOff x="1765300" y="317500"/>
              <a:chExt cx="681567" cy="241300"/>
            </a:xfrm>
            <a:grpFill/>
          </p:grpSpPr>
          <p:cxnSp>
            <p:nvCxnSpPr>
              <p:cNvPr id="4837" name="Straight Connector 4836">
                <a:extLst>
                  <a:ext uri="{FF2B5EF4-FFF2-40B4-BE49-F238E27FC236}">
                    <a16:creationId xmlns:a16="http://schemas.microsoft.com/office/drawing/2014/main" id="{D8AA121C-1B39-D8A8-09A4-AFAF5F0DB3AC}"/>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38" name="Straight Connector 4837">
                <a:extLst>
                  <a:ext uri="{FF2B5EF4-FFF2-40B4-BE49-F238E27FC236}">
                    <a16:creationId xmlns:a16="http://schemas.microsoft.com/office/drawing/2014/main" id="{9533A126-BA1E-0C29-205E-843FEF0236D9}"/>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39" name="Straight Connector 4838">
                <a:extLst>
                  <a:ext uri="{FF2B5EF4-FFF2-40B4-BE49-F238E27FC236}">
                    <a16:creationId xmlns:a16="http://schemas.microsoft.com/office/drawing/2014/main" id="{AC304AAA-3605-05F3-5A18-E03E10698725}"/>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40" name="Group 4839">
            <a:extLst>
              <a:ext uri="{FF2B5EF4-FFF2-40B4-BE49-F238E27FC236}">
                <a16:creationId xmlns:a16="http://schemas.microsoft.com/office/drawing/2014/main" id="{DE65D537-14AE-AAFD-2143-E517599F78E5}"/>
              </a:ext>
            </a:extLst>
          </p:cNvPr>
          <p:cNvGrpSpPr/>
          <p:nvPr/>
        </p:nvGrpSpPr>
        <p:grpSpPr>
          <a:xfrm>
            <a:off x="6972354" y="2819472"/>
            <a:ext cx="811451" cy="40304"/>
            <a:chOff x="5383872" y="3673622"/>
            <a:chExt cx="1689355" cy="53738"/>
          </a:xfrm>
          <a:solidFill>
            <a:srgbClr val="ED7D00"/>
          </a:solidFill>
        </p:grpSpPr>
        <p:sp>
          <p:nvSpPr>
            <p:cNvPr id="4841" name="Rectangle 4840">
              <a:extLst>
                <a:ext uri="{FF2B5EF4-FFF2-40B4-BE49-F238E27FC236}">
                  <a16:creationId xmlns:a16="http://schemas.microsoft.com/office/drawing/2014/main" id="{529499F7-536A-751A-DB09-AE2762BD1388}"/>
                </a:ext>
              </a:extLst>
            </p:cNvPr>
            <p:cNvSpPr/>
            <p:nvPr/>
          </p:nvSpPr>
          <p:spPr>
            <a:xfrm>
              <a:off x="6193489" y="367362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42" name="Group 4841">
              <a:extLst>
                <a:ext uri="{FF2B5EF4-FFF2-40B4-BE49-F238E27FC236}">
                  <a16:creationId xmlns:a16="http://schemas.microsoft.com/office/drawing/2014/main" id="{7814017E-8D37-F63E-00A5-3D20CAE467F4}"/>
                </a:ext>
              </a:extLst>
            </p:cNvPr>
            <p:cNvGrpSpPr/>
            <p:nvPr/>
          </p:nvGrpSpPr>
          <p:grpSpPr>
            <a:xfrm>
              <a:off x="5383872" y="3674443"/>
              <a:ext cx="1689355" cy="52917"/>
              <a:chOff x="5383872" y="3670023"/>
              <a:chExt cx="1689355" cy="52917"/>
            </a:xfrm>
            <a:grpFill/>
          </p:grpSpPr>
          <p:cxnSp>
            <p:nvCxnSpPr>
              <p:cNvPr id="4843" name="Straight Connector 4842">
                <a:extLst>
                  <a:ext uri="{FF2B5EF4-FFF2-40B4-BE49-F238E27FC236}">
                    <a16:creationId xmlns:a16="http://schemas.microsoft.com/office/drawing/2014/main" id="{8267A7E2-70DD-A851-4D0A-CB9E25A6D453}"/>
                  </a:ext>
                </a:extLst>
              </p:cNvPr>
              <p:cNvCxnSpPr/>
              <p:nvPr/>
            </p:nvCxnSpPr>
            <p:spPr>
              <a:xfrm>
                <a:off x="5383872" y="3670023"/>
                <a:ext cx="0" cy="52917"/>
              </a:xfrm>
              <a:prstGeom prst="line">
                <a:avLst/>
              </a:prstGeom>
              <a:grpFill/>
              <a:ln w="6350" cap="flat" cmpd="sng" algn="ctr">
                <a:solidFill>
                  <a:srgbClr val="ED7D00"/>
                </a:solidFill>
                <a:prstDash val="solid"/>
              </a:ln>
              <a:effectLst/>
            </p:spPr>
          </p:cxnSp>
          <p:cxnSp>
            <p:nvCxnSpPr>
              <p:cNvPr id="4844" name="Straight Connector 4843">
                <a:extLst>
                  <a:ext uri="{FF2B5EF4-FFF2-40B4-BE49-F238E27FC236}">
                    <a16:creationId xmlns:a16="http://schemas.microsoft.com/office/drawing/2014/main" id="{4DCB035D-185E-DFE7-EBCC-7D6378037CBA}"/>
                  </a:ext>
                </a:extLst>
              </p:cNvPr>
              <p:cNvCxnSpPr/>
              <p:nvPr/>
            </p:nvCxnSpPr>
            <p:spPr>
              <a:xfrm>
                <a:off x="7073227" y="3670023"/>
                <a:ext cx="0" cy="52917"/>
              </a:xfrm>
              <a:prstGeom prst="line">
                <a:avLst/>
              </a:prstGeom>
              <a:grpFill/>
              <a:ln w="6350" cap="flat" cmpd="sng" algn="ctr">
                <a:solidFill>
                  <a:srgbClr val="ED7D00"/>
                </a:solidFill>
                <a:prstDash val="solid"/>
              </a:ln>
              <a:effectLst/>
            </p:spPr>
          </p:cxnSp>
          <p:cxnSp>
            <p:nvCxnSpPr>
              <p:cNvPr id="4845" name="Straight Connector 4844">
                <a:extLst>
                  <a:ext uri="{FF2B5EF4-FFF2-40B4-BE49-F238E27FC236}">
                    <a16:creationId xmlns:a16="http://schemas.microsoft.com/office/drawing/2014/main" id="{400AA4C0-B955-0233-83A0-D01DF3A656A8}"/>
                  </a:ext>
                </a:extLst>
              </p:cNvPr>
              <p:cNvCxnSpPr/>
              <p:nvPr/>
            </p:nvCxnSpPr>
            <p:spPr>
              <a:xfrm>
                <a:off x="5383872" y="3696481"/>
                <a:ext cx="1689355" cy="0"/>
              </a:xfrm>
              <a:prstGeom prst="line">
                <a:avLst/>
              </a:prstGeom>
              <a:grpFill/>
              <a:ln w="6350" cap="flat" cmpd="sng" algn="ctr">
                <a:solidFill>
                  <a:srgbClr val="ED7D00"/>
                </a:solidFill>
                <a:prstDash val="solid"/>
              </a:ln>
              <a:effectLst/>
            </p:spPr>
          </p:cxnSp>
        </p:grpSp>
      </p:grpSp>
      <p:grpSp>
        <p:nvGrpSpPr>
          <p:cNvPr id="4846" name="Group 4845">
            <a:extLst>
              <a:ext uri="{FF2B5EF4-FFF2-40B4-BE49-F238E27FC236}">
                <a16:creationId xmlns:a16="http://schemas.microsoft.com/office/drawing/2014/main" id="{530FC643-6A3F-64F2-B733-12D3937F98F0}"/>
              </a:ext>
            </a:extLst>
          </p:cNvPr>
          <p:cNvGrpSpPr/>
          <p:nvPr/>
        </p:nvGrpSpPr>
        <p:grpSpPr>
          <a:xfrm>
            <a:off x="7545529" y="2911695"/>
            <a:ext cx="153083" cy="40370"/>
            <a:chOff x="6577162" y="3747292"/>
            <a:chExt cx="318704" cy="53827"/>
          </a:xfrm>
          <a:solidFill>
            <a:srgbClr val="ED7D00"/>
          </a:solidFill>
        </p:grpSpPr>
        <p:sp>
          <p:nvSpPr>
            <p:cNvPr id="4847" name="Rectangle 4846">
              <a:extLst>
                <a:ext uri="{FF2B5EF4-FFF2-40B4-BE49-F238E27FC236}">
                  <a16:creationId xmlns:a16="http://schemas.microsoft.com/office/drawing/2014/main" id="{59FE62E7-D389-1147-9D8C-9C208CC271FE}"/>
                </a:ext>
              </a:extLst>
            </p:cNvPr>
            <p:cNvSpPr/>
            <p:nvPr/>
          </p:nvSpPr>
          <p:spPr>
            <a:xfrm>
              <a:off x="6706515" y="374729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48" name="Group 4847">
              <a:extLst>
                <a:ext uri="{FF2B5EF4-FFF2-40B4-BE49-F238E27FC236}">
                  <a16:creationId xmlns:a16="http://schemas.microsoft.com/office/drawing/2014/main" id="{5CE15783-E8C3-77F9-8CCA-46222219BA3E}"/>
                </a:ext>
              </a:extLst>
            </p:cNvPr>
            <p:cNvGrpSpPr/>
            <p:nvPr/>
          </p:nvGrpSpPr>
          <p:grpSpPr>
            <a:xfrm>
              <a:off x="6577162" y="3748202"/>
              <a:ext cx="318704" cy="52917"/>
              <a:chOff x="1765300" y="317500"/>
              <a:chExt cx="681567" cy="241300"/>
            </a:xfrm>
            <a:grpFill/>
          </p:grpSpPr>
          <p:cxnSp>
            <p:nvCxnSpPr>
              <p:cNvPr id="4849" name="Straight Connector 4848">
                <a:extLst>
                  <a:ext uri="{FF2B5EF4-FFF2-40B4-BE49-F238E27FC236}">
                    <a16:creationId xmlns:a16="http://schemas.microsoft.com/office/drawing/2014/main" id="{EB78C2E4-82A3-0386-6EF2-B8B0BCF16418}"/>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50" name="Straight Connector 4849">
                <a:extLst>
                  <a:ext uri="{FF2B5EF4-FFF2-40B4-BE49-F238E27FC236}">
                    <a16:creationId xmlns:a16="http://schemas.microsoft.com/office/drawing/2014/main" id="{ADD7A7EA-5569-5B17-4EB2-1A05777AE57D}"/>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51" name="Straight Connector 4850">
                <a:extLst>
                  <a:ext uri="{FF2B5EF4-FFF2-40B4-BE49-F238E27FC236}">
                    <a16:creationId xmlns:a16="http://schemas.microsoft.com/office/drawing/2014/main" id="{562BC57D-80A4-B8AD-0E35-AB181FB54660}"/>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52" name="Group 4851">
            <a:extLst>
              <a:ext uri="{FF2B5EF4-FFF2-40B4-BE49-F238E27FC236}">
                <a16:creationId xmlns:a16="http://schemas.microsoft.com/office/drawing/2014/main" id="{DEACE60B-E3A9-6C26-BD6D-96A57CD6A9BD}"/>
              </a:ext>
            </a:extLst>
          </p:cNvPr>
          <p:cNvGrpSpPr/>
          <p:nvPr/>
        </p:nvGrpSpPr>
        <p:grpSpPr>
          <a:xfrm>
            <a:off x="7499076" y="3102733"/>
            <a:ext cx="166235" cy="40370"/>
            <a:chOff x="6480451" y="3890524"/>
            <a:chExt cx="346084" cy="53827"/>
          </a:xfrm>
          <a:solidFill>
            <a:srgbClr val="ED7D00"/>
          </a:solidFill>
        </p:grpSpPr>
        <p:sp>
          <p:nvSpPr>
            <p:cNvPr id="4853" name="Rectangle 4852">
              <a:extLst>
                <a:ext uri="{FF2B5EF4-FFF2-40B4-BE49-F238E27FC236}">
                  <a16:creationId xmlns:a16="http://schemas.microsoft.com/office/drawing/2014/main" id="{E88271E3-6B4D-DC8F-BD93-F484655CDD49}"/>
                </a:ext>
              </a:extLst>
            </p:cNvPr>
            <p:cNvSpPr/>
            <p:nvPr/>
          </p:nvSpPr>
          <p:spPr>
            <a:xfrm>
              <a:off x="6616349" y="3890524"/>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54" name="Group 4853">
              <a:extLst>
                <a:ext uri="{FF2B5EF4-FFF2-40B4-BE49-F238E27FC236}">
                  <a16:creationId xmlns:a16="http://schemas.microsoft.com/office/drawing/2014/main" id="{B2153FDB-16F3-B152-C1BD-C84F6483AB40}"/>
                </a:ext>
              </a:extLst>
            </p:cNvPr>
            <p:cNvGrpSpPr/>
            <p:nvPr/>
          </p:nvGrpSpPr>
          <p:grpSpPr>
            <a:xfrm>
              <a:off x="6480451" y="3891434"/>
              <a:ext cx="346084" cy="52917"/>
              <a:chOff x="1765300" y="317500"/>
              <a:chExt cx="681567" cy="241300"/>
            </a:xfrm>
            <a:grpFill/>
          </p:grpSpPr>
          <p:cxnSp>
            <p:nvCxnSpPr>
              <p:cNvPr id="4855" name="Straight Connector 4854">
                <a:extLst>
                  <a:ext uri="{FF2B5EF4-FFF2-40B4-BE49-F238E27FC236}">
                    <a16:creationId xmlns:a16="http://schemas.microsoft.com/office/drawing/2014/main" id="{4C0843DB-8989-2CBC-D747-A01C54D3318F}"/>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56" name="Straight Connector 4855">
                <a:extLst>
                  <a:ext uri="{FF2B5EF4-FFF2-40B4-BE49-F238E27FC236}">
                    <a16:creationId xmlns:a16="http://schemas.microsoft.com/office/drawing/2014/main" id="{5443B423-787C-3306-1829-5386875536FE}"/>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57" name="Straight Connector 4856">
                <a:extLst>
                  <a:ext uri="{FF2B5EF4-FFF2-40B4-BE49-F238E27FC236}">
                    <a16:creationId xmlns:a16="http://schemas.microsoft.com/office/drawing/2014/main" id="{8065A67A-810A-C2DB-7A15-1CBEA83BE34E}"/>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58" name="Group 4857">
            <a:extLst>
              <a:ext uri="{FF2B5EF4-FFF2-40B4-BE49-F238E27FC236}">
                <a16:creationId xmlns:a16="http://schemas.microsoft.com/office/drawing/2014/main" id="{D0299E91-7DDE-7E51-B7EC-3AC59776180D}"/>
              </a:ext>
            </a:extLst>
          </p:cNvPr>
          <p:cNvGrpSpPr/>
          <p:nvPr/>
        </p:nvGrpSpPr>
        <p:grpSpPr>
          <a:xfrm>
            <a:off x="7440900" y="3194988"/>
            <a:ext cx="260858" cy="40370"/>
            <a:chOff x="6359335" y="3964283"/>
            <a:chExt cx="543079" cy="53827"/>
          </a:xfrm>
          <a:solidFill>
            <a:srgbClr val="ED7D00"/>
          </a:solidFill>
        </p:grpSpPr>
        <p:sp>
          <p:nvSpPr>
            <p:cNvPr id="4859" name="Rectangle 4858">
              <a:extLst>
                <a:ext uri="{FF2B5EF4-FFF2-40B4-BE49-F238E27FC236}">
                  <a16:creationId xmlns:a16="http://schemas.microsoft.com/office/drawing/2014/main" id="{23717C2E-AC58-9033-5DAC-83275AFA3831}"/>
                </a:ext>
              </a:extLst>
            </p:cNvPr>
            <p:cNvSpPr/>
            <p:nvPr/>
          </p:nvSpPr>
          <p:spPr>
            <a:xfrm>
              <a:off x="6602958" y="396428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60" name="Group 4859">
              <a:extLst>
                <a:ext uri="{FF2B5EF4-FFF2-40B4-BE49-F238E27FC236}">
                  <a16:creationId xmlns:a16="http://schemas.microsoft.com/office/drawing/2014/main" id="{294C433A-A4D9-9A1F-7731-7EA163C1DA1A}"/>
                </a:ext>
              </a:extLst>
            </p:cNvPr>
            <p:cNvGrpSpPr/>
            <p:nvPr/>
          </p:nvGrpSpPr>
          <p:grpSpPr>
            <a:xfrm>
              <a:off x="6359335" y="3965193"/>
              <a:ext cx="543079" cy="52917"/>
              <a:chOff x="1765300" y="317500"/>
              <a:chExt cx="681567" cy="241300"/>
            </a:xfrm>
            <a:grpFill/>
          </p:grpSpPr>
          <p:cxnSp>
            <p:nvCxnSpPr>
              <p:cNvPr id="4861" name="Straight Connector 4860">
                <a:extLst>
                  <a:ext uri="{FF2B5EF4-FFF2-40B4-BE49-F238E27FC236}">
                    <a16:creationId xmlns:a16="http://schemas.microsoft.com/office/drawing/2014/main" id="{EB95C9DC-5113-5FCE-79BF-6F423BFBD6B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62" name="Straight Connector 4861">
                <a:extLst>
                  <a:ext uri="{FF2B5EF4-FFF2-40B4-BE49-F238E27FC236}">
                    <a16:creationId xmlns:a16="http://schemas.microsoft.com/office/drawing/2014/main" id="{FCA77CEF-93E4-1F9D-FD3F-C650DAB9C766}"/>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63" name="Straight Connector 4862">
                <a:extLst>
                  <a:ext uri="{FF2B5EF4-FFF2-40B4-BE49-F238E27FC236}">
                    <a16:creationId xmlns:a16="http://schemas.microsoft.com/office/drawing/2014/main" id="{8BFCAF77-7A8D-328C-60B3-01A81DE15914}"/>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64" name="Group 4863">
            <a:extLst>
              <a:ext uri="{FF2B5EF4-FFF2-40B4-BE49-F238E27FC236}">
                <a16:creationId xmlns:a16="http://schemas.microsoft.com/office/drawing/2014/main" id="{1917B804-9D17-2B5F-F8DB-9E42C966E9DB}"/>
              </a:ext>
            </a:extLst>
          </p:cNvPr>
          <p:cNvGrpSpPr/>
          <p:nvPr/>
        </p:nvGrpSpPr>
        <p:grpSpPr>
          <a:xfrm>
            <a:off x="7518657" y="3567215"/>
            <a:ext cx="156086" cy="40303"/>
            <a:chOff x="6521217" y="4330490"/>
            <a:chExt cx="324956" cy="53737"/>
          </a:xfrm>
          <a:solidFill>
            <a:srgbClr val="ED7D00"/>
          </a:solidFill>
        </p:grpSpPr>
        <p:sp>
          <p:nvSpPr>
            <p:cNvPr id="4865" name="Rectangle 4864">
              <a:extLst>
                <a:ext uri="{FF2B5EF4-FFF2-40B4-BE49-F238E27FC236}">
                  <a16:creationId xmlns:a16="http://schemas.microsoft.com/office/drawing/2014/main" id="{46654929-35EE-DA3A-B642-DF43F1FB2E7A}"/>
                </a:ext>
              </a:extLst>
            </p:cNvPr>
            <p:cNvSpPr/>
            <p:nvPr/>
          </p:nvSpPr>
          <p:spPr>
            <a:xfrm>
              <a:off x="6659201" y="433049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66" name="Group 4865">
              <a:extLst>
                <a:ext uri="{FF2B5EF4-FFF2-40B4-BE49-F238E27FC236}">
                  <a16:creationId xmlns:a16="http://schemas.microsoft.com/office/drawing/2014/main" id="{E114E45E-68D5-FD16-EBD4-46CBB4A6F93D}"/>
                </a:ext>
              </a:extLst>
            </p:cNvPr>
            <p:cNvGrpSpPr/>
            <p:nvPr/>
          </p:nvGrpSpPr>
          <p:grpSpPr>
            <a:xfrm>
              <a:off x="6521217" y="4331310"/>
              <a:ext cx="324956" cy="52917"/>
              <a:chOff x="1765300" y="317500"/>
              <a:chExt cx="681567" cy="241300"/>
            </a:xfrm>
            <a:grpFill/>
          </p:grpSpPr>
          <p:cxnSp>
            <p:nvCxnSpPr>
              <p:cNvPr id="4867" name="Straight Connector 4866">
                <a:extLst>
                  <a:ext uri="{FF2B5EF4-FFF2-40B4-BE49-F238E27FC236}">
                    <a16:creationId xmlns:a16="http://schemas.microsoft.com/office/drawing/2014/main" id="{B06E461C-1242-1613-F38A-9771B4BD6E13}"/>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68" name="Straight Connector 4867">
                <a:extLst>
                  <a:ext uri="{FF2B5EF4-FFF2-40B4-BE49-F238E27FC236}">
                    <a16:creationId xmlns:a16="http://schemas.microsoft.com/office/drawing/2014/main" id="{825CAFFC-C65B-E711-1EC9-270A073FAE44}"/>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69" name="Straight Connector 4868">
                <a:extLst>
                  <a:ext uri="{FF2B5EF4-FFF2-40B4-BE49-F238E27FC236}">
                    <a16:creationId xmlns:a16="http://schemas.microsoft.com/office/drawing/2014/main" id="{C933C423-B03A-B28D-97A9-0B53AFBBD68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70" name="Group 4869">
            <a:extLst>
              <a:ext uri="{FF2B5EF4-FFF2-40B4-BE49-F238E27FC236}">
                <a16:creationId xmlns:a16="http://schemas.microsoft.com/office/drawing/2014/main" id="{9487B6AC-D60B-2BD3-0420-B7FA7A943760}"/>
              </a:ext>
            </a:extLst>
          </p:cNvPr>
          <p:cNvGrpSpPr/>
          <p:nvPr/>
        </p:nvGrpSpPr>
        <p:grpSpPr>
          <a:xfrm>
            <a:off x="7508224" y="1345075"/>
            <a:ext cx="136361" cy="40304"/>
            <a:chOff x="6499496" y="2419983"/>
            <a:chExt cx="283890" cy="53738"/>
          </a:xfrm>
          <a:solidFill>
            <a:srgbClr val="ED7D00"/>
          </a:solidFill>
        </p:grpSpPr>
        <p:sp>
          <p:nvSpPr>
            <p:cNvPr id="4871" name="Rectangle 4870">
              <a:extLst>
                <a:ext uri="{FF2B5EF4-FFF2-40B4-BE49-F238E27FC236}">
                  <a16:creationId xmlns:a16="http://schemas.microsoft.com/office/drawing/2014/main" id="{CE710488-6D5E-37A0-1BC7-4153019063E1}"/>
                </a:ext>
              </a:extLst>
            </p:cNvPr>
            <p:cNvSpPr/>
            <p:nvPr/>
          </p:nvSpPr>
          <p:spPr>
            <a:xfrm>
              <a:off x="6610397" y="241998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72" name="Group 4871">
              <a:extLst>
                <a:ext uri="{FF2B5EF4-FFF2-40B4-BE49-F238E27FC236}">
                  <a16:creationId xmlns:a16="http://schemas.microsoft.com/office/drawing/2014/main" id="{13CF1390-0B46-A979-A98D-54A919FA0F2E}"/>
                </a:ext>
              </a:extLst>
            </p:cNvPr>
            <p:cNvGrpSpPr/>
            <p:nvPr/>
          </p:nvGrpSpPr>
          <p:grpSpPr>
            <a:xfrm>
              <a:off x="6499496" y="2420804"/>
              <a:ext cx="283890" cy="52917"/>
              <a:chOff x="1765300" y="317500"/>
              <a:chExt cx="681567" cy="241300"/>
            </a:xfrm>
            <a:grpFill/>
          </p:grpSpPr>
          <p:cxnSp>
            <p:nvCxnSpPr>
              <p:cNvPr id="4873" name="Straight Connector 4872">
                <a:extLst>
                  <a:ext uri="{FF2B5EF4-FFF2-40B4-BE49-F238E27FC236}">
                    <a16:creationId xmlns:a16="http://schemas.microsoft.com/office/drawing/2014/main" id="{CA6AA65D-0DE3-AF9E-AEDF-90109AD5D941}"/>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74" name="Straight Connector 4873">
                <a:extLst>
                  <a:ext uri="{FF2B5EF4-FFF2-40B4-BE49-F238E27FC236}">
                    <a16:creationId xmlns:a16="http://schemas.microsoft.com/office/drawing/2014/main" id="{DFFF4B4B-2842-4601-618A-7B665B289F36}"/>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75" name="Straight Connector 4874">
                <a:extLst>
                  <a:ext uri="{FF2B5EF4-FFF2-40B4-BE49-F238E27FC236}">
                    <a16:creationId xmlns:a16="http://schemas.microsoft.com/office/drawing/2014/main" id="{319B54BC-3B12-D085-314B-00D0A77EE277}"/>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76" name="Group 4875">
            <a:extLst>
              <a:ext uri="{FF2B5EF4-FFF2-40B4-BE49-F238E27FC236}">
                <a16:creationId xmlns:a16="http://schemas.microsoft.com/office/drawing/2014/main" id="{6B0CE0C8-9D2B-94DA-F843-E139F6E027A8}"/>
              </a:ext>
            </a:extLst>
          </p:cNvPr>
          <p:cNvGrpSpPr/>
          <p:nvPr/>
        </p:nvGrpSpPr>
        <p:grpSpPr>
          <a:xfrm>
            <a:off x="7378865" y="1436088"/>
            <a:ext cx="518001" cy="40370"/>
            <a:chOff x="6230186" y="2493653"/>
            <a:chExt cx="1078424" cy="53827"/>
          </a:xfrm>
          <a:solidFill>
            <a:srgbClr val="ED7D00"/>
          </a:solidFill>
        </p:grpSpPr>
        <p:sp>
          <p:nvSpPr>
            <p:cNvPr id="4877" name="Rectangle 4876">
              <a:extLst>
                <a:ext uri="{FF2B5EF4-FFF2-40B4-BE49-F238E27FC236}">
                  <a16:creationId xmlns:a16="http://schemas.microsoft.com/office/drawing/2014/main" id="{BD1CEFC7-8B71-C317-B070-8EA5FF117423}"/>
                </a:ext>
              </a:extLst>
            </p:cNvPr>
            <p:cNvSpPr/>
            <p:nvPr/>
          </p:nvSpPr>
          <p:spPr>
            <a:xfrm>
              <a:off x="6737465" y="249365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78" name="Group 4877">
              <a:extLst>
                <a:ext uri="{FF2B5EF4-FFF2-40B4-BE49-F238E27FC236}">
                  <a16:creationId xmlns:a16="http://schemas.microsoft.com/office/drawing/2014/main" id="{14286F7D-2BE3-BD5D-A1C7-FC32EA2ED387}"/>
                </a:ext>
              </a:extLst>
            </p:cNvPr>
            <p:cNvGrpSpPr/>
            <p:nvPr/>
          </p:nvGrpSpPr>
          <p:grpSpPr>
            <a:xfrm>
              <a:off x="6230186" y="2494563"/>
              <a:ext cx="1078424" cy="52917"/>
              <a:chOff x="1765300" y="317500"/>
              <a:chExt cx="681567" cy="241300"/>
            </a:xfrm>
            <a:grpFill/>
          </p:grpSpPr>
          <p:cxnSp>
            <p:nvCxnSpPr>
              <p:cNvPr id="4879" name="Straight Connector 4878">
                <a:extLst>
                  <a:ext uri="{FF2B5EF4-FFF2-40B4-BE49-F238E27FC236}">
                    <a16:creationId xmlns:a16="http://schemas.microsoft.com/office/drawing/2014/main" id="{2F4A931E-9846-129F-1AC2-C6AC6477D8E1}"/>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80" name="Straight Connector 4879">
                <a:extLst>
                  <a:ext uri="{FF2B5EF4-FFF2-40B4-BE49-F238E27FC236}">
                    <a16:creationId xmlns:a16="http://schemas.microsoft.com/office/drawing/2014/main" id="{E4CF8132-9007-CD27-40E8-9CE2409C6B0C}"/>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81" name="Straight Connector 4880">
                <a:extLst>
                  <a:ext uri="{FF2B5EF4-FFF2-40B4-BE49-F238E27FC236}">
                    <a16:creationId xmlns:a16="http://schemas.microsoft.com/office/drawing/2014/main" id="{70A6A8A5-FAA5-4045-AFC5-41F193126B4E}"/>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82" name="Group 4881">
            <a:extLst>
              <a:ext uri="{FF2B5EF4-FFF2-40B4-BE49-F238E27FC236}">
                <a16:creationId xmlns:a16="http://schemas.microsoft.com/office/drawing/2014/main" id="{D69A21EF-7688-3DA5-2CC3-9B0F9A1BB6ED}"/>
              </a:ext>
            </a:extLst>
          </p:cNvPr>
          <p:cNvGrpSpPr/>
          <p:nvPr/>
        </p:nvGrpSpPr>
        <p:grpSpPr>
          <a:xfrm>
            <a:off x="7554106" y="2182955"/>
            <a:ext cx="563742" cy="40304"/>
            <a:chOff x="6595018" y="3082476"/>
            <a:chExt cx="1173652" cy="53738"/>
          </a:xfrm>
          <a:solidFill>
            <a:srgbClr val="ED7D00"/>
          </a:solidFill>
        </p:grpSpPr>
        <p:sp>
          <p:nvSpPr>
            <p:cNvPr id="4883" name="Rectangle 4882">
              <a:extLst>
                <a:ext uri="{FF2B5EF4-FFF2-40B4-BE49-F238E27FC236}">
                  <a16:creationId xmlns:a16="http://schemas.microsoft.com/office/drawing/2014/main" id="{B145FAA9-A1E2-DE2D-F101-0E0CD006C4F7}"/>
                </a:ext>
              </a:extLst>
            </p:cNvPr>
            <p:cNvSpPr/>
            <p:nvPr/>
          </p:nvSpPr>
          <p:spPr>
            <a:xfrm>
              <a:off x="7149018" y="308247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84" name="Group 4883">
              <a:extLst>
                <a:ext uri="{FF2B5EF4-FFF2-40B4-BE49-F238E27FC236}">
                  <a16:creationId xmlns:a16="http://schemas.microsoft.com/office/drawing/2014/main" id="{1C07301F-2338-0CFE-11F4-82E00740FB6C}"/>
                </a:ext>
              </a:extLst>
            </p:cNvPr>
            <p:cNvGrpSpPr/>
            <p:nvPr/>
          </p:nvGrpSpPr>
          <p:grpSpPr>
            <a:xfrm>
              <a:off x="6595018" y="3083297"/>
              <a:ext cx="1173652" cy="52917"/>
              <a:chOff x="1765300" y="317500"/>
              <a:chExt cx="681567" cy="241300"/>
            </a:xfrm>
            <a:grpFill/>
          </p:grpSpPr>
          <p:cxnSp>
            <p:nvCxnSpPr>
              <p:cNvPr id="4885" name="Straight Connector 4884">
                <a:extLst>
                  <a:ext uri="{FF2B5EF4-FFF2-40B4-BE49-F238E27FC236}">
                    <a16:creationId xmlns:a16="http://schemas.microsoft.com/office/drawing/2014/main" id="{C97E6FD2-4B82-C607-3FF7-39E920BED1FA}"/>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86" name="Straight Connector 4885">
                <a:extLst>
                  <a:ext uri="{FF2B5EF4-FFF2-40B4-BE49-F238E27FC236}">
                    <a16:creationId xmlns:a16="http://schemas.microsoft.com/office/drawing/2014/main" id="{6DEA1C96-BD3B-23EE-E16A-ED9443BDF46C}"/>
                  </a:ext>
                </a:extLst>
              </p:cNvPr>
              <p:cNvCxnSpPr/>
              <p:nvPr/>
            </p:nvCxnSpPr>
            <p:spPr>
              <a:xfrm>
                <a:off x="1765300" y="438150"/>
                <a:ext cx="681567" cy="0"/>
              </a:xfrm>
              <a:prstGeom prst="line">
                <a:avLst/>
              </a:prstGeom>
              <a:grpFill/>
              <a:ln w="6350" cap="flat" cmpd="sng" algn="ctr">
                <a:solidFill>
                  <a:srgbClr val="ED7D00"/>
                </a:solidFill>
                <a:prstDash val="solid"/>
                <a:tailEnd type="arrow"/>
              </a:ln>
              <a:effectLst/>
            </p:spPr>
          </p:cxnSp>
        </p:grpSp>
      </p:grpSp>
      <p:grpSp>
        <p:nvGrpSpPr>
          <p:cNvPr id="4887" name="Group 4886">
            <a:extLst>
              <a:ext uri="{FF2B5EF4-FFF2-40B4-BE49-F238E27FC236}">
                <a16:creationId xmlns:a16="http://schemas.microsoft.com/office/drawing/2014/main" id="{2A634C25-0345-F955-7A67-39E8D696C918}"/>
              </a:ext>
            </a:extLst>
          </p:cNvPr>
          <p:cNvGrpSpPr/>
          <p:nvPr/>
        </p:nvGrpSpPr>
        <p:grpSpPr>
          <a:xfrm>
            <a:off x="7528807" y="2271416"/>
            <a:ext cx="215834" cy="40303"/>
            <a:chOff x="6542348" y="3156236"/>
            <a:chExt cx="449344" cy="53737"/>
          </a:xfrm>
          <a:solidFill>
            <a:srgbClr val="ED7D00"/>
          </a:solidFill>
        </p:grpSpPr>
        <p:sp>
          <p:nvSpPr>
            <p:cNvPr id="4888" name="Rectangle 4887">
              <a:extLst>
                <a:ext uri="{FF2B5EF4-FFF2-40B4-BE49-F238E27FC236}">
                  <a16:creationId xmlns:a16="http://schemas.microsoft.com/office/drawing/2014/main" id="{F6DD5F66-DA63-AE52-85A7-60E878C2E064}"/>
                </a:ext>
              </a:extLst>
            </p:cNvPr>
            <p:cNvSpPr/>
            <p:nvPr/>
          </p:nvSpPr>
          <p:spPr>
            <a:xfrm>
              <a:off x="6741926" y="315623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89" name="Group 4888">
              <a:extLst>
                <a:ext uri="{FF2B5EF4-FFF2-40B4-BE49-F238E27FC236}">
                  <a16:creationId xmlns:a16="http://schemas.microsoft.com/office/drawing/2014/main" id="{568567E2-631D-AF87-28B6-3760768E81FA}"/>
                </a:ext>
              </a:extLst>
            </p:cNvPr>
            <p:cNvGrpSpPr/>
            <p:nvPr/>
          </p:nvGrpSpPr>
          <p:grpSpPr>
            <a:xfrm>
              <a:off x="6542348" y="3157056"/>
              <a:ext cx="449344" cy="52917"/>
              <a:chOff x="1765300" y="317500"/>
              <a:chExt cx="681567" cy="241300"/>
            </a:xfrm>
            <a:grpFill/>
          </p:grpSpPr>
          <p:cxnSp>
            <p:nvCxnSpPr>
              <p:cNvPr id="4890" name="Straight Connector 4889">
                <a:extLst>
                  <a:ext uri="{FF2B5EF4-FFF2-40B4-BE49-F238E27FC236}">
                    <a16:creationId xmlns:a16="http://schemas.microsoft.com/office/drawing/2014/main" id="{47067F6A-1E20-6A70-9CE1-A035AEEE4956}"/>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91" name="Straight Connector 4890">
                <a:extLst>
                  <a:ext uri="{FF2B5EF4-FFF2-40B4-BE49-F238E27FC236}">
                    <a16:creationId xmlns:a16="http://schemas.microsoft.com/office/drawing/2014/main" id="{AE54074F-B4A5-B57D-BBF4-15D113A1D6BD}"/>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92" name="Straight Connector 4891">
                <a:extLst>
                  <a:ext uri="{FF2B5EF4-FFF2-40B4-BE49-F238E27FC236}">
                    <a16:creationId xmlns:a16="http://schemas.microsoft.com/office/drawing/2014/main" id="{CD35274F-F041-7C05-3DAF-522C6FE3ABD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93" name="Group 4892">
            <a:extLst>
              <a:ext uri="{FF2B5EF4-FFF2-40B4-BE49-F238E27FC236}">
                <a16:creationId xmlns:a16="http://schemas.microsoft.com/office/drawing/2014/main" id="{C34AEDA5-9AE0-900F-9807-37766566AAA2}"/>
              </a:ext>
            </a:extLst>
          </p:cNvPr>
          <p:cNvGrpSpPr/>
          <p:nvPr/>
        </p:nvGrpSpPr>
        <p:grpSpPr>
          <a:xfrm>
            <a:off x="7434324" y="2359843"/>
            <a:ext cx="172238" cy="40370"/>
            <a:chOff x="6345646" y="3229906"/>
            <a:chExt cx="358580" cy="53827"/>
          </a:xfrm>
          <a:solidFill>
            <a:srgbClr val="ED7D00"/>
          </a:solidFill>
        </p:grpSpPr>
        <p:sp>
          <p:nvSpPr>
            <p:cNvPr id="4894" name="Rectangle 4893">
              <a:extLst>
                <a:ext uri="{FF2B5EF4-FFF2-40B4-BE49-F238E27FC236}">
                  <a16:creationId xmlns:a16="http://schemas.microsoft.com/office/drawing/2014/main" id="{C904A0EF-CD3B-2145-0777-8CF079526A40}"/>
                </a:ext>
              </a:extLst>
            </p:cNvPr>
            <p:cNvSpPr/>
            <p:nvPr/>
          </p:nvSpPr>
          <p:spPr>
            <a:xfrm>
              <a:off x="6492258" y="322990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895" name="Group 4894">
              <a:extLst>
                <a:ext uri="{FF2B5EF4-FFF2-40B4-BE49-F238E27FC236}">
                  <a16:creationId xmlns:a16="http://schemas.microsoft.com/office/drawing/2014/main" id="{8665DAEC-1FCF-647B-A30D-6E93A5177956}"/>
                </a:ext>
              </a:extLst>
            </p:cNvPr>
            <p:cNvGrpSpPr/>
            <p:nvPr/>
          </p:nvGrpSpPr>
          <p:grpSpPr>
            <a:xfrm>
              <a:off x="6345646" y="3230816"/>
              <a:ext cx="358580" cy="52917"/>
              <a:chOff x="1765300" y="317500"/>
              <a:chExt cx="681567" cy="241300"/>
            </a:xfrm>
            <a:grpFill/>
          </p:grpSpPr>
          <p:cxnSp>
            <p:nvCxnSpPr>
              <p:cNvPr id="4896" name="Straight Connector 4895">
                <a:extLst>
                  <a:ext uri="{FF2B5EF4-FFF2-40B4-BE49-F238E27FC236}">
                    <a16:creationId xmlns:a16="http://schemas.microsoft.com/office/drawing/2014/main" id="{B673EAC9-1506-3C62-56DC-1191D325B43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897" name="Straight Connector 4896">
                <a:extLst>
                  <a:ext uri="{FF2B5EF4-FFF2-40B4-BE49-F238E27FC236}">
                    <a16:creationId xmlns:a16="http://schemas.microsoft.com/office/drawing/2014/main" id="{4C550321-8BB7-36B1-DB19-E766A4997C6D}"/>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898" name="Straight Connector 4897">
                <a:extLst>
                  <a:ext uri="{FF2B5EF4-FFF2-40B4-BE49-F238E27FC236}">
                    <a16:creationId xmlns:a16="http://schemas.microsoft.com/office/drawing/2014/main" id="{65F6F228-9345-B1A7-4966-FCCEEFB16451}"/>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899" name="Group 4898">
            <a:extLst>
              <a:ext uri="{FF2B5EF4-FFF2-40B4-BE49-F238E27FC236}">
                <a16:creationId xmlns:a16="http://schemas.microsoft.com/office/drawing/2014/main" id="{D9E4F643-7D9F-CFBC-31CA-E0F8CEBA14A1}"/>
              </a:ext>
            </a:extLst>
          </p:cNvPr>
          <p:cNvGrpSpPr/>
          <p:nvPr/>
        </p:nvGrpSpPr>
        <p:grpSpPr>
          <a:xfrm>
            <a:off x="7424176" y="3482515"/>
            <a:ext cx="231556" cy="40370"/>
            <a:chOff x="6324517" y="4256730"/>
            <a:chExt cx="482075" cy="53827"/>
          </a:xfrm>
          <a:solidFill>
            <a:srgbClr val="ED7D00"/>
          </a:solidFill>
        </p:grpSpPr>
        <p:sp>
          <p:nvSpPr>
            <p:cNvPr id="4900" name="Rectangle 4899">
              <a:extLst>
                <a:ext uri="{FF2B5EF4-FFF2-40B4-BE49-F238E27FC236}">
                  <a16:creationId xmlns:a16="http://schemas.microsoft.com/office/drawing/2014/main" id="{8EC93BA2-5EAC-4CFF-EFDB-8D54CEDCC6A5}"/>
                </a:ext>
              </a:extLst>
            </p:cNvPr>
            <p:cNvSpPr/>
            <p:nvPr/>
          </p:nvSpPr>
          <p:spPr>
            <a:xfrm>
              <a:off x="6536896" y="425673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01" name="Group 4900">
              <a:extLst>
                <a:ext uri="{FF2B5EF4-FFF2-40B4-BE49-F238E27FC236}">
                  <a16:creationId xmlns:a16="http://schemas.microsoft.com/office/drawing/2014/main" id="{8666B82F-E212-3237-3B30-2D9D27FE894B}"/>
                </a:ext>
              </a:extLst>
            </p:cNvPr>
            <p:cNvGrpSpPr/>
            <p:nvPr/>
          </p:nvGrpSpPr>
          <p:grpSpPr>
            <a:xfrm>
              <a:off x="6324517" y="4257640"/>
              <a:ext cx="482075" cy="52917"/>
              <a:chOff x="1765300" y="317500"/>
              <a:chExt cx="681567" cy="241300"/>
            </a:xfrm>
            <a:grpFill/>
          </p:grpSpPr>
          <p:cxnSp>
            <p:nvCxnSpPr>
              <p:cNvPr id="4902" name="Straight Connector 4901">
                <a:extLst>
                  <a:ext uri="{FF2B5EF4-FFF2-40B4-BE49-F238E27FC236}">
                    <a16:creationId xmlns:a16="http://schemas.microsoft.com/office/drawing/2014/main" id="{5869FC67-3916-3AA8-E044-DAABF7BE0790}"/>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03" name="Straight Connector 4902">
                <a:extLst>
                  <a:ext uri="{FF2B5EF4-FFF2-40B4-BE49-F238E27FC236}">
                    <a16:creationId xmlns:a16="http://schemas.microsoft.com/office/drawing/2014/main" id="{C43FD600-B1E0-F196-FD0F-178152F1396B}"/>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04" name="Straight Connector 4903">
                <a:extLst>
                  <a:ext uri="{FF2B5EF4-FFF2-40B4-BE49-F238E27FC236}">
                    <a16:creationId xmlns:a16="http://schemas.microsoft.com/office/drawing/2014/main" id="{619D53D5-DF1C-D1AF-C922-5360C6F683C4}"/>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05" name="Group 4904">
            <a:extLst>
              <a:ext uri="{FF2B5EF4-FFF2-40B4-BE49-F238E27FC236}">
                <a16:creationId xmlns:a16="http://schemas.microsoft.com/office/drawing/2014/main" id="{B1A5B360-02F5-12A6-27B6-F0E374B39858}"/>
              </a:ext>
            </a:extLst>
          </p:cNvPr>
          <p:cNvGrpSpPr/>
          <p:nvPr/>
        </p:nvGrpSpPr>
        <p:grpSpPr>
          <a:xfrm>
            <a:off x="7498789" y="1162485"/>
            <a:ext cx="190248" cy="39688"/>
            <a:chOff x="6596489" y="1281136"/>
            <a:chExt cx="253664" cy="52917"/>
          </a:xfrm>
          <a:solidFill>
            <a:srgbClr val="ED7D00"/>
          </a:solidFill>
        </p:grpSpPr>
        <p:sp>
          <p:nvSpPr>
            <p:cNvPr id="4906" name="Rectangle 4905">
              <a:extLst>
                <a:ext uri="{FF2B5EF4-FFF2-40B4-BE49-F238E27FC236}">
                  <a16:creationId xmlns:a16="http://schemas.microsoft.com/office/drawing/2014/main" id="{DE38ABFB-15A4-BE07-6128-D2335DF8B272}"/>
                </a:ext>
              </a:extLst>
            </p:cNvPr>
            <p:cNvSpPr/>
            <p:nvPr/>
          </p:nvSpPr>
          <p:spPr>
            <a:xfrm>
              <a:off x="6705632" y="1284735"/>
              <a:ext cx="29280"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07" name="Group 4906">
              <a:extLst>
                <a:ext uri="{FF2B5EF4-FFF2-40B4-BE49-F238E27FC236}">
                  <a16:creationId xmlns:a16="http://schemas.microsoft.com/office/drawing/2014/main" id="{712DADBD-6A13-3ED6-6EC8-AA02493401CC}"/>
                </a:ext>
              </a:extLst>
            </p:cNvPr>
            <p:cNvGrpSpPr/>
            <p:nvPr/>
          </p:nvGrpSpPr>
          <p:grpSpPr>
            <a:xfrm>
              <a:off x="6596489" y="1281136"/>
              <a:ext cx="253664" cy="52917"/>
              <a:chOff x="1765300" y="317500"/>
              <a:chExt cx="681567" cy="241300"/>
            </a:xfrm>
            <a:grpFill/>
          </p:grpSpPr>
          <p:cxnSp>
            <p:nvCxnSpPr>
              <p:cNvPr id="4908" name="Straight Connector 4907">
                <a:extLst>
                  <a:ext uri="{FF2B5EF4-FFF2-40B4-BE49-F238E27FC236}">
                    <a16:creationId xmlns:a16="http://schemas.microsoft.com/office/drawing/2014/main" id="{70DFD8F6-69D5-7FEF-360A-6824F7BD594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09" name="Straight Connector 4908">
                <a:extLst>
                  <a:ext uri="{FF2B5EF4-FFF2-40B4-BE49-F238E27FC236}">
                    <a16:creationId xmlns:a16="http://schemas.microsoft.com/office/drawing/2014/main" id="{FCA704B3-C7E8-1ECF-B62A-60FCCB498295}"/>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10" name="Straight Connector 4909">
                <a:extLst>
                  <a:ext uri="{FF2B5EF4-FFF2-40B4-BE49-F238E27FC236}">
                    <a16:creationId xmlns:a16="http://schemas.microsoft.com/office/drawing/2014/main" id="{DEEA0576-6415-A605-7899-391399600555}"/>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11" name="Group 4910">
            <a:extLst>
              <a:ext uri="{FF2B5EF4-FFF2-40B4-BE49-F238E27FC236}">
                <a16:creationId xmlns:a16="http://schemas.microsoft.com/office/drawing/2014/main" id="{5C54FB18-8A6B-50CB-A593-F5CB3406D6D2}"/>
              </a:ext>
            </a:extLst>
          </p:cNvPr>
          <p:cNvGrpSpPr/>
          <p:nvPr/>
        </p:nvGrpSpPr>
        <p:grpSpPr>
          <a:xfrm>
            <a:off x="6880730" y="2457147"/>
            <a:ext cx="1237116" cy="37861"/>
            <a:chOff x="5772411" y="2707762"/>
            <a:chExt cx="1649488" cy="50481"/>
          </a:xfrm>
          <a:solidFill>
            <a:srgbClr val="ED7D00"/>
          </a:solidFill>
        </p:grpSpPr>
        <p:grpSp>
          <p:nvGrpSpPr>
            <p:cNvPr id="4912" name="Group 4911">
              <a:extLst>
                <a:ext uri="{FF2B5EF4-FFF2-40B4-BE49-F238E27FC236}">
                  <a16:creationId xmlns:a16="http://schemas.microsoft.com/office/drawing/2014/main" id="{038482B0-43E6-8C71-0B0A-18CAA4B87FD4}"/>
                </a:ext>
              </a:extLst>
            </p:cNvPr>
            <p:cNvGrpSpPr/>
            <p:nvPr/>
          </p:nvGrpSpPr>
          <p:grpSpPr>
            <a:xfrm>
              <a:off x="5772411" y="2707762"/>
              <a:ext cx="1649488" cy="45719"/>
              <a:chOff x="5193121" y="3305094"/>
              <a:chExt cx="2575546" cy="45719"/>
            </a:xfrm>
            <a:grpFill/>
          </p:grpSpPr>
          <p:sp>
            <p:nvSpPr>
              <p:cNvPr id="4914" name="Rectangle 4913">
                <a:extLst>
                  <a:ext uri="{FF2B5EF4-FFF2-40B4-BE49-F238E27FC236}">
                    <a16:creationId xmlns:a16="http://schemas.microsoft.com/office/drawing/2014/main" id="{8707F75F-DE89-00AA-A6B5-337C57A3F322}"/>
                  </a:ext>
                </a:extLst>
              </p:cNvPr>
              <p:cNvSpPr/>
              <p:nvPr/>
            </p:nvSpPr>
            <p:spPr>
              <a:xfrm>
                <a:off x="5309381" y="3305094"/>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4915" name="Straight Connector 4914">
                <a:extLst>
                  <a:ext uri="{FF2B5EF4-FFF2-40B4-BE49-F238E27FC236}">
                    <a16:creationId xmlns:a16="http://schemas.microsoft.com/office/drawing/2014/main" id="{8370A811-628F-8AA8-2249-EDA87BF35DFB}"/>
                  </a:ext>
                </a:extLst>
              </p:cNvPr>
              <p:cNvCxnSpPr/>
              <p:nvPr/>
            </p:nvCxnSpPr>
            <p:spPr>
              <a:xfrm>
                <a:off x="5193121" y="3332463"/>
                <a:ext cx="2575546" cy="0"/>
              </a:xfrm>
              <a:prstGeom prst="line">
                <a:avLst/>
              </a:prstGeom>
              <a:grpFill/>
              <a:ln w="6350" cap="flat" cmpd="sng" algn="ctr">
                <a:solidFill>
                  <a:srgbClr val="ED7D00"/>
                </a:solidFill>
                <a:prstDash val="solid"/>
                <a:headEnd type="arrow"/>
                <a:tailEnd type="arrow"/>
              </a:ln>
              <a:effectLst/>
            </p:spPr>
          </p:cxnSp>
        </p:grpSp>
        <p:sp>
          <p:nvSpPr>
            <p:cNvPr id="4913" name="Rectangle 4912">
              <a:extLst>
                <a:ext uri="{FF2B5EF4-FFF2-40B4-BE49-F238E27FC236}">
                  <a16:creationId xmlns:a16="http://schemas.microsoft.com/office/drawing/2014/main" id="{CB138361-9624-69E9-C876-9D976C8F1376}"/>
                </a:ext>
              </a:extLst>
            </p:cNvPr>
            <p:cNvSpPr/>
            <p:nvPr/>
          </p:nvSpPr>
          <p:spPr>
            <a:xfrm>
              <a:off x="5846869" y="2712524"/>
              <a:ext cx="29280"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nvGrpSpPr>
          <p:cNvPr id="4916" name="Group 4915">
            <a:extLst>
              <a:ext uri="{FF2B5EF4-FFF2-40B4-BE49-F238E27FC236}">
                <a16:creationId xmlns:a16="http://schemas.microsoft.com/office/drawing/2014/main" id="{55534E0B-E081-862F-47F9-F2745E91567A}"/>
              </a:ext>
            </a:extLst>
          </p:cNvPr>
          <p:cNvGrpSpPr/>
          <p:nvPr/>
        </p:nvGrpSpPr>
        <p:grpSpPr>
          <a:xfrm>
            <a:off x="7287958" y="3287242"/>
            <a:ext cx="534583" cy="40370"/>
            <a:chOff x="6315381" y="3659150"/>
            <a:chExt cx="712777" cy="53827"/>
          </a:xfrm>
          <a:solidFill>
            <a:srgbClr val="ED7D00"/>
          </a:solidFill>
        </p:grpSpPr>
        <p:grpSp>
          <p:nvGrpSpPr>
            <p:cNvPr id="4917" name="Group 4916">
              <a:extLst>
                <a:ext uri="{FF2B5EF4-FFF2-40B4-BE49-F238E27FC236}">
                  <a16:creationId xmlns:a16="http://schemas.microsoft.com/office/drawing/2014/main" id="{09C5FFF6-1C2E-35DE-2668-6233957A33AA}"/>
                </a:ext>
              </a:extLst>
            </p:cNvPr>
            <p:cNvGrpSpPr/>
            <p:nvPr/>
          </p:nvGrpSpPr>
          <p:grpSpPr>
            <a:xfrm>
              <a:off x="6315381" y="3659150"/>
              <a:ext cx="712777" cy="53827"/>
              <a:chOff x="6040925" y="4038042"/>
              <a:chExt cx="1112945" cy="53827"/>
            </a:xfrm>
            <a:grpFill/>
          </p:grpSpPr>
          <p:sp>
            <p:nvSpPr>
              <p:cNvPr id="4919" name="Rectangle 4918">
                <a:extLst>
                  <a:ext uri="{FF2B5EF4-FFF2-40B4-BE49-F238E27FC236}">
                    <a16:creationId xmlns:a16="http://schemas.microsoft.com/office/drawing/2014/main" id="{30950683-B163-BBF4-8BFC-9DD95E3C1D51}"/>
                  </a:ext>
                </a:extLst>
              </p:cNvPr>
              <p:cNvSpPr/>
              <p:nvPr/>
            </p:nvSpPr>
            <p:spPr>
              <a:xfrm>
                <a:off x="6576773" y="403804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20" name="Group 4919">
                <a:extLst>
                  <a:ext uri="{FF2B5EF4-FFF2-40B4-BE49-F238E27FC236}">
                    <a16:creationId xmlns:a16="http://schemas.microsoft.com/office/drawing/2014/main" id="{6D8E01CC-6F1D-FF07-0319-C069ACD259B3}"/>
                  </a:ext>
                </a:extLst>
              </p:cNvPr>
              <p:cNvGrpSpPr/>
              <p:nvPr/>
            </p:nvGrpSpPr>
            <p:grpSpPr>
              <a:xfrm>
                <a:off x="6040925" y="4038952"/>
                <a:ext cx="1112945" cy="52917"/>
                <a:chOff x="1765300" y="317500"/>
                <a:chExt cx="681567" cy="241300"/>
              </a:xfrm>
              <a:grpFill/>
            </p:grpSpPr>
            <p:cxnSp>
              <p:nvCxnSpPr>
                <p:cNvPr id="4921" name="Straight Connector 4920">
                  <a:extLst>
                    <a:ext uri="{FF2B5EF4-FFF2-40B4-BE49-F238E27FC236}">
                      <a16:creationId xmlns:a16="http://schemas.microsoft.com/office/drawing/2014/main" id="{4E94FB61-B7D9-E209-6146-F283314E4AE4}"/>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22" name="Straight Connector 4921">
                  <a:extLst>
                    <a:ext uri="{FF2B5EF4-FFF2-40B4-BE49-F238E27FC236}">
                      <a16:creationId xmlns:a16="http://schemas.microsoft.com/office/drawing/2014/main" id="{4733E54A-A3D6-FCD5-AFF1-396B1D7DD5D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23" name="Straight Connector 4922">
                  <a:extLst>
                    <a:ext uri="{FF2B5EF4-FFF2-40B4-BE49-F238E27FC236}">
                      <a16:creationId xmlns:a16="http://schemas.microsoft.com/office/drawing/2014/main" id="{6F0D802B-5A2A-B965-3525-7D846A43D89C}"/>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sp>
          <p:nvSpPr>
            <p:cNvPr id="4918" name="Rectangle 4917">
              <a:extLst>
                <a:ext uri="{FF2B5EF4-FFF2-40B4-BE49-F238E27FC236}">
                  <a16:creationId xmlns:a16="http://schemas.microsoft.com/office/drawing/2014/main" id="{B75E5952-1A72-E625-908B-E080F2A67032}"/>
                </a:ext>
              </a:extLst>
            </p:cNvPr>
            <p:cNvSpPr/>
            <p:nvPr/>
          </p:nvSpPr>
          <p:spPr>
            <a:xfrm>
              <a:off x="6658561" y="3663204"/>
              <a:ext cx="29280"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grpSp>
        <p:nvGrpSpPr>
          <p:cNvPr id="4924" name="Group 4923">
            <a:extLst>
              <a:ext uri="{FF2B5EF4-FFF2-40B4-BE49-F238E27FC236}">
                <a16:creationId xmlns:a16="http://schemas.microsoft.com/office/drawing/2014/main" id="{F0F875E9-BB86-F280-BFD4-0F27605E528B}"/>
              </a:ext>
            </a:extLst>
          </p:cNvPr>
          <p:cNvGrpSpPr/>
          <p:nvPr/>
        </p:nvGrpSpPr>
        <p:grpSpPr>
          <a:xfrm>
            <a:off x="6874066" y="1061152"/>
            <a:ext cx="1459670" cy="2915528"/>
            <a:chOff x="5763526" y="1059355"/>
            <a:chExt cx="1946226" cy="3887371"/>
          </a:xfrm>
          <a:solidFill>
            <a:srgbClr val="FFFFFF"/>
          </a:solidFill>
        </p:grpSpPr>
        <p:sp>
          <p:nvSpPr>
            <p:cNvPr id="4925" name="TextBox 4924">
              <a:extLst>
                <a:ext uri="{FF2B5EF4-FFF2-40B4-BE49-F238E27FC236}">
                  <a16:creationId xmlns:a16="http://schemas.microsoft.com/office/drawing/2014/main" id="{64819413-5C78-96D1-6746-0A3ACC89E6C7}"/>
                </a:ext>
              </a:extLst>
            </p:cNvPr>
            <p:cNvSpPr txBox="1"/>
            <p:nvPr/>
          </p:nvSpPr>
          <p:spPr>
            <a:xfrm>
              <a:off x="5808257" y="4846613"/>
              <a:ext cx="1035152" cy="100113"/>
            </a:xfrm>
            <a:prstGeom prst="rect">
              <a:avLst/>
            </a:prstGeom>
            <a:grpFill/>
          </p:spPr>
          <p:txBody>
            <a:bodyPr wrap="square" lIns="0" tIns="0" rIns="0" bIns="0" rtlCol="0" anchor="ct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488" b="1" i="0" u="none" strike="noStrike" kern="0" cap="none" spc="0" normalizeH="0" baseline="0" noProof="0">
                  <a:ln/>
                  <a:solidFill>
                    <a:srgbClr val="231F20"/>
                  </a:solidFill>
                  <a:effectLst/>
                  <a:uLnTx/>
                  <a:uFillTx/>
                  <a:latin typeface="Arial"/>
                  <a:cs typeface="Arial"/>
                  <a:sym typeface="Arial"/>
                  <a:rtl val="0"/>
                </a:rPr>
                <a:t>Asundexian better</a:t>
              </a:r>
            </a:p>
          </p:txBody>
        </p:sp>
        <p:sp>
          <p:nvSpPr>
            <p:cNvPr id="4926" name="TextBox 4925">
              <a:extLst>
                <a:ext uri="{FF2B5EF4-FFF2-40B4-BE49-F238E27FC236}">
                  <a16:creationId xmlns:a16="http://schemas.microsoft.com/office/drawing/2014/main" id="{CB240313-9A8C-A9C8-F63D-DF2CF572657B}"/>
                </a:ext>
              </a:extLst>
            </p:cNvPr>
            <p:cNvSpPr txBox="1"/>
            <p:nvPr/>
          </p:nvSpPr>
          <p:spPr>
            <a:xfrm>
              <a:off x="6812416" y="4678562"/>
              <a:ext cx="213733" cy="100113"/>
            </a:xfrm>
            <a:prstGeom prst="rect">
              <a:avLst/>
            </a:prstGeom>
            <a:grpFill/>
          </p:spPr>
          <p:txBody>
            <a:bodyPr wrap="non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8" b="1" i="0" u="none" strike="noStrike" kern="0" cap="none" spc="0" normalizeH="0" baseline="0" noProof="0" err="1">
                  <a:ln/>
                  <a:solidFill>
                    <a:srgbClr val="231F20"/>
                  </a:solidFill>
                  <a:effectLst/>
                  <a:uLnTx/>
                  <a:uFillTx/>
                  <a:latin typeface="Arial"/>
                  <a:cs typeface="Arial"/>
                  <a:sym typeface="Arial"/>
                  <a:rtl val="0"/>
                </a:rPr>
                <a:t>csHR</a:t>
              </a:r>
              <a:endParaRPr kumimoji="0" lang="en-US" sz="488" b="1" i="0" u="none" strike="noStrike" kern="0" cap="none" spc="0" normalizeH="0" baseline="0" noProof="0">
                <a:ln/>
                <a:solidFill>
                  <a:srgbClr val="231F20"/>
                </a:solidFill>
                <a:effectLst/>
                <a:uLnTx/>
                <a:uFillTx/>
                <a:latin typeface="Arial"/>
                <a:cs typeface="Arial"/>
                <a:sym typeface="Arial"/>
                <a:rtl val="0"/>
              </a:endParaRPr>
            </a:p>
          </p:txBody>
        </p:sp>
        <p:sp>
          <p:nvSpPr>
            <p:cNvPr id="4927" name="Freeform: Shape 1224">
              <a:extLst>
                <a:ext uri="{FF2B5EF4-FFF2-40B4-BE49-F238E27FC236}">
                  <a16:creationId xmlns:a16="http://schemas.microsoft.com/office/drawing/2014/main" id="{7D69FDDE-6951-EFCD-9932-16D28A5DB03B}"/>
                </a:ext>
              </a:extLst>
            </p:cNvPr>
            <p:cNvSpPr/>
            <p:nvPr/>
          </p:nvSpPr>
          <p:spPr>
            <a:xfrm>
              <a:off x="5766394" y="4804521"/>
              <a:ext cx="1088230" cy="0"/>
            </a:xfrm>
            <a:custGeom>
              <a:avLst/>
              <a:gdLst>
                <a:gd name="csX0" fmla="*/ 0 w 508903"/>
                <a:gd name="csY0" fmla="*/ 0 h 8929"/>
                <a:gd name="csX1" fmla="*/ 508903 w 508903"/>
                <a:gd name="csY1" fmla="*/ 0 h 8929"/>
              </a:gdLst>
              <a:ahLst/>
              <a:cxnLst>
                <a:cxn ang="0">
                  <a:pos x="csX0" y="csY0"/>
                </a:cxn>
                <a:cxn ang="0">
                  <a:pos x="csX1" y="csY1"/>
                </a:cxn>
              </a:cxnLst>
              <a:rect l="l" t="t" r="r" b="b"/>
              <a:pathLst>
                <a:path w="508903" h="8929">
                  <a:moveTo>
                    <a:pt x="0" y="0"/>
                  </a:moveTo>
                  <a:lnTo>
                    <a:pt x="508903" y="0"/>
                  </a:lnTo>
                </a:path>
              </a:pathLst>
            </a:custGeom>
            <a:grpFill/>
            <a:ln w="9525" cap="flat">
              <a:solidFill>
                <a:srgbClr val="464545"/>
              </a:solidFill>
              <a:prstDash val="solid"/>
              <a:miter/>
              <a:headEnd type="arrow"/>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4928" name="TextBox 4927">
              <a:extLst>
                <a:ext uri="{FF2B5EF4-FFF2-40B4-BE49-F238E27FC236}">
                  <a16:creationId xmlns:a16="http://schemas.microsoft.com/office/drawing/2014/main" id="{3A826DE3-6FC8-1EF8-C900-E3F75B4AC84E}"/>
                </a:ext>
              </a:extLst>
            </p:cNvPr>
            <p:cNvSpPr txBox="1"/>
            <p:nvPr/>
          </p:nvSpPr>
          <p:spPr>
            <a:xfrm>
              <a:off x="5763526" y="4583981"/>
              <a:ext cx="117555" cy="100113"/>
            </a:xfrm>
            <a:prstGeom prst="rect">
              <a:avLst/>
            </a:prstGeom>
            <a:noFill/>
          </p:spPr>
          <p:txBody>
            <a:bodyPr wrap="non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8" b="0" i="0" u="none" strike="noStrike" kern="0" cap="none" spc="0" normalizeH="0" baseline="0" noProof="0">
                  <a:ln/>
                  <a:solidFill>
                    <a:srgbClr val="231F20"/>
                  </a:solidFill>
                  <a:effectLst/>
                  <a:uLnTx/>
                  <a:uFillTx/>
                  <a:latin typeface="Arial"/>
                  <a:cs typeface="Arial"/>
                  <a:sym typeface="Arial"/>
                  <a:rtl val="0"/>
                </a:rPr>
                <a:t>0.2</a:t>
              </a:r>
            </a:p>
          </p:txBody>
        </p:sp>
        <p:sp>
          <p:nvSpPr>
            <p:cNvPr id="4929" name="TextBox 4928">
              <a:extLst>
                <a:ext uri="{FF2B5EF4-FFF2-40B4-BE49-F238E27FC236}">
                  <a16:creationId xmlns:a16="http://schemas.microsoft.com/office/drawing/2014/main" id="{0E6DE81A-4750-9AF5-367F-47EEAFC9A92B}"/>
                </a:ext>
              </a:extLst>
            </p:cNvPr>
            <p:cNvSpPr txBox="1"/>
            <p:nvPr/>
          </p:nvSpPr>
          <p:spPr>
            <a:xfrm>
              <a:off x="7357896" y="4583981"/>
              <a:ext cx="47023" cy="100113"/>
            </a:xfrm>
            <a:prstGeom prst="rect">
              <a:avLst/>
            </a:prstGeom>
            <a:noFill/>
          </p:spPr>
          <p:txBody>
            <a:bodyPr wrap="non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8" b="0" i="0" u="none" strike="noStrike" kern="0" cap="none" spc="0" normalizeH="0" baseline="0" noProof="0">
                  <a:ln/>
                  <a:solidFill>
                    <a:srgbClr val="231F20"/>
                  </a:solidFill>
                  <a:effectLst/>
                  <a:uLnTx/>
                  <a:uFillTx/>
                  <a:latin typeface="Arial"/>
                  <a:cs typeface="Arial"/>
                  <a:sym typeface="Arial"/>
                  <a:rtl val="0"/>
                </a:rPr>
                <a:t>2</a:t>
              </a:r>
            </a:p>
          </p:txBody>
        </p:sp>
        <p:sp>
          <p:nvSpPr>
            <p:cNvPr id="4930" name="Freeform: Shape 1227">
              <a:extLst>
                <a:ext uri="{FF2B5EF4-FFF2-40B4-BE49-F238E27FC236}">
                  <a16:creationId xmlns:a16="http://schemas.microsoft.com/office/drawing/2014/main" id="{7064F886-5A5A-1AE3-328F-B5C98FA0AF82}"/>
                </a:ext>
              </a:extLst>
            </p:cNvPr>
            <p:cNvSpPr/>
            <p:nvPr/>
          </p:nvSpPr>
          <p:spPr>
            <a:xfrm>
              <a:off x="6978170" y="4804521"/>
              <a:ext cx="422383" cy="0"/>
            </a:xfrm>
            <a:custGeom>
              <a:avLst/>
              <a:gdLst>
                <a:gd name="csX0" fmla="*/ 0 w 197524"/>
                <a:gd name="csY0" fmla="*/ 0 h 8929"/>
                <a:gd name="csX1" fmla="*/ 197525 w 197524"/>
                <a:gd name="csY1" fmla="*/ 0 h 8929"/>
              </a:gdLst>
              <a:ahLst/>
              <a:cxnLst>
                <a:cxn ang="0">
                  <a:pos x="csX0" y="csY0"/>
                </a:cxn>
                <a:cxn ang="0">
                  <a:pos x="csX1" y="csY1"/>
                </a:cxn>
              </a:cxnLst>
              <a:rect l="l" t="t" r="r" b="b"/>
              <a:pathLst>
                <a:path w="197524" h="8929">
                  <a:moveTo>
                    <a:pt x="0" y="0"/>
                  </a:moveTo>
                  <a:lnTo>
                    <a:pt x="197525" y="0"/>
                  </a:lnTo>
                </a:path>
              </a:pathLst>
            </a:custGeom>
            <a:grpFill/>
            <a:ln w="9525" cap="flat">
              <a:solidFill>
                <a:srgbClr val="464545"/>
              </a:solidFill>
              <a:prstDash val="solid"/>
              <a:miter/>
              <a:tailEnd type="arrow"/>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4931" name="TextBox 4930">
              <a:extLst>
                <a:ext uri="{FF2B5EF4-FFF2-40B4-BE49-F238E27FC236}">
                  <a16:creationId xmlns:a16="http://schemas.microsoft.com/office/drawing/2014/main" id="{6610793E-6182-6E90-E08E-F4EFB2F67C6E}"/>
                </a:ext>
              </a:extLst>
            </p:cNvPr>
            <p:cNvSpPr txBox="1"/>
            <p:nvPr/>
          </p:nvSpPr>
          <p:spPr>
            <a:xfrm>
              <a:off x="6889303" y="4583981"/>
              <a:ext cx="47023" cy="100113"/>
            </a:xfrm>
            <a:prstGeom prst="rect">
              <a:avLst/>
            </a:prstGeom>
            <a:noFill/>
          </p:spPr>
          <p:txBody>
            <a:bodyPr wrap="none" lIns="0" tIns="0" rIns="0" bIns="0"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88" b="0" i="0" u="none" strike="noStrike" kern="0" cap="none" spc="0" normalizeH="0" baseline="0" noProof="0">
                  <a:ln/>
                  <a:solidFill>
                    <a:srgbClr val="231F20"/>
                  </a:solidFill>
                  <a:effectLst/>
                  <a:uLnTx/>
                  <a:uFillTx/>
                  <a:latin typeface="Arial"/>
                  <a:cs typeface="Arial"/>
                  <a:sym typeface="Arial"/>
                  <a:rtl val="0"/>
                </a:rPr>
                <a:t>1</a:t>
              </a:r>
            </a:p>
          </p:txBody>
        </p:sp>
        <p:sp>
          <p:nvSpPr>
            <p:cNvPr id="4932" name="Freeform: Shape 1229">
              <a:extLst>
                <a:ext uri="{FF2B5EF4-FFF2-40B4-BE49-F238E27FC236}">
                  <a16:creationId xmlns:a16="http://schemas.microsoft.com/office/drawing/2014/main" id="{C69C362B-958F-BD19-79F9-AD4A198DCCF9}"/>
                </a:ext>
              </a:extLst>
            </p:cNvPr>
            <p:cNvSpPr/>
            <p:nvPr/>
          </p:nvSpPr>
          <p:spPr>
            <a:xfrm>
              <a:off x="5822343" y="4518964"/>
              <a:ext cx="1558921" cy="8929"/>
            </a:xfrm>
            <a:custGeom>
              <a:avLst/>
              <a:gdLst>
                <a:gd name="csX0" fmla="*/ 0 w 729019"/>
                <a:gd name="csY0" fmla="*/ 0 h 8929"/>
                <a:gd name="csX1" fmla="*/ 729020 w 729019"/>
                <a:gd name="csY1" fmla="*/ 0 h 8929"/>
              </a:gdLst>
              <a:ahLst/>
              <a:cxnLst>
                <a:cxn ang="0">
                  <a:pos x="csX0" y="csY0"/>
                </a:cxn>
                <a:cxn ang="0">
                  <a:pos x="csX1" y="csY1"/>
                </a:cxn>
              </a:cxnLst>
              <a:rect l="l" t="t" r="r" b="b"/>
              <a:pathLst>
                <a:path w="729019" h="8929">
                  <a:moveTo>
                    <a:pt x="0" y="0"/>
                  </a:moveTo>
                  <a:lnTo>
                    <a:pt x="729020" y="0"/>
                  </a:lnTo>
                </a:path>
              </a:pathLst>
            </a:custGeom>
            <a:noFill/>
            <a:ln w="9525" cap="flat" cmpd="sng" algn="ctr">
              <a:solidFill>
                <a:srgbClr val="3C3C3B"/>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4933" name="Freeform: Shape 1230">
              <a:extLst>
                <a:ext uri="{FF2B5EF4-FFF2-40B4-BE49-F238E27FC236}">
                  <a16:creationId xmlns:a16="http://schemas.microsoft.com/office/drawing/2014/main" id="{7C6C2F48-632A-DCFD-D34D-0EDA96330421}"/>
                </a:ext>
              </a:extLst>
            </p:cNvPr>
            <p:cNvSpPr/>
            <p:nvPr/>
          </p:nvSpPr>
          <p:spPr>
            <a:xfrm>
              <a:off x="7381267" y="4518964"/>
              <a:ext cx="19095" cy="48000"/>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noFill/>
            <a:ln w="9525" cap="flat" cmpd="sng" algn="ctr">
              <a:solidFill>
                <a:srgbClr val="464545"/>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4934" name="Freeform: Shape 1231">
              <a:extLst>
                <a:ext uri="{FF2B5EF4-FFF2-40B4-BE49-F238E27FC236}">
                  <a16:creationId xmlns:a16="http://schemas.microsoft.com/office/drawing/2014/main" id="{95D647EA-03F2-514E-BB15-D9B70670AC57}"/>
                </a:ext>
              </a:extLst>
            </p:cNvPr>
            <p:cNvSpPr/>
            <p:nvPr/>
          </p:nvSpPr>
          <p:spPr>
            <a:xfrm>
              <a:off x="6913626" y="4518964"/>
              <a:ext cx="19095" cy="48000"/>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noFill/>
            <a:ln w="9525" cap="flat" cmpd="sng" algn="ctr">
              <a:solidFill>
                <a:srgbClr val="464545"/>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4935" name="Freeform: Shape 1232">
              <a:extLst>
                <a:ext uri="{FF2B5EF4-FFF2-40B4-BE49-F238E27FC236}">
                  <a16:creationId xmlns:a16="http://schemas.microsoft.com/office/drawing/2014/main" id="{2E002454-0A76-86C0-45A1-ADB9F23BD853}"/>
                </a:ext>
              </a:extLst>
            </p:cNvPr>
            <p:cNvSpPr/>
            <p:nvPr/>
          </p:nvSpPr>
          <p:spPr>
            <a:xfrm>
              <a:off x="5823106" y="4518964"/>
              <a:ext cx="19095" cy="48000"/>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noFill/>
            <a:ln w="9525" cap="flat" cmpd="sng" algn="ctr">
              <a:solidFill>
                <a:srgbClr val="464545"/>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4936" name="TextBox 4935">
              <a:extLst>
                <a:ext uri="{FF2B5EF4-FFF2-40B4-BE49-F238E27FC236}">
                  <a16:creationId xmlns:a16="http://schemas.microsoft.com/office/drawing/2014/main" id="{9072BE69-D770-3126-A024-2C53CE24636F}"/>
                </a:ext>
              </a:extLst>
            </p:cNvPr>
            <p:cNvSpPr txBox="1"/>
            <p:nvPr/>
          </p:nvSpPr>
          <p:spPr>
            <a:xfrm>
              <a:off x="6995284" y="4846613"/>
              <a:ext cx="714468" cy="100113"/>
            </a:xfrm>
            <a:prstGeom prst="rect">
              <a:avLst/>
            </a:prstGeom>
            <a:grpFill/>
          </p:spPr>
          <p:txBody>
            <a:bodyPr wrap="square" lIns="0" tIns="0" rIns="0" bIns="0" rtlCol="0"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488" b="1" i="0" u="none" strike="noStrike" kern="0" cap="none" spc="0" normalizeH="0" baseline="0" noProof="0">
                  <a:ln/>
                  <a:solidFill>
                    <a:srgbClr val="231F20"/>
                  </a:solidFill>
                  <a:effectLst/>
                  <a:uLnTx/>
                  <a:uFillTx/>
                  <a:latin typeface="Arial"/>
                  <a:cs typeface="Arial"/>
                  <a:sym typeface="Arial"/>
                  <a:rtl val="0"/>
                </a:rPr>
                <a:t>Placebo better</a:t>
              </a:r>
            </a:p>
          </p:txBody>
        </p:sp>
        <p:cxnSp>
          <p:nvCxnSpPr>
            <p:cNvPr id="4937" name="Straight Connector 4936">
              <a:extLst>
                <a:ext uri="{FF2B5EF4-FFF2-40B4-BE49-F238E27FC236}">
                  <a16:creationId xmlns:a16="http://schemas.microsoft.com/office/drawing/2014/main" id="{361F4238-2998-B295-6571-F24319DC0613}"/>
                </a:ext>
              </a:extLst>
            </p:cNvPr>
            <p:cNvCxnSpPr>
              <a:cxnSpLocks/>
            </p:cNvCxnSpPr>
            <p:nvPr/>
          </p:nvCxnSpPr>
          <p:spPr>
            <a:xfrm>
              <a:off x="6911644" y="1059355"/>
              <a:ext cx="0" cy="3460947"/>
            </a:xfrm>
            <a:prstGeom prst="line">
              <a:avLst/>
            </a:prstGeom>
            <a:noFill/>
            <a:ln w="9525" cap="flat" cmpd="sng" algn="ctr">
              <a:solidFill>
                <a:srgbClr val="3C3C3B"/>
              </a:solidFill>
              <a:prstDash val="solid"/>
            </a:ln>
            <a:effectLst/>
          </p:spPr>
        </p:cxnSp>
      </p:grpSp>
      <p:grpSp>
        <p:nvGrpSpPr>
          <p:cNvPr id="4938" name="Group 4937">
            <a:extLst>
              <a:ext uri="{FF2B5EF4-FFF2-40B4-BE49-F238E27FC236}">
                <a16:creationId xmlns:a16="http://schemas.microsoft.com/office/drawing/2014/main" id="{1C87622B-D6CF-E222-86B9-5A93B9750360}"/>
              </a:ext>
            </a:extLst>
          </p:cNvPr>
          <p:cNvGrpSpPr/>
          <p:nvPr/>
        </p:nvGrpSpPr>
        <p:grpSpPr>
          <a:xfrm>
            <a:off x="3274747" y="964199"/>
            <a:ext cx="130037" cy="47984"/>
            <a:chOff x="6513183" y="-451395"/>
            <a:chExt cx="270200" cy="54000"/>
          </a:xfrm>
          <a:solidFill>
            <a:srgbClr val="ED7D00"/>
          </a:solidFill>
        </p:grpSpPr>
        <p:sp>
          <p:nvSpPr>
            <p:cNvPr id="4939" name="Rectangle 4938">
              <a:extLst>
                <a:ext uri="{FF2B5EF4-FFF2-40B4-BE49-F238E27FC236}">
                  <a16:creationId xmlns:a16="http://schemas.microsoft.com/office/drawing/2014/main" id="{E7AB6503-7727-F117-9567-91C3191C468E}"/>
                </a:ext>
              </a:extLst>
            </p:cNvPr>
            <p:cNvSpPr/>
            <p:nvPr/>
          </p:nvSpPr>
          <p:spPr>
            <a:xfrm>
              <a:off x="6617839" y="-447254"/>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40" name="Group 4939">
              <a:extLst>
                <a:ext uri="{FF2B5EF4-FFF2-40B4-BE49-F238E27FC236}">
                  <a16:creationId xmlns:a16="http://schemas.microsoft.com/office/drawing/2014/main" id="{0F6F0242-3D11-A846-E60A-27DD0C5D8272}"/>
                </a:ext>
              </a:extLst>
            </p:cNvPr>
            <p:cNvGrpSpPr/>
            <p:nvPr/>
          </p:nvGrpSpPr>
          <p:grpSpPr>
            <a:xfrm>
              <a:off x="6513183" y="-451395"/>
              <a:ext cx="270200" cy="54000"/>
              <a:chOff x="1765300" y="66766"/>
              <a:chExt cx="681567" cy="376066"/>
            </a:xfrm>
            <a:grpFill/>
          </p:grpSpPr>
          <p:cxnSp>
            <p:nvCxnSpPr>
              <p:cNvPr id="4941" name="Straight Connector 4940">
                <a:extLst>
                  <a:ext uri="{FF2B5EF4-FFF2-40B4-BE49-F238E27FC236}">
                    <a16:creationId xmlns:a16="http://schemas.microsoft.com/office/drawing/2014/main" id="{0789B178-006B-DBEA-578A-5B50136D8881}"/>
                  </a:ext>
                </a:extLst>
              </p:cNvPr>
              <p:cNvCxnSpPr>
                <a:cxnSpLocks/>
              </p:cNvCxnSpPr>
              <p:nvPr/>
            </p:nvCxnSpPr>
            <p:spPr>
              <a:xfrm>
                <a:off x="1765300" y="66766"/>
                <a:ext cx="0" cy="376066"/>
              </a:xfrm>
              <a:prstGeom prst="line">
                <a:avLst/>
              </a:prstGeom>
              <a:grpFill/>
              <a:ln w="6350" cap="flat" cmpd="sng" algn="ctr">
                <a:solidFill>
                  <a:srgbClr val="ED7D00"/>
                </a:solidFill>
                <a:prstDash val="solid"/>
              </a:ln>
              <a:effectLst/>
            </p:spPr>
          </p:cxnSp>
          <p:cxnSp>
            <p:nvCxnSpPr>
              <p:cNvPr id="4942" name="Straight Connector 4941">
                <a:extLst>
                  <a:ext uri="{FF2B5EF4-FFF2-40B4-BE49-F238E27FC236}">
                    <a16:creationId xmlns:a16="http://schemas.microsoft.com/office/drawing/2014/main" id="{4F759424-E186-BC63-87E6-4CF56DB4C703}"/>
                  </a:ext>
                </a:extLst>
              </p:cNvPr>
              <p:cNvCxnSpPr>
                <a:cxnSpLocks/>
              </p:cNvCxnSpPr>
              <p:nvPr/>
            </p:nvCxnSpPr>
            <p:spPr>
              <a:xfrm>
                <a:off x="2446867" y="66766"/>
                <a:ext cx="0" cy="376066"/>
              </a:xfrm>
              <a:prstGeom prst="line">
                <a:avLst/>
              </a:prstGeom>
              <a:grpFill/>
              <a:ln w="6350" cap="flat" cmpd="sng" algn="ctr">
                <a:solidFill>
                  <a:srgbClr val="ED7D00"/>
                </a:solidFill>
                <a:prstDash val="solid"/>
              </a:ln>
              <a:effectLst/>
            </p:spPr>
          </p:cxnSp>
          <p:cxnSp>
            <p:nvCxnSpPr>
              <p:cNvPr id="4943" name="Straight Connector 4942">
                <a:extLst>
                  <a:ext uri="{FF2B5EF4-FFF2-40B4-BE49-F238E27FC236}">
                    <a16:creationId xmlns:a16="http://schemas.microsoft.com/office/drawing/2014/main" id="{8B0C0F60-1F07-E778-2126-BCDA7D068C0B}"/>
                  </a:ext>
                </a:extLst>
              </p:cNvPr>
              <p:cNvCxnSpPr>
                <a:cxnSpLocks/>
              </p:cNvCxnSpPr>
              <p:nvPr/>
            </p:nvCxnSpPr>
            <p:spPr>
              <a:xfrm>
                <a:off x="1765300" y="254799"/>
                <a:ext cx="681567" cy="0"/>
              </a:xfrm>
              <a:prstGeom prst="line">
                <a:avLst/>
              </a:prstGeom>
              <a:grpFill/>
              <a:ln w="6350" cap="flat" cmpd="sng" algn="ctr">
                <a:solidFill>
                  <a:srgbClr val="ED7D00"/>
                </a:solidFill>
                <a:prstDash val="solid"/>
              </a:ln>
              <a:effectLst/>
            </p:spPr>
          </p:cxnSp>
        </p:grpSp>
      </p:grpSp>
      <p:grpSp>
        <p:nvGrpSpPr>
          <p:cNvPr id="4944" name="Group 4943">
            <a:extLst>
              <a:ext uri="{FF2B5EF4-FFF2-40B4-BE49-F238E27FC236}">
                <a16:creationId xmlns:a16="http://schemas.microsoft.com/office/drawing/2014/main" id="{806249DF-9011-65D6-BD3B-E55A77F33FDF}"/>
              </a:ext>
            </a:extLst>
          </p:cNvPr>
          <p:cNvGrpSpPr/>
          <p:nvPr/>
        </p:nvGrpSpPr>
        <p:grpSpPr>
          <a:xfrm>
            <a:off x="3221329" y="1141739"/>
            <a:ext cx="231289" cy="47984"/>
            <a:chOff x="6402188" y="-302492"/>
            <a:chExt cx="480589" cy="54000"/>
          </a:xfrm>
          <a:solidFill>
            <a:srgbClr val="ED7D00"/>
          </a:solidFill>
        </p:grpSpPr>
        <p:sp>
          <p:nvSpPr>
            <p:cNvPr id="4945" name="Rectangle 4944">
              <a:extLst>
                <a:ext uri="{FF2B5EF4-FFF2-40B4-BE49-F238E27FC236}">
                  <a16:creationId xmlns:a16="http://schemas.microsoft.com/office/drawing/2014/main" id="{EB5DF239-A25B-01CA-4109-22AFFB4CF16F}"/>
                </a:ext>
              </a:extLst>
            </p:cNvPr>
            <p:cNvSpPr/>
            <p:nvPr/>
          </p:nvSpPr>
          <p:spPr>
            <a:xfrm>
              <a:off x="6608911" y="-298351"/>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46" name="Group 4945">
              <a:extLst>
                <a:ext uri="{FF2B5EF4-FFF2-40B4-BE49-F238E27FC236}">
                  <a16:creationId xmlns:a16="http://schemas.microsoft.com/office/drawing/2014/main" id="{F0F9F4BD-234F-2FA5-3ED7-683B698849FB}"/>
                </a:ext>
              </a:extLst>
            </p:cNvPr>
            <p:cNvGrpSpPr/>
            <p:nvPr/>
          </p:nvGrpSpPr>
          <p:grpSpPr>
            <a:xfrm>
              <a:off x="6402188" y="-302492"/>
              <a:ext cx="480589" cy="54000"/>
              <a:chOff x="1765300" y="66459"/>
              <a:chExt cx="681567" cy="376066"/>
            </a:xfrm>
            <a:grpFill/>
          </p:grpSpPr>
          <p:cxnSp>
            <p:nvCxnSpPr>
              <p:cNvPr id="4947" name="Straight Connector 4946">
                <a:extLst>
                  <a:ext uri="{FF2B5EF4-FFF2-40B4-BE49-F238E27FC236}">
                    <a16:creationId xmlns:a16="http://schemas.microsoft.com/office/drawing/2014/main" id="{C5051792-B5D7-C4B2-1A04-450A46A0408D}"/>
                  </a:ext>
                </a:extLst>
              </p:cNvPr>
              <p:cNvCxnSpPr>
                <a:cxnSpLocks/>
              </p:cNvCxnSpPr>
              <p:nvPr/>
            </p:nvCxnSpPr>
            <p:spPr>
              <a:xfrm>
                <a:off x="1765300" y="66459"/>
                <a:ext cx="0" cy="376066"/>
              </a:xfrm>
              <a:prstGeom prst="line">
                <a:avLst/>
              </a:prstGeom>
              <a:grpFill/>
              <a:ln w="6350" cap="flat" cmpd="sng" algn="ctr">
                <a:solidFill>
                  <a:srgbClr val="ED7D00"/>
                </a:solidFill>
                <a:prstDash val="solid"/>
              </a:ln>
              <a:effectLst/>
            </p:spPr>
          </p:cxnSp>
          <p:cxnSp>
            <p:nvCxnSpPr>
              <p:cNvPr id="4948" name="Straight Connector 4947">
                <a:extLst>
                  <a:ext uri="{FF2B5EF4-FFF2-40B4-BE49-F238E27FC236}">
                    <a16:creationId xmlns:a16="http://schemas.microsoft.com/office/drawing/2014/main" id="{1824C850-58B2-4F4D-0CE6-915CD4F394B3}"/>
                  </a:ext>
                </a:extLst>
              </p:cNvPr>
              <p:cNvCxnSpPr>
                <a:cxnSpLocks/>
              </p:cNvCxnSpPr>
              <p:nvPr/>
            </p:nvCxnSpPr>
            <p:spPr>
              <a:xfrm>
                <a:off x="2446867" y="66459"/>
                <a:ext cx="0" cy="376066"/>
              </a:xfrm>
              <a:prstGeom prst="line">
                <a:avLst/>
              </a:prstGeom>
              <a:grpFill/>
              <a:ln w="6350" cap="flat" cmpd="sng" algn="ctr">
                <a:solidFill>
                  <a:srgbClr val="ED7D00"/>
                </a:solidFill>
                <a:prstDash val="solid"/>
              </a:ln>
              <a:effectLst/>
            </p:spPr>
          </p:cxnSp>
          <p:cxnSp>
            <p:nvCxnSpPr>
              <p:cNvPr id="4949" name="Straight Connector 4948">
                <a:extLst>
                  <a:ext uri="{FF2B5EF4-FFF2-40B4-BE49-F238E27FC236}">
                    <a16:creationId xmlns:a16="http://schemas.microsoft.com/office/drawing/2014/main" id="{BE4BA44D-5BFF-AA5B-6AA4-A16A8D3B3B40}"/>
                  </a:ext>
                </a:extLst>
              </p:cNvPr>
              <p:cNvCxnSpPr>
                <a:cxnSpLocks/>
              </p:cNvCxnSpPr>
              <p:nvPr/>
            </p:nvCxnSpPr>
            <p:spPr>
              <a:xfrm>
                <a:off x="1765300" y="254492"/>
                <a:ext cx="681567" cy="0"/>
              </a:xfrm>
              <a:prstGeom prst="line">
                <a:avLst/>
              </a:prstGeom>
              <a:grpFill/>
              <a:ln w="6350" cap="flat" cmpd="sng" algn="ctr">
                <a:solidFill>
                  <a:srgbClr val="ED7D00"/>
                </a:solidFill>
                <a:prstDash val="solid"/>
              </a:ln>
              <a:effectLst/>
            </p:spPr>
          </p:cxnSp>
        </p:grpSp>
      </p:grpSp>
      <p:grpSp>
        <p:nvGrpSpPr>
          <p:cNvPr id="4950" name="Group 4949">
            <a:extLst>
              <a:ext uri="{FF2B5EF4-FFF2-40B4-BE49-F238E27FC236}">
                <a16:creationId xmlns:a16="http://schemas.microsoft.com/office/drawing/2014/main" id="{1174C9DD-EE35-6B09-0B20-32E64DED7A3E}"/>
              </a:ext>
            </a:extLst>
          </p:cNvPr>
          <p:cNvGrpSpPr/>
          <p:nvPr/>
        </p:nvGrpSpPr>
        <p:grpSpPr>
          <a:xfrm>
            <a:off x="3246822" y="1226279"/>
            <a:ext cx="212098" cy="47021"/>
            <a:chOff x="6455158" y="1426538"/>
            <a:chExt cx="440712" cy="52917"/>
          </a:xfrm>
          <a:solidFill>
            <a:srgbClr val="ED7D00"/>
          </a:solidFill>
        </p:grpSpPr>
        <p:sp>
          <p:nvSpPr>
            <p:cNvPr id="4951" name="Rectangle 4950">
              <a:extLst>
                <a:ext uri="{FF2B5EF4-FFF2-40B4-BE49-F238E27FC236}">
                  <a16:creationId xmlns:a16="http://schemas.microsoft.com/office/drawing/2014/main" id="{CF92EA8A-988B-87D9-5909-528D57C6C8B9}"/>
                </a:ext>
              </a:extLst>
            </p:cNvPr>
            <p:cNvSpPr/>
            <p:nvPr/>
          </p:nvSpPr>
          <p:spPr>
            <a:xfrm>
              <a:off x="6641049" y="1430137"/>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52" name="Group 4951">
              <a:extLst>
                <a:ext uri="{FF2B5EF4-FFF2-40B4-BE49-F238E27FC236}">
                  <a16:creationId xmlns:a16="http://schemas.microsoft.com/office/drawing/2014/main" id="{4E210F6B-184A-B0E0-4C8C-31BDEB4298D9}"/>
                </a:ext>
              </a:extLst>
            </p:cNvPr>
            <p:cNvGrpSpPr/>
            <p:nvPr/>
          </p:nvGrpSpPr>
          <p:grpSpPr>
            <a:xfrm>
              <a:off x="6455158" y="1426538"/>
              <a:ext cx="440712" cy="52917"/>
              <a:chOff x="1765300" y="317500"/>
              <a:chExt cx="681567" cy="241300"/>
            </a:xfrm>
            <a:grpFill/>
          </p:grpSpPr>
          <p:cxnSp>
            <p:nvCxnSpPr>
              <p:cNvPr id="4953" name="Straight Connector 4952">
                <a:extLst>
                  <a:ext uri="{FF2B5EF4-FFF2-40B4-BE49-F238E27FC236}">
                    <a16:creationId xmlns:a16="http://schemas.microsoft.com/office/drawing/2014/main" id="{E2FAA615-E302-7471-A1D2-28E1D95F2010}"/>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54" name="Straight Connector 4953">
                <a:extLst>
                  <a:ext uri="{FF2B5EF4-FFF2-40B4-BE49-F238E27FC236}">
                    <a16:creationId xmlns:a16="http://schemas.microsoft.com/office/drawing/2014/main" id="{E315C755-3EDB-C948-1362-30BC309A8E22}"/>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55" name="Straight Connector 4954">
                <a:extLst>
                  <a:ext uri="{FF2B5EF4-FFF2-40B4-BE49-F238E27FC236}">
                    <a16:creationId xmlns:a16="http://schemas.microsoft.com/office/drawing/2014/main" id="{66472B9D-3B8A-84C5-8EED-C1A37966CCCC}"/>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56" name="Group 4955">
            <a:extLst>
              <a:ext uri="{FF2B5EF4-FFF2-40B4-BE49-F238E27FC236}">
                <a16:creationId xmlns:a16="http://schemas.microsoft.com/office/drawing/2014/main" id="{29E82F32-131F-B8AF-68B0-080917F0BEB5}"/>
              </a:ext>
            </a:extLst>
          </p:cNvPr>
          <p:cNvGrpSpPr/>
          <p:nvPr/>
        </p:nvGrpSpPr>
        <p:grpSpPr>
          <a:xfrm>
            <a:off x="3195979" y="1308702"/>
            <a:ext cx="251768" cy="47021"/>
            <a:chOff x="6349515" y="1521677"/>
            <a:chExt cx="523141" cy="52917"/>
          </a:xfrm>
          <a:solidFill>
            <a:srgbClr val="ED7D00"/>
          </a:solidFill>
        </p:grpSpPr>
        <p:sp>
          <p:nvSpPr>
            <p:cNvPr id="4957" name="Rectangle 4956">
              <a:extLst>
                <a:ext uri="{FF2B5EF4-FFF2-40B4-BE49-F238E27FC236}">
                  <a16:creationId xmlns:a16="http://schemas.microsoft.com/office/drawing/2014/main" id="{E6CB9059-26F5-4FDA-3F7E-834C4579C4E3}"/>
                </a:ext>
              </a:extLst>
            </p:cNvPr>
            <p:cNvSpPr/>
            <p:nvPr/>
          </p:nvSpPr>
          <p:spPr>
            <a:xfrm>
              <a:off x="6583318" y="152527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58" name="Group 4957">
              <a:extLst>
                <a:ext uri="{FF2B5EF4-FFF2-40B4-BE49-F238E27FC236}">
                  <a16:creationId xmlns:a16="http://schemas.microsoft.com/office/drawing/2014/main" id="{6CA77769-17BD-E894-2006-98B5F9C03736}"/>
                </a:ext>
              </a:extLst>
            </p:cNvPr>
            <p:cNvGrpSpPr/>
            <p:nvPr/>
          </p:nvGrpSpPr>
          <p:grpSpPr>
            <a:xfrm>
              <a:off x="6349515" y="1521677"/>
              <a:ext cx="523141" cy="52917"/>
              <a:chOff x="1765300" y="317500"/>
              <a:chExt cx="681567" cy="241300"/>
            </a:xfrm>
            <a:grpFill/>
          </p:grpSpPr>
          <p:cxnSp>
            <p:nvCxnSpPr>
              <p:cNvPr id="4959" name="Straight Connector 4958">
                <a:extLst>
                  <a:ext uri="{FF2B5EF4-FFF2-40B4-BE49-F238E27FC236}">
                    <a16:creationId xmlns:a16="http://schemas.microsoft.com/office/drawing/2014/main" id="{F42EF0F9-F9DF-96E1-9B8E-86B170FC270C}"/>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60" name="Straight Connector 4959">
                <a:extLst>
                  <a:ext uri="{FF2B5EF4-FFF2-40B4-BE49-F238E27FC236}">
                    <a16:creationId xmlns:a16="http://schemas.microsoft.com/office/drawing/2014/main" id="{52BF6A52-309A-62C5-1E94-C678C2169AE7}"/>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61" name="Straight Connector 4960">
                <a:extLst>
                  <a:ext uri="{FF2B5EF4-FFF2-40B4-BE49-F238E27FC236}">
                    <a16:creationId xmlns:a16="http://schemas.microsoft.com/office/drawing/2014/main" id="{94171E85-48A4-E8BF-85EB-7D4C55459604}"/>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62" name="Group 4961">
            <a:extLst>
              <a:ext uri="{FF2B5EF4-FFF2-40B4-BE49-F238E27FC236}">
                <a16:creationId xmlns:a16="http://schemas.microsoft.com/office/drawing/2014/main" id="{0DDDE5F3-4B6C-24D9-AE9B-C83270B3B0F9}"/>
              </a:ext>
            </a:extLst>
          </p:cNvPr>
          <p:cNvGrpSpPr/>
          <p:nvPr/>
        </p:nvGrpSpPr>
        <p:grpSpPr>
          <a:xfrm>
            <a:off x="3194405" y="1482010"/>
            <a:ext cx="235872" cy="47021"/>
            <a:chOff x="6346242" y="1711954"/>
            <a:chExt cx="490113" cy="52917"/>
          </a:xfrm>
          <a:solidFill>
            <a:srgbClr val="ED7D00"/>
          </a:solidFill>
        </p:grpSpPr>
        <p:sp>
          <p:nvSpPr>
            <p:cNvPr id="4963" name="Rectangle 4962">
              <a:extLst>
                <a:ext uri="{FF2B5EF4-FFF2-40B4-BE49-F238E27FC236}">
                  <a16:creationId xmlns:a16="http://schemas.microsoft.com/office/drawing/2014/main" id="{5203BC5F-A812-CF10-1451-2730E9102E78}"/>
                </a:ext>
              </a:extLst>
            </p:cNvPr>
            <p:cNvSpPr/>
            <p:nvPr/>
          </p:nvSpPr>
          <p:spPr>
            <a:xfrm>
              <a:off x="6561893" y="171555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64" name="Group 4963">
              <a:extLst>
                <a:ext uri="{FF2B5EF4-FFF2-40B4-BE49-F238E27FC236}">
                  <a16:creationId xmlns:a16="http://schemas.microsoft.com/office/drawing/2014/main" id="{7F087EDC-067C-81E2-D9AF-5FD3C8DF4694}"/>
                </a:ext>
              </a:extLst>
            </p:cNvPr>
            <p:cNvGrpSpPr/>
            <p:nvPr/>
          </p:nvGrpSpPr>
          <p:grpSpPr>
            <a:xfrm>
              <a:off x="6346242" y="1711954"/>
              <a:ext cx="490113" cy="52917"/>
              <a:chOff x="1765300" y="317500"/>
              <a:chExt cx="681567" cy="241300"/>
            </a:xfrm>
            <a:grpFill/>
          </p:grpSpPr>
          <p:cxnSp>
            <p:nvCxnSpPr>
              <p:cNvPr id="4965" name="Straight Connector 4964">
                <a:extLst>
                  <a:ext uri="{FF2B5EF4-FFF2-40B4-BE49-F238E27FC236}">
                    <a16:creationId xmlns:a16="http://schemas.microsoft.com/office/drawing/2014/main" id="{2E1CD6FD-F7EB-D983-5A89-17FD8B41916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66" name="Straight Connector 4965">
                <a:extLst>
                  <a:ext uri="{FF2B5EF4-FFF2-40B4-BE49-F238E27FC236}">
                    <a16:creationId xmlns:a16="http://schemas.microsoft.com/office/drawing/2014/main" id="{98E51A7A-5742-A219-5C58-DDB2FB579313}"/>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67" name="Straight Connector 4966">
                <a:extLst>
                  <a:ext uri="{FF2B5EF4-FFF2-40B4-BE49-F238E27FC236}">
                    <a16:creationId xmlns:a16="http://schemas.microsoft.com/office/drawing/2014/main" id="{7DA5E9E9-EB01-DD6B-1276-33C9B1F66C9C}"/>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68" name="Group 4967">
            <a:extLst>
              <a:ext uri="{FF2B5EF4-FFF2-40B4-BE49-F238E27FC236}">
                <a16:creationId xmlns:a16="http://schemas.microsoft.com/office/drawing/2014/main" id="{FCEC2C56-EA85-2530-B26B-151F58404388}"/>
              </a:ext>
            </a:extLst>
          </p:cNvPr>
          <p:cNvGrpSpPr/>
          <p:nvPr/>
        </p:nvGrpSpPr>
        <p:grpSpPr>
          <a:xfrm>
            <a:off x="3274746" y="1564433"/>
            <a:ext cx="152378" cy="47021"/>
            <a:chOff x="6513182" y="1807093"/>
            <a:chExt cx="316621" cy="52917"/>
          </a:xfrm>
          <a:solidFill>
            <a:srgbClr val="ED7D00"/>
          </a:solidFill>
        </p:grpSpPr>
        <p:sp>
          <p:nvSpPr>
            <p:cNvPr id="4969" name="Rectangle 4968">
              <a:extLst>
                <a:ext uri="{FF2B5EF4-FFF2-40B4-BE49-F238E27FC236}">
                  <a16:creationId xmlns:a16="http://schemas.microsoft.com/office/drawing/2014/main" id="{E4159EF0-388E-35A6-272A-9C879B2A44DA}"/>
                </a:ext>
              </a:extLst>
            </p:cNvPr>
            <p:cNvSpPr/>
            <p:nvPr/>
          </p:nvSpPr>
          <p:spPr>
            <a:xfrm>
              <a:off x="6639559" y="181069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70" name="Group 4969">
              <a:extLst>
                <a:ext uri="{FF2B5EF4-FFF2-40B4-BE49-F238E27FC236}">
                  <a16:creationId xmlns:a16="http://schemas.microsoft.com/office/drawing/2014/main" id="{6F4AD969-85E7-594E-907A-F1CB909FEF73}"/>
                </a:ext>
              </a:extLst>
            </p:cNvPr>
            <p:cNvGrpSpPr/>
            <p:nvPr/>
          </p:nvGrpSpPr>
          <p:grpSpPr>
            <a:xfrm>
              <a:off x="6513182" y="1807093"/>
              <a:ext cx="316621" cy="52917"/>
              <a:chOff x="1765300" y="317500"/>
              <a:chExt cx="681567" cy="241300"/>
            </a:xfrm>
            <a:grpFill/>
          </p:grpSpPr>
          <p:cxnSp>
            <p:nvCxnSpPr>
              <p:cNvPr id="4971" name="Straight Connector 4970">
                <a:extLst>
                  <a:ext uri="{FF2B5EF4-FFF2-40B4-BE49-F238E27FC236}">
                    <a16:creationId xmlns:a16="http://schemas.microsoft.com/office/drawing/2014/main" id="{F5ED48A9-A63E-8D6E-ECE7-B006A1F0E3E1}"/>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72" name="Straight Connector 4971">
                <a:extLst>
                  <a:ext uri="{FF2B5EF4-FFF2-40B4-BE49-F238E27FC236}">
                    <a16:creationId xmlns:a16="http://schemas.microsoft.com/office/drawing/2014/main" id="{926FCECB-B867-7D8F-115B-B3022756752C}"/>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73" name="Straight Connector 4972">
                <a:extLst>
                  <a:ext uri="{FF2B5EF4-FFF2-40B4-BE49-F238E27FC236}">
                    <a16:creationId xmlns:a16="http://schemas.microsoft.com/office/drawing/2014/main" id="{860E8B68-F3E9-B3FC-A5E7-885172576DA6}"/>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74" name="Group 4973">
            <a:extLst>
              <a:ext uri="{FF2B5EF4-FFF2-40B4-BE49-F238E27FC236}">
                <a16:creationId xmlns:a16="http://schemas.microsoft.com/office/drawing/2014/main" id="{8B137020-77BB-94BB-B8CD-C5468990D8A4}"/>
              </a:ext>
            </a:extLst>
          </p:cNvPr>
          <p:cNvGrpSpPr/>
          <p:nvPr/>
        </p:nvGrpSpPr>
        <p:grpSpPr>
          <a:xfrm>
            <a:off x="3140555" y="1729278"/>
            <a:ext cx="327957" cy="47021"/>
            <a:chOff x="6234351" y="1997370"/>
            <a:chExt cx="681453" cy="52917"/>
          </a:xfrm>
          <a:solidFill>
            <a:srgbClr val="ED7D00"/>
          </a:solidFill>
        </p:grpSpPr>
        <p:sp>
          <p:nvSpPr>
            <p:cNvPr id="4975" name="Rectangle 4974">
              <a:extLst>
                <a:ext uri="{FF2B5EF4-FFF2-40B4-BE49-F238E27FC236}">
                  <a16:creationId xmlns:a16="http://schemas.microsoft.com/office/drawing/2014/main" id="{EDEFA8F9-D0F7-EFDF-982D-03327BAAEF3D}"/>
                </a:ext>
              </a:extLst>
            </p:cNvPr>
            <p:cNvSpPr/>
            <p:nvPr/>
          </p:nvSpPr>
          <p:spPr>
            <a:xfrm>
              <a:off x="6545227" y="2000969"/>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76" name="Group 4975">
              <a:extLst>
                <a:ext uri="{FF2B5EF4-FFF2-40B4-BE49-F238E27FC236}">
                  <a16:creationId xmlns:a16="http://schemas.microsoft.com/office/drawing/2014/main" id="{AC5D1757-2820-C283-7651-18BF91F70F8C}"/>
                </a:ext>
              </a:extLst>
            </p:cNvPr>
            <p:cNvGrpSpPr/>
            <p:nvPr/>
          </p:nvGrpSpPr>
          <p:grpSpPr>
            <a:xfrm>
              <a:off x="6234351" y="1997370"/>
              <a:ext cx="681453" cy="52917"/>
              <a:chOff x="1765300" y="317500"/>
              <a:chExt cx="681567" cy="241300"/>
            </a:xfrm>
            <a:grpFill/>
          </p:grpSpPr>
          <p:cxnSp>
            <p:nvCxnSpPr>
              <p:cNvPr id="4977" name="Straight Connector 4976">
                <a:extLst>
                  <a:ext uri="{FF2B5EF4-FFF2-40B4-BE49-F238E27FC236}">
                    <a16:creationId xmlns:a16="http://schemas.microsoft.com/office/drawing/2014/main" id="{CEF410B3-9D19-7DDA-42C4-8CAB1C2B7286}"/>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78" name="Straight Connector 4977">
                <a:extLst>
                  <a:ext uri="{FF2B5EF4-FFF2-40B4-BE49-F238E27FC236}">
                    <a16:creationId xmlns:a16="http://schemas.microsoft.com/office/drawing/2014/main" id="{9156E33D-6CE5-40D3-DAA8-F8861A69AA19}"/>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79" name="Straight Connector 4978">
                <a:extLst>
                  <a:ext uri="{FF2B5EF4-FFF2-40B4-BE49-F238E27FC236}">
                    <a16:creationId xmlns:a16="http://schemas.microsoft.com/office/drawing/2014/main" id="{D5F5D24A-A03F-0048-993E-96DBF61D09BA}"/>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80" name="Group 4979">
            <a:extLst>
              <a:ext uri="{FF2B5EF4-FFF2-40B4-BE49-F238E27FC236}">
                <a16:creationId xmlns:a16="http://schemas.microsoft.com/office/drawing/2014/main" id="{8006E967-5783-E866-E7CC-8C0EA230047E}"/>
              </a:ext>
            </a:extLst>
          </p:cNvPr>
          <p:cNvGrpSpPr/>
          <p:nvPr/>
        </p:nvGrpSpPr>
        <p:grpSpPr>
          <a:xfrm>
            <a:off x="2796844" y="1818049"/>
            <a:ext cx="644603" cy="47021"/>
            <a:chOff x="5520163" y="2092509"/>
            <a:chExt cx="1339403" cy="52917"/>
          </a:xfrm>
          <a:solidFill>
            <a:srgbClr val="ED7D00"/>
          </a:solidFill>
        </p:grpSpPr>
        <p:sp>
          <p:nvSpPr>
            <p:cNvPr id="4981" name="Rectangle 4980">
              <a:extLst>
                <a:ext uri="{FF2B5EF4-FFF2-40B4-BE49-F238E27FC236}">
                  <a16:creationId xmlns:a16="http://schemas.microsoft.com/office/drawing/2014/main" id="{229524C4-9425-0B68-3C62-0E09F0A9B87F}"/>
                </a:ext>
              </a:extLst>
            </p:cNvPr>
            <p:cNvSpPr/>
            <p:nvPr/>
          </p:nvSpPr>
          <p:spPr>
            <a:xfrm>
              <a:off x="6157481" y="2096108"/>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82" name="Group 4981">
              <a:extLst>
                <a:ext uri="{FF2B5EF4-FFF2-40B4-BE49-F238E27FC236}">
                  <a16:creationId xmlns:a16="http://schemas.microsoft.com/office/drawing/2014/main" id="{01EB2338-C8E9-1C22-BF24-18BBC70B4C76}"/>
                </a:ext>
              </a:extLst>
            </p:cNvPr>
            <p:cNvGrpSpPr/>
            <p:nvPr/>
          </p:nvGrpSpPr>
          <p:grpSpPr>
            <a:xfrm>
              <a:off x="5520163" y="2092509"/>
              <a:ext cx="1339403" cy="52917"/>
              <a:chOff x="1765300" y="317500"/>
              <a:chExt cx="681567" cy="241300"/>
            </a:xfrm>
            <a:grpFill/>
          </p:grpSpPr>
          <p:cxnSp>
            <p:nvCxnSpPr>
              <p:cNvPr id="4983" name="Straight Connector 4982">
                <a:extLst>
                  <a:ext uri="{FF2B5EF4-FFF2-40B4-BE49-F238E27FC236}">
                    <a16:creationId xmlns:a16="http://schemas.microsoft.com/office/drawing/2014/main" id="{05DA953D-7AEA-C298-76CA-D17D29A6318C}"/>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84" name="Straight Connector 4983">
                <a:extLst>
                  <a:ext uri="{FF2B5EF4-FFF2-40B4-BE49-F238E27FC236}">
                    <a16:creationId xmlns:a16="http://schemas.microsoft.com/office/drawing/2014/main" id="{36E15596-2794-4653-3494-2D0B14ECC23F}"/>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85" name="Straight Connector 4984">
                <a:extLst>
                  <a:ext uri="{FF2B5EF4-FFF2-40B4-BE49-F238E27FC236}">
                    <a16:creationId xmlns:a16="http://schemas.microsoft.com/office/drawing/2014/main" id="{09B3980C-A040-3C5C-332B-F6002D5E9F6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86" name="Group 4985">
            <a:extLst>
              <a:ext uri="{FF2B5EF4-FFF2-40B4-BE49-F238E27FC236}">
                <a16:creationId xmlns:a16="http://schemas.microsoft.com/office/drawing/2014/main" id="{0395DD66-C044-650A-FC2D-1B5B56F9AA33}"/>
              </a:ext>
            </a:extLst>
          </p:cNvPr>
          <p:cNvGrpSpPr/>
          <p:nvPr/>
        </p:nvGrpSpPr>
        <p:grpSpPr>
          <a:xfrm>
            <a:off x="3232070" y="1902587"/>
            <a:ext cx="226849" cy="47021"/>
            <a:chOff x="6424505" y="2187648"/>
            <a:chExt cx="471364" cy="52917"/>
          </a:xfrm>
          <a:solidFill>
            <a:srgbClr val="ED7D00"/>
          </a:solidFill>
        </p:grpSpPr>
        <p:sp>
          <p:nvSpPr>
            <p:cNvPr id="4987" name="Rectangle 4986">
              <a:extLst>
                <a:ext uri="{FF2B5EF4-FFF2-40B4-BE49-F238E27FC236}">
                  <a16:creationId xmlns:a16="http://schemas.microsoft.com/office/drawing/2014/main" id="{AA50BA29-198B-AC38-A9D8-73A6B19C7DD4}"/>
                </a:ext>
              </a:extLst>
            </p:cNvPr>
            <p:cNvSpPr/>
            <p:nvPr/>
          </p:nvSpPr>
          <p:spPr>
            <a:xfrm>
              <a:off x="6628848" y="2191247"/>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88" name="Group 4987">
              <a:extLst>
                <a:ext uri="{FF2B5EF4-FFF2-40B4-BE49-F238E27FC236}">
                  <a16:creationId xmlns:a16="http://schemas.microsoft.com/office/drawing/2014/main" id="{ECA3AC48-193F-DEC8-3E91-5729B054A39F}"/>
                </a:ext>
              </a:extLst>
            </p:cNvPr>
            <p:cNvGrpSpPr/>
            <p:nvPr/>
          </p:nvGrpSpPr>
          <p:grpSpPr>
            <a:xfrm>
              <a:off x="6424505" y="2187648"/>
              <a:ext cx="471364" cy="52917"/>
              <a:chOff x="1765300" y="317500"/>
              <a:chExt cx="681567" cy="241300"/>
            </a:xfrm>
            <a:grpFill/>
          </p:grpSpPr>
          <p:cxnSp>
            <p:nvCxnSpPr>
              <p:cNvPr id="4989" name="Straight Connector 4988">
                <a:extLst>
                  <a:ext uri="{FF2B5EF4-FFF2-40B4-BE49-F238E27FC236}">
                    <a16:creationId xmlns:a16="http://schemas.microsoft.com/office/drawing/2014/main" id="{1FFF1013-4748-8D86-53B7-4069853CD9DA}"/>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90" name="Straight Connector 4989">
                <a:extLst>
                  <a:ext uri="{FF2B5EF4-FFF2-40B4-BE49-F238E27FC236}">
                    <a16:creationId xmlns:a16="http://schemas.microsoft.com/office/drawing/2014/main" id="{2DE13FC5-D6B8-0983-1B61-266F717C10F4}"/>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91" name="Straight Connector 4990">
                <a:extLst>
                  <a:ext uri="{FF2B5EF4-FFF2-40B4-BE49-F238E27FC236}">
                    <a16:creationId xmlns:a16="http://schemas.microsoft.com/office/drawing/2014/main" id="{B7BFC2CD-1A1B-8260-A9B9-A7E3B249A6DA}"/>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92" name="Group 4991">
            <a:extLst>
              <a:ext uri="{FF2B5EF4-FFF2-40B4-BE49-F238E27FC236}">
                <a16:creationId xmlns:a16="http://schemas.microsoft.com/office/drawing/2014/main" id="{9D00D3FE-D420-613F-2169-CFBB3AA9F6B3}"/>
              </a:ext>
            </a:extLst>
          </p:cNvPr>
          <p:cNvGrpSpPr/>
          <p:nvPr/>
        </p:nvGrpSpPr>
        <p:grpSpPr>
          <a:xfrm>
            <a:off x="3055488" y="1991357"/>
            <a:ext cx="381233" cy="47021"/>
            <a:chOff x="6057590" y="2282787"/>
            <a:chExt cx="792155" cy="52917"/>
          </a:xfrm>
          <a:solidFill>
            <a:srgbClr val="ED7D00"/>
          </a:solidFill>
        </p:grpSpPr>
        <p:sp>
          <p:nvSpPr>
            <p:cNvPr id="4993" name="Rectangle 4992">
              <a:extLst>
                <a:ext uri="{FF2B5EF4-FFF2-40B4-BE49-F238E27FC236}">
                  <a16:creationId xmlns:a16="http://schemas.microsoft.com/office/drawing/2014/main" id="{47FEC4FF-2923-3373-C199-156CA9464EF6}"/>
                </a:ext>
              </a:extLst>
            </p:cNvPr>
            <p:cNvSpPr/>
            <p:nvPr/>
          </p:nvSpPr>
          <p:spPr>
            <a:xfrm>
              <a:off x="6423815" y="228638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4994" name="Group 4993">
              <a:extLst>
                <a:ext uri="{FF2B5EF4-FFF2-40B4-BE49-F238E27FC236}">
                  <a16:creationId xmlns:a16="http://schemas.microsoft.com/office/drawing/2014/main" id="{062A1FE4-13C8-A2A6-1BA4-0F984821DC90}"/>
                </a:ext>
              </a:extLst>
            </p:cNvPr>
            <p:cNvGrpSpPr/>
            <p:nvPr/>
          </p:nvGrpSpPr>
          <p:grpSpPr>
            <a:xfrm>
              <a:off x="6057590" y="2282787"/>
              <a:ext cx="792155" cy="52917"/>
              <a:chOff x="1765300" y="317500"/>
              <a:chExt cx="681567" cy="241300"/>
            </a:xfrm>
            <a:grpFill/>
          </p:grpSpPr>
          <p:cxnSp>
            <p:nvCxnSpPr>
              <p:cNvPr id="4995" name="Straight Connector 4994">
                <a:extLst>
                  <a:ext uri="{FF2B5EF4-FFF2-40B4-BE49-F238E27FC236}">
                    <a16:creationId xmlns:a16="http://schemas.microsoft.com/office/drawing/2014/main" id="{3FBEB682-4C10-FCDB-B7F7-81E91A5648D9}"/>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4996" name="Straight Connector 4995">
                <a:extLst>
                  <a:ext uri="{FF2B5EF4-FFF2-40B4-BE49-F238E27FC236}">
                    <a16:creationId xmlns:a16="http://schemas.microsoft.com/office/drawing/2014/main" id="{98F0E771-F1AB-187D-5325-774F17A24306}"/>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4997" name="Straight Connector 4996">
                <a:extLst>
                  <a:ext uri="{FF2B5EF4-FFF2-40B4-BE49-F238E27FC236}">
                    <a16:creationId xmlns:a16="http://schemas.microsoft.com/office/drawing/2014/main" id="{800E4099-8C9F-D58C-10A3-1F9A4553E4A9}"/>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4998" name="Group 4997">
            <a:extLst>
              <a:ext uri="{FF2B5EF4-FFF2-40B4-BE49-F238E27FC236}">
                <a16:creationId xmlns:a16="http://schemas.microsoft.com/office/drawing/2014/main" id="{9AFFC7B5-56BF-8CB8-9364-1E58FA048B1E}"/>
              </a:ext>
            </a:extLst>
          </p:cNvPr>
          <p:cNvGrpSpPr/>
          <p:nvPr/>
        </p:nvGrpSpPr>
        <p:grpSpPr>
          <a:xfrm>
            <a:off x="3302961" y="2069549"/>
            <a:ext cx="225989" cy="47021"/>
            <a:chOff x="6571807" y="2377926"/>
            <a:chExt cx="469578" cy="52917"/>
          </a:xfrm>
          <a:solidFill>
            <a:srgbClr val="ED7D00"/>
          </a:solidFill>
        </p:grpSpPr>
        <p:sp>
          <p:nvSpPr>
            <p:cNvPr id="4999" name="Rectangle 4998">
              <a:extLst>
                <a:ext uri="{FF2B5EF4-FFF2-40B4-BE49-F238E27FC236}">
                  <a16:creationId xmlns:a16="http://schemas.microsoft.com/office/drawing/2014/main" id="{64135598-396A-1AB8-D34A-CECC8186BA8F}"/>
                </a:ext>
              </a:extLst>
            </p:cNvPr>
            <p:cNvSpPr/>
            <p:nvPr/>
          </p:nvSpPr>
          <p:spPr>
            <a:xfrm>
              <a:off x="6773471" y="2381525"/>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00" name="Group 4999">
              <a:extLst>
                <a:ext uri="{FF2B5EF4-FFF2-40B4-BE49-F238E27FC236}">
                  <a16:creationId xmlns:a16="http://schemas.microsoft.com/office/drawing/2014/main" id="{79A26681-87B2-A300-B855-33E0E656295D}"/>
                </a:ext>
              </a:extLst>
            </p:cNvPr>
            <p:cNvGrpSpPr/>
            <p:nvPr/>
          </p:nvGrpSpPr>
          <p:grpSpPr>
            <a:xfrm>
              <a:off x="6571807" y="2377926"/>
              <a:ext cx="469578" cy="52917"/>
              <a:chOff x="1765300" y="317500"/>
              <a:chExt cx="681567" cy="241300"/>
            </a:xfrm>
            <a:grpFill/>
          </p:grpSpPr>
          <p:cxnSp>
            <p:nvCxnSpPr>
              <p:cNvPr id="5001" name="Straight Connector 5000">
                <a:extLst>
                  <a:ext uri="{FF2B5EF4-FFF2-40B4-BE49-F238E27FC236}">
                    <a16:creationId xmlns:a16="http://schemas.microsoft.com/office/drawing/2014/main" id="{2BC899D2-BBAC-DF97-8DA2-936D043A056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02" name="Straight Connector 5001">
                <a:extLst>
                  <a:ext uri="{FF2B5EF4-FFF2-40B4-BE49-F238E27FC236}">
                    <a16:creationId xmlns:a16="http://schemas.microsoft.com/office/drawing/2014/main" id="{FB91CA6D-6FF8-5F76-9CF8-85A9E15813D9}"/>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03" name="Straight Connector 5002">
                <a:extLst>
                  <a:ext uri="{FF2B5EF4-FFF2-40B4-BE49-F238E27FC236}">
                    <a16:creationId xmlns:a16="http://schemas.microsoft.com/office/drawing/2014/main" id="{74994A17-3A7B-63C8-ED61-C9424B1EFF31}"/>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04" name="Group 5003">
            <a:extLst>
              <a:ext uri="{FF2B5EF4-FFF2-40B4-BE49-F238E27FC236}">
                <a16:creationId xmlns:a16="http://schemas.microsoft.com/office/drawing/2014/main" id="{2FB0403C-6312-8D98-58E0-88332F33FC11}"/>
              </a:ext>
            </a:extLst>
          </p:cNvPr>
          <p:cNvGrpSpPr/>
          <p:nvPr/>
        </p:nvGrpSpPr>
        <p:grpSpPr>
          <a:xfrm>
            <a:off x="2634728" y="2327396"/>
            <a:ext cx="616963" cy="47021"/>
            <a:chOff x="5183304" y="2663342"/>
            <a:chExt cx="1281971" cy="52917"/>
          </a:xfrm>
          <a:solidFill>
            <a:srgbClr val="ED7D00"/>
          </a:solidFill>
        </p:grpSpPr>
        <p:sp>
          <p:nvSpPr>
            <p:cNvPr id="5005" name="Rectangle 5004">
              <a:extLst>
                <a:ext uri="{FF2B5EF4-FFF2-40B4-BE49-F238E27FC236}">
                  <a16:creationId xmlns:a16="http://schemas.microsoft.com/office/drawing/2014/main" id="{2D78CA25-8AC2-9C11-5BCC-F35546B44343}"/>
                </a:ext>
              </a:extLst>
            </p:cNvPr>
            <p:cNvSpPr/>
            <p:nvPr/>
          </p:nvSpPr>
          <p:spPr>
            <a:xfrm>
              <a:off x="5580478" y="2666941"/>
              <a:ext cx="45718" cy="45719"/>
            </a:xfrm>
            <a:prstGeom prst="rect">
              <a:avLst/>
            </a:prstGeom>
            <a:grpFill/>
            <a:ln w="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06" name="Group 5005">
              <a:extLst>
                <a:ext uri="{FF2B5EF4-FFF2-40B4-BE49-F238E27FC236}">
                  <a16:creationId xmlns:a16="http://schemas.microsoft.com/office/drawing/2014/main" id="{E07E3C47-474D-489E-2B44-1EAC8C51A872}"/>
                </a:ext>
              </a:extLst>
            </p:cNvPr>
            <p:cNvGrpSpPr/>
            <p:nvPr/>
          </p:nvGrpSpPr>
          <p:grpSpPr>
            <a:xfrm>
              <a:off x="5183304" y="2663342"/>
              <a:ext cx="1281971" cy="52917"/>
              <a:chOff x="1765300" y="317500"/>
              <a:chExt cx="681567" cy="241300"/>
            </a:xfrm>
            <a:grpFill/>
          </p:grpSpPr>
          <p:cxnSp>
            <p:nvCxnSpPr>
              <p:cNvPr id="5007" name="Straight Connector 5006">
                <a:extLst>
                  <a:ext uri="{FF2B5EF4-FFF2-40B4-BE49-F238E27FC236}">
                    <a16:creationId xmlns:a16="http://schemas.microsoft.com/office/drawing/2014/main" id="{8E1441CA-002B-9FA7-2A38-344E8A9730CA}"/>
                  </a:ext>
                </a:extLst>
              </p:cNvPr>
              <p:cNvCxnSpPr/>
              <p:nvPr/>
            </p:nvCxnSpPr>
            <p:spPr>
              <a:xfrm>
                <a:off x="2446867" y="317500"/>
                <a:ext cx="0" cy="241300"/>
              </a:xfrm>
              <a:prstGeom prst="line">
                <a:avLst/>
              </a:prstGeom>
              <a:grpFill/>
              <a:ln w="9525" cap="flat" cmpd="sng" algn="ctr">
                <a:solidFill>
                  <a:srgbClr val="ED7D00"/>
                </a:solidFill>
                <a:prstDash val="solid"/>
              </a:ln>
              <a:effectLst/>
            </p:spPr>
          </p:cxnSp>
          <p:cxnSp>
            <p:nvCxnSpPr>
              <p:cNvPr id="5008" name="Straight Connector 5007">
                <a:extLst>
                  <a:ext uri="{FF2B5EF4-FFF2-40B4-BE49-F238E27FC236}">
                    <a16:creationId xmlns:a16="http://schemas.microsoft.com/office/drawing/2014/main" id="{11FB4403-48BC-FE17-840D-D39ABD566295}"/>
                  </a:ext>
                </a:extLst>
              </p:cNvPr>
              <p:cNvCxnSpPr/>
              <p:nvPr/>
            </p:nvCxnSpPr>
            <p:spPr>
              <a:xfrm>
                <a:off x="1765300" y="438150"/>
                <a:ext cx="681567" cy="0"/>
              </a:xfrm>
              <a:prstGeom prst="line">
                <a:avLst/>
              </a:prstGeom>
              <a:grpFill/>
              <a:ln w="6350" cap="flat" cmpd="sng" algn="ctr">
                <a:solidFill>
                  <a:srgbClr val="ED7D00"/>
                </a:solidFill>
                <a:prstDash val="solid"/>
                <a:headEnd type="arrow"/>
              </a:ln>
              <a:effectLst/>
            </p:spPr>
          </p:cxnSp>
        </p:grpSp>
      </p:grpSp>
      <p:grpSp>
        <p:nvGrpSpPr>
          <p:cNvPr id="5009" name="Group 5008">
            <a:extLst>
              <a:ext uri="{FF2B5EF4-FFF2-40B4-BE49-F238E27FC236}">
                <a16:creationId xmlns:a16="http://schemas.microsoft.com/office/drawing/2014/main" id="{F68629C8-F270-583C-6155-BA5E91A88AF7}"/>
              </a:ext>
            </a:extLst>
          </p:cNvPr>
          <p:cNvGrpSpPr/>
          <p:nvPr/>
        </p:nvGrpSpPr>
        <p:grpSpPr>
          <a:xfrm>
            <a:off x="3260426" y="2244973"/>
            <a:ext cx="165125" cy="47021"/>
            <a:chOff x="6483428" y="2568203"/>
            <a:chExt cx="343108" cy="52917"/>
          </a:xfrm>
          <a:solidFill>
            <a:srgbClr val="ED7D00"/>
          </a:solidFill>
        </p:grpSpPr>
        <p:sp>
          <p:nvSpPr>
            <p:cNvPr id="5010" name="Rectangle 5009">
              <a:extLst>
                <a:ext uri="{FF2B5EF4-FFF2-40B4-BE49-F238E27FC236}">
                  <a16:creationId xmlns:a16="http://schemas.microsoft.com/office/drawing/2014/main" id="{4ED2F563-9ADB-E267-9FBB-D0394517550C}"/>
                </a:ext>
              </a:extLst>
            </p:cNvPr>
            <p:cNvSpPr/>
            <p:nvPr/>
          </p:nvSpPr>
          <p:spPr>
            <a:xfrm>
              <a:off x="6625874" y="257180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11" name="Group 5010">
              <a:extLst>
                <a:ext uri="{FF2B5EF4-FFF2-40B4-BE49-F238E27FC236}">
                  <a16:creationId xmlns:a16="http://schemas.microsoft.com/office/drawing/2014/main" id="{EE64442D-FAFA-D141-1C45-28B4479B53DE}"/>
                </a:ext>
              </a:extLst>
            </p:cNvPr>
            <p:cNvGrpSpPr/>
            <p:nvPr/>
          </p:nvGrpSpPr>
          <p:grpSpPr>
            <a:xfrm>
              <a:off x="6483428" y="2568203"/>
              <a:ext cx="343108" cy="52917"/>
              <a:chOff x="1765300" y="317500"/>
              <a:chExt cx="681567" cy="241300"/>
            </a:xfrm>
            <a:grpFill/>
          </p:grpSpPr>
          <p:cxnSp>
            <p:nvCxnSpPr>
              <p:cNvPr id="5012" name="Straight Connector 5011">
                <a:extLst>
                  <a:ext uri="{FF2B5EF4-FFF2-40B4-BE49-F238E27FC236}">
                    <a16:creationId xmlns:a16="http://schemas.microsoft.com/office/drawing/2014/main" id="{FD174FEB-8F9D-4E2A-5EA5-1040E5CA2EC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13" name="Straight Connector 5012">
                <a:extLst>
                  <a:ext uri="{FF2B5EF4-FFF2-40B4-BE49-F238E27FC236}">
                    <a16:creationId xmlns:a16="http://schemas.microsoft.com/office/drawing/2014/main" id="{67471354-8FB0-D56C-C135-0C3258BDC728}"/>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14" name="Straight Connector 5013">
                <a:extLst>
                  <a:ext uri="{FF2B5EF4-FFF2-40B4-BE49-F238E27FC236}">
                    <a16:creationId xmlns:a16="http://schemas.microsoft.com/office/drawing/2014/main" id="{2FDF0F25-892A-ED4B-03E8-9F9304A8E76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15" name="Group 5014">
            <a:extLst>
              <a:ext uri="{FF2B5EF4-FFF2-40B4-BE49-F238E27FC236}">
                <a16:creationId xmlns:a16="http://schemas.microsoft.com/office/drawing/2014/main" id="{D74E7CA0-8A2A-3E7D-A00C-520CE759D30A}"/>
              </a:ext>
            </a:extLst>
          </p:cNvPr>
          <p:cNvGrpSpPr/>
          <p:nvPr/>
        </p:nvGrpSpPr>
        <p:grpSpPr>
          <a:xfrm>
            <a:off x="3259996" y="2409819"/>
            <a:ext cx="237160" cy="47021"/>
            <a:chOff x="6482533" y="2758481"/>
            <a:chExt cx="492789" cy="52917"/>
          </a:xfrm>
          <a:solidFill>
            <a:srgbClr val="ED7D00"/>
          </a:solidFill>
        </p:grpSpPr>
        <p:sp>
          <p:nvSpPr>
            <p:cNvPr id="5016" name="Rectangle 5015">
              <a:extLst>
                <a:ext uri="{FF2B5EF4-FFF2-40B4-BE49-F238E27FC236}">
                  <a16:creationId xmlns:a16="http://schemas.microsoft.com/office/drawing/2014/main" id="{147E4109-0757-79E5-DC55-B73EADA8F2D0}"/>
                </a:ext>
              </a:extLst>
            </p:cNvPr>
            <p:cNvSpPr/>
            <p:nvPr/>
          </p:nvSpPr>
          <p:spPr>
            <a:xfrm>
              <a:off x="6698184" y="276208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17" name="Group 5016">
              <a:extLst>
                <a:ext uri="{FF2B5EF4-FFF2-40B4-BE49-F238E27FC236}">
                  <a16:creationId xmlns:a16="http://schemas.microsoft.com/office/drawing/2014/main" id="{B56A8E65-0F00-0B7A-C0E0-823BBFA164D1}"/>
                </a:ext>
              </a:extLst>
            </p:cNvPr>
            <p:cNvGrpSpPr/>
            <p:nvPr/>
          </p:nvGrpSpPr>
          <p:grpSpPr>
            <a:xfrm>
              <a:off x="6482533" y="2758481"/>
              <a:ext cx="492789" cy="52917"/>
              <a:chOff x="1765300" y="317500"/>
              <a:chExt cx="681567" cy="241300"/>
            </a:xfrm>
            <a:grpFill/>
          </p:grpSpPr>
          <p:cxnSp>
            <p:nvCxnSpPr>
              <p:cNvPr id="5018" name="Straight Connector 5017">
                <a:extLst>
                  <a:ext uri="{FF2B5EF4-FFF2-40B4-BE49-F238E27FC236}">
                    <a16:creationId xmlns:a16="http://schemas.microsoft.com/office/drawing/2014/main" id="{28CAD070-0C82-FDF5-C238-54F01E7D0D37}"/>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19" name="Straight Connector 5018">
                <a:extLst>
                  <a:ext uri="{FF2B5EF4-FFF2-40B4-BE49-F238E27FC236}">
                    <a16:creationId xmlns:a16="http://schemas.microsoft.com/office/drawing/2014/main" id="{34B899D8-455C-5EC8-DD6B-E72429D3557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20" name="Straight Connector 5019">
                <a:extLst>
                  <a:ext uri="{FF2B5EF4-FFF2-40B4-BE49-F238E27FC236}">
                    <a16:creationId xmlns:a16="http://schemas.microsoft.com/office/drawing/2014/main" id="{D404FFD4-C00B-43C7-4D05-2D3691315D1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21" name="Group 5020">
            <a:extLst>
              <a:ext uri="{FF2B5EF4-FFF2-40B4-BE49-F238E27FC236}">
                <a16:creationId xmlns:a16="http://schemas.microsoft.com/office/drawing/2014/main" id="{007F7F08-E354-4516-32FD-92B58E4F5482}"/>
              </a:ext>
            </a:extLst>
          </p:cNvPr>
          <p:cNvGrpSpPr/>
          <p:nvPr/>
        </p:nvGrpSpPr>
        <p:grpSpPr>
          <a:xfrm>
            <a:off x="3107330" y="2494761"/>
            <a:ext cx="626843" cy="47021"/>
            <a:chOff x="6165312" y="2854074"/>
            <a:chExt cx="1302502" cy="52917"/>
          </a:xfrm>
          <a:solidFill>
            <a:srgbClr val="ED7D00"/>
          </a:solidFill>
        </p:grpSpPr>
        <p:sp>
          <p:nvSpPr>
            <p:cNvPr id="5022" name="Rectangle 5021">
              <a:extLst>
                <a:ext uri="{FF2B5EF4-FFF2-40B4-BE49-F238E27FC236}">
                  <a16:creationId xmlns:a16="http://schemas.microsoft.com/office/drawing/2014/main" id="{5FE99063-CD6F-08F2-9F95-9D9AEFF3CA2C}"/>
                </a:ext>
              </a:extLst>
            </p:cNvPr>
            <p:cNvSpPr/>
            <p:nvPr/>
          </p:nvSpPr>
          <p:spPr>
            <a:xfrm>
              <a:off x="6786564" y="2857673"/>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23" name="Group 5022">
              <a:extLst>
                <a:ext uri="{FF2B5EF4-FFF2-40B4-BE49-F238E27FC236}">
                  <a16:creationId xmlns:a16="http://schemas.microsoft.com/office/drawing/2014/main" id="{5A3C20A2-20E1-23C8-1B40-CF64F6BDC73A}"/>
                </a:ext>
              </a:extLst>
            </p:cNvPr>
            <p:cNvGrpSpPr/>
            <p:nvPr/>
          </p:nvGrpSpPr>
          <p:grpSpPr>
            <a:xfrm>
              <a:off x="6165312" y="2854074"/>
              <a:ext cx="1302502" cy="52917"/>
              <a:chOff x="1765300" y="317500"/>
              <a:chExt cx="681567" cy="241300"/>
            </a:xfrm>
            <a:grpFill/>
          </p:grpSpPr>
          <p:cxnSp>
            <p:nvCxnSpPr>
              <p:cNvPr id="5024" name="Straight Connector 5023">
                <a:extLst>
                  <a:ext uri="{FF2B5EF4-FFF2-40B4-BE49-F238E27FC236}">
                    <a16:creationId xmlns:a16="http://schemas.microsoft.com/office/drawing/2014/main" id="{78B3454E-461C-3D62-D246-40DC4E37EEBD}"/>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25" name="Straight Connector 5024">
                <a:extLst>
                  <a:ext uri="{FF2B5EF4-FFF2-40B4-BE49-F238E27FC236}">
                    <a16:creationId xmlns:a16="http://schemas.microsoft.com/office/drawing/2014/main" id="{F9B371D5-ED0D-B70B-0666-BFF1FDAACB86}"/>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26" name="Straight Connector 5025">
                <a:extLst>
                  <a:ext uri="{FF2B5EF4-FFF2-40B4-BE49-F238E27FC236}">
                    <a16:creationId xmlns:a16="http://schemas.microsoft.com/office/drawing/2014/main" id="{779B9D39-FBA1-6522-D70D-F5252FFBB430}"/>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27" name="Group 5026">
            <a:extLst>
              <a:ext uri="{FF2B5EF4-FFF2-40B4-BE49-F238E27FC236}">
                <a16:creationId xmlns:a16="http://schemas.microsoft.com/office/drawing/2014/main" id="{583B3E77-80DC-7814-1097-96597532F6BA}"/>
              </a:ext>
            </a:extLst>
          </p:cNvPr>
          <p:cNvGrpSpPr/>
          <p:nvPr/>
        </p:nvGrpSpPr>
        <p:grpSpPr>
          <a:xfrm>
            <a:off x="3164616" y="2663434"/>
            <a:ext cx="338842" cy="47021"/>
            <a:chOff x="6284345" y="3043897"/>
            <a:chExt cx="704071" cy="52917"/>
          </a:xfrm>
          <a:solidFill>
            <a:srgbClr val="ED7D00"/>
          </a:solidFill>
        </p:grpSpPr>
        <p:sp>
          <p:nvSpPr>
            <p:cNvPr id="5028" name="Rectangle 5027">
              <a:extLst>
                <a:ext uri="{FF2B5EF4-FFF2-40B4-BE49-F238E27FC236}">
                  <a16:creationId xmlns:a16="http://schemas.microsoft.com/office/drawing/2014/main" id="{7A534883-7951-7811-6A72-33B36DB7E8EF}"/>
                </a:ext>
              </a:extLst>
            </p:cNvPr>
            <p:cNvSpPr/>
            <p:nvPr/>
          </p:nvSpPr>
          <p:spPr>
            <a:xfrm>
              <a:off x="6602959" y="3047496"/>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29" name="Group 5028">
              <a:extLst>
                <a:ext uri="{FF2B5EF4-FFF2-40B4-BE49-F238E27FC236}">
                  <a16:creationId xmlns:a16="http://schemas.microsoft.com/office/drawing/2014/main" id="{08A51493-1FF7-F214-7687-B3DE05F09DA0}"/>
                </a:ext>
              </a:extLst>
            </p:cNvPr>
            <p:cNvGrpSpPr/>
            <p:nvPr/>
          </p:nvGrpSpPr>
          <p:grpSpPr>
            <a:xfrm>
              <a:off x="6284345" y="3043897"/>
              <a:ext cx="704071" cy="52917"/>
              <a:chOff x="1765300" y="317500"/>
              <a:chExt cx="681567" cy="241300"/>
            </a:xfrm>
            <a:grpFill/>
          </p:grpSpPr>
          <p:cxnSp>
            <p:nvCxnSpPr>
              <p:cNvPr id="5030" name="Straight Connector 5029">
                <a:extLst>
                  <a:ext uri="{FF2B5EF4-FFF2-40B4-BE49-F238E27FC236}">
                    <a16:creationId xmlns:a16="http://schemas.microsoft.com/office/drawing/2014/main" id="{8C77F25E-4B44-2228-B924-4E3F24C66FB8}"/>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31" name="Straight Connector 5030">
                <a:extLst>
                  <a:ext uri="{FF2B5EF4-FFF2-40B4-BE49-F238E27FC236}">
                    <a16:creationId xmlns:a16="http://schemas.microsoft.com/office/drawing/2014/main" id="{D6D9F484-2FA8-B371-A8FB-39C1BEC4905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32" name="Straight Connector 5031">
                <a:extLst>
                  <a:ext uri="{FF2B5EF4-FFF2-40B4-BE49-F238E27FC236}">
                    <a16:creationId xmlns:a16="http://schemas.microsoft.com/office/drawing/2014/main" id="{2EA8C24B-D61E-04FE-9904-76763C0E64EE}"/>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33" name="Group 5032">
            <a:extLst>
              <a:ext uri="{FF2B5EF4-FFF2-40B4-BE49-F238E27FC236}">
                <a16:creationId xmlns:a16="http://schemas.microsoft.com/office/drawing/2014/main" id="{4630AB02-E259-8793-F71E-EABE247318AA}"/>
              </a:ext>
            </a:extLst>
          </p:cNvPr>
          <p:cNvGrpSpPr/>
          <p:nvPr/>
        </p:nvGrpSpPr>
        <p:grpSpPr>
          <a:xfrm>
            <a:off x="3267586" y="2743741"/>
            <a:ext cx="143642" cy="47021"/>
            <a:chOff x="6498306" y="3139035"/>
            <a:chExt cx="298469" cy="52917"/>
          </a:xfrm>
          <a:solidFill>
            <a:srgbClr val="ED7D00"/>
          </a:solidFill>
        </p:grpSpPr>
        <p:sp>
          <p:nvSpPr>
            <p:cNvPr id="5034" name="Rectangle 5033">
              <a:extLst>
                <a:ext uri="{FF2B5EF4-FFF2-40B4-BE49-F238E27FC236}">
                  <a16:creationId xmlns:a16="http://schemas.microsoft.com/office/drawing/2014/main" id="{E0280492-04CC-7070-8EF5-A9695CAE9735}"/>
                </a:ext>
              </a:extLst>
            </p:cNvPr>
            <p:cNvSpPr/>
            <p:nvPr/>
          </p:nvSpPr>
          <p:spPr>
            <a:xfrm>
              <a:off x="6615456" y="3142634"/>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35" name="Group 5034">
              <a:extLst>
                <a:ext uri="{FF2B5EF4-FFF2-40B4-BE49-F238E27FC236}">
                  <a16:creationId xmlns:a16="http://schemas.microsoft.com/office/drawing/2014/main" id="{CF79FAC4-51BC-88D6-9D7B-95803EA87D20}"/>
                </a:ext>
              </a:extLst>
            </p:cNvPr>
            <p:cNvGrpSpPr/>
            <p:nvPr/>
          </p:nvGrpSpPr>
          <p:grpSpPr>
            <a:xfrm>
              <a:off x="6498306" y="3139035"/>
              <a:ext cx="298469" cy="52917"/>
              <a:chOff x="1765300" y="317500"/>
              <a:chExt cx="681567" cy="241300"/>
            </a:xfrm>
            <a:grpFill/>
          </p:grpSpPr>
          <p:cxnSp>
            <p:nvCxnSpPr>
              <p:cNvPr id="5036" name="Straight Connector 5035">
                <a:extLst>
                  <a:ext uri="{FF2B5EF4-FFF2-40B4-BE49-F238E27FC236}">
                    <a16:creationId xmlns:a16="http://schemas.microsoft.com/office/drawing/2014/main" id="{065B8066-BD04-D6CA-69C3-C7BAC86615A6}"/>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37" name="Straight Connector 5036">
                <a:extLst>
                  <a:ext uri="{FF2B5EF4-FFF2-40B4-BE49-F238E27FC236}">
                    <a16:creationId xmlns:a16="http://schemas.microsoft.com/office/drawing/2014/main" id="{C19A3B75-5A9D-E621-791A-34262CD63D9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38" name="Straight Connector 5037">
                <a:extLst>
                  <a:ext uri="{FF2B5EF4-FFF2-40B4-BE49-F238E27FC236}">
                    <a16:creationId xmlns:a16="http://schemas.microsoft.com/office/drawing/2014/main" id="{BA1237F6-56E2-C864-B6B6-3FB51972C57A}"/>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39" name="Group 5038">
            <a:extLst>
              <a:ext uri="{FF2B5EF4-FFF2-40B4-BE49-F238E27FC236}">
                <a16:creationId xmlns:a16="http://schemas.microsoft.com/office/drawing/2014/main" id="{044A4045-C9ED-CF52-6FFD-981450A7675A}"/>
              </a:ext>
            </a:extLst>
          </p:cNvPr>
          <p:cNvGrpSpPr/>
          <p:nvPr/>
        </p:nvGrpSpPr>
        <p:grpSpPr>
          <a:xfrm>
            <a:off x="3269162" y="2917049"/>
            <a:ext cx="180161" cy="47021"/>
            <a:chOff x="6501578" y="3329313"/>
            <a:chExt cx="374353" cy="52917"/>
          </a:xfrm>
          <a:solidFill>
            <a:srgbClr val="ED7D00"/>
          </a:solidFill>
        </p:grpSpPr>
        <p:sp>
          <p:nvSpPr>
            <p:cNvPr id="5040" name="Rectangle 5039">
              <a:extLst>
                <a:ext uri="{FF2B5EF4-FFF2-40B4-BE49-F238E27FC236}">
                  <a16:creationId xmlns:a16="http://schemas.microsoft.com/office/drawing/2014/main" id="{B3B5C167-95C4-BC7B-8B54-BA3AEF978AD6}"/>
                </a:ext>
              </a:extLst>
            </p:cNvPr>
            <p:cNvSpPr/>
            <p:nvPr/>
          </p:nvSpPr>
          <p:spPr>
            <a:xfrm>
              <a:off x="6656821" y="333291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41" name="Group 5040">
              <a:extLst>
                <a:ext uri="{FF2B5EF4-FFF2-40B4-BE49-F238E27FC236}">
                  <a16:creationId xmlns:a16="http://schemas.microsoft.com/office/drawing/2014/main" id="{48463E01-DAED-2617-7ED5-0B04BE37665C}"/>
                </a:ext>
              </a:extLst>
            </p:cNvPr>
            <p:cNvGrpSpPr/>
            <p:nvPr/>
          </p:nvGrpSpPr>
          <p:grpSpPr>
            <a:xfrm>
              <a:off x="6501578" y="3329313"/>
              <a:ext cx="374353" cy="52917"/>
              <a:chOff x="1765300" y="317500"/>
              <a:chExt cx="681567" cy="241300"/>
            </a:xfrm>
            <a:grpFill/>
          </p:grpSpPr>
          <p:cxnSp>
            <p:nvCxnSpPr>
              <p:cNvPr id="5042" name="Straight Connector 5041">
                <a:extLst>
                  <a:ext uri="{FF2B5EF4-FFF2-40B4-BE49-F238E27FC236}">
                    <a16:creationId xmlns:a16="http://schemas.microsoft.com/office/drawing/2014/main" id="{B3F4C742-42F1-9028-258F-C9DAD3DF0A9A}"/>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43" name="Straight Connector 5042">
                <a:extLst>
                  <a:ext uri="{FF2B5EF4-FFF2-40B4-BE49-F238E27FC236}">
                    <a16:creationId xmlns:a16="http://schemas.microsoft.com/office/drawing/2014/main" id="{A272AD8F-697C-9BA1-D3FA-898154FE1A10}"/>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44" name="Straight Connector 5043">
                <a:extLst>
                  <a:ext uri="{FF2B5EF4-FFF2-40B4-BE49-F238E27FC236}">
                    <a16:creationId xmlns:a16="http://schemas.microsoft.com/office/drawing/2014/main" id="{BD477F6E-B204-4436-00D5-813B83771BA4}"/>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45" name="Group 5044">
            <a:extLst>
              <a:ext uri="{FF2B5EF4-FFF2-40B4-BE49-F238E27FC236}">
                <a16:creationId xmlns:a16="http://schemas.microsoft.com/office/drawing/2014/main" id="{58A1094B-12F5-7AFE-CD89-89475BAB343D}"/>
              </a:ext>
            </a:extLst>
          </p:cNvPr>
          <p:cNvGrpSpPr/>
          <p:nvPr/>
        </p:nvGrpSpPr>
        <p:grpSpPr>
          <a:xfrm>
            <a:off x="3215743" y="2993126"/>
            <a:ext cx="195486" cy="47021"/>
            <a:chOff x="6390580" y="3424452"/>
            <a:chExt cx="406195" cy="52917"/>
          </a:xfrm>
          <a:solidFill>
            <a:srgbClr val="ED7D00"/>
          </a:solidFill>
        </p:grpSpPr>
        <p:sp>
          <p:nvSpPr>
            <p:cNvPr id="5046" name="Rectangle 5045">
              <a:extLst>
                <a:ext uri="{FF2B5EF4-FFF2-40B4-BE49-F238E27FC236}">
                  <a16:creationId xmlns:a16="http://schemas.microsoft.com/office/drawing/2014/main" id="{B2B95AE7-DCD5-1FF1-864E-FEC6A4102A33}"/>
                </a:ext>
              </a:extLst>
            </p:cNvPr>
            <p:cNvSpPr/>
            <p:nvPr/>
          </p:nvSpPr>
          <p:spPr>
            <a:xfrm>
              <a:off x="6565166" y="3428051"/>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47" name="Group 5046">
              <a:extLst>
                <a:ext uri="{FF2B5EF4-FFF2-40B4-BE49-F238E27FC236}">
                  <a16:creationId xmlns:a16="http://schemas.microsoft.com/office/drawing/2014/main" id="{47BE816F-D8B0-8B93-D66C-D2EFE8B93510}"/>
                </a:ext>
              </a:extLst>
            </p:cNvPr>
            <p:cNvGrpSpPr/>
            <p:nvPr/>
          </p:nvGrpSpPr>
          <p:grpSpPr>
            <a:xfrm>
              <a:off x="6390580" y="3424452"/>
              <a:ext cx="406195" cy="52917"/>
              <a:chOff x="1765300" y="317500"/>
              <a:chExt cx="681567" cy="241300"/>
            </a:xfrm>
            <a:grpFill/>
          </p:grpSpPr>
          <p:cxnSp>
            <p:nvCxnSpPr>
              <p:cNvPr id="5048" name="Straight Connector 5047">
                <a:extLst>
                  <a:ext uri="{FF2B5EF4-FFF2-40B4-BE49-F238E27FC236}">
                    <a16:creationId xmlns:a16="http://schemas.microsoft.com/office/drawing/2014/main" id="{13D2A5CB-854E-1544-F91C-F2848F319494}"/>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49" name="Straight Connector 5048">
                <a:extLst>
                  <a:ext uri="{FF2B5EF4-FFF2-40B4-BE49-F238E27FC236}">
                    <a16:creationId xmlns:a16="http://schemas.microsoft.com/office/drawing/2014/main" id="{4B20CC48-CC19-2752-DAC0-9C7BB901109A}"/>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50" name="Straight Connector 5049">
                <a:extLst>
                  <a:ext uri="{FF2B5EF4-FFF2-40B4-BE49-F238E27FC236}">
                    <a16:creationId xmlns:a16="http://schemas.microsoft.com/office/drawing/2014/main" id="{6D3ECEC0-DC29-5D9F-23C5-898A102B64D8}"/>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51" name="Group 5050">
            <a:extLst>
              <a:ext uri="{FF2B5EF4-FFF2-40B4-BE49-F238E27FC236}">
                <a16:creationId xmlns:a16="http://schemas.microsoft.com/office/drawing/2014/main" id="{9884A176-F0B4-0B9D-BE1D-2EE50F2CD20D}"/>
              </a:ext>
            </a:extLst>
          </p:cNvPr>
          <p:cNvGrpSpPr/>
          <p:nvPr/>
        </p:nvGrpSpPr>
        <p:grpSpPr>
          <a:xfrm>
            <a:off x="3248396" y="3170666"/>
            <a:ext cx="167559" cy="47021"/>
            <a:chOff x="6458430" y="3614731"/>
            <a:chExt cx="348166" cy="52917"/>
          </a:xfrm>
          <a:solidFill>
            <a:srgbClr val="ED7D00"/>
          </a:solidFill>
        </p:grpSpPr>
        <p:sp>
          <p:nvSpPr>
            <p:cNvPr id="5052" name="Rectangle 5051">
              <a:extLst>
                <a:ext uri="{FF2B5EF4-FFF2-40B4-BE49-F238E27FC236}">
                  <a16:creationId xmlns:a16="http://schemas.microsoft.com/office/drawing/2014/main" id="{A69EEA58-84BD-0435-2EFB-B3C28256FD10}"/>
                </a:ext>
              </a:extLst>
            </p:cNvPr>
            <p:cNvSpPr/>
            <p:nvPr/>
          </p:nvSpPr>
          <p:spPr>
            <a:xfrm>
              <a:off x="6596411" y="361833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53" name="Group 5052">
              <a:extLst>
                <a:ext uri="{FF2B5EF4-FFF2-40B4-BE49-F238E27FC236}">
                  <a16:creationId xmlns:a16="http://schemas.microsoft.com/office/drawing/2014/main" id="{18F8593A-3096-FE8B-D640-B2D387AED9EB}"/>
                </a:ext>
              </a:extLst>
            </p:cNvPr>
            <p:cNvGrpSpPr/>
            <p:nvPr/>
          </p:nvGrpSpPr>
          <p:grpSpPr>
            <a:xfrm>
              <a:off x="6458430" y="3614731"/>
              <a:ext cx="348166" cy="52917"/>
              <a:chOff x="1765300" y="317500"/>
              <a:chExt cx="681567" cy="241300"/>
            </a:xfrm>
            <a:grpFill/>
          </p:grpSpPr>
          <p:cxnSp>
            <p:nvCxnSpPr>
              <p:cNvPr id="5054" name="Straight Connector 5053">
                <a:extLst>
                  <a:ext uri="{FF2B5EF4-FFF2-40B4-BE49-F238E27FC236}">
                    <a16:creationId xmlns:a16="http://schemas.microsoft.com/office/drawing/2014/main" id="{B4808667-7BA6-7A88-3A9D-53A9985A140B}"/>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55" name="Straight Connector 5054">
                <a:extLst>
                  <a:ext uri="{FF2B5EF4-FFF2-40B4-BE49-F238E27FC236}">
                    <a16:creationId xmlns:a16="http://schemas.microsoft.com/office/drawing/2014/main" id="{9F32EE66-BF35-522A-BA72-397B3A8BDACE}"/>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56" name="Straight Connector 5055">
                <a:extLst>
                  <a:ext uri="{FF2B5EF4-FFF2-40B4-BE49-F238E27FC236}">
                    <a16:creationId xmlns:a16="http://schemas.microsoft.com/office/drawing/2014/main" id="{1A692AE2-293F-1029-D7B8-4823D9E1DF05}"/>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57" name="Group 5056">
            <a:extLst>
              <a:ext uri="{FF2B5EF4-FFF2-40B4-BE49-F238E27FC236}">
                <a16:creationId xmlns:a16="http://schemas.microsoft.com/office/drawing/2014/main" id="{B8358BBE-C259-B4CE-6078-E1BB5F2E63B7}"/>
              </a:ext>
            </a:extLst>
          </p:cNvPr>
          <p:cNvGrpSpPr/>
          <p:nvPr/>
        </p:nvGrpSpPr>
        <p:grpSpPr>
          <a:xfrm>
            <a:off x="3247680" y="3253090"/>
            <a:ext cx="217684" cy="47021"/>
            <a:chOff x="6456940" y="3709870"/>
            <a:chExt cx="452319" cy="52917"/>
          </a:xfrm>
          <a:solidFill>
            <a:srgbClr val="ED7D00"/>
          </a:solidFill>
        </p:grpSpPr>
        <p:sp>
          <p:nvSpPr>
            <p:cNvPr id="5058" name="Rectangle 5057">
              <a:extLst>
                <a:ext uri="{FF2B5EF4-FFF2-40B4-BE49-F238E27FC236}">
                  <a16:creationId xmlns:a16="http://schemas.microsoft.com/office/drawing/2014/main" id="{54BE4F05-4171-2069-49F6-E025A1F33E12}"/>
                </a:ext>
              </a:extLst>
            </p:cNvPr>
            <p:cNvSpPr/>
            <p:nvPr/>
          </p:nvSpPr>
          <p:spPr>
            <a:xfrm>
              <a:off x="6654439" y="3713469"/>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59" name="Group 5058">
              <a:extLst>
                <a:ext uri="{FF2B5EF4-FFF2-40B4-BE49-F238E27FC236}">
                  <a16:creationId xmlns:a16="http://schemas.microsoft.com/office/drawing/2014/main" id="{DBFD1632-2560-916E-46F8-6AC116DE0832}"/>
                </a:ext>
              </a:extLst>
            </p:cNvPr>
            <p:cNvGrpSpPr/>
            <p:nvPr/>
          </p:nvGrpSpPr>
          <p:grpSpPr>
            <a:xfrm>
              <a:off x="6456940" y="3709870"/>
              <a:ext cx="452319" cy="52917"/>
              <a:chOff x="1765300" y="317500"/>
              <a:chExt cx="681567" cy="241300"/>
            </a:xfrm>
            <a:grpFill/>
          </p:grpSpPr>
          <p:cxnSp>
            <p:nvCxnSpPr>
              <p:cNvPr id="5060" name="Straight Connector 5059">
                <a:extLst>
                  <a:ext uri="{FF2B5EF4-FFF2-40B4-BE49-F238E27FC236}">
                    <a16:creationId xmlns:a16="http://schemas.microsoft.com/office/drawing/2014/main" id="{18F2E5AD-09EA-F7D1-CD70-5259BF43811F}"/>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61" name="Straight Connector 5060">
                <a:extLst>
                  <a:ext uri="{FF2B5EF4-FFF2-40B4-BE49-F238E27FC236}">
                    <a16:creationId xmlns:a16="http://schemas.microsoft.com/office/drawing/2014/main" id="{AB4A5776-17FE-17D9-5B89-D33A045637A8}"/>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62" name="Straight Connector 5061">
                <a:extLst>
                  <a:ext uri="{FF2B5EF4-FFF2-40B4-BE49-F238E27FC236}">
                    <a16:creationId xmlns:a16="http://schemas.microsoft.com/office/drawing/2014/main" id="{3DBAE84D-510D-E0DC-1139-A000D0F53643}"/>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63" name="Group 5062">
            <a:extLst>
              <a:ext uri="{FF2B5EF4-FFF2-40B4-BE49-F238E27FC236}">
                <a16:creationId xmlns:a16="http://schemas.microsoft.com/office/drawing/2014/main" id="{00AA3FC4-6EAF-6C42-8E51-588F1911F422}"/>
              </a:ext>
            </a:extLst>
          </p:cNvPr>
          <p:cNvGrpSpPr/>
          <p:nvPr/>
        </p:nvGrpSpPr>
        <p:grpSpPr>
          <a:xfrm>
            <a:off x="3253265" y="3420050"/>
            <a:ext cx="173861" cy="47021"/>
            <a:chOff x="6468547" y="3900146"/>
            <a:chExt cx="361260" cy="52917"/>
          </a:xfrm>
          <a:solidFill>
            <a:srgbClr val="ED7D00"/>
          </a:solidFill>
        </p:grpSpPr>
        <p:sp>
          <p:nvSpPr>
            <p:cNvPr id="5064" name="Rectangle 5063">
              <a:extLst>
                <a:ext uri="{FF2B5EF4-FFF2-40B4-BE49-F238E27FC236}">
                  <a16:creationId xmlns:a16="http://schemas.microsoft.com/office/drawing/2014/main" id="{EB27D131-E296-2759-A111-2026BC23746D}"/>
                </a:ext>
              </a:extLst>
            </p:cNvPr>
            <p:cNvSpPr/>
            <p:nvPr/>
          </p:nvSpPr>
          <p:spPr>
            <a:xfrm>
              <a:off x="6619621" y="3903745"/>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65" name="Group 5064">
              <a:extLst>
                <a:ext uri="{FF2B5EF4-FFF2-40B4-BE49-F238E27FC236}">
                  <a16:creationId xmlns:a16="http://schemas.microsoft.com/office/drawing/2014/main" id="{F6F75260-60AA-0BA2-BD98-F57840AC7ED9}"/>
                </a:ext>
              </a:extLst>
            </p:cNvPr>
            <p:cNvGrpSpPr/>
            <p:nvPr/>
          </p:nvGrpSpPr>
          <p:grpSpPr>
            <a:xfrm>
              <a:off x="6468547" y="3900146"/>
              <a:ext cx="361260" cy="52917"/>
              <a:chOff x="1765300" y="317500"/>
              <a:chExt cx="681567" cy="241300"/>
            </a:xfrm>
            <a:grpFill/>
          </p:grpSpPr>
          <p:cxnSp>
            <p:nvCxnSpPr>
              <p:cNvPr id="5066" name="Straight Connector 5065">
                <a:extLst>
                  <a:ext uri="{FF2B5EF4-FFF2-40B4-BE49-F238E27FC236}">
                    <a16:creationId xmlns:a16="http://schemas.microsoft.com/office/drawing/2014/main" id="{EBED7BC9-73D0-ECA0-F776-0A987952CAC6}"/>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67" name="Straight Connector 5066">
                <a:extLst>
                  <a:ext uri="{FF2B5EF4-FFF2-40B4-BE49-F238E27FC236}">
                    <a16:creationId xmlns:a16="http://schemas.microsoft.com/office/drawing/2014/main" id="{49546F85-82D0-9073-22C3-B3CC03197C7B}"/>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68" name="Straight Connector 5067">
                <a:extLst>
                  <a:ext uri="{FF2B5EF4-FFF2-40B4-BE49-F238E27FC236}">
                    <a16:creationId xmlns:a16="http://schemas.microsoft.com/office/drawing/2014/main" id="{DB955F8D-2646-E52E-773E-649F59D523B1}"/>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grpSp>
        <p:nvGrpSpPr>
          <p:cNvPr id="5069" name="Group 5068">
            <a:extLst>
              <a:ext uri="{FF2B5EF4-FFF2-40B4-BE49-F238E27FC236}">
                <a16:creationId xmlns:a16="http://schemas.microsoft.com/office/drawing/2014/main" id="{409DBFCB-D58C-26F9-6916-792A3EBC61EB}"/>
              </a:ext>
            </a:extLst>
          </p:cNvPr>
          <p:cNvGrpSpPr/>
          <p:nvPr/>
        </p:nvGrpSpPr>
        <p:grpSpPr>
          <a:xfrm>
            <a:off x="2951372" y="3669434"/>
            <a:ext cx="523444" cy="47021"/>
            <a:chOff x="5841250" y="4185563"/>
            <a:chExt cx="1087651" cy="52917"/>
          </a:xfrm>
          <a:solidFill>
            <a:srgbClr val="ED7D00"/>
          </a:solidFill>
        </p:grpSpPr>
        <p:sp>
          <p:nvSpPr>
            <p:cNvPr id="5070" name="Rectangle 5069">
              <a:extLst>
                <a:ext uri="{FF2B5EF4-FFF2-40B4-BE49-F238E27FC236}">
                  <a16:creationId xmlns:a16="http://schemas.microsoft.com/office/drawing/2014/main" id="{ACB6DEA1-8A02-8E70-2E5D-16CFEDA9C67F}"/>
                </a:ext>
              </a:extLst>
            </p:cNvPr>
            <p:cNvSpPr/>
            <p:nvPr/>
          </p:nvSpPr>
          <p:spPr>
            <a:xfrm>
              <a:off x="6357457" y="4189162"/>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5071" name="Straight Connector 5070">
              <a:extLst>
                <a:ext uri="{FF2B5EF4-FFF2-40B4-BE49-F238E27FC236}">
                  <a16:creationId xmlns:a16="http://schemas.microsoft.com/office/drawing/2014/main" id="{BA035AB9-55D5-B6AE-F202-91E47232B747}"/>
                </a:ext>
              </a:extLst>
            </p:cNvPr>
            <p:cNvCxnSpPr>
              <a:cxnSpLocks/>
            </p:cNvCxnSpPr>
            <p:nvPr/>
          </p:nvCxnSpPr>
          <p:spPr>
            <a:xfrm>
              <a:off x="5841250" y="4185563"/>
              <a:ext cx="0" cy="52917"/>
            </a:xfrm>
            <a:prstGeom prst="line">
              <a:avLst/>
            </a:prstGeom>
            <a:grpFill/>
            <a:ln w="6350" cap="flat" cmpd="sng" algn="ctr">
              <a:solidFill>
                <a:srgbClr val="ED7D00"/>
              </a:solidFill>
              <a:prstDash val="solid"/>
            </a:ln>
            <a:effectLst/>
          </p:spPr>
        </p:cxnSp>
        <p:cxnSp>
          <p:nvCxnSpPr>
            <p:cNvPr id="5072" name="Straight Connector 5071">
              <a:extLst>
                <a:ext uri="{FF2B5EF4-FFF2-40B4-BE49-F238E27FC236}">
                  <a16:creationId xmlns:a16="http://schemas.microsoft.com/office/drawing/2014/main" id="{3B6C67AD-B39E-BC97-4624-17BF084F87D6}"/>
                </a:ext>
              </a:extLst>
            </p:cNvPr>
            <p:cNvCxnSpPr>
              <a:cxnSpLocks/>
            </p:cNvCxnSpPr>
            <p:nvPr/>
          </p:nvCxnSpPr>
          <p:spPr>
            <a:xfrm>
              <a:off x="6928901" y="4185563"/>
              <a:ext cx="0" cy="52917"/>
            </a:xfrm>
            <a:prstGeom prst="line">
              <a:avLst/>
            </a:prstGeom>
            <a:grpFill/>
            <a:ln w="6350" cap="flat" cmpd="sng" algn="ctr">
              <a:solidFill>
                <a:srgbClr val="ED7D00"/>
              </a:solidFill>
              <a:prstDash val="solid"/>
            </a:ln>
            <a:effectLst/>
          </p:spPr>
        </p:cxnSp>
        <p:cxnSp>
          <p:nvCxnSpPr>
            <p:cNvPr id="5073" name="Straight Connector 5072">
              <a:extLst>
                <a:ext uri="{FF2B5EF4-FFF2-40B4-BE49-F238E27FC236}">
                  <a16:creationId xmlns:a16="http://schemas.microsoft.com/office/drawing/2014/main" id="{2AC038E1-EBA0-35C5-CE93-21EF02F78424}"/>
                </a:ext>
              </a:extLst>
            </p:cNvPr>
            <p:cNvCxnSpPr>
              <a:cxnSpLocks/>
            </p:cNvCxnSpPr>
            <p:nvPr/>
          </p:nvCxnSpPr>
          <p:spPr>
            <a:xfrm>
              <a:off x="5841250" y="4212021"/>
              <a:ext cx="1087651" cy="0"/>
            </a:xfrm>
            <a:prstGeom prst="line">
              <a:avLst/>
            </a:prstGeom>
            <a:grpFill/>
            <a:ln w="6350" cap="flat" cmpd="sng" algn="ctr">
              <a:solidFill>
                <a:srgbClr val="ED7D00"/>
              </a:solidFill>
              <a:prstDash val="solid"/>
            </a:ln>
            <a:effectLst/>
          </p:spPr>
        </p:cxnSp>
      </p:grpSp>
      <p:grpSp>
        <p:nvGrpSpPr>
          <p:cNvPr id="5074" name="Group 5073">
            <a:extLst>
              <a:ext uri="{FF2B5EF4-FFF2-40B4-BE49-F238E27FC236}">
                <a16:creationId xmlns:a16="http://schemas.microsoft.com/office/drawing/2014/main" id="{D445F611-2DE3-AE1A-E482-AF93973BEB68}"/>
              </a:ext>
            </a:extLst>
          </p:cNvPr>
          <p:cNvGrpSpPr/>
          <p:nvPr/>
        </p:nvGrpSpPr>
        <p:grpSpPr>
          <a:xfrm>
            <a:off x="3281047" y="3758204"/>
            <a:ext cx="134906" cy="47021"/>
            <a:chOff x="6526275" y="4280701"/>
            <a:chExt cx="280317" cy="52917"/>
          </a:xfrm>
          <a:solidFill>
            <a:srgbClr val="ED7D00"/>
          </a:solidFill>
        </p:grpSpPr>
        <p:sp>
          <p:nvSpPr>
            <p:cNvPr id="5075" name="Rectangle 5074">
              <a:extLst>
                <a:ext uri="{FF2B5EF4-FFF2-40B4-BE49-F238E27FC236}">
                  <a16:creationId xmlns:a16="http://schemas.microsoft.com/office/drawing/2014/main" id="{1ADFD636-C771-AA8D-2FE6-E26FDF929939}"/>
                </a:ext>
              </a:extLst>
            </p:cNvPr>
            <p:cNvSpPr/>
            <p:nvPr/>
          </p:nvSpPr>
          <p:spPr>
            <a:xfrm>
              <a:off x="6636883" y="4284300"/>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cxnSp>
          <p:nvCxnSpPr>
            <p:cNvPr id="5076" name="Straight Connector 5075">
              <a:extLst>
                <a:ext uri="{FF2B5EF4-FFF2-40B4-BE49-F238E27FC236}">
                  <a16:creationId xmlns:a16="http://schemas.microsoft.com/office/drawing/2014/main" id="{7AEB8F37-22C4-2B91-9CC1-D538C51A2D58}"/>
                </a:ext>
              </a:extLst>
            </p:cNvPr>
            <p:cNvCxnSpPr>
              <a:cxnSpLocks/>
            </p:cNvCxnSpPr>
            <p:nvPr/>
          </p:nvCxnSpPr>
          <p:spPr>
            <a:xfrm>
              <a:off x="6526275" y="4280701"/>
              <a:ext cx="0" cy="52917"/>
            </a:xfrm>
            <a:prstGeom prst="line">
              <a:avLst/>
            </a:prstGeom>
            <a:grpFill/>
            <a:ln w="6350" cap="flat" cmpd="sng" algn="ctr">
              <a:solidFill>
                <a:srgbClr val="ED7D00"/>
              </a:solidFill>
              <a:prstDash val="solid"/>
            </a:ln>
            <a:effectLst/>
          </p:spPr>
        </p:cxnSp>
        <p:cxnSp>
          <p:nvCxnSpPr>
            <p:cNvPr id="5077" name="Straight Connector 5076">
              <a:extLst>
                <a:ext uri="{FF2B5EF4-FFF2-40B4-BE49-F238E27FC236}">
                  <a16:creationId xmlns:a16="http://schemas.microsoft.com/office/drawing/2014/main" id="{9192FF95-2D89-66AC-8A58-9C9B904FD55E}"/>
                </a:ext>
              </a:extLst>
            </p:cNvPr>
            <p:cNvCxnSpPr>
              <a:cxnSpLocks/>
            </p:cNvCxnSpPr>
            <p:nvPr/>
          </p:nvCxnSpPr>
          <p:spPr>
            <a:xfrm>
              <a:off x="6806592" y="4280701"/>
              <a:ext cx="0" cy="52917"/>
            </a:xfrm>
            <a:prstGeom prst="line">
              <a:avLst/>
            </a:prstGeom>
            <a:grpFill/>
            <a:ln w="6350" cap="flat" cmpd="sng" algn="ctr">
              <a:solidFill>
                <a:srgbClr val="ED7D00"/>
              </a:solidFill>
              <a:prstDash val="solid"/>
            </a:ln>
            <a:effectLst/>
          </p:spPr>
        </p:cxnSp>
        <p:cxnSp>
          <p:nvCxnSpPr>
            <p:cNvPr id="5078" name="Straight Connector 5077">
              <a:extLst>
                <a:ext uri="{FF2B5EF4-FFF2-40B4-BE49-F238E27FC236}">
                  <a16:creationId xmlns:a16="http://schemas.microsoft.com/office/drawing/2014/main" id="{8853A8E7-9C9C-77BC-33B9-58C4451A1E3C}"/>
                </a:ext>
              </a:extLst>
            </p:cNvPr>
            <p:cNvCxnSpPr>
              <a:cxnSpLocks/>
            </p:cNvCxnSpPr>
            <p:nvPr/>
          </p:nvCxnSpPr>
          <p:spPr>
            <a:xfrm>
              <a:off x="6526275" y="4307159"/>
              <a:ext cx="280317" cy="0"/>
            </a:xfrm>
            <a:prstGeom prst="line">
              <a:avLst/>
            </a:prstGeom>
            <a:grpFill/>
            <a:ln w="6350" cap="flat" cmpd="sng" algn="ctr">
              <a:solidFill>
                <a:srgbClr val="ED7D00"/>
              </a:solidFill>
              <a:prstDash val="solid"/>
            </a:ln>
            <a:effectLst/>
          </p:spPr>
        </p:cxnSp>
      </p:grpSp>
      <p:grpSp>
        <p:nvGrpSpPr>
          <p:cNvPr id="5079" name="Group 5078">
            <a:extLst>
              <a:ext uri="{FF2B5EF4-FFF2-40B4-BE49-F238E27FC236}">
                <a16:creationId xmlns:a16="http://schemas.microsoft.com/office/drawing/2014/main" id="{8E0DB6C4-2820-D084-0982-7FE14F8F93DA}"/>
              </a:ext>
            </a:extLst>
          </p:cNvPr>
          <p:cNvGrpSpPr/>
          <p:nvPr/>
        </p:nvGrpSpPr>
        <p:grpSpPr>
          <a:xfrm>
            <a:off x="3238749" y="3506704"/>
            <a:ext cx="204440" cy="47021"/>
            <a:chOff x="6438384" y="3995285"/>
            <a:chExt cx="424800" cy="52917"/>
          </a:xfrm>
          <a:solidFill>
            <a:srgbClr val="ED7D00"/>
          </a:solidFill>
        </p:grpSpPr>
        <p:sp>
          <p:nvSpPr>
            <p:cNvPr id="5080" name="Rectangle 5079">
              <a:extLst>
                <a:ext uri="{FF2B5EF4-FFF2-40B4-BE49-F238E27FC236}">
                  <a16:creationId xmlns:a16="http://schemas.microsoft.com/office/drawing/2014/main" id="{CBD98A9D-5DB9-4BAB-F0D9-115279BE138C}"/>
                </a:ext>
              </a:extLst>
            </p:cNvPr>
            <p:cNvSpPr/>
            <p:nvPr/>
          </p:nvSpPr>
          <p:spPr>
            <a:xfrm>
              <a:off x="6622795" y="3998884"/>
              <a:ext cx="45718" cy="45719"/>
            </a:xfrm>
            <a:prstGeom prst="rect">
              <a:avLst/>
            </a:prstGeom>
            <a:grpFill/>
            <a:ln w="6350" cap="flat">
              <a:solidFill>
                <a:srgbClr val="ED7D0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grpSp>
          <p:nvGrpSpPr>
            <p:cNvPr id="5081" name="Group 5080">
              <a:extLst>
                <a:ext uri="{FF2B5EF4-FFF2-40B4-BE49-F238E27FC236}">
                  <a16:creationId xmlns:a16="http://schemas.microsoft.com/office/drawing/2014/main" id="{635F046C-75E8-FF71-36DB-B95BF7A19F77}"/>
                </a:ext>
              </a:extLst>
            </p:cNvPr>
            <p:cNvGrpSpPr/>
            <p:nvPr/>
          </p:nvGrpSpPr>
          <p:grpSpPr>
            <a:xfrm>
              <a:off x="6438384" y="3995285"/>
              <a:ext cx="424800" cy="52917"/>
              <a:chOff x="1765300" y="317500"/>
              <a:chExt cx="681567" cy="241300"/>
            </a:xfrm>
            <a:grpFill/>
          </p:grpSpPr>
          <p:cxnSp>
            <p:nvCxnSpPr>
              <p:cNvPr id="5082" name="Straight Connector 5081">
                <a:extLst>
                  <a:ext uri="{FF2B5EF4-FFF2-40B4-BE49-F238E27FC236}">
                    <a16:creationId xmlns:a16="http://schemas.microsoft.com/office/drawing/2014/main" id="{EAEBE6BE-CAEC-CD7C-09C2-3569D0439DFC}"/>
                  </a:ext>
                </a:extLst>
              </p:cNvPr>
              <p:cNvCxnSpPr/>
              <p:nvPr/>
            </p:nvCxnSpPr>
            <p:spPr>
              <a:xfrm>
                <a:off x="1765300" y="317500"/>
                <a:ext cx="0" cy="241300"/>
              </a:xfrm>
              <a:prstGeom prst="line">
                <a:avLst/>
              </a:prstGeom>
              <a:grpFill/>
              <a:ln w="6350" cap="flat" cmpd="sng" algn="ctr">
                <a:solidFill>
                  <a:srgbClr val="ED7D00"/>
                </a:solidFill>
                <a:prstDash val="solid"/>
              </a:ln>
              <a:effectLst/>
            </p:spPr>
          </p:cxnSp>
          <p:cxnSp>
            <p:nvCxnSpPr>
              <p:cNvPr id="5083" name="Straight Connector 5082">
                <a:extLst>
                  <a:ext uri="{FF2B5EF4-FFF2-40B4-BE49-F238E27FC236}">
                    <a16:creationId xmlns:a16="http://schemas.microsoft.com/office/drawing/2014/main" id="{1E0EAEE6-25CC-DCEC-3599-178DC681C001}"/>
                  </a:ext>
                </a:extLst>
              </p:cNvPr>
              <p:cNvCxnSpPr/>
              <p:nvPr/>
            </p:nvCxnSpPr>
            <p:spPr>
              <a:xfrm>
                <a:off x="2446867" y="317500"/>
                <a:ext cx="0" cy="241300"/>
              </a:xfrm>
              <a:prstGeom prst="line">
                <a:avLst/>
              </a:prstGeom>
              <a:grpFill/>
              <a:ln w="6350" cap="flat" cmpd="sng" algn="ctr">
                <a:solidFill>
                  <a:srgbClr val="ED7D00"/>
                </a:solidFill>
                <a:prstDash val="solid"/>
              </a:ln>
              <a:effectLst/>
            </p:spPr>
          </p:cxnSp>
          <p:cxnSp>
            <p:nvCxnSpPr>
              <p:cNvPr id="5084" name="Straight Connector 5083">
                <a:extLst>
                  <a:ext uri="{FF2B5EF4-FFF2-40B4-BE49-F238E27FC236}">
                    <a16:creationId xmlns:a16="http://schemas.microsoft.com/office/drawing/2014/main" id="{D1EFB061-2A2A-760E-8D69-81875E652DEA}"/>
                  </a:ext>
                </a:extLst>
              </p:cNvPr>
              <p:cNvCxnSpPr/>
              <p:nvPr/>
            </p:nvCxnSpPr>
            <p:spPr>
              <a:xfrm>
                <a:off x="1765300" y="438150"/>
                <a:ext cx="681567" cy="0"/>
              </a:xfrm>
              <a:prstGeom prst="line">
                <a:avLst/>
              </a:prstGeom>
              <a:grpFill/>
              <a:ln w="6350" cap="flat" cmpd="sng" algn="ctr">
                <a:solidFill>
                  <a:srgbClr val="ED7D00"/>
                </a:solidFill>
                <a:prstDash val="solid"/>
              </a:ln>
              <a:effectLst/>
            </p:spPr>
          </p:cxnSp>
        </p:grpSp>
      </p:grpSp>
      <p:sp>
        <p:nvSpPr>
          <p:cNvPr id="5085" name="TextBox 5084">
            <a:extLst>
              <a:ext uri="{FF2B5EF4-FFF2-40B4-BE49-F238E27FC236}">
                <a16:creationId xmlns:a16="http://schemas.microsoft.com/office/drawing/2014/main" id="{34264204-A727-6ACB-F2FF-D269F42F90E0}"/>
              </a:ext>
            </a:extLst>
          </p:cNvPr>
          <p:cNvSpPr txBox="1"/>
          <p:nvPr/>
        </p:nvSpPr>
        <p:spPr>
          <a:xfrm>
            <a:off x="2666125" y="4118672"/>
            <a:ext cx="776364" cy="75085"/>
          </a:xfrm>
          <a:prstGeom prst="rect">
            <a:avLst/>
          </a:prstGeom>
          <a:noFill/>
        </p:spPr>
        <p:txBody>
          <a:bodyPr wrap="square" lIns="0" tIns="0" rIns="0" bIns="0" rtlCol="0" anchor="ctr">
            <a:spAutoFit/>
          </a:bodyPr>
          <a:lstStyle/>
          <a:p>
            <a:pPr algn="r"/>
            <a:r>
              <a:rPr lang="en-US" sz="488" b="1">
                <a:ln/>
                <a:solidFill>
                  <a:srgbClr val="231F20"/>
                </a:solidFill>
                <a:latin typeface="Arial"/>
                <a:cs typeface="Arial"/>
                <a:sym typeface="Arial"/>
                <a:rtl val="0"/>
              </a:rPr>
              <a:t>Asundexian better</a:t>
            </a:r>
          </a:p>
        </p:txBody>
      </p:sp>
      <p:sp>
        <p:nvSpPr>
          <p:cNvPr id="5086" name="TextBox 5085">
            <a:extLst>
              <a:ext uri="{FF2B5EF4-FFF2-40B4-BE49-F238E27FC236}">
                <a16:creationId xmlns:a16="http://schemas.microsoft.com/office/drawing/2014/main" id="{003638FB-19A6-B4AF-D2DD-69B13CD8F199}"/>
              </a:ext>
            </a:extLst>
          </p:cNvPr>
          <p:cNvSpPr txBox="1"/>
          <p:nvPr/>
        </p:nvSpPr>
        <p:spPr>
          <a:xfrm>
            <a:off x="3419244" y="3969345"/>
            <a:ext cx="160300" cy="75085"/>
          </a:xfrm>
          <a:prstGeom prst="rect">
            <a:avLst/>
          </a:prstGeom>
          <a:noFill/>
        </p:spPr>
        <p:txBody>
          <a:bodyPr wrap="none" lIns="0" tIns="0" rIns="0" bIns="0" rtlCol="0" anchor="ctr">
            <a:spAutoFit/>
          </a:bodyPr>
          <a:lstStyle/>
          <a:p>
            <a:pPr algn="ctr"/>
            <a:r>
              <a:rPr lang="en-US" sz="488" b="1">
                <a:ln/>
                <a:solidFill>
                  <a:srgbClr val="231F20"/>
                </a:solidFill>
                <a:latin typeface="Arial"/>
                <a:cs typeface="Arial"/>
                <a:sym typeface="Arial"/>
                <a:rtl val="0"/>
              </a:rPr>
              <a:t>csHR</a:t>
            </a:r>
          </a:p>
        </p:txBody>
      </p:sp>
      <p:sp>
        <p:nvSpPr>
          <p:cNvPr id="5087" name="Freeform: Shape 1435">
            <a:extLst>
              <a:ext uri="{FF2B5EF4-FFF2-40B4-BE49-F238E27FC236}">
                <a16:creationId xmlns:a16="http://schemas.microsoft.com/office/drawing/2014/main" id="{9B58EACF-B22A-697F-84F7-98B80D9E6CED}"/>
              </a:ext>
            </a:extLst>
          </p:cNvPr>
          <p:cNvSpPr/>
          <p:nvPr/>
        </p:nvSpPr>
        <p:spPr>
          <a:xfrm>
            <a:off x="2634727" y="4074333"/>
            <a:ext cx="816173" cy="7934"/>
          </a:xfrm>
          <a:custGeom>
            <a:avLst/>
            <a:gdLst>
              <a:gd name="csX0" fmla="*/ 0 w 508903"/>
              <a:gd name="csY0" fmla="*/ 0 h 8929"/>
              <a:gd name="csX1" fmla="*/ 508903 w 508903"/>
              <a:gd name="csY1" fmla="*/ 0 h 8929"/>
            </a:gdLst>
            <a:ahLst/>
            <a:cxnLst>
              <a:cxn ang="0">
                <a:pos x="csX0" y="csY0"/>
              </a:cxn>
              <a:cxn ang="0">
                <a:pos x="csX1" y="csY1"/>
              </a:cxn>
            </a:cxnLst>
            <a:rect l="l" t="t" r="r" b="b"/>
            <a:pathLst>
              <a:path w="508903" h="8929">
                <a:moveTo>
                  <a:pt x="0" y="0"/>
                </a:moveTo>
                <a:lnTo>
                  <a:pt x="508903" y="0"/>
                </a:lnTo>
              </a:path>
            </a:pathLst>
          </a:custGeom>
          <a:noFill/>
          <a:ln w="9525" cap="flat" cmpd="sng" algn="ctr">
            <a:solidFill>
              <a:srgbClr val="515F34">
                <a:shade val="95000"/>
                <a:satMod val="105000"/>
              </a:srgbClr>
            </a:solidFill>
            <a:prstDash val="solid"/>
            <a:headEnd type="arrow"/>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5088" name="TextBox 5087">
            <a:extLst>
              <a:ext uri="{FF2B5EF4-FFF2-40B4-BE49-F238E27FC236}">
                <a16:creationId xmlns:a16="http://schemas.microsoft.com/office/drawing/2014/main" id="{6F1A250A-62F3-0D06-27D9-8C751F1ED067}"/>
              </a:ext>
            </a:extLst>
          </p:cNvPr>
          <p:cNvSpPr txBox="1"/>
          <p:nvPr/>
        </p:nvSpPr>
        <p:spPr>
          <a:xfrm>
            <a:off x="2632576" y="3888820"/>
            <a:ext cx="88166" cy="75085"/>
          </a:xfrm>
          <a:prstGeom prst="rect">
            <a:avLst/>
          </a:prstGeom>
          <a:noFill/>
        </p:spPr>
        <p:txBody>
          <a:bodyPr wrap="none" lIns="0" tIns="0" rIns="0" bIns="0" rtlCol="0" anchor="ctr">
            <a:spAutoFit/>
          </a:bodyPr>
          <a:lstStyle/>
          <a:p>
            <a:pPr algn="ctr"/>
            <a:r>
              <a:rPr lang="en-US" sz="488">
                <a:ln/>
                <a:solidFill>
                  <a:srgbClr val="231F20"/>
                </a:solidFill>
                <a:latin typeface="Arial"/>
                <a:cs typeface="Arial"/>
                <a:sym typeface="Arial"/>
                <a:rtl val="0"/>
              </a:rPr>
              <a:t>0.2</a:t>
            </a:r>
          </a:p>
        </p:txBody>
      </p:sp>
      <p:sp>
        <p:nvSpPr>
          <p:cNvPr id="5089" name="TextBox 5088">
            <a:extLst>
              <a:ext uri="{FF2B5EF4-FFF2-40B4-BE49-F238E27FC236}">
                <a16:creationId xmlns:a16="http://schemas.microsoft.com/office/drawing/2014/main" id="{3338706E-BD1C-154C-1F52-34C388CDD5F7}"/>
              </a:ext>
            </a:extLst>
          </p:cNvPr>
          <p:cNvSpPr txBox="1"/>
          <p:nvPr/>
        </p:nvSpPr>
        <p:spPr>
          <a:xfrm>
            <a:off x="3828354" y="3888820"/>
            <a:ext cx="35267" cy="75085"/>
          </a:xfrm>
          <a:prstGeom prst="rect">
            <a:avLst/>
          </a:prstGeom>
          <a:noFill/>
        </p:spPr>
        <p:txBody>
          <a:bodyPr wrap="none" lIns="0" tIns="0" rIns="0" bIns="0" rtlCol="0" anchor="ctr">
            <a:spAutoFit/>
          </a:bodyPr>
          <a:lstStyle/>
          <a:p>
            <a:pPr algn="ctr"/>
            <a:r>
              <a:rPr lang="en-US" sz="488">
                <a:ln/>
                <a:solidFill>
                  <a:srgbClr val="231F20"/>
                </a:solidFill>
                <a:latin typeface="Arial"/>
                <a:cs typeface="Arial"/>
                <a:sym typeface="Arial"/>
                <a:rtl val="0"/>
              </a:rPr>
              <a:t>2</a:t>
            </a:r>
          </a:p>
        </p:txBody>
      </p:sp>
      <p:sp>
        <p:nvSpPr>
          <p:cNvPr id="5090" name="Freeform: Shape 1438">
            <a:extLst>
              <a:ext uri="{FF2B5EF4-FFF2-40B4-BE49-F238E27FC236}">
                <a16:creationId xmlns:a16="http://schemas.microsoft.com/office/drawing/2014/main" id="{B69B1B72-6831-1358-3E38-F61BA17771AE}"/>
              </a:ext>
            </a:extLst>
          </p:cNvPr>
          <p:cNvSpPr/>
          <p:nvPr/>
        </p:nvSpPr>
        <p:spPr>
          <a:xfrm>
            <a:off x="3543559" y="4074333"/>
            <a:ext cx="316787" cy="7934"/>
          </a:xfrm>
          <a:custGeom>
            <a:avLst/>
            <a:gdLst>
              <a:gd name="csX0" fmla="*/ 0 w 197524"/>
              <a:gd name="csY0" fmla="*/ 0 h 8929"/>
              <a:gd name="csX1" fmla="*/ 197525 w 197524"/>
              <a:gd name="csY1" fmla="*/ 0 h 8929"/>
            </a:gdLst>
            <a:ahLst/>
            <a:cxnLst>
              <a:cxn ang="0">
                <a:pos x="csX0" y="csY0"/>
              </a:cxn>
              <a:cxn ang="0">
                <a:pos x="csX1" y="csY1"/>
              </a:cxn>
            </a:cxnLst>
            <a:rect l="l" t="t" r="r" b="b"/>
            <a:pathLst>
              <a:path w="197524" h="8929">
                <a:moveTo>
                  <a:pt x="0" y="0"/>
                </a:moveTo>
                <a:lnTo>
                  <a:pt x="197525" y="0"/>
                </a:lnTo>
              </a:path>
            </a:pathLst>
          </a:custGeom>
          <a:noFill/>
          <a:ln w="9525" cap="flat" cmpd="sng" algn="ctr">
            <a:solidFill>
              <a:srgbClr val="515F34">
                <a:shade val="95000"/>
                <a:satMod val="105000"/>
              </a:srgbClr>
            </a:solidFill>
            <a:prstDash val="solid"/>
            <a:tailEnd type="arrow"/>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5091" name="TextBox 5090">
            <a:extLst>
              <a:ext uri="{FF2B5EF4-FFF2-40B4-BE49-F238E27FC236}">
                <a16:creationId xmlns:a16="http://schemas.microsoft.com/office/drawing/2014/main" id="{E5D2AB10-40A6-28BD-4734-D7920B3FEAF5}"/>
              </a:ext>
            </a:extLst>
          </p:cNvPr>
          <p:cNvSpPr txBox="1"/>
          <p:nvPr/>
        </p:nvSpPr>
        <p:spPr>
          <a:xfrm>
            <a:off x="3476909" y="3888820"/>
            <a:ext cx="35267" cy="75085"/>
          </a:xfrm>
          <a:prstGeom prst="rect">
            <a:avLst/>
          </a:prstGeom>
          <a:noFill/>
        </p:spPr>
        <p:txBody>
          <a:bodyPr wrap="none" lIns="0" tIns="0" rIns="0" bIns="0" rtlCol="0" anchor="ctr">
            <a:spAutoFit/>
          </a:bodyPr>
          <a:lstStyle/>
          <a:p>
            <a:pPr algn="ctr"/>
            <a:r>
              <a:rPr lang="en-US" sz="488">
                <a:ln/>
                <a:solidFill>
                  <a:srgbClr val="231F20"/>
                </a:solidFill>
                <a:latin typeface="Arial"/>
                <a:cs typeface="Arial"/>
                <a:sym typeface="Arial"/>
                <a:rtl val="0"/>
              </a:rPr>
              <a:t>1</a:t>
            </a:r>
          </a:p>
        </p:txBody>
      </p:sp>
      <p:sp>
        <p:nvSpPr>
          <p:cNvPr id="5092" name="Freeform: Shape 1440">
            <a:extLst>
              <a:ext uri="{FF2B5EF4-FFF2-40B4-BE49-F238E27FC236}">
                <a16:creationId xmlns:a16="http://schemas.microsoft.com/office/drawing/2014/main" id="{AA66480D-B0D7-5E58-BDED-892F5CECBD2E}"/>
              </a:ext>
            </a:extLst>
          </p:cNvPr>
          <p:cNvSpPr/>
          <p:nvPr/>
        </p:nvSpPr>
        <p:spPr>
          <a:xfrm>
            <a:off x="2676690" y="3859430"/>
            <a:ext cx="1169191" cy="7934"/>
          </a:xfrm>
          <a:custGeom>
            <a:avLst/>
            <a:gdLst>
              <a:gd name="csX0" fmla="*/ 0 w 729019"/>
              <a:gd name="csY0" fmla="*/ 0 h 8929"/>
              <a:gd name="csX1" fmla="*/ 729020 w 729019"/>
              <a:gd name="csY1" fmla="*/ 0 h 8929"/>
            </a:gdLst>
            <a:ahLst/>
            <a:cxnLst>
              <a:cxn ang="0">
                <a:pos x="csX0" y="csY0"/>
              </a:cxn>
              <a:cxn ang="0">
                <a:pos x="csX1" y="csY1"/>
              </a:cxn>
            </a:cxnLst>
            <a:rect l="l" t="t" r="r" b="b"/>
            <a:pathLst>
              <a:path w="729019" h="8929">
                <a:moveTo>
                  <a:pt x="0" y="0"/>
                </a:moveTo>
                <a:lnTo>
                  <a:pt x="729020" y="0"/>
                </a:lnTo>
              </a:path>
            </a:pathLst>
          </a:custGeom>
          <a:noFill/>
          <a:ln w="9525" cap="flat" cmpd="sng" algn="ctr">
            <a:solidFill>
              <a:srgbClr val="515F34">
                <a:shade val="95000"/>
                <a:satMod val="105000"/>
              </a:srgb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5093" name="Freeform: Shape 1441">
            <a:extLst>
              <a:ext uri="{FF2B5EF4-FFF2-40B4-BE49-F238E27FC236}">
                <a16:creationId xmlns:a16="http://schemas.microsoft.com/office/drawing/2014/main" id="{29B4F386-9A49-4DCC-4D9C-B4198E52AD37}"/>
              </a:ext>
            </a:extLst>
          </p:cNvPr>
          <p:cNvSpPr/>
          <p:nvPr/>
        </p:nvSpPr>
        <p:spPr>
          <a:xfrm>
            <a:off x="3845882" y="3860302"/>
            <a:ext cx="14321" cy="15472"/>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ln w="8919" cap="sq">
            <a:solidFill>
              <a:srgbClr val="231F2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094" name="Freeform: Shape 1442">
            <a:extLst>
              <a:ext uri="{FF2B5EF4-FFF2-40B4-BE49-F238E27FC236}">
                <a16:creationId xmlns:a16="http://schemas.microsoft.com/office/drawing/2014/main" id="{2823453E-32E2-93D2-030B-25EDCF3D942A}"/>
              </a:ext>
            </a:extLst>
          </p:cNvPr>
          <p:cNvSpPr/>
          <p:nvPr/>
        </p:nvSpPr>
        <p:spPr>
          <a:xfrm>
            <a:off x="3495151" y="3860302"/>
            <a:ext cx="14321" cy="15472"/>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ln w="8919" cap="sq">
            <a:solidFill>
              <a:srgbClr val="231F2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095" name="Freeform: Shape 1443">
            <a:extLst>
              <a:ext uri="{FF2B5EF4-FFF2-40B4-BE49-F238E27FC236}">
                <a16:creationId xmlns:a16="http://schemas.microsoft.com/office/drawing/2014/main" id="{D4E365F0-48C8-100A-FA30-1C31AD3C066C}"/>
              </a:ext>
            </a:extLst>
          </p:cNvPr>
          <p:cNvSpPr/>
          <p:nvPr/>
        </p:nvSpPr>
        <p:spPr>
          <a:xfrm>
            <a:off x="2677261" y="3860302"/>
            <a:ext cx="14321" cy="15472"/>
          </a:xfrm>
          <a:custGeom>
            <a:avLst/>
            <a:gdLst>
              <a:gd name="csX0" fmla="*/ 0 w 8929"/>
              <a:gd name="csY0" fmla="*/ 17413 h 17412"/>
              <a:gd name="csX1" fmla="*/ 0 w 8929"/>
              <a:gd name="csY1" fmla="*/ 0 h 17412"/>
            </a:gdLst>
            <a:ahLst/>
            <a:cxnLst>
              <a:cxn ang="0">
                <a:pos x="csX0" y="csY0"/>
              </a:cxn>
              <a:cxn ang="0">
                <a:pos x="csX1" y="csY1"/>
              </a:cxn>
            </a:cxnLst>
            <a:rect l="l" t="t" r="r" b="b"/>
            <a:pathLst>
              <a:path w="8929" h="17412">
                <a:moveTo>
                  <a:pt x="0" y="17413"/>
                </a:moveTo>
                <a:lnTo>
                  <a:pt x="0" y="0"/>
                </a:lnTo>
              </a:path>
            </a:pathLst>
          </a:custGeom>
          <a:ln w="8919" cap="sq">
            <a:solidFill>
              <a:srgbClr val="231F20"/>
            </a:solidFill>
            <a:prstDash val="solid"/>
            <a:miter/>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endParaRPr>
          </a:p>
        </p:txBody>
      </p:sp>
      <p:sp>
        <p:nvSpPr>
          <p:cNvPr id="5096" name="TextBox 5095">
            <a:extLst>
              <a:ext uri="{FF2B5EF4-FFF2-40B4-BE49-F238E27FC236}">
                <a16:creationId xmlns:a16="http://schemas.microsoft.com/office/drawing/2014/main" id="{24268DDD-7A55-303B-FDF8-F159A0A57BF2}"/>
              </a:ext>
            </a:extLst>
          </p:cNvPr>
          <p:cNvSpPr txBox="1"/>
          <p:nvPr/>
        </p:nvSpPr>
        <p:spPr>
          <a:xfrm>
            <a:off x="3556395" y="4118672"/>
            <a:ext cx="535851" cy="75085"/>
          </a:xfrm>
          <a:prstGeom prst="rect">
            <a:avLst/>
          </a:prstGeom>
          <a:noFill/>
        </p:spPr>
        <p:txBody>
          <a:bodyPr wrap="square" lIns="0" tIns="0" rIns="0" bIns="0" rtlCol="0" anchor="ctr">
            <a:spAutoFit/>
          </a:bodyPr>
          <a:lstStyle/>
          <a:p>
            <a:r>
              <a:rPr lang="en-US" sz="488" b="1">
                <a:ln/>
                <a:solidFill>
                  <a:srgbClr val="231F20"/>
                </a:solidFill>
                <a:latin typeface="Arial"/>
                <a:cs typeface="Arial"/>
                <a:sym typeface="Arial"/>
                <a:rtl val="0"/>
              </a:rPr>
              <a:t>Placebo better</a:t>
            </a:r>
          </a:p>
        </p:txBody>
      </p:sp>
      <p:cxnSp>
        <p:nvCxnSpPr>
          <p:cNvPr id="5097" name="Straight Connector 5096">
            <a:extLst>
              <a:ext uri="{FF2B5EF4-FFF2-40B4-BE49-F238E27FC236}">
                <a16:creationId xmlns:a16="http://schemas.microsoft.com/office/drawing/2014/main" id="{7D3F78E7-AABE-297D-8967-6D4699D5C513}"/>
              </a:ext>
            </a:extLst>
          </p:cNvPr>
          <p:cNvCxnSpPr>
            <a:cxnSpLocks/>
          </p:cNvCxnSpPr>
          <p:nvPr/>
        </p:nvCxnSpPr>
        <p:spPr>
          <a:xfrm>
            <a:off x="3493665" y="945068"/>
            <a:ext cx="0" cy="2917816"/>
          </a:xfrm>
          <a:prstGeom prst="line">
            <a:avLst/>
          </a:prstGeom>
          <a:noFill/>
          <a:ln w="9525" cap="flat" cmpd="sng" algn="ctr">
            <a:solidFill>
              <a:srgbClr val="515F34">
                <a:shade val="95000"/>
                <a:satMod val="105000"/>
              </a:srgbClr>
            </a:solidFill>
            <a:prstDash val="solid"/>
          </a:ln>
          <a:effectLst/>
        </p:spPr>
      </p:cxnSp>
      <p:pic>
        <p:nvPicPr>
          <p:cNvPr id="5099" name="Picture 5098" descr="A bird with a beak on a black background&#10;&#10;AI-generated content may be incorrect.">
            <a:extLst>
              <a:ext uri="{FF2B5EF4-FFF2-40B4-BE49-F238E27FC236}">
                <a16:creationId xmlns:a16="http://schemas.microsoft.com/office/drawing/2014/main" id="{8A2ACB60-4599-D488-93E1-29FB50458096}"/>
              </a:ext>
            </a:extLst>
          </p:cNvPr>
          <p:cNvPicPr>
            <a:picLocks noChangeAspect="1"/>
          </p:cNvPicPr>
          <p:nvPr/>
        </p:nvPicPr>
        <p:blipFill>
          <a:blip r:embed="rId3"/>
          <a:stretch>
            <a:fillRect/>
          </a:stretch>
        </p:blipFill>
        <p:spPr>
          <a:xfrm>
            <a:off x="8055672" y="224398"/>
            <a:ext cx="904115" cy="448889"/>
          </a:xfrm>
          <a:prstGeom prst="rect">
            <a:avLst/>
          </a:prstGeom>
        </p:spPr>
      </p:pic>
    </p:spTree>
    <p:extLst>
      <p:ext uri="{BB962C8B-B14F-4D97-AF65-F5344CB8AC3E}">
        <p14:creationId xmlns:p14="http://schemas.microsoft.com/office/powerpoint/2010/main" val="1916689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BE14-1377-A6E9-C940-076085FFA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7C8CBA-C91F-878C-8F03-0366FAE09CB0}"/>
              </a:ext>
            </a:extLst>
          </p:cNvPr>
          <p:cNvSpPr>
            <a:spLocks noGrp="1"/>
          </p:cNvSpPr>
          <p:nvPr>
            <p:ph type="title"/>
          </p:nvPr>
        </p:nvSpPr>
        <p:spPr/>
        <p:txBody>
          <a:bodyPr/>
          <a:lstStyle/>
          <a:p>
            <a:r>
              <a:rPr lang="en-US"/>
              <a:t>Consistent efficacy of </a:t>
            </a:r>
            <a:r>
              <a:rPr lang="en-US" err="1"/>
              <a:t>asundexian</a:t>
            </a:r>
            <a:r>
              <a:rPr lang="en-US"/>
              <a:t> was observed irrespective </a:t>
            </a:r>
            <a:br>
              <a:rPr lang="en-US"/>
            </a:br>
            <a:r>
              <a:rPr lang="en-US"/>
              <a:t>of underlying etiology </a:t>
            </a:r>
          </a:p>
        </p:txBody>
      </p:sp>
      <p:sp>
        <p:nvSpPr>
          <p:cNvPr id="1523" name="Text Placeholder 1522">
            <a:extLst>
              <a:ext uri="{FF2B5EF4-FFF2-40B4-BE49-F238E27FC236}">
                <a16:creationId xmlns:a16="http://schemas.microsoft.com/office/drawing/2014/main" id="{0C452479-3F98-3BA6-A200-ED0694DC7AC9}"/>
              </a:ext>
            </a:extLst>
          </p:cNvPr>
          <p:cNvSpPr>
            <a:spLocks noGrp="1"/>
          </p:cNvSpPr>
          <p:nvPr>
            <p:ph type="body" sz="quarter" idx="14"/>
          </p:nvPr>
        </p:nvSpPr>
        <p:spPr>
          <a:xfrm>
            <a:off x="359569" y="4377219"/>
            <a:ext cx="8424000" cy="350352"/>
          </a:xfrm>
        </p:spPr>
        <p:txBody>
          <a:bodyPr/>
          <a:lstStyle/>
          <a:p>
            <a:pPr fontAlgn="auto">
              <a:spcAft>
                <a:spcPts val="0"/>
              </a:spcAft>
            </a:pPr>
            <a:r>
              <a:rPr lang="en-US">
                <a:solidFill>
                  <a:schemeClr val="accent2"/>
                </a:solidFill>
              </a:rPr>
              <a:t>*Cumulative incidence curves are truncated at Day 820; </a:t>
            </a:r>
            <a:r>
              <a:rPr lang="en-US" baseline="30000">
                <a:solidFill>
                  <a:schemeClr val="accent2"/>
                </a:solidFill>
              </a:rPr>
              <a:t>†</a:t>
            </a:r>
            <a:r>
              <a:rPr lang="en-US" err="1">
                <a:solidFill>
                  <a:schemeClr val="accent2"/>
                </a:solidFill>
              </a:rPr>
              <a:t>csHRs</a:t>
            </a:r>
            <a:r>
              <a:rPr lang="en-US">
                <a:solidFill>
                  <a:schemeClr val="accent2"/>
                </a:solidFill>
              </a:rPr>
              <a:t> are estimated from stratified cox proportional hazards model (stratified by baseline intention of T); </a:t>
            </a:r>
            <a:r>
              <a:rPr lang="en-US" baseline="30000">
                <a:solidFill>
                  <a:schemeClr val="accent2"/>
                </a:solidFill>
              </a:rPr>
              <a:t>‡</a:t>
            </a:r>
            <a:r>
              <a:rPr lang="en-US">
                <a:solidFill>
                  <a:schemeClr val="accent2"/>
                </a:solidFill>
              </a:rPr>
              <a:t>Ischemic stroke here includes undetermined stroke; </a:t>
            </a:r>
            <a:r>
              <a:rPr lang="en-US" baseline="30000">
                <a:solidFill>
                  <a:schemeClr val="accent2"/>
                </a:solidFill>
              </a:rPr>
              <a:t>§</a:t>
            </a:r>
            <a:r>
              <a:rPr lang="en-US">
                <a:solidFill>
                  <a:schemeClr val="accent2"/>
                </a:solidFill>
              </a:rPr>
              <a:t>Stroke of any type during the trial associated with a mRS of ≥3 at 90 days after the recurrent stroke or an increase of 1 point if the last available mRS before the recurrent stroke event was ≥3.</a:t>
            </a:r>
          </a:p>
          <a:p>
            <a:pPr fontAlgn="auto">
              <a:spcAft>
                <a:spcPts val="0"/>
              </a:spcAft>
            </a:pPr>
            <a:r>
              <a:rPr lang="en-US">
                <a:solidFill>
                  <a:schemeClr val="accent2"/>
                </a:solidFill>
              </a:rPr>
              <a:t>CI, confidence interval; </a:t>
            </a:r>
            <a:r>
              <a:rPr lang="en-US" err="1">
                <a:solidFill>
                  <a:schemeClr val="accent2"/>
                </a:solidFill>
              </a:rPr>
              <a:t>csHR</a:t>
            </a:r>
            <a:r>
              <a:rPr lang="en-US">
                <a:solidFill>
                  <a:schemeClr val="accent2"/>
                </a:solidFill>
              </a:rPr>
              <a:t>, cause-specific hazard ratio; HR, hazard ratio; mRS, modified Rankin scale.</a:t>
            </a:r>
            <a:br>
              <a:rPr lang="en-US">
                <a:solidFill>
                  <a:schemeClr val="accent2"/>
                </a:solidFill>
              </a:rPr>
            </a:br>
            <a:r>
              <a:rPr lang="en-US">
                <a:solidFill>
                  <a:schemeClr val="accent2"/>
                </a:solidFill>
              </a:rPr>
              <a:t>Shoamanesh A, et al. </a:t>
            </a:r>
            <a:r>
              <a:rPr lang="en-GB">
                <a:solidFill>
                  <a:schemeClr val="accent2"/>
                </a:solidFill>
              </a:rPr>
              <a:t>Presented at: International Stroke Conference, Feb 4</a:t>
            </a:r>
            <a:r>
              <a:rPr lang="en-US">
                <a:solidFill>
                  <a:schemeClr val="accent2"/>
                </a:solidFill>
              </a:rPr>
              <a:t>–6, 2026; New Orleans, LA. Presentation LB020.</a:t>
            </a:r>
            <a:endParaRPr lang="en-US">
              <a:solidFill>
                <a:schemeClr val="accent2"/>
              </a:solidFill>
              <a:cs typeface="Arial"/>
            </a:endParaRPr>
          </a:p>
        </p:txBody>
      </p:sp>
      <p:graphicFrame>
        <p:nvGraphicFramePr>
          <p:cNvPr id="1806" name="Table 1805">
            <a:extLst>
              <a:ext uri="{FF2B5EF4-FFF2-40B4-BE49-F238E27FC236}">
                <a16:creationId xmlns:a16="http://schemas.microsoft.com/office/drawing/2014/main" id="{5FC8BF3C-AF8C-9A94-8178-D8EBFC80E5DC}"/>
              </a:ext>
            </a:extLst>
          </p:cNvPr>
          <p:cNvGraphicFramePr>
            <a:graphicFrameLocks noGrp="1"/>
          </p:cNvGraphicFramePr>
          <p:nvPr>
            <p:extLst>
              <p:ext uri="{D42A27DB-BD31-4B8C-83A1-F6EECF244321}">
                <p14:modId xmlns:p14="http://schemas.microsoft.com/office/powerpoint/2010/main" val="2651018657"/>
              </p:ext>
            </p:extLst>
          </p:nvPr>
        </p:nvGraphicFramePr>
        <p:xfrm>
          <a:off x="353431" y="3133100"/>
          <a:ext cx="8423999" cy="1137154"/>
        </p:xfrm>
        <a:graphic>
          <a:graphicData uri="http://schemas.openxmlformats.org/drawingml/2006/table">
            <a:tbl>
              <a:tblPr>
                <a:tableStyleId>{B301B821-A1FF-4177-AEE7-76D212191A09}</a:tableStyleId>
              </a:tblPr>
              <a:tblGrid>
                <a:gridCol w="741102">
                  <a:extLst>
                    <a:ext uri="{9D8B030D-6E8A-4147-A177-3AD203B41FA5}">
                      <a16:colId xmlns:a16="http://schemas.microsoft.com/office/drawing/2014/main" val="1887446578"/>
                    </a:ext>
                  </a:extLst>
                </a:gridCol>
                <a:gridCol w="750362">
                  <a:extLst>
                    <a:ext uri="{9D8B030D-6E8A-4147-A177-3AD203B41FA5}">
                      <a16:colId xmlns:a16="http://schemas.microsoft.com/office/drawing/2014/main" val="3330829447"/>
                    </a:ext>
                  </a:extLst>
                </a:gridCol>
                <a:gridCol w="750362">
                  <a:extLst>
                    <a:ext uri="{9D8B030D-6E8A-4147-A177-3AD203B41FA5}">
                      <a16:colId xmlns:a16="http://schemas.microsoft.com/office/drawing/2014/main" val="774053921"/>
                    </a:ext>
                  </a:extLst>
                </a:gridCol>
                <a:gridCol w="750362">
                  <a:extLst>
                    <a:ext uri="{9D8B030D-6E8A-4147-A177-3AD203B41FA5}">
                      <a16:colId xmlns:a16="http://schemas.microsoft.com/office/drawing/2014/main" val="4206283351"/>
                    </a:ext>
                  </a:extLst>
                </a:gridCol>
                <a:gridCol w="426925">
                  <a:extLst>
                    <a:ext uri="{9D8B030D-6E8A-4147-A177-3AD203B41FA5}">
                      <a16:colId xmlns:a16="http://schemas.microsoft.com/office/drawing/2014/main" val="2083483539"/>
                    </a:ext>
                  </a:extLst>
                </a:gridCol>
                <a:gridCol w="750362">
                  <a:extLst>
                    <a:ext uri="{9D8B030D-6E8A-4147-A177-3AD203B41FA5}">
                      <a16:colId xmlns:a16="http://schemas.microsoft.com/office/drawing/2014/main" val="2772441904"/>
                    </a:ext>
                  </a:extLst>
                </a:gridCol>
                <a:gridCol w="750362">
                  <a:extLst>
                    <a:ext uri="{9D8B030D-6E8A-4147-A177-3AD203B41FA5}">
                      <a16:colId xmlns:a16="http://schemas.microsoft.com/office/drawing/2014/main" val="1463630487"/>
                    </a:ext>
                  </a:extLst>
                </a:gridCol>
                <a:gridCol w="844157">
                  <a:extLst>
                    <a:ext uri="{9D8B030D-6E8A-4147-A177-3AD203B41FA5}">
                      <a16:colId xmlns:a16="http://schemas.microsoft.com/office/drawing/2014/main" val="300424361"/>
                    </a:ext>
                  </a:extLst>
                </a:gridCol>
                <a:gridCol w="408917">
                  <a:extLst>
                    <a:ext uri="{9D8B030D-6E8A-4147-A177-3AD203B41FA5}">
                      <a16:colId xmlns:a16="http://schemas.microsoft.com/office/drawing/2014/main" val="1086096386"/>
                    </a:ext>
                  </a:extLst>
                </a:gridCol>
                <a:gridCol w="562772">
                  <a:extLst>
                    <a:ext uri="{9D8B030D-6E8A-4147-A177-3AD203B41FA5}">
                      <a16:colId xmlns:a16="http://schemas.microsoft.com/office/drawing/2014/main" val="501253538"/>
                    </a:ext>
                  </a:extLst>
                </a:gridCol>
                <a:gridCol w="562772">
                  <a:extLst>
                    <a:ext uri="{9D8B030D-6E8A-4147-A177-3AD203B41FA5}">
                      <a16:colId xmlns:a16="http://schemas.microsoft.com/office/drawing/2014/main" val="3585978031"/>
                    </a:ext>
                  </a:extLst>
                </a:gridCol>
                <a:gridCol w="562772">
                  <a:extLst>
                    <a:ext uri="{9D8B030D-6E8A-4147-A177-3AD203B41FA5}">
                      <a16:colId xmlns:a16="http://schemas.microsoft.com/office/drawing/2014/main" val="827307451"/>
                    </a:ext>
                  </a:extLst>
                </a:gridCol>
                <a:gridCol w="562772">
                  <a:extLst>
                    <a:ext uri="{9D8B030D-6E8A-4147-A177-3AD203B41FA5}">
                      <a16:colId xmlns:a16="http://schemas.microsoft.com/office/drawing/2014/main" val="3530471363"/>
                    </a:ext>
                  </a:extLst>
                </a:gridCol>
              </a:tblGrid>
              <a:tr h="306961">
                <a:tc>
                  <a:txBody>
                    <a:bodyPr/>
                    <a:lstStyle/>
                    <a:p>
                      <a:pPr marL="0" marR="0" algn="l">
                        <a:lnSpc>
                          <a:spcPct val="90000"/>
                        </a:lnSpc>
                        <a:spcBef>
                          <a:spcPts val="0"/>
                        </a:spcBef>
                        <a:spcAft>
                          <a:spcPts val="0"/>
                        </a:spcAft>
                        <a:buNone/>
                      </a:pPr>
                      <a:r>
                        <a:rPr lang="en-US" sz="500" b="1" kern="100">
                          <a:effectLst/>
                          <a:latin typeface="+mn-lt"/>
                          <a:cs typeface="Arial"/>
                        </a:rPr>
                        <a:t>Efficacy endpoints, </a:t>
                      </a:r>
                      <a:br>
                        <a:rPr lang="en-US" sz="500" b="1" kern="100">
                          <a:effectLst/>
                          <a:latin typeface="+mn-lt"/>
                          <a:cs typeface="Arial"/>
                        </a:rPr>
                      </a:br>
                      <a:r>
                        <a:rPr lang="en-US" sz="500" b="1" kern="100">
                          <a:effectLst/>
                          <a:latin typeface="+mn-lt"/>
                          <a:cs typeface="Arial"/>
                        </a:rPr>
                        <a:t>n (%)</a:t>
                      </a:r>
                      <a:endParaRPr lang="en-US" sz="500" b="1" kern="100">
                        <a:effectLst/>
                        <a:latin typeface="+mn-lt"/>
                        <a:ea typeface="Times New Roman" panose="02020603050405020304" pitchFamily="18" charset="0"/>
                        <a:cs typeface="Arial"/>
                      </a:endParaRPr>
                    </a:p>
                  </a:txBody>
                  <a:tcPr marL="34290" marR="34290" marT="34290" marB="3429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Placebo</a:t>
                      </a:r>
                      <a:br>
                        <a:rPr lang="en-US" sz="500" b="1" kern="100">
                          <a:solidFill>
                            <a:schemeClr val="bg1"/>
                          </a:solidFill>
                          <a:effectLst/>
                          <a:latin typeface="+mn-lt"/>
                          <a:cs typeface="Arial"/>
                        </a:rPr>
                      </a:br>
                      <a:r>
                        <a:rPr lang="en-US" sz="500" b="1" kern="100">
                          <a:solidFill>
                            <a:schemeClr val="bg1"/>
                          </a:solidFill>
                          <a:effectLst/>
                          <a:latin typeface="+mn-lt"/>
                          <a:cs typeface="Arial"/>
                        </a:rPr>
                        <a:t>(n=2,484)</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Asundexian</a:t>
                      </a:r>
                      <a:br>
                        <a:rPr lang="en-US" sz="500" b="1" kern="100">
                          <a:solidFill>
                            <a:srgbClr val="FFFFFF"/>
                          </a:solidFill>
                          <a:effectLst/>
                          <a:latin typeface="+mn-lt"/>
                          <a:cs typeface="Arial"/>
                        </a:rPr>
                      </a:br>
                      <a:r>
                        <a:rPr lang="en-US" sz="500" b="1" kern="100">
                          <a:solidFill>
                            <a:schemeClr val="bg1"/>
                          </a:solidFill>
                          <a:effectLst/>
                          <a:latin typeface="+mn-lt"/>
                          <a:cs typeface="Arial"/>
                        </a:rPr>
                        <a:t>(n=2,512)</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algn="ctr">
                        <a:lnSpc>
                          <a:spcPct val="90000"/>
                        </a:lnSpc>
                        <a:spcBef>
                          <a:spcPts val="0"/>
                        </a:spcBef>
                        <a:spcAft>
                          <a:spcPts val="0"/>
                        </a:spcAft>
                        <a:buNone/>
                      </a:pPr>
                      <a:r>
                        <a:rPr lang="en-US" sz="500" b="1" kern="100">
                          <a:effectLst/>
                          <a:latin typeface="+mn-lt"/>
                          <a:cs typeface="Arial"/>
                        </a:rPr>
                        <a:t>Asundexian vs Placebo HR </a:t>
                      </a:r>
                      <a:br>
                        <a:rPr lang="en-US" sz="500" b="1" kern="100">
                          <a:effectLst/>
                          <a:latin typeface="+mn-lt"/>
                          <a:cs typeface="Arial"/>
                        </a:rPr>
                      </a:br>
                      <a:r>
                        <a:rPr lang="en-US" sz="500" b="1" kern="100">
                          <a:effectLst/>
                          <a:latin typeface="+mn-lt"/>
                          <a:cs typeface="Arial"/>
                        </a:rPr>
                        <a:t>(95% CI)</a:t>
                      </a:r>
                      <a:r>
                        <a:rPr lang="en-US" sz="500" baseline="30000">
                          <a:latin typeface="+mn-lt"/>
                        </a:rPr>
                        <a:t>†</a:t>
                      </a:r>
                      <a:endParaRPr lang="en-US" sz="500" b="1" kern="100">
                        <a:effectLst/>
                        <a:latin typeface="+mn-lt"/>
                        <a:ea typeface="Times New Roman" panose="02020603050405020304" pitchFamily="18" charset="0"/>
                        <a:cs typeface="Arial" panose="020B0604020202020204" pitchFamily="34" charset="0"/>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buNone/>
                      </a:pPr>
                      <a:endParaRPr lang="en-US" sz="500" b="1" kern="100">
                        <a:effectLst/>
                        <a:latin typeface="+mn-lt"/>
                        <a:ea typeface="Times New Roman" panose="02020603050405020304" pitchFamily="18" charset="0"/>
                        <a:cs typeface="Arial" panose="020B0604020202020204" pitchFamily="34" charset="0"/>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Placebo</a:t>
                      </a:r>
                      <a:br>
                        <a:rPr lang="en-US" sz="500" b="1" kern="100">
                          <a:solidFill>
                            <a:schemeClr val="bg1"/>
                          </a:solidFill>
                          <a:effectLst/>
                          <a:latin typeface="+mn-lt"/>
                          <a:cs typeface="Arial"/>
                        </a:rPr>
                      </a:br>
                      <a:r>
                        <a:rPr lang="en-US" sz="500" b="1" kern="100">
                          <a:solidFill>
                            <a:schemeClr val="bg1"/>
                          </a:solidFill>
                          <a:effectLst/>
                          <a:latin typeface="+mn-lt"/>
                          <a:cs typeface="Arial"/>
                        </a:rPr>
                        <a:t>(n=1,349)</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Asundexian</a:t>
                      </a:r>
                      <a:br>
                        <a:rPr lang="en-US" sz="500" b="1" kern="100">
                          <a:solidFill>
                            <a:srgbClr val="FFFFFF"/>
                          </a:solidFill>
                          <a:effectLst/>
                          <a:latin typeface="+mn-lt"/>
                          <a:cs typeface="Arial"/>
                        </a:rPr>
                      </a:br>
                      <a:r>
                        <a:rPr lang="en-US" sz="500" b="1" kern="100">
                          <a:solidFill>
                            <a:schemeClr val="bg1"/>
                          </a:solidFill>
                          <a:effectLst/>
                          <a:latin typeface="+mn-lt"/>
                          <a:cs typeface="Arial"/>
                        </a:rPr>
                        <a:t>(n=1,290)</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algn="ctr">
                        <a:lnSpc>
                          <a:spcPct val="90000"/>
                        </a:lnSpc>
                        <a:spcBef>
                          <a:spcPts val="0"/>
                        </a:spcBef>
                        <a:spcAft>
                          <a:spcPts val="0"/>
                        </a:spcAft>
                        <a:buNone/>
                      </a:pPr>
                      <a:r>
                        <a:rPr lang="en-US" sz="500" b="1" kern="100">
                          <a:effectLst/>
                          <a:latin typeface="+mn-lt"/>
                          <a:cs typeface="Arial"/>
                        </a:rPr>
                        <a:t>Asundexian vs Placebo HR </a:t>
                      </a:r>
                      <a:br>
                        <a:rPr lang="en-US" sz="500" b="1" kern="100">
                          <a:effectLst/>
                          <a:latin typeface="+mn-lt"/>
                          <a:cs typeface="Arial"/>
                        </a:rPr>
                      </a:br>
                      <a:r>
                        <a:rPr lang="en-US" sz="500" b="1" kern="100">
                          <a:effectLst/>
                          <a:latin typeface="+mn-lt"/>
                          <a:cs typeface="Arial"/>
                        </a:rPr>
                        <a:t>(95% CI)</a:t>
                      </a:r>
                      <a:r>
                        <a:rPr lang="en-US" sz="500" baseline="30000">
                          <a:latin typeface="+mn-lt"/>
                        </a:rPr>
                        <a:t>†</a:t>
                      </a:r>
                      <a:endParaRPr lang="en-US" sz="500" b="1" kern="100">
                        <a:effectLst/>
                        <a:latin typeface="+mn-lt"/>
                        <a:ea typeface="Times New Roman" panose="02020603050405020304" pitchFamily="18" charset="0"/>
                        <a:cs typeface="Arial" panose="020B0604020202020204" pitchFamily="34" charset="0"/>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buNone/>
                      </a:pPr>
                      <a:endParaRPr lang="en-US" sz="500" b="1" kern="100">
                        <a:effectLst/>
                        <a:latin typeface="+mn-lt"/>
                        <a:ea typeface="Times New Roman" panose="02020603050405020304" pitchFamily="18" charset="0"/>
                        <a:cs typeface="Arial" panose="020B0604020202020204" pitchFamily="34" charset="0"/>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Placebo</a:t>
                      </a:r>
                      <a:br>
                        <a:rPr lang="en-US" sz="500" b="1" kern="100">
                          <a:solidFill>
                            <a:schemeClr val="bg1"/>
                          </a:solidFill>
                          <a:effectLst/>
                          <a:latin typeface="+mn-lt"/>
                          <a:cs typeface="Arial"/>
                        </a:rPr>
                      </a:br>
                      <a:r>
                        <a:rPr lang="en-US" sz="500" b="1" kern="100">
                          <a:solidFill>
                            <a:schemeClr val="bg1"/>
                          </a:solidFill>
                          <a:effectLst/>
                          <a:latin typeface="+mn-lt"/>
                          <a:cs typeface="Arial"/>
                        </a:rPr>
                        <a:t>(N=1,710)</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algn="ctr">
                        <a:lnSpc>
                          <a:spcPct val="90000"/>
                        </a:lnSpc>
                        <a:spcBef>
                          <a:spcPts val="0"/>
                        </a:spcBef>
                        <a:spcAft>
                          <a:spcPts val="0"/>
                        </a:spcAft>
                        <a:buNone/>
                      </a:pPr>
                      <a:r>
                        <a:rPr lang="en-US" sz="500" b="1" kern="100">
                          <a:solidFill>
                            <a:schemeClr val="bg1"/>
                          </a:solidFill>
                          <a:effectLst/>
                          <a:latin typeface="+mn-lt"/>
                          <a:cs typeface="Arial"/>
                        </a:rPr>
                        <a:t>Asundexian</a:t>
                      </a:r>
                      <a:br>
                        <a:rPr lang="en-US" sz="500" b="1" kern="100">
                          <a:solidFill>
                            <a:srgbClr val="FFFFFF"/>
                          </a:solidFill>
                          <a:effectLst/>
                          <a:latin typeface="+mn-lt"/>
                          <a:cs typeface="Arial"/>
                        </a:rPr>
                      </a:br>
                      <a:r>
                        <a:rPr lang="en-US" sz="500" b="1" kern="100">
                          <a:solidFill>
                            <a:schemeClr val="bg1"/>
                          </a:solidFill>
                          <a:effectLst/>
                          <a:latin typeface="+mn-lt"/>
                          <a:cs typeface="Arial"/>
                        </a:rPr>
                        <a:t>(N=1,786)</a:t>
                      </a:r>
                      <a:endParaRPr lang="en-US" sz="500" b="1" kern="100">
                        <a:solidFill>
                          <a:schemeClr val="bg1"/>
                        </a:solidFill>
                        <a:effectLst/>
                        <a:latin typeface="+mn-lt"/>
                        <a:ea typeface="Times New Roman" panose="02020603050405020304" pitchFamily="18" charset="0"/>
                        <a:cs typeface="Arial"/>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marL="0" marR="0" algn="ctr">
                        <a:lnSpc>
                          <a:spcPct val="90000"/>
                        </a:lnSpc>
                        <a:spcBef>
                          <a:spcPts val="0"/>
                        </a:spcBef>
                        <a:spcAft>
                          <a:spcPts val="0"/>
                        </a:spcAft>
                        <a:buNone/>
                      </a:pPr>
                      <a:r>
                        <a:rPr lang="en-US" sz="500" b="1" kern="100">
                          <a:effectLst/>
                          <a:latin typeface="+mn-lt"/>
                          <a:cs typeface="Arial"/>
                        </a:rPr>
                        <a:t>Asundexian vs Placebo HR </a:t>
                      </a:r>
                      <a:br>
                        <a:rPr lang="en-US" sz="500" b="1" kern="100">
                          <a:effectLst/>
                          <a:latin typeface="+mn-lt"/>
                          <a:cs typeface="Arial"/>
                        </a:rPr>
                      </a:br>
                      <a:r>
                        <a:rPr lang="en-US" sz="500" b="1" kern="100">
                          <a:effectLst/>
                          <a:latin typeface="+mn-lt"/>
                          <a:cs typeface="Arial"/>
                        </a:rPr>
                        <a:t>(95% CI)</a:t>
                      </a:r>
                      <a:r>
                        <a:rPr lang="en-US" sz="500" baseline="30000">
                          <a:latin typeface="+mn-lt"/>
                        </a:rPr>
                        <a:t>†</a:t>
                      </a:r>
                      <a:endParaRPr lang="en-US" sz="500" b="1" kern="100">
                        <a:effectLst/>
                        <a:latin typeface="+mn-lt"/>
                        <a:ea typeface="Times New Roman" panose="02020603050405020304" pitchFamily="18" charset="0"/>
                        <a:cs typeface="Arial" panose="020B0604020202020204" pitchFamily="34" charset="0"/>
                      </a:endParaRPr>
                    </a:p>
                  </a:txBody>
                  <a:tcPr marL="34290" marR="34290" marT="34290" marB="3429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marL="0" marR="0" algn="ctr">
                        <a:lnSpc>
                          <a:spcPct val="90000"/>
                        </a:lnSpc>
                        <a:spcBef>
                          <a:spcPts val="0"/>
                        </a:spcBef>
                        <a:spcAft>
                          <a:spcPts val="0"/>
                        </a:spcAft>
                        <a:buNone/>
                      </a:pPr>
                      <a:r>
                        <a:rPr lang="en-US" sz="500" b="1" kern="100">
                          <a:effectLst/>
                          <a:latin typeface="+mn-lt"/>
                        </a:rPr>
                        <a:t>Inter. </a:t>
                      </a:r>
                      <a:br>
                        <a:rPr lang="en-US" sz="500" b="1" kern="100">
                          <a:effectLst/>
                          <a:latin typeface="+mn-lt"/>
                        </a:rPr>
                      </a:br>
                      <a:r>
                        <a:rPr lang="en-US" sz="500" b="1" kern="100">
                          <a:effectLst/>
                          <a:latin typeface="+mn-lt"/>
                        </a:rPr>
                        <a:t>p-value</a:t>
                      </a:r>
                      <a:endParaRPr lang="en-US" sz="500" b="1" kern="100">
                        <a:effectLst/>
                        <a:latin typeface="+mn-lt"/>
                        <a:ea typeface="Times New Roman" panose="02020603050405020304" pitchFamily="18" charset="0"/>
                      </a:endParaRPr>
                    </a:p>
                  </a:txBody>
                  <a:tcPr marL="21386" marR="21386" marT="0" marB="0" anchor="ctr">
                    <a:lnL w="12700" cap="flat" cmpd="sng" algn="ctr">
                      <a:solidFill>
                        <a:schemeClr val="bg1"/>
                      </a:solid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3386687582"/>
                  </a:ext>
                </a:extLst>
              </a:tr>
              <a:tr h="276731">
                <a:tc>
                  <a:txBody>
                    <a:bodyPr/>
                    <a:lstStyle/>
                    <a:p>
                      <a:pPr marL="0" marR="0" algn="l">
                        <a:lnSpc>
                          <a:spcPct val="90000"/>
                        </a:lnSpc>
                        <a:spcBef>
                          <a:spcPts val="0"/>
                        </a:spcBef>
                        <a:spcAft>
                          <a:spcPts val="0"/>
                        </a:spcAft>
                        <a:buNone/>
                      </a:pPr>
                      <a:r>
                        <a:rPr lang="en-US" sz="500" b="1" kern="100">
                          <a:solidFill>
                            <a:schemeClr val="tx1"/>
                          </a:solidFill>
                          <a:effectLst/>
                          <a:latin typeface="+mn-lt"/>
                          <a:cs typeface="Arial"/>
                        </a:rPr>
                        <a:t>Primary efficacy endpoint (ischemic stroke)</a:t>
                      </a:r>
                      <a:r>
                        <a:rPr lang="en-US" sz="500" baseline="30000">
                          <a:latin typeface="+mn-lt"/>
                        </a:rPr>
                        <a:t>‡</a:t>
                      </a:r>
                      <a:r>
                        <a:rPr lang="en-US" sz="500" b="1" kern="100">
                          <a:solidFill>
                            <a:schemeClr val="tx1"/>
                          </a:solidFill>
                          <a:effectLst/>
                          <a:latin typeface="+mn-lt"/>
                          <a:cs typeface="Arial"/>
                        </a:rPr>
                        <a:t> </a:t>
                      </a:r>
                      <a:endParaRPr lang="en-US" sz="500" b="1" kern="100" baseline="30000">
                        <a:solidFill>
                          <a:schemeClr val="tx1"/>
                        </a:solidFill>
                        <a:effectLst/>
                        <a:latin typeface="+mn-lt"/>
                        <a:ea typeface="Times New Roman" panose="02020603050405020304" pitchFamily="18" charset="0"/>
                        <a:cs typeface="Arial"/>
                      </a:endParaRPr>
                    </a:p>
                  </a:txBody>
                  <a:tcPr marL="34290" marR="34290" marT="18000" marB="18000" anchor="ctr">
                    <a:lnL w="762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247 (9.94)</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203 (8.08)</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0.82 </a:t>
                      </a:r>
                    </a:p>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(0.68–0.98)</a:t>
                      </a:r>
                    </a:p>
                  </a:txBody>
                  <a:tcPr marL="34290" marR="34290" marT="18000" marB="18000" anchor="ctr">
                    <a:lnL>
                      <a:noFill/>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Times New Roman" panose="02020603050405020304" pitchFamily="18" charset="0"/>
                        <a:cs typeface="Arial" panose="020B0604020202020204" pitchFamily="34" charset="0"/>
                      </a:endParaRPr>
                    </a:p>
                  </a:txBody>
                  <a:tcPr marL="34290" marR="34290" marT="18000" marB="18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90 (6.67) </a:t>
                      </a:r>
                    </a:p>
                  </a:txBody>
                  <a:tcPr marL="34290" marR="34290" marT="18000" marB="18000" anchor="ctr">
                    <a:lnL w="381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59 (4.57)</a:t>
                      </a:r>
                    </a:p>
                  </a:txBody>
                  <a:tcPr marL="34290" marR="34290" marT="18000" marB="18000" anchor="ctr">
                    <a:lnL>
                      <a:noFill/>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0.68 </a:t>
                      </a:r>
                    </a:p>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(0.49–0.94)</a:t>
                      </a:r>
                    </a:p>
                  </a:txBody>
                  <a:tcPr marL="34290" marR="34290" marT="18000" marB="18000" anchor="ctr">
                    <a:lnL>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mn-ea"/>
                        <a:cs typeface="Arial" panose="020B0604020202020204" pitchFamily="34" charset="0"/>
                      </a:endParaRPr>
                    </a:p>
                  </a:txBody>
                  <a:tcPr marL="34290" marR="34290" marT="18000" marB="1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127 (7.43)</a:t>
                      </a:r>
                    </a:p>
                  </a:txBody>
                  <a:tcPr marL="34290" marR="34290" marT="18000" marB="18000" anchor="ctr">
                    <a:lnL w="76200" cap="flat" cmpd="sng" algn="ctr">
                      <a:noFill/>
                      <a:prstDash val="solid"/>
                      <a:round/>
                      <a:headEnd type="none" w="med" len="med"/>
                      <a:tailEnd type="none" w="med" len="med"/>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83 (4.65)</a:t>
                      </a:r>
                    </a:p>
                  </a:txBody>
                  <a:tcPr marL="34290" marR="34290" marT="18000" marB="18000" anchor="ctr">
                    <a:lnL>
                      <a:noFill/>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0.61 </a:t>
                      </a:r>
                    </a:p>
                    <a:p>
                      <a:pPr marL="0" marR="0" algn="ctr" defTabSz="914400" rtl="0" eaLnBrk="1" fontAlgn="base" latinLnBrk="0" hangingPunct="1">
                        <a:lnSpc>
                          <a:spcPct val="90000"/>
                        </a:lnSpc>
                        <a:spcBef>
                          <a:spcPts val="0"/>
                        </a:spcBef>
                        <a:spcAft>
                          <a:spcPts val="0"/>
                        </a:spcAft>
                        <a:buNone/>
                      </a:pPr>
                      <a:r>
                        <a:rPr lang="en-US" sz="500" b="0" i="0" kern="1200">
                          <a:solidFill>
                            <a:srgbClr val="C00000"/>
                          </a:solidFill>
                          <a:effectLst/>
                          <a:latin typeface="+mn-lt"/>
                          <a:ea typeface="+mn-ea"/>
                          <a:cs typeface="Arial"/>
                        </a:rPr>
                        <a:t>(0.46–0.81)</a:t>
                      </a:r>
                    </a:p>
                  </a:txBody>
                  <a:tcPr marL="34290" marR="34290" marT="18000" marB="18000" anchor="ctr">
                    <a:lnL>
                      <a:noFill/>
                    </a:lnL>
                    <a:lnR>
                      <a:noFill/>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effectLst/>
                          <a:latin typeface="+mn-lt"/>
                        </a:rPr>
                        <a:t>0.21</a:t>
                      </a:r>
                      <a:endParaRPr lang="en-US" sz="500" b="0" kern="100">
                        <a:effectLst/>
                        <a:latin typeface="+mn-lt"/>
                        <a:ea typeface="Times New Roman" panose="02020603050405020304" pitchFamily="18" charset="0"/>
                      </a:endParaRPr>
                    </a:p>
                  </a:txBody>
                  <a:tcPr marL="21386" marR="21386" marT="18000" marB="18000" anchor="ctr">
                    <a:lnL>
                      <a:noFill/>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8383934"/>
                  </a:ext>
                </a:extLst>
              </a:tr>
              <a:tr h="276731">
                <a:tc>
                  <a:txBody>
                    <a:bodyPr/>
                    <a:lstStyle/>
                    <a:p>
                      <a:pPr marL="0" marR="0" algn="l">
                        <a:lnSpc>
                          <a:spcPct val="90000"/>
                        </a:lnSpc>
                        <a:spcBef>
                          <a:spcPts val="0"/>
                        </a:spcBef>
                        <a:spcAft>
                          <a:spcPts val="0"/>
                        </a:spcAft>
                        <a:buNone/>
                      </a:pPr>
                      <a:r>
                        <a:rPr lang="en-US" sz="500" b="1" kern="100">
                          <a:solidFill>
                            <a:schemeClr val="tx1"/>
                          </a:solidFill>
                          <a:effectLst/>
                          <a:latin typeface="+mn-lt"/>
                          <a:cs typeface="Arial"/>
                        </a:rPr>
                        <a:t>All strokes (ischemic and hemorrhagic)</a:t>
                      </a:r>
                      <a:endParaRPr lang="en-US" sz="500" b="1" kern="100">
                        <a:solidFill>
                          <a:schemeClr val="tx1"/>
                        </a:solidFill>
                        <a:effectLst/>
                        <a:latin typeface="+mn-lt"/>
                        <a:ea typeface="Times New Roman" panose="02020603050405020304" pitchFamily="18" charset="0"/>
                        <a:cs typeface="Arial"/>
                      </a:endParaRPr>
                    </a:p>
                  </a:txBody>
                  <a:tcPr marL="34290" marR="34290" marT="18000" marB="18000" anchor="ctr">
                    <a:lnL w="762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257 (10.3)</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211 (8.40)</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0.82 </a:t>
                      </a:r>
                    </a:p>
                    <a:p>
                      <a:pPr marL="0" marR="0" algn="ctr">
                        <a:lnSpc>
                          <a:spcPct val="90000"/>
                        </a:lnSpc>
                        <a:spcBef>
                          <a:spcPts val="0"/>
                        </a:spcBef>
                        <a:spcAft>
                          <a:spcPts val="0"/>
                        </a:spcAft>
                        <a:buNone/>
                      </a:pPr>
                      <a:r>
                        <a:rPr lang="en-US" sz="500" b="0" kern="100">
                          <a:solidFill>
                            <a:schemeClr val="tx1"/>
                          </a:solidFill>
                          <a:effectLst/>
                          <a:latin typeface="+mn-lt"/>
                          <a:cs typeface="Arial"/>
                        </a:rPr>
                        <a:t>(0.68–0.98)</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w="381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Times New Roman" panose="02020603050405020304" pitchFamily="18" charset="0"/>
                        <a:cs typeface="Arial" panose="020B0604020202020204" pitchFamily="34" charset="0"/>
                      </a:endParaRPr>
                    </a:p>
                  </a:txBody>
                  <a:tcPr marL="34290" marR="34290" marT="18000" marB="18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99 (7.34)</a:t>
                      </a:r>
                    </a:p>
                  </a:txBody>
                  <a:tcPr marL="34290" marR="34290" marT="18000" marB="18000" anchor="ctr">
                    <a:lnL w="381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65 (5.04) </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0.68 </a:t>
                      </a:r>
                    </a:p>
                    <a:p>
                      <a:pPr marL="0" marR="0" algn="ctr">
                        <a:lnSpc>
                          <a:spcPct val="90000"/>
                        </a:lnSpc>
                        <a:spcBef>
                          <a:spcPts val="0"/>
                        </a:spcBef>
                        <a:spcAft>
                          <a:spcPts val="0"/>
                        </a:spcAft>
                        <a:buNone/>
                      </a:pPr>
                      <a:r>
                        <a:rPr lang="en-US" sz="500" b="0" kern="100">
                          <a:solidFill>
                            <a:schemeClr val="tx1"/>
                          </a:solidFill>
                          <a:effectLst/>
                          <a:latin typeface="+mn-lt"/>
                          <a:ea typeface="+mn-ea"/>
                          <a:cs typeface="Arial"/>
                        </a:rPr>
                        <a:t>(0.50</a:t>
                      </a:r>
                      <a:r>
                        <a:rPr lang="en-US" sz="500" b="0" kern="100">
                          <a:solidFill>
                            <a:schemeClr val="tx1"/>
                          </a:solidFill>
                          <a:effectLst/>
                          <a:latin typeface="+mn-lt"/>
                          <a:cs typeface="Arial"/>
                        </a:rPr>
                        <a:t>–</a:t>
                      </a:r>
                      <a:r>
                        <a:rPr lang="en-US" sz="500" b="0" kern="100">
                          <a:solidFill>
                            <a:schemeClr val="tx1"/>
                          </a:solidFill>
                          <a:effectLst/>
                          <a:latin typeface="+mn-lt"/>
                          <a:ea typeface="+mn-ea"/>
                          <a:cs typeface="Arial"/>
                        </a:rPr>
                        <a:t>0.93)</a:t>
                      </a:r>
                    </a:p>
                  </a:txBody>
                  <a:tcPr marL="34290" marR="34290" marT="18000" marB="18000" anchor="ctr">
                    <a:lnL>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mn-ea"/>
                        <a:cs typeface="Arial" panose="020B0604020202020204" pitchFamily="34" charset="0"/>
                      </a:endParaRPr>
                    </a:p>
                  </a:txBody>
                  <a:tcPr marL="34290" marR="34290" marT="18000" marB="1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132 (7.72)</a:t>
                      </a:r>
                    </a:p>
                  </a:txBody>
                  <a:tcPr marL="34290" marR="34290" marT="18000" marB="18000" anchor="ctr">
                    <a:lnL w="762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87 (4.87)</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0.62 </a:t>
                      </a:r>
                    </a:p>
                    <a:p>
                      <a:pPr marL="0" marR="0" algn="ctr">
                        <a:lnSpc>
                          <a:spcPct val="90000"/>
                        </a:lnSpc>
                        <a:spcBef>
                          <a:spcPts val="0"/>
                        </a:spcBef>
                        <a:spcAft>
                          <a:spcPts val="0"/>
                        </a:spcAft>
                        <a:buNone/>
                      </a:pPr>
                      <a:r>
                        <a:rPr lang="en-US" sz="500" b="0" kern="100">
                          <a:solidFill>
                            <a:schemeClr val="tx1"/>
                          </a:solidFill>
                          <a:effectLst/>
                          <a:latin typeface="+mn-lt"/>
                          <a:ea typeface="+mn-ea"/>
                          <a:cs typeface="Arial"/>
                        </a:rPr>
                        <a:t>(0.47</a:t>
                      </a:r>
                      <a:r>
                        <a:rPr lang="en-US" sz="500" b="0" kern="100">
                          <a:solidFill>
                            <a:schemeClr val="tx1"/>
                          </a:solidFill>
                          <a:effectLst/>
                          <a:latin typeface="+mn-lt"/>
                          <a:cs typeface="Arial"/>
                        </a:rPr>
                        <a:t>–</a:t>
                      </a:r>
                      <a:r>
                        <a:rPr lang="en-US" sz="500" b="0" kern="100">
                          <a:solidFill>
                            <a:schemeClr val="tx1"/>
                          </a:solidFill>
                          <a:effectLst/>
                          <a:latin typeface="+mn-lt"/>
                          <a:ea typeface="+mn-ea"/>
                          <a:cs typeface="Arial"/>
                        </a:rPr>
                        <a:t>0.81)</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effectLst/>
                          <a:latin typeface="+mn-lt"/>
                        </a:rPr>
                        <a:t>0.21</a:t>
                      </a:r>
                      <a:endParaRPr lang="en-US" sz="500" b="0" kern="100">
                        <a:effectLst/>
                        <a:latin typeface="+mn-lt"/>
                        <a:ea typeface="Times New Roman" panose="02020603050405020304" pitchFamily="18" charset="0"/>
                      </a:endParaRPr>
                    </a:p>
                  </a:txBody>
                  <a:tcPr marL="21386" marR="21386" marT="18000" marB="18000" anchor="ctr">
                    <a:lnL>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6242087"/>
                  </a:ext>
                </a:extLst>
              </a:tr>
              <a:tr h="276731">
                <a:tc>
                  <a:txBody>
                    <a:bodyPr/>
                    <a:lstStyle/>
                    <a:p>
                      <a:pPr marL="0" marR="0" algn="l">
                        <a:lnSpc>
                          <a:spcPct val="90000"/>
                        </a:lnSpc>
                        <a:spcBef>
                          <a:spcPts val="0"/>
                        </a:spcBef>
                        <a:spcAft>
                          <a:spcPts val="0"/>
                        </a:spcAft>
                        <a:buNone/>
                      </a:pPr>
                      <a:r>
                        <a:rPr lang="en-US" sz="500" b="1" kern="100">
                          <a:solidFill>
                            <a:schemeClr val="tx1"/>
                          </a:solidFill>
                          <a:effectLst/>
                          <a:latin typeface="+mn-lt"/>
                          <a:cs typeface="Arial"/>
                        </a:rPr>
                        <a:t>Disabling or </a:t>
                      </a:r>
                      <a:br>
                        <a:rPr lang="en-US" sz="500" b="1" kern="100">
                          <a:solidFill>
                            <a:srgbClr val="000000"/>
                          </a:solidFill>
                          <a:effectLst/>
                          <a:latin typeface="+mn-lt"/>
                          <a:cs typeface="Arial"/>
                        </a:rPr>
                      </a:br>
                      <a:r>
                        <a:rPr lang="en-US" sz="500" b="1" kern="100">
                          <a:solidFill>
                            <a:schemeClr val="tx1"/>
                          </a:solidFill>
                          <a:effectLst/>
                          <a:latin typeface="+mn-lt"/>
                          <a:cs typeface="Arial"/>
                        </a:rPr>
                        <a:t>fatal stroke</a:t>
                      </a:r>
                      <a:r>
                        <a:rPr lang="en-US" sz="500" baseline="30000">
                          <a:latin typeface="+mn-lt"/>
                        </a:rPr>
                        <a:t>§</a:t>
                      </a:r>
                      <a:endParaRPr lang="en-US" sz="500" b="1" kern="100">
                        <a:solidFill>
                          <a:schemeClr val="tx1"/>
                        </a:solidFill>
                        <a:effectLst/>
                        <a:latin typeface="+mn-lt"/>
                        <a:ea typeface="Times New Roman" panose="02020603050405020304" pitchFamily="18" charset="0"/>
                        <a:cs typeface="Arial" panose="020B0604020202020204" pitchFamily="34" charset="0"/>
                      </a:endParaRPr>
                    </a:p>
                  </a:txBody>
                  <a:tcPr marL="34290" marR="34290" marT="18000" marB="18000" anchor="ctr">
                    <a:lnL w="762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86 (3.46)</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72 (2.87)</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cs typeface="Arial"/>
                        </a:rPr>
                        <a:t>0.83 </a:t>
                      </a:r>
                    </a:p>
                    <a:p>
                      <a:pPr marL="0" marR="0" algn="ctr">
                        <a:lnSpc>
                          <a:spcPct val="90000"/>
                        </a:lnSpc>
                        <a:spcBef>
                          <a:spcPts val="0"/>
                        </a:spcBef>
                        <a:spcAft>
                          <a:spcPts val="0"/>
                        </a:spcAft>
                        <a:buNone/>
                      </a:pPr>
                      <a:r>
                        <a:rPr lang="en-US" sz="500" b="0" kern="100">
                          <a:solidFill>
                            <a:schemeClr val="tx1"/>
                          </a:solidFill>
                          <a:effectLst/>
                          <a:latin typeface="+mn-lt"/>
                          <a:cs typeface="Arial"/>
                        </a:rPr>
                        <a:t>(0.61–1.14)</a:t>
                      </a:r>
                      <a:endParaRPr lang="en-US" sz="500" b="0" kern="100">
                        <a:solidFill>
                          <a:schemeClr val="tx1"/>
                        </a:solidFill>
                        <a:effectLst/>
                        <a:latin typeface="+mn-lt"/>
                        <a:ea typeface="Times New Roman" panose="02020603050405020304" pitchFamily="18" charset="0"/>
                        <a:cs typeface="Arial"/>
                      </a:endParaRPr>
                    </a:p>
                  </a:txBody>
                  <a:tcPr marL="34290" marR="34290" marT="18000" marB="18000" anchor="ctr">
                    <a:lnL>
                      <a:noFill/>
                    </a:lnL>
                    <a:lnR w="381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Times New Roman" panose="02020603050405020304" pitchFamily="18" charset="0"/>
                        <a:cs typeface="Arial" panose="020B0604020202020204" pitchFamily="34" charset="0"/>
                      </a:endParaRPr>
                    </a:p>
                  </a:txBody>
                  <a:tcPr marL="34290" marR="34290" marT="18000" marB="1800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25 (1.85)</a:t>
                      </a:r>
                    </a:p>
                  </a:txBody>
                  <a:tcPr marL="34290" marR="34290" marT="18000" marB="18000" anchor="ctr">
                    <a:lnL w="381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19 (1.47) </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0.80 </a:t>
                      </a:r>
                    </a:p>
                    <a:p>
                      <a:pPr marL="0" marR="0" algn="ctr">
                        <a:lnSpc>
                          <a:spcPct val="90000"/>
                        </a:lnSpc>
                        <a:spcBef>
                          <a:spcPts val="0"/>
                        </a:spcBef>
                        <a:spcAft>
                          <a:spcPts val="0"/>
                        </a:spcAft>
                        <a:buNone/>
                      </a:pPr>
                      <a:r>
                        <a:rPr lang="en-US" sz="500" b="0" kern="100">
                          <a:solidFill>
                            <a:schemeClr val="tx1"/>
                          </a:solidFill>
                          <a:effectLst/>
                          <a:latin typeface="+mn-lt"/>
                          <a:ea typeface="+mn-ea"/>
                          <a:cs typeface="Arial"/>
                        </a:rPr>
                        <a:t>(0.44</a:t>
                      </a:r>
                      <a:r>
                        <a:rPr lang="en-US" sz="500" b="0" kern="100">
                          <a:solidFill>
                            <a:schemeClr val="tx1"/>
                          </a:solidFill>
                          <a:effectLst/>
                          <a:latin typeface="+mn-lt"/>
                          <a:cs typeface="Arial"/>
                        </a:rPr>
                        <a:t>–</a:t>
                      </a:r>
                      <a:r>
                        <a:rPr lang="en-US" sz="500" b="0" kern="100">
                          <a:solidFill>
                            <a:schemeClr val="tx1"/>
                          </a:solidFill>
                          <a:effectLst/>
                          <a:latin typeface="+mn-lt"/>
                          <a:ea typeface="+mn-ea"/>
                          <a:cs typeface="Arial"/>
                        </a:rPr>
                        <a:t>1.46)</a:t>
                      </a:r>
                    </a:p>
                  </a:txBody>
                  <a:tcPr marL="34290" marR="34290" marT="18000" marB="18000" anchor="ctr">
                    <a:lnL>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endParaRPr lang="en-US" sz="500" b="0" kern="100">
                        <a:solidFill>
                          <a:schemeClr val="tx1"/>
                        </a:solidFill>
                        <a:effectLst/>
                        <a:latin typeface="+mn-lt"/>
                        <a:ea typeface="+mn-ea"/>
                        <a:cs typeface="Arial" panose="020B0604020202020204" pitchFamily="34" charset="0"/>
                      </a:endParaRPr>
                    </a:p>
                  </a:txBody>
                  <a:tcPr marL="34290" marR="34290" marT="18000" marB="18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51 (2.98)</a:t>
                      </a:r>
                    </a:p>
                  </a:txBody>
                  <a:tcPr marL="34290" marR="34290" marT="18000" marB="18000" anchor="ctr">
                    <a:lnL w="76200" cap="flat" cmpd="sng" algn="ctr">
                      <a:noFill/>
                      <a:prstDash val="solid"/>
                      <a:round/>
                      <a:headEnd type="none" w="med" len="med"/>
                      <a:tailEnd type="none" w="med" len="med"/>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26 (1.46)</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solidFill>
                            <a:schemeClr val="tx1"/>
                          </a:solidFill>
                          <a:effectLst/>
                          <a:latin typeface="+mn-lt"/>
                          <a:ea typeface="+mn-ea"/>
                          <a:cs typeface="Arial"/>
                        </a:rPr>
                        <a:t>0.48 </a:t>
                      </a:r>
                    </a:p>
                    <a:p>
                      <a:pPr marL="0" marR="0" algn="ctr">
                        <a:lnSpc>
                          <a:spcPct val="90000"/>
                        </a:lnSpc>
                        <a:spcBef>
                          <a:spcPts val="0"/>
                        </a:spcBef>
                        <a:spcAft>
                          <a:spcPts val="0"/>
                        </a:spcAft>
                        <a:buNone/>
                      </a:pPr>
                      <a:r>
                        <a:rPr lang="en-US" sz="500" b="0" kern="100">
                          <a:solidFill>
                            <a:schemeClr val="tx1"/>
                          </a:solidFill>
                          <a:effectLst/>
                          <a:latin typeface="+mn-lt"/>
                          <a:ea typeface="+mn-ea"/>
                          <a:cs typeface="Arial"/>
                        </a:rPr>
                        <a:t>(0.30</a:t>
                      </a:r>
                      <a:r>
                        <a:rPr lang="en-US" sz="500" b="0" kern="100">
                          <a:solidFill>
                            <a:schemeClr val="tx1"/>
                          </a:solidFill>
                          <a:effectLst/>
                          <a:latin typeface="+mn-lt"/>
                          <a:cs typeface="Arial"/>
                        </a:rPr>
                        <a:t>–</a:t>
                      </a:r>
                      <a:r>
                        <a:rPr lang="en-US" sz="500" b="0" kern="100">
                          <a:solidFill>
                            <a:schemeClr val="tx1"/>
                          </a:solidFill>
                          <a:effectLst/>
                          <a:latin typeface="+mn-lt"/>
                          <a:ea typeface="+mn-ea"/>
                          <a:cs typeface="Arial"/>
                        </a:rPr>
                        <a:t>0.77)</a:t>
                      </a:r>
                    </a:p>
                  </a:txBody>
                  <a:tcPr marL="34290" marR="34290" marT="18000" marB="1800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90000"/>
                        </a:lnSpc>
                        <a:spcBef>
                          <a:spcPts val="0"/>
                        </a:spcBef>
                        <a:spcAft>
                          <a:spcPts val="0"/>
                        </a:spcAft>
                        <a:buNone/>
                      </a:pPr>
                      <a:r>
                        <a:rPr lang="en-US" sz="500" b="0" kern="100">
                          <a:effectLst/>
                          <a:latin typeface="+mn-lt"/>
                        </a:rPr>
                        <a:t>0.15</a:t>
                      </a:r>
                      <a:endParaRPr lang="en-US" sz="500" b="0" kern="100">
                        <a:effectLst/>
                        <a:latin typeface="+mn-lt"/>
                        <a:ea typeface="Times New Roman" panose="02020603050405020304" pitchFamily="18" charset="0"/>
                      </a:endParaRPr>
                    </a:p>
                  </a:txBody>
                  <a:tcPr marL="21386" marR="21386" marT="18000" marB="18000" anchor="ctr">
                    <a:lnL>
                      <a:noFill/>
                    </a:lnL>
                    <a:lnR w="762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45130183"/>
                  </a:ext>
                </a:extLst>
              </a:tr>
            </a:tbl>
          </a:graphicData>
        </a:graphic>
      </p:graphicFrame>
      <p:grpSp>
        <p:nvGrpSpPr>
          <p:cNvPr id="1807" name="Group 1806">
            <a:extLst>
              <a:ext uri="{FF2B5EF4-FFF2-40B4-BE49-F238E27FC236}">
                <a16:creationId xmlns:a16="http://schemas.microsoft.com/office/drawing/2014/main" id="{8FAC424E-A34B-4467-ED4E-601E8E8E4786}"/>
              </a:ext>
            </a:extLst>
          </p:cNvPr>
          <p:cNvGrpSpPr/>
          <p:nvPr/>
        </p:nvGrpSpPr>
        <p:grpSpPr>
          <a:xfrm>
            <a:off x="252579" y="1063964"/>
            <a:ext cx="2728474" cy="1965409"/>
            <a:chOff x="238585" y="1950812"/>
            <a:chExt cx="3886360" cy="3003550"/>
          </a:xfrm>
        </p:grpSpPr>
        <p:grpSp>
          <p:nvGrpSpPr>
            <p:cNvPr id="1808" name="Group 1807">
              <a:extLst>
                <a:ext uri="{FF2B5EF4-FFF2-40B4-BE49-F238E27FC236}">
                  <a16:creationId xmlns:a16="http://schemas.microsoft.com/office/drawing/2014/main" id="{7792BB0E-19CB-28A5-F4B5-A92E4646653C}"/>
                </a:ext>
              </a:extLst>
            </p:cNvPr>
            <p:cNvGrpSpPr/>
            <p:nvPr/>
          </p:nvGrpSpPr>
          <p:grpSpPr>
            <a:xfrm>
              <a:off x="333026" y="1950812"/>
              <a:ext cx="3791919" cy="2613854"/>
              <a:chOff x="333026" y="1950812"/>
              <a:chExt cx="3791919" cy="2613854"/>
            </a:xfrm>
          </p:grpSpPr>
          <p:sp>
            <p:nvSpPr>
              <p:cNvPr id="1841" name="TextBox 1840">
                <a:extLst>
                  <a:ext uri="{FF2B5EF4-FFF2-40B4-BE49-F238E27FC236}">
                    <a16:creationId xmlns:a16="http://schemas.microsoft.com/office/drawing/2014/main" id="{7481E7E6-EC00-DDB8-7CD4-2B33569EDA35}"/>
                  </a:ext>
                </a:extLst>
              </p:cNvPr>
              <p:cNvSpPr txBox="1"/>
              <p:nvPr/>
            </p:nvSpPr>
            <p:spPr>
              <a:xfrm>
                <a:off x="1607952" y="1950812"/>
                <a:ext cx="1815202" cy="153436"/>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700"/>
                  <a:t>Large-artery atherosclerosis* ​</a:t>
                </a:r>
              </a:p>
            </p:txBody>
          </p:sp>
          <p:sp>
            <p:nvSpPr>
              <p:cNvPr id="1842" name="Freeform 1841">
                <a:extLst>
                  <a:ext uri="{FF2B5EF4-FFF2-40B4-BE49-F238E27FC236}">
                    <a16:creationId xmlns:a16="http://schemas.microsoft.com/office/drawing/2014/main" id="{EDBE8ECA-7A3F-27C5-8405-81BAED1B96AB}"/>
                  </a:ext>
                </a:extLst>
              </p:cNvPr>
              <p:cNvSpPr/>
              <p:nvPr/>
            </p:nvSpPr>
            <p:spPr>
              <a:xfrm>
                <a:off x="864326" y="2540205"/>
                <a:ext cx="3224151" cy="1448801"/>
              </a:xfrm>
              <a:custGeom>
                <a:avLst/>
                <a:gdLst>
                  <a:gd name="csX0" fmla="*/ 3224151 w 3224151"/>
                  <a:gd name="csY0" fmla="*/ 0 h 1448801"/>
                  <a:gd name="csX1" fmla="*/ 3088298 w 3224151"/>
                  <a:gd name="csY1" fmla="*/ 0 h 1448801"/>
                  <a:gd name="csX2" fmla="*/ 3088298 w 3224151"/>
                  <a:gd name="csY2" fmla="*/ 30023 h 1448801"/>
                  <a:gd name="csX3" fmla="*/ 2844547 w 3224151"/>
                  <a:gd name="csY3" fmla="*/ 30023 h 1448801"/>
                  <a:gd name="csX4" fmla="*/ 2844547 w 3224151"/>
                  <a:gd name="csY4" fmla="*/ 47104 h 1448801"/>
                  <a:gd name="csX5" fmla="*/ 2792557 w 3224151"/>
                  <a:gd name="csY5" fmla="*/ 47104 h 1448801"/>
                  <a:gd name="csX6" fmla="*/ 2792557 w 3224151"/>
                  <a:gd name="csY6" fmla="*/ 66051 h 1448801"/>
                  <a:gd name="csX7" fmla="*/ 2734484 w 3224151"/>
                  <a:gd name="csY7" fmla="*/ 66051 h 1448801"/>
                  <a:gd name="csX8" fmla="*/ 2734484 w 3224151"/>
                  <a:gd name="csY8" fmla="*/ 78643 h 1448801"/>
                  <a:gd name="csX9" fmla="*/ 2646645 w 3224151"/>
                  <a:gd name="csY9" fmla="*/ 78643 h 1448801"/>
                  <a:gd name="csX10" fmla="*/ 2646645 w 3224151"/>
                  <a:gd name="csY10" fmla="*/ 90477 h 1448801"/>
                  <a:gd name="csX11" fmla="*/ 2642200 w 3224151"/>
                  <a:gd name="csY11" fmla="*/ 90477 h 1448801"/>
                  <a:gd name="csX12" fmla="*/ 2642200 w 3224151"/>
                  <a:gd name="csY12" fmla="*/ 118343 h 1448801"/>
                  <a:gd name="csX13" fmla="*/ 2576993 w 3224151"/>
                  <a:gd name="csY13" fmla="*/ 118343 h 1448801"/>
                  <a:gd name="csX14" fmla="*/ 2576993 w 3224151"/>
                  <a:gd name="csY14" fmla="*/ 131518 h 1448801"/>
                  <a:gd name="csX15" fmla="*/ 2568572 w 3224151"/>
                  <a:gd name="csY15" fmla="*/ 131518 h 1448801"/>
                  <a:gd name="csX16" fmla="*/ 2568572 w 3224151"/>
                  <a:gd name="csY16" fmla="*/ 144927 h 1448801"/>
                  <a:gd name="csX17" fmla="*/ 2548513 w 3224151"/>
                  <a:gd name="csY17" fmla="*/ 144927 h 1448801"/>
                  <a:gd name="csX18" fmla="*/ 2548513 w 3224151"/>
                  <a:gd name="csY18" fmla="*/ 154138 h 1448801"/>
                  <a:gd name="csX19" fmla="*/ 2458568 w 3224151"/>
                  <a:gd name="csY19" fmla="*/ 154138 h 1448801"/>
                  <a:gd name="csX20" fmla="*/ 2458568 w 3224151"/>
                  <a:gd name="csY20" fmla="*/ 167838 h 1448801"/>
                  <a:gd name="csX21" fmla="*/ 2450907 w 3224151"/>
                  <a:gd name="csY21" fmla="*/ 167838 h 1448801"/>
                  <a:gd name="csX22" fmla="*/ 2450907 w 3224151"/>
                  <a:gd name="csY22" fmla="*/ 174658 h 1448801"/>
                  <a:gd name="csX23" fmla="*/ 2433772 w 3224151"/>
                  <a:gd name="csY23" fmla="*/ 174658 h 1448801"/>
                  <a:gd name="csX24" fmla="*/ 2433772 w 3224151"/>
                  <a:gd name="csY24" fmla="*/ 188591 h 1448801"/>
                  <a:gd name="csX25" fmla="*/ 2408157 w 3224151"/>
                  <a:gd name="csY25" fmla="*/ 188591 h 1448801"/>
                  <a:gd name="csX26" fmla="*/ 2408157 w 3224151"/>
                  <a:gd name="csY26" fmla="*/ 195937 h 1448801"/>
                  <a:gd name="csX27" fmla="*/ 2389443 w 3224151"/>
                  <a:gd name="csY27" fmla="*/ 195937 h 1448801"/>
                  <a:gd name="csX28" fmla="*/ 2389443 w 3224151"/>
                  <a:gd name="csY28" fmla="*/ 205148 h 1448801"/>
                  <a:gd name="csX29" fmla="*/ 2354061 w 3224151"/>
                  <a:gd name="csY29" fmla="*/ 205148 h 1448801"/>
                  <a:gd name="csX30" fmla="*/ 2354061 w 3224151"/>
                  <a:gd name="csY30" fmla="*/ 219372 h 1448801"/>
                  <a:gd name="csX31" fmla="*/ 2264643 w 3224151"/>
                  <a:gd name="csY31" fmla="*/ 219372 h 1448801"/>
                  <a:gd name="csX32" fmla="*/ 2264643 w 3224151"/>
                  <a:gd name="csY32" fmla="*/ 225144 h 1448801"/>
                  <a:gd name="csX33" fmla="*/ 2262245 w 3224151"/>
                  <a:gd name="csY33" fmla="*/ 225144 h 1448801"/>
                  <a:gd name="csX34" fmla="*/ 2262245 w 3224151"/>
                  <a:gd name="csY34" fmla="*/ 244323 h 1448801"/>
                  <a:gd name="csX35" fmla="*/ 2164639 w 3224151"/>
                  <a:gd name="csY35" fmla="*/ 244323 h 1448801"/>
                  <a:gd name="csX36" fmla="*/ 2164639 w 3224151"/>
                  <a:gd name="csY36" fmla="*/ 255633 h 1448801"/>
                  <a:gd name="csX37" fmla="*/ 2067267 w 3224151"/>
                  <a:gd name="csY37" fmla="*/ 255633 h 1448801"/>
                  <a:gd name="csX38" fmla="*/ 2067267 w 3224151"/>
                  <a:gd name="csY38" fmla="*/ 263795 h 1448801"/>
                  <a:gd name="csX39" fmla="*/ 2048027 w 3224151"/>
                  <a:gd name="csY39" fmla="*/ 263795 h 1448801"/>
                  <a:gd name="csX40" fmla="*/ 2048027 w 3224151"/>
                  <a:gd name="csY40" fmla="*/ 272481 h 1448801"/>
                  <a:gd name="csX41" fmla="*/ 1985744 w 3224151"/>
                  <a:gd name="csY41" fmla="*/ 272481 h 1448801"/>
                  <a:gd name="csX42" fmla="*/ 1985744 w 3224151"/>
                  <a:gd name="csY42" fmla="*/ 280643 h 1448801"/>
                  <a:gd name="csX43" fmla="*/ 1929075 w 3224151"/>
                  <a:gd name="csY43" fmla="*/ 280643 h 1448801"/>
                  <a:gd name="csX44" fmla="*/ 1929075 w 3224151"/>
                  <a:gd name="csY44" fmla="*/ 286181 h 1448801"/>
                  <a:gd name="csX45" fmla="*/ 1869424 w 3224151"/>
                  <a:gd name="csY45" fmla="*/ 286181 h 1448801"/>
                  <a:gd name="csX46" fmla="*/ 1869424 w 3224151"/>
                  <a:gd name="csY46" fmla="*/ 294342 h 1448801"/>
                  <a:gd name="csX47" fmla="*/ 1835914 w 3224151"/>
                  <a:gd name="csY47" fmla="*/ 294342 h 1448801"/>
                  <a:gd name="csX48" fmla="*/ 1835914 w 3224151"/>
                  <a:gd name="csY48" fmla="*/ 301688 h 1448801"/>
                  <a:gd name="csX49" fmla="*/ 1826966 w 3224151"/>
                  <a:gd name="csY49" fmla="*/ 301688 h 1448801"/>
                  <a:gd name="csX50" fmla="*/ 1826966 w 3224151"/>
                  <a:gd name="csY50" fmla="*/ 307226 h 1448801"/>
                  <a:gd name="csX51" fmla="*/ 1780005 w 3224151"/>
                  <a:gd name="csY51" fmla="*/ 307226 h 1448801"/>
                  <a:gd name="csX52" fmla="*/ 1780005 w 3224151"/>
                  <a:gd name="csY52" fmla="*/ 316146 h 1448801"/>
                  <a:gd name="csX53" fmla="*/ 1766028 w 3224151"/>
                  <a:gd name="csY53" fmla="*/ 316146 h 1448801"/>
                  <a:gd name="csX54" fmla="*/ 1766028 w 3224151"/>
                  <a:gd name="csY54" fmla="*/ 324307 h 1448801"/>
                  <a:gd name="csX55" fmla="*/ 1759946 w 3224151"/>
                  <a:gd name="csY55" fmla="*/ 324307 h 1448801"/>
                  <a:gd name="csX56" fmla="*/ 1759946 w 3224151"/>
                  <a:gd name="csY56" fmla="*/ 329029 h 1448801"/>
                  <a:gd name="csX57" fmla="*/ 1711406 w 3224151"/>
                  <a:gd name="csY57" fmla="*/ 329029 h 1448801"/>
                  <a:gd name="csX58" fmla="*/ 1711406 w 3224151"/>
                  <a:gd name="csY58" fmla="*/ 336899 h 1448801"/>
                  <a:gd name="csX59" fmla="*/ 1673920 w 3224151"/>
                  <a:gd name="csY59" fmla="*/ 336899 h 1448801"/>
                  <a:gd name="csX60" fmla="*/ 1673920 w 3224151"/>
                  <a:gd name="csY60" fmla="*/ 341388 h 1448801"/>
                  <a:gd name="csX61" fmla="*/ 1634328 w 3224151"/>
                  <a:gd name="csY61" fmla="*/ 341388 h 1448801"/>
                  <a:gd name="csX62" fmla="*/ 1634328 w 3224151"/>
                  <a:gd name="csY62" fmla="*/ 349783 h 1448801"/>
                  <a:gd name="csX63" fmla="*/ 1602163 w 3224151"/>
                  <a:gd name="csY63" fmla="*/ 349783 h 1448801"/>
                  <a:gd name="csX64" fmla="*/ 1602163 w 3224151"/>
                  <a:gd name="csY64" fmla="*/ 359519 h 1448801"/>
                  <a:gd name="csX65" fmla="*/ 1568945 w 3224151"/>
                  <a:gd name="csY65" fmla="*/ 359519 h 1448801"/>
                  <a:gd name="csX66" fmla="*/ 1568945 w 3224151"/>
                  <a:gd name="csY66" fmla="*/ 362958 h 1448801"/>
                  <a:gd name="csX67" fmla="*/ 1520406 w 3224151"/>
                  <a:gd name="csY67" fmla="*/ 362958 h 1448801"/>
                  <a:gd name="csX68" fmla="*/ 1520406 w 3224151"/>
                  <a:gd name="csY68" fmla="*/ 371878 h 1448801"/>
                  <a:gd name="csX69" fmla="*/ 1508534 w 3224151"/>
                  <a:gd name="csY69" fmla="*/ 371878 h 1448801"/>
                  <a:gd name="csX70" fmla="*/ 1508534 w 3224151"/>
                  <a:gd name="csY70" fmla="*/ 376133 h 1448801"/>
                  <a:gd name="csX71" fmla="*/ 1493212 w 3224151"/>
                  <a:gd name="csY71" fmla="*/ 376133 h 1448801"/>
                  <a:gd name="csX72" fmla="*/ 1493212 w 3224151"/>
                  <a:gd name="csY72" fmla="*/ 385811 h 1448801"/>
                  <a:gd name="csX73" fmla="*/ 1483153 w 3224151"/>
                  <a:gd name="csY73" fmla="*/ 385811 h 1448801"/>
                  <a:gd name="csX74" fmla="*/ 1483153 w 3224151"/>
                  <a:gd name="csY74" fmla="*/ 390066 h 1448801"/>
                  <a:gd name="csX75" fmla="*/ 1454965 w 3224151"/>
                  <a:gd name="csY75" fmla="*/ 390066 h 1448801"/>
                  <a:gd name="csX76" fmla="*/ 1454965 w 3224151"/>
                  <a:gd name="csY76" fmla="*/ 395546 h 1448801"/>
                  <a:gd name="csX77" fmla="*/ 1448649 w 3224151"/>
                  <a:gd name="csY77" fmla="*/ 395546 h 1448801"/>
                  <a:gd name="csX78" fmla="*/ 1448649 w 3224151"/>
                  <a:gd name="csY78" fmla="*/ 402950 h 1448801"/>
                  <a:gd name="csX79" fmla="*/ 1409057 w 3224151"/>
                  <a:gd name="csY79" fmla="*/ 402950 h 1448801"/>
                  <a:gd name="csX80" fmla="*/ 1409057 w 3224151"/>
                  <a:gd name="csY80" fmla="*/ 415542 h 1448801"/>
                  <a:gd name="csX81" fmla="*/ 1398237 w 3224151"/>
                  <a:gd name="csY81" fmla="*/ 415542 h 1448801"/>
                  <a:gd name="csX82" fmla="*/ 1398237 w 3224151"/>
                  <a:gd name="csY82" fmla="*/ 420556 h 1448801"/>
                  <a:gd name="csX83" fmla="*/ 1361277 w 3224151"/>
                  <a:gd name="csY83" fmla="*/ 420556 h 1448801"/>
                  <a:gd name="csX84" fmla="*/ 1361277 w 3224151"/>
                  <a:gd name="csY84" fmla="*/ 433148 h 1448801"/>
                  <a:gd name="csX85" fmla="*/ 1339931 w 3224151"/>
                  <a:gd name="csY85" fmla="*/ 433148 h 1448801"/>
                  <a:gd name="csX86" fmla="*/ 1339931 w 3224151"/>
                  <a:gd name="csY86" fmla="*/ 438453 h 1448801"/>
                  <a:gd name="csX87" fmla="*/ 1317767 w 3224151"/>
                  <a:gd name="csY87" fmla="*/ 438453 h 1448801"/>
                  <a:gd name="csX88" fmla="*/ 1317767 w 3224151"/>
                  <a:gd name="csY88" fmla="*/ 446323 h 1448801"/>
                  <a:gd name="csX89" fmla="*/ 1262911 w 3224151"/>
                  <a:gd name="csY89" fmla="*/ 446323 h 1448801"/>
                  <a:gd name="csX90" fmla="*/ 1262911 w 3224151"/>
                  <a:gd name="csY90" fmla="*/ 452094 h 1448801"/>
                  <a:gd name="csX91" fmla="*/ 1225658 w 3224151"/>
                  <a:gd name="csY91" fmla="*/ 452094 h 1448801"/>
                  <a:gd name="csX92" fmla="*/ 1225658 w 3224151"/>
                  <a:gd name="csY92" fmla="*/ 455009 h 1448801"/>
                  <a:gd name="csX93" fmla="*/ 1216710 w 3224151"/>
                  <a:gd name="csY93" fmla="*/ 455009 h 1448801"/>
                  <a:gd name="csX94" fmla="*/ 1216710 w 3224151"/>
                  <a:gd name="csY94" fmla="*/ 464220 h 1448801"/>
                  <a:gd name="csX95" fmla="*/ 1203552 w 3224151"/>
                  <a:gd name="csY95" fmla="*/ 464220 h 1448801"/>
                  <a:gd name="csX96" fmla="*/ 1203552 w 3224151"/>
                  <a:gd name="csY96" fmla="*/ 468651 h 1448801"/>
                  <a:gd name="csX97" fmla="*/ 1173434 w 3224151"/>
                  <a:gd name="csY97" fmla="*/ 468651 h 1448801"/>
                  <a:gd name="csX98" fmla="*/ 1173434 w 3224151"/>
                  <a:gd name="csY98" fmla="*/ 472382 h 1448801"/>
                  <a:gd name="csX99" fmla="*/ 1165773 w 3224151"/>
                  <a:gd name="csY99" fmla="*/ 472382 h 1448801"/>
                  <a:gd name="csX100" fmla="*/ 1165773 w 3224151"/>
                  <a:gd name="csY100" fmla="*/ 486023 h 1448801"/>
                  <a:gd name="csX101" fmla="*/ 1159983 w 3224151"/>
                  <a:gd name="csY101" fmla="*/ 486023 h 1448801"/>
                  <a:gd name="csX102" fmla="*/ 1159983 w 3224151"/>
                  <a:gd name="csY102" fmla="*/ 492086 h 1448801"/>
                  <a:gd name="csX103" fmla="*/ 1155246 w 3224151"/>
                  <a:gd name="csY103" fmla="*/ 492086 h 1448801"/>
                  <a:gd name="csX104" fmla="*/ 1155246 w 3224151"/>
                  <a:gd name="csY104" fmla="*/ 503104 h 1448801"/>
                  <a:gd name="csX105" fmla="*/ 1102730 w 3224151"/>
                  <a:gd name="csY105" fmla="*/ 503104 h 1448801"/>
                  <a:gd name="csX106" fmla="*/ 1102730 w 3224151"/>
                  <a:gd name="csY106" fmla="*/ 511266 h 1448801"/>
                  <a:gd name="csX107" fmla="*/ 1082144 w 3224151"/>
                  <a:gd name="csY107" fmla="*/ 511266 h 1448801"/>
                  <a:gd name="csX108" fmla="*/ 1082144 w 3224151"/>
                  <a:gd name="csY108" fmla="*/ 521293 h 1448801"/>
                  <a:gd name="csX109" fmla="*/ 1060272 w 3224151"/>
                  <a:gd name="csY109" fmla="*/ 521293 h 1448801"/>
                  <a:gd name="csX110" fmla="*/ 1060272 w 3224151"/>
                  <a:gd name="csY110" fmla="*/ 526248 h 1448801"/>
                  <a:gd name="csX111" fmla="*/ 1054482 w 3224151"/>
                  <a:gd name="csY111" fmla="*/ 526248 h 1448801"/>
                  <a:gd name="csX112" fmla="*/ 1054482 w 3224151"/>
                  <a:gd name="csY112" fmla="*/ 529688 h 1448801"/>
                  <a:gd name="csX113" fmla="*/ 1045242 w 3224151"/>
                  <a:gd name="csY113" fmla="*/ 529688 h 1448801"/>
                  <a:gd name="csX114" fmla="*/ 1045242 w 3224151"/>
                  <a:gd name="csY114" fmla="*/ 534410 h 1448801"/>
                  <a:gd name="csX115" fmla="*/ 1031265 w 3224151"/>
                  <a:gd name="csY115" fmla="*/ 534410 h 1448801"/>
                  <a:gd name="csX116" fmla="*/ 1031265 w 3224151"/>
                  <a:gd name="csY116" fmla="*/ 543096 h 1448801"/>
                  <a:gd name="csX117" fmla="*/ 1016469 w 3224151"/>
                  <a:gd name="csY117" fmla="*/ 543096 h 1448801"/>
                  <a:gd name="csX118" fmla="*/ 1016469 w 3224151"/>
                  <a:gd name="csY118" fmla="*/ 552832 h 1448801"/>
                  <a:gd name="csX119" fmla="*/ 1013311 w 3224151"/>
                  <a:gd name="csY119" fmla="*/ 552832 h 1448801"/>
                  <a:gd name="csX120" fmla="*/ 1013311 w 3224151"/>
                  <a:gd name="csY120" fmla="*/ 555980 h 1448801"/>
                  <a:gd name="csX121" fmla="*/ 1006469 w 3224151"/>
                  <a:gd name="csY121" fmla="*/ 555980 h 1448801"/>
                  <a:gd name="csX122" fmla="*/ 1006469 w 3224151"/>
                  <a:gd name="csY122" fmla="*/ 560177 h 1448801"/>
                  <a:gd name="csX123" fmla="*/ 1003545 w 3224151"/>
                  <a:gd name="csY123" fmla="*/ 560177 h 1448801"/>
                  <a:gd name="csX124" fmla="*/ 1003545 w 3224151"/>
                  <a:gd name="csY124" fmla="*/ 565483 h 1448801"/>
                  <a:gd name="csX125" fmla="*/ 992492 w 3224151"/>
                  <a:gd name="csY125" fmla="*/ 565483 h 1448801"/>
                  <a:gd name="csX126" fmla="*/ 992492 w 3224151"/>
                  <a:gd name="csY126" fmla="*/ 572536 h 1448801"/>
                  <a:gd name="csX127" fmla="*/ 970327 w 3224151"/>
                  <a:gd name="csY127" fmla="*/ 572536 h 1448801"/>
                  <a:gd name="csX128" fmla="*/ 970327 w 3224151"/>
                  <a:gd name="csY128" fmla="*/ 588102 h 1448801"/>
                  <a:gd name="csX129" fmla="*/ 952607 w 3224151"/>
                  <a:gd name="csY129" fmla="*/ 588102 h 1448801"/>
                  <a:gd name="csX130" fmla="*/ 952607 w 3224151"/>
                  <a:gd name="csY130" fmla="*/ 595680 h 1448801"/>
                  <a:gd name="csX131" fmla="*/ 940502 w 3224151"/>
                  <a:gd name="csY131" fmla="*/ 595680 h 1448801"/>
                  <a:gd name="csX132" fmla="*/ 940502 w 3224151"/>
                  <a:gd name="csY132" fmla="*/ 604367 h 1448801"/>
                  <a:gd name="csX133" fmla="*/ 907518 w 3224151"/>
                  <a:gd name="csY133" fmla="*/ 604367 h 1448801"/>
                  <a:gd name="csX134" fmla="*/ 907518 w 3224151"/>
                  <a:gd name="csY134" fmla="*/ 613053 h 1448801"/>
                  <a:gd name="csX135" fmla="*/ 898804 w 3224151"/>
                  <a:gd name="csY135" fmla="*/ 613053 h 1448801"/>
                  <a:gd name="csX136" fmla="*/ 898804 w 3224151"/>
                  <a:gd name="csY136" fmla="*/ 617775 h 1448801"/>
                  <a:gd name="csX137" fmla="*/ 872955 w 3224151"/>
                  <a:gd name="csY137" fmla="*/ 617775 h 1448801"/>
                  <a:gd name="csX138" fmla="*/ 872955 w 3224151"/>
                  <a:gd name="csY138" fmla="*/ 621506 h 1448801"/>
                  <a:gd name="csX139" fmla="*/ 867166 w 3224151"/>
                  <a:gd name="csY139" fmla="*/ 621506 h 1448801"/>
                  <a:gd name="csX140" fmla="*/ 867166 w 3224151"/>
                  <a:gd name="csY140" fmla="*/ 626228 h 1448801"/>
                  <a:gd name="csX141" fmla="*/ 816521 w 3224151"/>
                  <a:gd name="csY141" fmla="*/ 626228 h 1448801"/>
                  <a:gd name="csX142" fmla="*/ 816521 w 3224151"/>
                  <a:gd name="csY142" fmla="*/ 630426 h 1448801"/>
                  <a:gd name="csX143" fmla="*/ 783537 w 3224151"/>
                  <a:gd name="csY143" fmla="*/ 630426 h 1448801"/>
                  <a:gd name="csX144" fmla="*/ 783537 w 3224151"/>
                  <a:gd name="csY144" fmla="*/ 635148 h 1448801"/>
                  <a:gd name="csX145" fmla="*/ 761080 w 3224151"/>
                  <a:gd name="csY145" fmla="*/ 635148 h 1448801"/>
                  <a:gd name="csX146" fmla="*/ 761080 w 3224151"/>
                  <a:gd name="csY146" fmla="*/ 639636 h 1448801"/>
                  <a:gd name="csX147" fmla="*/ 756577 w 3224151"/>
                  <a:gd name="csY147" fmla="*/ 639636 h 1448801"/>
                  <a:gd name="csX148" fmla="*/ 756577 w 3224151"/>
                  <a:gd name="csY148" fmla="*/ 644883 h 1448801"/>
                  <a:gd name="csX149" fmla="*/ 742366 w 3224151"/>
                  <a:gd name="csY149" fmla="*/ 644883 h 1448801"/>
                  <a:gd name="csX150" fmla="*/ 742366 w 3224151"/>
                  <a:gd name="csY150" fmla="*/ 652753 h 1448801"/>
                  <a:gd name="csX151" fmla="*/ 735757 w 3224151"/>
                  <a:gd name="csY151" fmla="*/ 652753 h 1448801"/>
                  <a:gd name="csX152" fmla="*/ 735757 w 3224151"/>
                  <a:gd name="csY152" fmla="*/ 657242 h 1448801"/>
                  <a:gd name="csX153" fmla="*/ 731547 w 3224151"/>
                  <a:gd name="csY153" fmla="*/ 657242 h 1448801"/>
                  <a:gd name="csX154" fmla="*/ 731547 w 3224151"/>
                  <a:gd name="csY154" fmla="*/ 662489 h 1448801"/>
                  <a:gd name="csX155" fmla="*/ 720201 w 3224151"/>
                  <a:gd name="csY155" fmla="*/ 662489 h 1448801"/>
                  <a:gd name="csX156" fmla="*/ 720201 w 3224151"/>
                  <a:gd name="csY156" fmla="*/ 675373 h 1448801"/>
                  <a:gd name="csX157" fmla="*/ 706984 w 3224151"/>
                  <a:gd name="csY157" fmla="*/ 675373 h 1448801"/>
                  <a:gd name="csX158" fmla="*/ 706984 w 3224151"/>
                  <a:gd name="csY158" fmla="*/ 684059 h 1448801"/>
                  <a:gd name="csX159" fmla="*/ 684820 w 3224151"/>
                  <a:gd name="csY159" fmla="*/ 684059 h 1448801"/>
                  <a:gd name="csX160" fmla="*/ 684820 w 3224151"/>
                  <a:gd name="csY160" fmla="*/ 694844 h 1448801"/>
                  <a:gd name="csX161" fmla="*/ 677451 w 3224151"/>
                  <a:gd name="csY161" fmla="*/ 694844 h 1448801"/>
                  <a:gd name="csX162" fmla="*/ 677451 w 3224151"/>
                  <a:gd name="csY162" fmla="*/ 705920 h 1448801"/>
                  <a:gd name="csX163" fmla="*/ 654526 w 3224151"/>
                  <a:gd name="csY163" fmla="*/ 705920 h 1448801"/>
                  <a:gd name="csX164" fmla="*/ 654526 w 3224151"/>
                  <a:gd name="csY164" fmla="*/ 714315 h 1448801"/>
                  <a:gd name="csX165" fmla="*/ 648152 w 3224151"/>
                  <a:gd name="csY165" fmla="*/ 714315 h 1448801"/>
                  <a:gd name="csX166" fmla="*/ 648152 w 3224151"/>
                  <a:gd name="csY166" fmla="*/ 717988 h 1448801"/>
                  <a:gd name="csX167" fmla="*/ 639438 w 3224151"/>
                  <a:gd name="csY167" fmla="*/ 717988 h 1448801"/>
                  <a:gd name="csX168" fmla="*/ 639438 w 3224151"/>
                  <a:gd name="csY168" fmla="*/ 722477 h 1448801"/>
                  <a:gd name="csX169" fmla="*/ 628911 w 3224151"/>
                  <a:gd name="csY169" fmla="*/ 722477 h 1448801"/>
                  <a:gd name="csX170" fmla="*/ 628911 w 3224151"/>
                  <a:gd name="csY170" fmla="*/ 727199 h 1448801"/>
                  <a:gd name="csX171" fmla="*/ 624408 w 3224151"/>
                  <a:gd name="csY171" fmla="*/ 727199 h 1448801"/>
                  <a:gd name="csX172" fmla="*/ 624408 w 3224151"/>
                  <a:gd name="csY172" fmla="*/ 735885 h 1448801"/>
                  <a:gd name="csX173" fmla="*/ 620490 w 3224151"/>
                  <a:gd name="csY173" fmla="*/ 735885 h 1448801"/>
                  <a:gd name="csX174" fmla="*/ 620490 w 3224151"/>
                  <a:gd name="csY174" fmla="*/ 739849 h 1448801"/>
                  <a:gd name="csX175" fmla="*/ 607800 w 3224151"/>
                  <a:gd name="csY175" fmla="*/ 739849 h 1448801"/>
                  <a:gd name="csX176" fmla="*/ 607800 w 3224151"/>
                  <a:gd name="csY176" fmla="*/ 742473 h 1448801"/>
                  <a:gd name="csX177" fmla="*/ 604876 w 3224151"/>
                  <a:gd name="csY177" fmla="*/ 742473 h 1448801"/>
                  <a:gd name="csX178" fmla="*/ 604876 w 3224151"/>
                  <a:gd name="csY178" fmla="*/ 753258 h 1448801"/>
                  <a:gd name="csX179" fmla="*/ 567447 w 3224151"/>
                  <a:gd name="csY179" fmla="*/ 753258 h 1448801"/>
                  <a:gd name="csX180" fmla="*/ 567447 w 3224151"/>
                  <a:gd name="csY180" fmla="*/ 756930 h 1448801"/>
                  <a:gd name="csX181" fmla="*/ 554932 w 3224151"/>
                  <a:gd name="csY181" fmla="*/ 756930 h 1448801"/>
                  <a:gd name="csX182" fmla="*/ 554932 w 3224151"/>
                  <a:gd name="csY182" fmla="*/ 770455 h 1448801"/>
                  <a:gd name="csX183" fmla="*/ 539493 w 3224151"/>
                  <a:gd name="csY183" fmla="*/ 770455 h 1448801"/>
                  <a:gd name="csX184" fmla="*/ 539493 w 3224151"/>
                  <a:gd name="csY184" fmla="*/ 775352 h 1448801"/>
                  <a:gd name="csX185" fmla="*/ 523937 w 3224151"/>
                  <a:gd name="csY185" fmla="*/ 775352 h 1448801"/>
                  <a:gd name="csX186" fmla="*/ 523937 w 3224151"/>
                  <a:gd name="csY186" fmla="*/ 785088 h 1448801"/>
                  <a:gd name="csX187" fmla="*/ 498439 w 3224151"/>
                  <a:gd name="csY187" fmla="*/ 785088 h 1448801"/>
                  <a:gd name="csX188" fmla="*/ 498439 w 3224151"/>
                  <a:gd name="csY188" fmla="*/ 789110 h 1448801"/>
                  <a:gd name="csX189" fmla="*/ 483526 w 3224151"/>
                  <a:gd name="csY189" fmla="*/ 789110 h 1448801"/>
                  <a:gd name="csX190" fmla="*/ 483526 w 3224151"/>
                  <a:gd name="csY190" fmla="*/ 806075 h 1448801"/>
                  <a:gd name="csX191" fmla="*/ 472064 w 3224151"/>
                  <a:gd name="csY191" fmla="*/ 806075 h 1448801"/>
                  <a:gd name="csX192" fmla="*/ 472064 w 3224151"/>
                  <a:gd name="csY192" fmla="*/ 810156 h 1448801"/>
                  <a:gd name="csX193" fmla="*/ 466683 w 3224151"/>
                  <a:gd name="csY193" fmla="*/ 810156 h 1448801"/>
                  <a:gd name="csX194" fmla="*/ 466683 w 3224151"/>
                  <a:gd name="csY194" fmla="*/ 815577 h 1448801"/>
                  <a:gd name="csX195" fmla="*/ 453350 w 3224151"/>
                  <a:gd name="csY195" fmla="*/ 815577 h 1448801"/>
                  <a:gd name="csX196" fmla="*/ 453350 w 3224151"/>
                  <a:gd name="csY196" fmla="*/ 826887 h 1448801"/>
                  <a:gd name="csX197" fmla="*/ 422705 w 3224151"/>
                  <a:gd name="csY197" fmla="*/ 826887 h 1448801"/>
                  <a:gd name="csX198" fmla="*/ 422705 w 3224151"/>
                  <a:gd name="csY198" fmla="*/ 839654 h 1448801"/>
                  <a:gd name="csX199" fmla="*/ 395336 w 3224151"/>
                  <a:gd name="csY199" fmla="*/ 839654 h 1448801"/>
                  <a:gd name="csX200" fmla="*/ 395336 w 3224151"/>
                  <a:gd name="csY200" fmla="*/ 854170 h 1448801"/>
                  <a:gd name="csX201" fmla="*/ 374282 w 3224151"/>
                  <a:gd name="csY201" fmla="*/ 854170 h 1448801"/>
                  <a:gd name="csX202" fmla="*/ 374282 w 3224151"/>
                  <a:gd name="csY202" fmla="*/ 859067 h 1448801"/>
                  <a:gd name="csX203" fmla="*/ 370306 w 3224151"/>
                  <a:gd name="csY203" fmla="*/ 859067 h 1448801"/>
                  <a:gd name="csX204" fmla="*/ 370306 w 3224151"/>
                  <a:gd name="csY204" fmla="*/ 878830 h 1448801"/>
                  <a:gd name="csX205" fmla="*/ 353171 w 3224151"/>
                  <a:gd name="csY205" fmla="*/ 878830 h 1448801"/>
                  <a:gd name="csX206" fmla="*/ 353171 w 3224151"/>
                  <a:gd name="csY206" fmla="*/ 884893 h 1448801"/>
                  <a:gd name="csX207" fmla="*/ 336796 w 3224151"/>
                  <a:gd name="csY207" fmla="*/ 884893 h 1448801"/>
                  <a:gd name="csX208" fmla="*/ 336796 w 3224151"/>
                  <a:gd name="csY208" fmla="*/ 889323 h 1448801"/>
                  <a:gd name="csX209" fmla="*/ 327556 w 3224151"/>
                  <a:gd name="csY209" fmla="*/ 889323 h 1448801"/>
                  <a:gd name="csX210" fmla="*/ 327556 w 3224151"/>
                  <a:gd name="csY210" fmla="*/ 894337 h 1448801"/>
                  <a:gd name="csX211" fmla="*/ 320947 w 3224151"/>
                  <a:gd name="csY211" fmla="*/ 894337 h 1448801"/>
                  <a:gd name="csX212" fmla="*/ 320947 w 3224151"/>
                  <a:gd name="csY212" fmla="*/ 910368 h 1448801"/>
                  <a:gd name="csX213" fmla="*/ 308315 w 3224151"/>
                  <a:gd name="csY213" fmla="*/ 910368 h 1448801"/>
                  <a:gd name="csX214" fmla="*/ 308315 w 3224151"/>
                  <a:gd name="csY214" fmla="*/ 915615 h 1448801"/>
                  <a:gd name="csX215" fmla="*/ 300654 w 3224151"/>
                  <a:gd name="csY215" fmla="*/ 915615 h 1448801"/>
                  <a:gd name="csX216" fmla="*/ 300654 w 3224151"/>
                  <a:gd name="csY216" fmla="*/ 919871 h 1448801"/>
                  <a:gd name="csX217" fmla="*/ 292233 w 3224151"/>
                  <a:gd name="csY217" fmla="*/ 919871 h 1448801"/>
                  <a:gd name="csX218" fmla="*/ 292233 w 3224151"/>
                  <a:gd name="csY218" fmla="*/ 923777 h 1448801"/>
                  <a:gd name="csX219" fmla="*/ 286911 w 3224151"/>
                  <a:gd name="csY219" fmla="*/ 923777 h 1448801"/>
                  <a:gd name="csX220" fmla="*/ 286911 w 3224151"/>
                  <a:gd name="csY220" fmla="*/ 928266 h 1448801"/>
                  <a:gd name="csX221" fmla="*/ 274279 w 3224151"/>
                  <a:gd name="csY221" fmla="*/ 928266 h 1448801"/>
                  <a:gd name="csX222" fmla="*/ 274279 w 3224151"/>
                  <a:gd name="csY222" fmla="*/ 941441 h 1448801"/>
                  <a:gd name="csX223" fmla="*/ 269016 w 3224151"/>
                  <a:gd name="csY223" fmla="*/ 941441 h 1448801"/>
                  <a:gd name="csX224" fmla="*/ 269016 w 3224151"/>
                  <a:gd name="csY224" fmla="*/ 954558 h 1448801"/>
                  <a:gd name="csX225" fmla="*/ 265565 w 3224151"/>
                  <a:gd name="csY225" fmla="*/ 954558 h 1448801"/>
                  <a:gd name="csX226" fmla="*/ 265565 w 3224151"/>
                  <a:gd name="csY226" fmla="*/ 962719 h 1448801"/>
                  <a:gd name="csX227" fmla="*/ 256851 w 3224151"/>
                  <a:gd name="csY227" fmla="*/ 962719 h 1448801"/>
                  <a:gd name="csX228" fmla="*/ 256851 w 3224151"/>
                  <a:gd name="csY228" fmla="*/ 967733 h 1448801"/>
                  <a:gd name="csX229" fmla="*/ 252348 w 3224151"/>
                  <a:gd name="csY229" fmla="*/ 967733 h 1448801"/>
                  <a:gd name="csX230" fmla="*/ 252348 w 3224151"/>
                  <a:gd name="csY230" fmla="*/ 985339 h 1448801"/>
                  <a:gd name="csX231" fmla="*/ 238897 w 3224151"/>
                  <a:gd name="csY231" fmla="*/ 985339 h 1448801"/>
                  <a:gd name="csX232" fmla="*/ 238897 w 3224151"/>
                  <a:gd name="csY232" fmla="*/ 992276 h 1448801"/>
                  <a:gd name="csX233" fmla="*/ 225213 w 3224151"/>
                  <a:gd name="csY233" fmla="*/ 992276 h 1448801"/>
                  <a:gd name="csX234" fmla="*/ 225213 w 3224151"/>
                  <a:gd name="csY234" fmla="*/ 1010465 h 1448801"/>
                  <a:gd name="csX235" fmla="*/ 221528 w 3224151"/>
                  <a:gd name="csY235" fmla="*/ 1010465 h 1448801"/>
                  <a:gd name="csX236" fmla="*/ 221528 w 3224151"/>
                  <a:gd name="csY236" fmla="*/ 1020142 h 1448801"/>
                  <a:gd name="csX237" fmla="*/ 213224 w 3224151"/>
                  <a:gd name="csY237" fmla="*/ 1020142 h 1448801"/>
                  <a:gd name="csX238" fmla="*/ 213224 w 3224151"/>
                  <a:gd name="csY238" fmla="*/ 1024456 h 1448801"/>
                  <a:gd name="csX239" fmla="*/ 209832 w 3224151"/>
                  <a:gd name="csY239" fmla="*/ 1024456 h 1448801"/>
                  <a:gd name="csX240" fmla="*/ 209832 w 3224151"/>
                  <a:gd name="csY240" fmla="*/ 1030810 h 1448801"/>
                  <a:gd name="csX241" fmla="*/ 200183 w 3224151"/>
                  <a:gd name="csY241" fmla="*/ 1030810 h 1448801"/>
                  <a:gd name="csX242" fmla="*/ 200183 w 3224151"/>
                  <a:gd name="csY242" fmla="*/ 1036349 h 1448801"/>
                  <a:gd name="csX243" fmla="*/ 197960 w 3224151"/>
                  <a:gd name="csY243" fmla="*/ 1036349 h 1448801"/>
                  <a:gd name="csX244" fmla="*/ 197960 w 3224151"/>
                  <a:gd name="csY244" fmla="*/ 1041421 h 1448801"/>
                  <a:gd name="csX245" fmla="*/ 186907 w 3224151"/>
                  <a:gd name="csY245" fmla="*/ 1041421 h 1448801"/>
                  <a:gd name="csX246" fmla="*/ 186907 w 3224151"/>
                  <a:gd name="csY246" fmla="*/ 1050515 h 1448801"/>
                  <a:gd name="csX247" fmla="*/ 180942 w 3224151"/>
                  <a:gd name="csY247" fmla="*/ 1050515 h 1448801"/>
                  <a:gd name="csX248" fmla="*/ 180942 w 3224151"/>
                  <a:gd name="csY248" fmla="*/ 1057044 h 1448801"/>
                  <a:gd name="csX249" fmla="*/ 178603 w 3224151"/>
                  <a:gd name="csY249" fmla="*/ 1057044 h 1448801"/>
                  <a:gd name="csX250" fmla="*/ 164626 w 3224151"/>
                  <a:gd name="csY250" fmla="*/ 1057044 h 1448801"/>
                  <a:gd name="csX251" fmla="*/ 164626 w 3224151"/>
                  <a:gd name="csY251" fmla="*/ 1076749 h 1448801"/>
                  <a:gd name="csX252" fmla="*/ 159889 w 3224151"/>
                  <a:gd name="csY252" fmla="*/ 1076749 h 1448801"/>
                  <a:gd name="csX253" fmla="*/ 159889 w 3224151"/>
                  <a:gd name="csY253" fmla="*/ 1085435 h 1448801"/>
                  <a:gd name="csX254" fmla="*/ 155678 w 3224151"/>
                  <a:gd name="csY254" fmla="*/ 1085435 h 1448801"/>
                  <a:gd name="csX255" fmla="*/ 155678 w 3224151"/>
                  <a:gd name="csY255" fmla="*/ 1094704 h 1448801"/>
                  <a:gd name="csX256" fmla="*/ 146204 w 3224151"/>
                  <a:gd name="csY256" fmla="*/ 1094704 h 1448801"/>
                  <a:gd name="csX257" fmla="*/ 146204 w 3224151"/>
                  <a:gd name="csY257" fmla="*/ 1098843 h 1448801"/>
                  <a:gd name="csX258" fmla="*/ 143631 w 3224151"/>
                  <a:gd name="csY258" fmla="*/ 1098843 h 1448801"/>
                  <a:gd name="csX259" fmla="*/ 138894 w 3224151"/>
                  <a:gd name="csY259" fmla="*/ 1098843 h 1448801"/>
                  <a:gd name="csX260" fmla="*/ 138894 w 3224151"/>
                  <a:gd name="csY260" fmla="*/ 1116741 h 1448801"/>
                  <a:gd name="csX261" fmla="*/ 133104 w 3224151"/>
                  <a:gd name="csY261" fmla="*/ 1116741 h 1448801"/>
                  <a:gd name="csX262" fmla="*/ 133104 w 3224151"/>
                  <a:gd name="csY262" fmla="*/ 1121229 h 1448801"/>
                  <a:gd name="csX263" fmla="*/ 124273 w 3224151"/>
                  <a:gd name="csY263" fmla="*/ 1121229 h 1448801"/>
                  <a:gd name="csX264" fmla="*/ 124273 w 3224151"/>
                  <a:gd name="csY264" fmla="*/ 1130674 h 1448801"/>
                  <a:gd name="csX265" fmla="*/ 120063 w 3224151"/>
                  <a:gd name="csY265" fmla="*/ 1130674 h 1448801"/>
                  <a:gd name="csX266" fmla="*/ 120063 w 3224151"/>
                  <a:gd name="csY266" fmla="*/ 1139127 h 1448801"/>
                  <a:gd name="csX267" fmla="*/ 115969 w 3224151"/>
                  <a:gd name="csY267" fmla="*/ 1139127 h 1448801"/>
                  <a:gd name="csX268" fmla="*/ 115969 w 3224151"/>
                  <a:gd name="csY268" fmla="*/ 1155974 h 1448801"/>
                  <a:gd name="csX269" fmla="*/ 111115 w 3224151"/>
                  <a:gd name="csY269" fmla="*/ 1155974 h 1448801"/>
                  <a:gd name="csX270" fmla="*/ 111115 w 3224151"/>
                  <a:gd name="csY270" fmla="*/ 1165652 h 1448801"/>
                  <a:gd name="csX271" fmla="*/ 106729 w 3224151"/>
                  <a:gd name="csY271" fmla="*/ 1165652 h 1448801"/>
                  <a:gd name="csX272" fmla="*/ 106729 w 3224151"/>
                  <a:gd name="csY272" fmla="*/ 1181450 h 1448801"/>
                  <a:gd name="csX273" fmla="*/ 98132 w 3224151"/>
                  <a:gd name="csY273" fmla="*/ 1181450 h 1448801"/>
                  <a:gd name="csX274" fmla="*/ 98132 w 3224151"/>
                  <a:gd name="csY274" fmla="*/ 1199056 h 1448801"/>
                  <a:gd name="csX275" fmla="*/ 93805 w 3224151"/>
                  <a:gd name="csY275" fmla="*/ 1199056 h 1448801"/>
                  <a:gd name="csX276" fmla="*/ 93805 w 3224151"/>
                  <a:gd name="csY276" fmla="*/ 1208967 h 1448801"/>
                  <a:gd name="csX277" fmla="*/ 84681 w 3224151"/>
                  <a:gd name="csY277" fmla="*/ 1208967 h 1448801"/>
                  <a:gd name="csX278" fmla="*/ 84681 w 3224151"/>
                  <a:gd name="csY278" fmla="*/ 1216953 h 1448801"/>
                  <a:gd name="csX279" fmla="*/ 80763 w 3224151"/>
                  <a:gd name="csY279" fmla="*/ 1216953 h 1448801"/>
                  <a:gd name="csX280" fmla="*/ 80763 w 3224151"/>
                  <a:gd name="csY280" fmla="*/ 1221675 h 1448801"/>
                  <a:gd name="csX281" fmla="*/ 76260 w 3224151"/>
                  <a:gd name="csY281" fmla="*/ 1221675 h 1448801"/>
                  <a:gd name="csX282" fmla="*/ 76260 w 3224151"/>
                  <a:gd name="csY282" fmla="*/ 1226980 h 1448801"/>
                  <a:gd name="csX283" fmla="*/ 67429 w 3224151"/>
                  <a:gd name="csY283" fmla="*/ 1226980 h 1448801"/>
                  <a:gd name="csX284" fmla="*/ 67429 w 3224151"/>
                  <a:gd name="csY284" fmla="*/ 1230362 h 1448801"/>
                  <a:gd name="csX285" fmla="*/ 55675 w 3224151"/>
                  <a:gd name="csY285" fmla="*/ 1230362 h 1448801"/>
                  <a:gd name="csX286" fmla="*/ 52926 w 3224151"/>
                  <a:gd name="csY286" fmla="*/ 1230362 h 1448801"/>
                  <a:gd name="csX287" fmla="*/ 52926 w 3224151"/>
                  <a:gd name="csY287" fmla="*/ 1234559 h 1448801"/>
                  <a:gd name="csX288" fmla="*/ 49885 w 3224151"/>
                  <a:gd name="csY288" fmla="*/ 1234559 h 1448801"/>
                  <a:gd name="csX289" fmla="*/ 49885 w 3224151"/>
                  <a:gd name="csY289" fmla="*/ 1245869 h 1448801"/>
                  <a:gd name="csX290" fmla="*/ 44972 w 3224151"/>
                  <a:gd name="csY290" fmla="*/ 1245869 h 1448801"/>
                  <a:gd name="csX291" fmla="*/ 44972 w 3224151"/>
                  <a:gd name="csY291" fmla="*/ 1259685 h 1448801"/>
                  <a:gd name="csX292" fmla="*/ 41054 w 3224151"/>
                  <a:gd name="csY292" fmla="*/ 1259685 h 1448801"/>
                  <a:gd name="csX293" fmla="*/ 41054 w 3224151"/>
                  <a:gd name="csY293" fmla="*/ 1274959 h 1448801"/>
                  <a:gd name="csX294" fmla="*/ 41054 w 3224151"/>
                  <a:gd name="csY294" fmla="*/ 1278632 h 1448801"/>
                  <a:gd name="csX295" fmla="*/ 36668 w 3224151"/>
                  <a:gd name="csY295" fmla="*/ 1278632 h 1448801"/>
                  <a:gd name="csX296" fmla="*/ 36668 w 3224151"/>
                  <a:gd name="csY296" fmla="*/ 1293206 h 1448801"/>
                  <a:gd name="csX297" fmla="*/ 31697 w 3224151"/>
                  <a:gd name="csY297" fmla="*/ 1293206 h 1448801"/>
                  <a:gd name="csX298" fmla="*/ 31697 w 3224151"/>
                  <a:gd name="csY298" fmla="*/ 1308363 h 1448801"/>
                  <a:gd name="csX299" fmla="*/ 27428 w 3224151"/>
                  <a:gd name="csY299" fmla="*/ 1308363 h 1448801"/>
                  <a:gd name="csX300" fmla="*/ 27428 w 3224151"/>
                  <a:gd name="csY300" fmla="*/ 1318215 h 1448801"/>
                  <a:gd name="csX301" fmla="*/ 23217 w 3224151"/>
                  <a:gd name="csY301" fmla="*/ 1318215 h 1448801"/>
                  <a:gd name="csX302" fmla="*/ 23217 w 3224151"/>
                  <a:gd name="csY302" fmla="*/ 1365844 h 1448801"/>
                  <a:gd name="csX303" fmla="*/ 18363 w 3224151"/>
                  <a:gd name="csY303" fmla="*/ 1365844 h 1448801"/>
                  <a:gd name="csX304" fmla="*/ 18363 w 3224151"/>
                  <a:gd name="csY304" fmla="*/ 1382284 h 1448801"/>
                  <a:gd name="csX305" fmla="*/ 14270 w 3224151"/>
                  <a:gd name="csY305" fmla="*/ 1382284 h 1448801"/>
                  <a:gd name="csX306" fmla="*/ 14270 w 3224151"/>
                  <a:gd name="csY306" fmla="*/ 1391845 h 1448801"/>
                  <a:gd name="csX307" fmla="*/ 10936 w 3224151"/>
                  <a:gd name="csY307" fmla="*/ 1391845 h 1448801"/>
                  <a:gd name="csX308" fmla="*/ 10936 w 3224151"/>
                  <a:gd name="csY308" fmla="*/ 1424841 h 1448801"/>
                  <a:gd name="csX309" fmla="*/ 6901 w 3224151"/>
                  <a:gd name="csY309" fmla="*/ 1424841 h 1448801"/>
                  <a:gd name="csX310" fmla="*/ 6901 w 3224151"/>
                  <a:gd name="csY310" fmla="*/ 1448801 h 1448801"/>
                  <a:gd name="csX311" fmla="*/ 0 w 3224151"/>
                  <a:gd name="csY311" fmla="*/ 1448801 h 144880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 ang="0">
                    <a:pos x="csX274" y="csY274"/>
                  </a:cxn>
                  <a:cxn ang="0">
                    <a:pos x="csX275" y="csY275"/>
                  </a:cxn>
                  <a:cxn ang="0">
                    <a:pos x="csX276" y="csY276"/>
                  </a:cxn>
                  <a:cxn ang="0">
                    <a:pos x="csX277" y="csY277"/>
                  </a:cxn>
                  <a:cxn ang="0">
                    <a:pos x="csX278" y="csY278"/>
                  </a:cxn>
                  <a:cxn ang="0">
                    <a:pos x="csX279" y="csY279"/>
                  </a:cxn>
                  <a:cxn ang="0">
                    <a:pos x="csX280" y="csY280"/>
                  </a:cxn>
                  <a:cxn ang="0">
                    <a:pos x="csX281" y="csY281"/>
                  </a:cxn>
                  <a:cxn ang="0">
                    <a:pos x="csX282" y="csY282"/>
                  </a:cxn>
                  <a:cxn ang="0">
                    <a:pos x="csX283" y="csY283"/>
                  </a:cxn>
                  <a:cxn ang="0">
                    <a:pos x="csX284" y="csY284"/>
                  </a:cxn>
                  <a:cxn ang="0">
                    <a:pos x="csX285" y="csY285"/>
                  </a:cxn>
                  <a:cxn ang="0">
                    <a:pos x="csX286" y="csY286"/>
                  </a:cxn>
                  <a:cxn ang="0">
                    <a:pos x="csX287" y="csY287"/>
                  </a:cxn>
                  <a:cxn ang="0">
                    <a:pos x="csX288" y="csY288"/>
                  </a:cxn>
                  <a:cxn ang="0">
                    <a:pos x="csX289" y="csY289"/>
                  </a:cxn>
                  <a:cxn ang="0">
                    <a:pos x="csX290" y="csY290"/>
                  </a:cxn>
                  <a:cxn ang="0">
                    <a:pos x="csX291" y="csY291"/>
                  </a:cxn>
                  <a:cxn ang="0">
                    <a:pos x="csX292" y="csY292"/>
                  </a:cxn>
                  <a:cxn ang="0">
                    <a:pos x="csX293" y="csY293"/>
                  </a:cxn>
                  <a:cxn ang="0">
                    <a:pos x="csX294" y="csY294"/>
                  </a:cxn>
                  <a:cxn ang="0">
                    <a:pos x="csX295" y="csY295"/>
                  </a:cxn>
                  <a:cxn ang="0">
                    <a:pos x="csX296" y="csY296"/>
                  </a:cxn>
                  <a:cxn ang="0">
                    <a:pos x="csX297" y="csY297"/>
                  </a:cxn>
                  <a:cxn ang="0">
                    <a:pos x="csX298" y="csY298"/>
                  </a:cxn>
                  <a:cxn ang="0">
                    <a:pos x="csX299" y="csY299"/>
                  </a:cxn>
                  <a:cxn ang="0">
                    <a:pos x="csX300" y="csY300"/>
                  </a:cxn>
                  <a:cxn ang="0">
                    <a:pos x="csX301" y="csY301"/>
                  </a:cxn>
                  <a:cxn ang="0">
                    <a:pos x="csX302" y="csY302"/>
                  </a:cxn>
                  <a:cxn ang="0">
                    <a:pos x="csX303" y="csY303"/>
                  </a:cxn>
                  <a:cxn ang="0">
                    <a:pos x="csX304" y="csY304"/>
                  </a:cxn>
                  <a:cxn ang="0">
                    <a:pos x="csX305" y="csY305"/>
                  </a:cxn>
                  <a:cxn ang="0">
                    <a:pos x="csX306" y="csY306"/>
                  </a:cxn>
                  <a:cxn ang="0">
                    <a:pos x="csX307" y="csY307"/>
                  </a:cxn>
                  <a:cxn ang="0">
                    <a:pos x="csX308" y="csY308"/>
                  </a:cxn>
                  <a:cxn ang="0">
                    <a:pos x="csX309" y="csY309"/>
                  </a:cxn>
                  <a:cxn ang="0">
                    <a:pos x="csX310" y="csY310"/>
                  </a:cxn>
                  <a:cxn ang="0">
                    <a:pos x="csX311" y="csY311"/>
                  </a:cxn>
                </a:cxnLst>
                <a:rect l="l" t="t" r="r" b="b"/>
                <a:pathLst>
                  <a:path w="3224151" h="1448801">
                    <a:moveTo>
                      <a:pt x="3224151" y="0"/>
                    </a:moveTo>
                    <a:lnTo>
                      <a:pt x="3088298" y="0"/>
                    </a:lnTo>
                    <a:lnTo>
                      <a:pt x="3088298" y="30023"/>
                    </a:lnTo>
                    <a:lnTo>
                      <a:pt x="2844547" y="30023"/>
                    </a:lnTo>
                    <a:lnTo>
                      <a:pt x="2844547" y="47104"/>
                    </a:lnTo>
                    <a:lnTo>
                      <a:pt x="2792557" y="47104"/>
                    </a:lnTo>
                    <a:lnTo>
                      <a:pt x="2792557" y="66051"/>
                    </a:lnTo>
                    <a:lnTo>
                      <a:pt x="2734484" y="66051"/>
                    </a:lnTo>
                    <a:lnTo>
                      <a:pt x="2734484" y="78643"/>
                    </a:lnTo>
                    <a:lnTo>
                      <a:pt x="2646645" y="78643"/>
                    </a:lnTo>
                    <a:lnTo>
                      <a:pt x="2646645" y="90477"/>
                    </a:lnTo>
                    <a:lnTo>
                      <a:pt x="2642200" y="90477"/>
                    </a:lnTo>
                    <a:lnTo>
                      <a:pt x="2642200" y="118343"/>
                    </a:lnTo>
                    <a:lnTo>
                      <a:pt x="2576993" y="118343"/>
                    </a:lnTo>
                    <a:lnTo>
                      <a:pt x="2576993" y="131518"/>
                    </a:lnTo>
                    <a:lnTo>
                      <a:pt x="2568572" y="131518"/>
                    </a:lnTo>
                    <a:lnTo>
                      <a:pt x="2568572" y="144927"/>
                    </a:lnTo>
                    <a:lnTo>
                      <a:pt x="2548513" y="144927"/>
                    </a:lnTo>
                    <a:lnTo>
                      <a:pt x="2548513" y="154138"/>
                    </a:lnTo>
                    <a:lnTo>
                      <a:pt x="2458568" y="154138"/>
                    </a:lnTo>
                    <a:lnTo>
                      <a:pt x="2458568" y="167838"/>
                    </a:lnTo>
                    <a:lnTo>
                      <a:pt x="2450907" y="167838"/>
                    </a:lnTo>
                    <a:lnTo>
                      <a:pt x="2450907" y="174658"/>
                    </a:lnTo>
                    <a:lnTo>
                      <a:pt x="2433772" y="174658"/>
                    </a:lnTo>
                    <a:lnTo>
                      <a:pt x="2433772" y="188591"/>
                    </a:lnTo>
                    <a:lnTo>
                      <a:pt x="2408157" y="188591"/>
                    </a:lnTo>
                    <a:lnTo>
                      <a:pt x="2408157" y="195937"/>
                    </a:lnTo>
                    <a:lnTo>
                      <a:pt x="2389443" y="195937"/>
                    </a:lnTo>
                    <a:lnTo>
                      <a:pt x="2389443" y="205148"/>
                    </a:lnTo>
                    <a:lnTo>
                      <a:pt x="2354061" y="205148"/>
                    </a:lnTo>
                    <a:lnTo>
                      <a:pt x="2354061" y="219372"/>
                    </a:lnTo>
                    <a:lnTo>
                      <a:pt x="2264643" y="219372"/>
                    </a:lnTo>
                    <a:lnTo>
                      <a:pt x="2264643" y="225144"/>
                    </a:lnTo>
                    <a:lnTo>
                      <a:pt x="2262245" y="225144"/>
                    </a:lnTo>
                    <a:lnTo>
                      <a:pt x="2262245" y="244323"/>
                    </a:lnTo>
                    <a:lnTo>
                      <a:pt x="2164639" y="244323"/>
                    </a:lnTo>
                    <a:lnTo>
                      <a:pt x="2164639" y="255633"/>
                    </a:lnTo>
                    <a:lnTo>
                      <a:pt x="2067267" y="255633"/>
                    </a:lnTo>
                    <a:lnTo>
                      <a:pt x="2067267" y="263795"/>
                    </a:lnTo>
                    <a:lnTo>
                      <a:pt x="2048027" y="263795"/>
                    </a:lnTo>
                    <a:lnTo>
                      <a:pt x="2048027" y="272481"/>
                    </a:lnTo>
                    <a:lnTo>
                      <a:pt x="1985744" y="272481"/>
                    </a:lnTo>
                    <a:lnTo>
                      <a:pt x="1985744" y="280643"/>
                    </a:lnTo>
                    <a:lnTo>
                      <a:pt x="1929075" y="280643"/>
                    </a:lnTo>
                    <a:lnTo>
                      <a:pt x="1929075" y="286181"/>
                    </a:lnTo>
                    <a:lnTo>
                      <a:pt x="1869424" y="286181"/>
                    </a:lnTo>
                    <a:lnTo>
                      <a:pt x="1869424" y="294342"/>
                    </a:lnTo>
                    <a:lnTo>
                      <a:pt x="1835914" y="294342"/>
                    </a:lnTo>
                    <a:lnTo>
                      <a:pt x="1835914" y="301688"/>
                    </a:lnTo>
                    <a:lnTo>
                      <a:pt x="1826966" y="301688"/>
                    </a:lnTo>
                    <a:lnTo>
                      <a:pt x="1826966" y="307226"/>
                    </a:lnTo>
                    <a:lnTo>
                      <a:pt x="1780005" y="307226"/>
                    </a:lnTo>
                    <a:lnTo>
                      <a:pt x="1780005" y="316146"/>
                    </a:lnTo>
                    <a:lnTo>
                      <a:pt x="1766028" y="316146"/>
                    </a:lnTo>
                    <a:lnTo>
                      <a:pt x="1766028" y="324307"/>
                    </a:lnTo>
                    <a:lnTo>
                      <a:pt x="1759946" y="324307"/>
                    </a:lnTo>
                    <a:lnTo>
                      <a:pt x="1759946" y="329029"/>
                    </a:lnTo>
                    <a:lnTo>
                      <a:pt x="1711406" y="329029"/>
                    </a:lnTo>
                    <a:lnTo>
                      <a:pt x="1711406" y="336899"/>
                    </a:lnTo>
                    <a:lnTo>
                      <a:pt x="1673920" y="336899"/>
                    </a:lnTo>
                    <a:lnTo>
                      <a:pt x="1673920" y="341388"/>
                    </a:lnTo>
                    <a:lnTo>
                      <a:pt x="1634328" y="341388"/>
                    </a:lnTo>
                    <a:lnTo>
                      <a:pt x="1634328" y="349783"/>
                    </a:lnTo>
                    <a:lnTo>
                      <a:pt x="1602163" y="349783"/>
                    </a:lnTo>
                    <a:lnTo>
                      <a:pt x="1602163" y="359519"/>
                    </a:lnTo>
                    <a:lnTo>
                      <a:pt x="1568945" y="359519"/>
                    </a:lnTo>
                    <a:lnTo>
                      <a:pt x="1568945" y="362958"/>
                    </a:lnTo>
                    <a:lnTo>
                      <a:pt x="1520406" y="362958"/>
                    </a:lnTo>
                    <a:lnTo>
                      <a:pt x="1520406" y="371878"/>
                    </a:lnTo>
                    <a:lnTo>
                      <a:pt x="1508534" y="371878"/>
                    </a:lnTo>
                    <a:lnTo>
                      <a:pt x="1508534" y="376133"/>
                    </a:lnTo>
                    <a:lnTo>
                      <a:pt x="1493212" y="376133"/>
                    </a:lnTo>
                    <a:lnTo>
                      <a:pt x="1493212" y="385811"/>
                    </a:lnTo>
                    <a:lnTo>
                      <a:pt x="1483153" y="385811"/>
                    </a:lnTo>
                    <a:lnTo>
                      <a:pt x="1483153" y="390066"/>
                    </a:lnTo>
                    <a:lnTo>
                      <a:pt x="1454965" y="390066"/>
                    </a:lnTo>
                    <a:lnTo>
                      <a:pt x="1454965" y="395546"/>
                    </a:lnTo>
                    <a:lnTo>
                      <a:pt x="1448649" y="395546"/>
                    </a:lnTo>
                    <a:lnTo>
                      <a:pt x="1448649" y="402950"/>
                    </a:lnTo>
                    <a:lnTo>
                      <a:pt x="1409057" y="402950"/>
                    </a:lnTo>
                    <a:lnTo>
                      <a:pt x="1409057" y="415542"/>
                    </a:lnTo>
                    <a:lnTo>
                      <a:pt x="1398237" y="415542"/>
                    </a:lnTo>
                    <a:lnTo>
                      <a:pt x="1398237" y="420556"/>
                    </a:lnTo>
                    <a:lnTo>
                      <a:pt x="1361277" y="420556"/>
                    </a:lnTo>
                    <a:lnTo>
                      <a:pt x="1361277" y="433148"/>
                    </a:lnTo>
                    <a:lnTo>
                      <a:pt x="1339931" y="433148"/>
                    </a:lnTo>
                    <a:lnTo>
                      <a:pt x="1339931" y="438453"/>
                    </a:lnTo>
                    <a:lnTo>
                      <a:pt x="1317767" y="438453"/>
                    </a:lnTo>
                    <a:lnTo>
                      <a:pt x="1317767" y="446323"/>
                    </a:lnTo>
                    <a:lnTo>
                      <a:pt x="1262911" y="446323"/>
                    </a:lnTo>
                    <a:lnTo>
                      <a:pt x="1262911" y="452094"/>
                    </a:lnTo>
                    <a:lnTo>
                      <a:pt x="1225658" y="452094"/>
                    </a:lnTo>
                    <a:lnTo>
                      <a:pt x="1225658" y="455009"/>
                    </a:lnTo>
                    <a:lnTo>
                      <a:pt x="1216710" y="455009"/>
                    </a:lnTo>
                    <a:lnTo>
                      <a:pt x="1216710" y="464220"/>
                    </a:lnTo>
                    <a:lnTo>
                      <a:pt x="1203552" y="464220"/>
                    </a:lnTo>
                    <a:lnTo>
                      <a:pt x="1203552" y="468651"/>
                    </a:lnTo>
                    <a:lnTo>
                      <a:pt x="1173434" y="468651"/>
                    </a:lnTo>
                    <a:lnTo>
                      <a:pt x="1173434" y="472382"/>
                    </a:lnTo>
                    <a:lnTo>
                      <a:pt x="1165773" y="472382"/>
                    </a:lnTo>
                    <a:lnTo>
                      <a:pt x="1165773" y="486023"/>
                    </a:lnTo>
                    <a:lnTo>
                      <a:pt x="1159983" y="486023"/>
                    </a:lnTo>
                    <a:lnTo>
                      <a:pt x="1159983" y="492086"/>
                    </a:lnTo>
                    <a:lnTo>
                      <a:pt x="1155246" y="492086"/>
                    </a:lnTo>
                    <a:lnTo>
                      <a:pt x="1155246" y="503104"/>
                    </a:lnTo>
                    <a:lnTo>
                      <a:pt x="1102730" y="503104"/>
                    </a:lnTo>
                    <a:lnTo>
                      <a:pt x="1102730" y="511266"/>
                    </a:lnTo>
                    <a:lnTo>
                      <a:pt x="1082144" y="511266"/>
                    </a:lnTo>
                    <a:lnTo>
                      <a:pt x="1082144" y="521293"/>
                    </a:lnTo>
                    <a:lnTo>
                      <a:pt x="1060272" y="521293"/>
                    </a:lnTo>
                    <a:lnTo>
                      <a:pt x="1060272" y="526248"/>
                    </a:lnTo>
                    <a:lnTo>
                      <a:pt x="1054482" y="526248"/>
                    </a:lnTo>
                    <a:lnTo>
                      <a:pt x="1054482" y="529688"/>
                    </a:lnTo>
                    <a:lnTo>
                      <a:pt x="1045242" y="529688"/>
                    </a:lnTo>
                    <a:lnTo>
                      <a:pt x="1045242" y="534410"/>
                    </a:lnTo>
                    <a:lnTo>
                      <a:pt x="1031265" y="534410"/>
                    </a:lnTo>
                    <a:lnTo>
                      <a:pt x="1031265" y="543096"/>
                    </a:lnTo>
                    <a:lnTo>
                      <a:pt x="1016469" y="543096"/>
                    </a:lnTo>
                    <a:lnTo>
                      <a:pt x="1016469" y="552832"/>
                    </a:lnTo>
                    <a:lnTo>
                      <a:pt x="1013311" y="552832"/>
                    </a:lnTo>
                    <a:lnTo>
                      <a:pt x="1013311" y="555980"/>
                    </a:lnTo>
                    <a:lnTo>
                      <a:pt x="1006469" y="555980"/>
                    </a:lnTo>
                    <a:lnTo>
                      <a:pt x="1006469" y="560177"/>
                    </a:lnTo>
                    <a:lnTo>
                      <a:pt x="1003545" y="560177"/>
                    </a:lnTo>
                    <a:lnTo>
                      <a:pt x="1003545" y="565483"/>
                    </a:lnTo>
                    <a:lnTo>
                      <a:pt x="992492" y="565483"/>
                    </a:lnTo>
                    <a:lnTo>
                      <a:pt x="992492" y="572536"/>
                    </a:lnTo>
                    <a:lnTo>
                      <a:pt x="970327" y="572536"/>
                    </a:lnTo>
                    <a:lnTo>
                      <a:pt x="970327" y="588102"/>
                    </a:lnTo>
                    <a:lnTo>
                      <a:pt x="952607" y="588102"/>
                    </a:lnTo>
                    <a:lnTo>
                      <a:pt x="952607" y="595680"/>
                    </a:lnTo>
                    <a:lnTo>
                      <a:pt x="940502" y="595680"/>
                    </a:lnTo>
                    <a:lnTo>
                      <a:pt x="940502" y="604367"/>
                    </a:lnTo>
                    <a:lnTo>
                      <a:pt x="907518" y="604367"/>
                    </a:lnTo>
                    <a:lnTo>
                      <a:pt x="907518" y="613053"/>
                    </a:lnTo>
                    <a:lnTo>
                      <a:pt x="898804" y="613053"/>
                    </a:lnTo>
                    <a:lnTo>
                      <a:pt x="898804" y="617775"/>
                    </a:lnTo>
                    <a:lnTo>
                      <a:pt x="872955" y="617775"/>
                    </a:lnTo>
                    <a:lnTo>
                      <a:pt x="872955" y="621506"/>
                    </a:lnTo>
                    <a:lnTo>
                      <a:pt x="867166" y="621506"/>
                    </a:lnTo>
                    <a:lnTo>
                      <a:pt x="867166" y="626228"/>
                    </a:lnTo>
                    <a:lnTo>
                      <a:pt x="816521" y="626228"/>
                    </a:lnTo>
                    <a:lnTo>
                      <a:pt x="816521" y="630426"/>
                    </a:lnTo>
                    <a:lnTo>
                      <a:pt x="783537" y="630426"/>
                    </a:lnTo>
                    <a:lnTo>
                      <a:pt x="783537" y="635148"/>
                    </a:lnTo>
                    <a:lnTo>
                      <a:pt x="761080" y="635148"/>
                    </a:lnTo>
                    <a:lnTo>
                      <a:pt x="761080" y="639636"/>
                    </a:lnTo>
                    <a:lnTo>
                      <a:pt x="756577" y="639636"/>
                    </a:lnTo>
                    <a:lnTo>
                      <a:pt x="756577" y="644883"/>
                    </a:lnTo>
                    <a:lnTo>
                      <a:pt x="742366" y="644883"/>
                    </a:lnTo>
                    <a:lnTo>
                      <a:pt x="742366" y="652753"/>
                    </a:lnTo>
                    <a:lnTo>
                      <a:pt x="735757" y="652753"/>
                    </a:lnTo>
                    <a:lnTo>
                      <a:pt x="735757" y="657242"/>
                    </a:lnTo>
                    <a:lnTo>
                      <a:pt x="731547" y="657242"/>
                    </a:lnTo>
                    <a:lnTo>
                      <a:pt x="731547" y="662489"/>
                    </a:lnTo>
                    <a:lnTo>
                      <a:pt x="720201" y="662489"/>
                    </a:lnTo>
                    <a:lnTo>
                      <a:pt x="720201" y="675373"/>
                    </a:lnTo>
                    <a:lnTo>
                      <a:pt x="706984" y="675373"/>
                    </a:lnTo>
                    <a:lnTo>
                      <a:pt x="706984" y="684059"/>
                    </a:lnTo>
                    <a:lnTo>
                      <a:pt x="684820" y="684059"/>
                    </a:lnTo>
                    <a:lnTo>
                      <a:pt x="684820" y="694844"/>
                    </a:lnTo>
                    <a:lnTo>
                      <a:pt x="677451" y="694844"/>
                    </a:lnTo>
                    <a:lnTo>
                      <a:pt x="677451" y="705920"/>
                    </a:lnTo>
                    <a:lnTo>
                      <a:pt x="654526" y="705920"/>
                    </a:lnTo>
                    <a:lnTo>
                      <a:pt x="654526" y="714315"/>
                    </a:lnTo>
                    <a:lnTo>
                      <a:pt x="648152" y="714315"/>
                    </a:lnTo>
                    <a:lnTo>
                      <a:pt x="648152" y="717988"/>
                    </a:lnTo>
                    <a:lnTo>
                      <a:pt x="639438" y="717988"/>
                    </a:lnTo>
                    <a:lnTo>
                      <a:pt x="639438" y="722477"/>
                    </a:lnTo>
                    <a:lnTo>
                      <a:pt x="628911" y="722477"/>
                    </a:lnTo>
                    <a:lnTo>
                      <a:pt x="628911" y="727199"/>
                    </a:lnTo>
                    <a:lnTo>
                      <a:pt x="624408" y="727199"/>
                    </a:lnTo>
                    <a:lnTo>
                      <a:pt x="624408" y="735885"/>
                    </a:lnTo>
                    <a:lnTo>
                      <a:pt x="620490" y="735885"/>
                    </a:lnTo>
                    <a:lnTo>
                      <a:pt x="620490" y="739849"/>
                    </a:lnTo>
                    <a:lnTo>
                      <a:pt x="607800" y="739849"/>
                    </a:lnTo>
                    <a:lnTo>
                      <a:pt x="607800" y="742473"/>
                    </a:lnTo>
                    <a:lnTo>
                      <a:pt x="604876" y="742473"/>
                    </a:lnTo>
                    <a:lnTo>
                      <a:pt x="604876" y="753258"/>
                    </a:lnTo>
                    <a:lnTo>
                      <a:pt x="567447" y="753258"/>
                    </a:lnTo>
                    <a:lnTo>
                      <a:pt x="567447" y="756930"/>
                    </a:lnTo>
                    <a:lnTo>
                      <a:pt x="554932" y="756930"/>
                    </a:lnTo>
                    <a:lnTo>
                      <a:pt x="554932" y="770455"/>
                    </a:lnTo>
                    <a:lnTo>
                      <a:pt x="539493" y="770455"/>
                    </a:lnTo>
                    <a:lnTo>
                      <a:pt x="539493" y="775352"/>
                    </a:lnTo>
                    <a:lnTo>
                      <a:pt x="523937" y="775352"/>
                    </a:lnTo>
                    <a:lnTo>
                      <a:pt x="523937" y="785088"/>
                    </a:lnTo>
                    <a:lnTo>
                      <a:pt x="498439" y="785088"/>
                    </a:lnTo>
                    <a:lnTo>
                      <a:pt x="498439" y="789110"/>
                    </a:lnTo>
                    <a:lnTo>
                      <a:pt x="483526" y="789110"/>
                    </a:lnTo>
                    <a:lnTo>
                      <a:pt x="483526" y="806075"/>
                    </a:lnTo>
                    <a:lnTo>
                      <a:pt x="472064" y="806075"/>
                    </a:lnTo>
                    <a:lnTo>
                      <a:pt x="472064" y="810156"/>
                    </a:lnTo>
                    <a:lnTo>
                      <a:pt x="466683" y="810156"/>
                    </a:lnTo>
                    <a:lnTo>
                      <a:pt x="466683" y="815577"/>
                    </a:lnTo>
                    <a:lnTo>
                      <a:pt x="453350" y="815577"/>
                    </a:lnTo>
                    <a:lnTo>
                      <a:pt x="453350" y="826887"/>
                    </a:lnTo>
                    <a:lnTo>
                      <a:pt x="422705" y="826887"/>
                    </a:lnTo>
                    <a:lnTo>
                      <a:pt x="422705" y="839654"/>
                    </a:lnTo>
                    <a:lnTo>
                      <a:pt x="395336" y="839654"/>
                    </a:lnTo>
                    <a:lnTo>
                      <a:pt x="395336" y="854170"/>
                    </a:lnTo>
                    <a:lnTo>
                      <a:pt x="374282" y="854170"/>
                    </a:lnTo>
                    <a:lnTo>
                      <a:pt x="374282" y="859067"/>
                    </a:lnTo>
                    <a:lnTo>
                      <a:pt x="370306" y="859067"/>
                    </a:lnTo>
                    <a:lnTo>
                      <a:pt x="370306" y="878830"/>
                    </a:lnTo>
                    <a:lnTo>
                      <a:pt x="353171" y="878830"/>
                    </a:lnTo>
                    <a:lnTo>
                      <a:pt x="353171" y="884893"/>
                    </a:lnTo>
                    <a:lnTo>
                      <a:pt x="336796" y="884893"/>
                    </a:lnTo>
                    <a:lnTo>
                      <a:pt x="336796" y="889323"/>
                    </a:lnTo>
                    <a:lnTo>
                      <a:pt x="327556" y="889323"/>
                    </a:lnTo>
                    <a:lnTo>
                      <a:pt x="327556" y="894337"/>
                    </a:lnTo>
                    <a:lnTo>
                      <a:pt x="320947" y="894337"/>
                    </a:lnTo>
                    <a:lnTo>
                      <a:pt x="320947" y="910368"/>
                    </a:lnTo>
                    <a:lnTo>
                      <a:pt x="308315" y="910368"/>
                    </a:lnTo>
                    <a:lnTo>
                      <a:pt x="308315" y="915615"/>
                    </a:lnTo>
                    <a:lnTo>
                      <a:pt x="300654" y="915615"/>
                    </a:lnTo>
                    <a:lnTo>
                      <a:pt x="300654" y="919871"/>
                    </a:lnTo>
                    <a:lnTo>
                      <a:pt x="292233" y="919871"/>
                    </a:lnTo>
                    <a:lnTo>
                      <a:pt x="292233" y="923777"/>
                    </a:lnTo>
                    <a:lnTo>
                      <a:pt x="286911" y="923777"/>
                    </a:lnTo>
                    <a:lnTo>
                      <a:pt x="286911" y="928266"/>
                    </a:lnTo>
                    <a:lnTo>
                      <a:pt x="274279" y="928266"/>
                    </a:lnTo>
                    <a:lnTo>
                      <a:pt x="274279" y="941441"/>
                    </a:lnTo>
                    <a:lnTo>
                      <a:pt x="269016" y="941441"/>
                    </a:lnTo>
                    <a:lnTo>
                      <a:pt x="269016" y="954558"/>
                    </a:lnTo>
                    <a:lnTo>
                      <a:pt x="265565" y="954558"/>
                    </a:lnTo>
                    <a:lnTo>
                      <a:pt x="265565" y="962719"/>
                    </a:lnTo>
                    <a:lnTo>
                      <a:pt x="256851" y="962719"/>
                    </a:lnTo>
                    <a:lnTo>
                      <a:pt x="256851" y="967733"/>
                    </a:lnTo>
                    <a:lnTo>
                      <a:pt x="252348" y="967733"/>
                    </a:lnTo>
                    <a:lnTo>
                      <a:pt x="252348" y="985339"/>
                    </a:lnTo>
                    <a:lnTo>
                      <a:pt x="238897" y="985339"/>
                    </a:lnTo>
                    <a:lnTo>
                      <a:pt x="238897" y="992276"/>
                    </a:lnTo>
                    <a:lnTo>
                      <a:pt x="225213" y="992276"/>
                    </a:lnTo>
                    <a:lnTo>
                      <a:pt x="225213" y="1010465"/>
                    </a:lnTo>
                    <a:lnTo>
                      <a:pt x="221528" y="1010465"/>
                    </a:lnTo>
                    <a:lnTo>
                      <a:pt x="221528" y="1020142"/>
                    </a:lnTo>
                    <a:lnTo>
                      <a:pt x="213224" y="1020142"/>
                    </a:lnTo>
                    <a:lnTo>
                      <a:pt x="213224" y="1024456"/>
                    </a:lnTo>
                    <a:lnTo>
                      <a:pt x="209832" y="1024456"/>
                    </a:lnTo>
                    <a:lnTo>
                      <a:pt x="209832" y="1030810"/>
                    </a:lnTo>
                    <a:lnTo>
                      <a:pt x="200183" y="1030810"/>
                    </a:lnTo>
                    <a:lnTo>
                      <a:pt x="200183" y="1036349"/>
                    </a:lnTo>
                    <a:lnTo>
                      <a:pt x="197960" y="1036349"/>
                    </a:lnTo>
                    <a:lnTo>
                      <a:pt x="197960" y="1041421"/>
                    </a:lnTo>
                    <a:lnTo>
                      <a:pt x="186907" y="1041421"/>
                    </a:lnTo>
                    <a:lnTo>
                      <a:pt x="186907" y="1050515"/>
                    </a:lnTo>
                    <a:lnTo>
                      <a:pt x="180942" y="1050515"/>
                    </a:lnTo>
                    <a:lnTo>
                      <a:pt x="180942" y="1057044"/>
                    </a:lnTo>
                    <a:lnTo>
                      <a:pt x="178603" y="1057044"/>
                    </a:lnTo>
                    <a:lnTo>
                      <a:pt x="164626" y="1057044"/>
                    </a:lnTo>
                    <a:lnTo>
                      <a:pt x="164626" y="1076749"/>
                    </a:lnTo>
                    <a:lnTo>
                      <a:pt x="159889" y="1076749"/>
                    </a:lnTo>
                    <a:lnTo>
                      <a:pt x="159889" y="1085435"/>
                    </a:lnTo>
                    <a:lnTo>
                      <a:pt x="155678" y="1085435"/>
                    </a:lnTo>
                    <a:lnTo>
                      <a:pt x="155678" y="1094704"/>
                    </a:lnTo>
                    <a:lnTo>
                      <a:pt x="146204" y="1094704"/>
                    </a:lnTo>
                    <a:lnTo>
                      <a:pt x="146204" y="1098843"/>
                    </a:lnTo>
                    <a:lnTo>
                      <a:pt x="143631" y="1098843"/>
                    </a:lnTo>
                    <a:lnTo>
                      <a:pt x="138894" y="1098843"/>
                    </a:lnTo>
                    <a:lnTo>
                      <a:pt x="138894" y="1116741"/>
                    </a:lnTo>
                    <a:lnTo>
                      <a:pt x="133104" y="1116741"/>
                    </a:lnTo>
                    <a:lnTo>
                      <a:pt x="133104" y="1121229"/>
                    </a:lnTo>
                    <a:lnTo>
                      <a:pt x="124273" y="1121229"/>
                    </a:lnTo>
                    <a:lnTo>
                      <a:pt x="124273" y="1130674"/>
                    </a:lnTo>
                    <a:lnTo>
                      <a:pt x="120063" y="1130674"/>
                    </a:lnTo>
                    <a:lnTo>
                      <a:pt x="120063" y="1139127"/>
                    </a:lnTo>
                    <a:lnTo>
                      <a:pt x="115969" y="1139127"/>
                    </a:lnTo>
                    <a:lnTo>
                      <a:pt x="115969" y="1155974"/>
                    </a:lnTo>
                    <a:lnTo>
                      <a:pt x="111115" y="1155974"/>
                    </a:lnTo>
                    <a:lnTo>
                      <a:pt x="111115" y="1165652"/>
                    </a:lnTo>
                    <a:lnTo>
                      <a:pt x="106729" y="1165652"/>
                    </a:lnTo>
                    <a:lnTo>
                      <a:pt x="106729" y="1181450"/>
                    </a:lnTo>
                    <a:lnTo>
                      <a:pt x="98132" y="1181450"/>
                    </a:lnTo>
                    <a:lnTo>
                      <a:pt x="98132" y="1199056"/>
                    </a:lnTo>
                    <a:lnTo>
                      <a:pt x="93805" y="1199056"/>
                    </a:lnTo>
                    <a:lnTo>
                      <a:pt x="93805" y="1208967"/>
                    </a:lnTo>
                    <a:lnTo>
                      <a:pt x="84681" y="1208967"/>
                    </a:lnTo>
                    <a:lnTo>
                      <a:pt x="84681" y="1216953"/>
                    </a:lnTo>
                    <a:lnTo>
                      <a:pt x="80763" y="1216953"/>
                    </a:lnTo>
                    <a:lnTo>
                      <a:pt x="80763" y="1221675"/>
                    </a:lnTo>
                    <a:lnTo>
                      <a:pt x="76260" y="1221675"/>
                    </a:lnTo>
                    <a:lnTo>
                      <a:pt x="76260" y="1226980"/>
                    </a:lnTo>
                    <a:lnTo>
                      <a:pt x="67429" y="1226980"/>
                    </a:lnTo>
                    <a:lnTo>
                      <a:pt x="67429" y="1230362"/>
                    </a:lnTo>
                    <a:lnTo>
                      <a:pt x="55675" y="1230362"/>
                    </a:lnTo>
                    <a:lnTo>
                      <a:pt x="52926" y="1230362"/>
                    </a:lnTo>
                    <a:lnTo>
                      <a:pt x="52926" y="1234559"/>
                    </a:lnTo>
                    <a:lnTo>
                      <a:pt x="49885" y="1234559"/>
                    </a:lnTo>
                    <a:lnTo>
                      <a:pt x="49885" y="1245869"/>
                    </a:lnTo>
                    <a:lnTo>
                      <a:pt x="44972" y="1245869"/>
                    </a:lnTo>
                    <a:lnTo>
                      <a:pt x="44972" y="1259685"/>
                    </a:lnTo>
                    <a:lnTo>
                      <a:pt x="41054" y="1259685"/>
                    </a:lnTo>
                    <a:lnTo>
                      <a:pt x="41054" y="1274959"/>
                    </a:lnTo>
                    <a:lnTo>
                      <a:pt x="41054" y="1278632"/>
                    </a:lnTo>
                    <a:lnTo>
                      <a:pt x="36668" y="1278632"/>
                    </a:lnTo>
                    <a:lnTo>
                      <a:pt x="36668" y="1293206"/>
                    </a:lnTo>
                    <a:lnTo>
                      <a:pt x="31697" y="1293206"/>
                    </a:lnTo>
                    <a:lnTo>
                      <a:pt x="31697" y="1308363"/>
                    </a:lnTo>
                    <a:lnTo>
                      <a:pt x="27428" y="1308363"/>
                    </a:lnTo>
                    <a:lnTo>
                      <a:pt x="27428" y="1318215"/>
                    </a:lnTo>
                    <a:lnTo>
                      <a:pt x="23217" y="1318215"/>
                    </a:lnTo>
                    <a:lnTo>
                      <a:pt x="23217" y="1365844"/>
                    </a:lnTo>
                    <a:lnTo>
                      <a:pt x="18363" y="1365844"/>
                    </a:lnTo>
                    <a:lnTo>
                      <a:pt x="18363" y="1382284"/>
                    </a:lnTo>
                    <a:lnTo>
                      <a:pt x="14270" y="1382284"/>
                    </a:lnTo>
                    <a:lnTo>
                      <a:pt x="14270" y="1391845"/>
                    </a:lnTo>
                    <a:lnTo>
                      <a:pt x="10936" y="1391845"/>
                    </a:lnTo>
                    <a:lnTo>
                      <a:pt x="10936" y="1424841"/>
                    </a:lnTo>
                    <a:lnTo>
                      <a:pt x="6901" y="1424841"/>
                    </a:lnTo>
                    <a:lnTo>
                      <a:pt x="6901" y="1448801"/>
                    </a:lnTo>
                    <a:lnTo>
                      <a:pt x="0" y="1448801"/>
                    </a:lnTo>
                  </a:path>
                </a:pathLst>
              </a:custGeom>
              <a:noFill/>
              <a:ln w="9525" cap="flat">
                <a:solidFill>
                  <a:schemeClr val="bg1">
                    <a:lumMod val="50000"/>
                  </a:schemeClr>
                </a:solidFill>
                <a:prstDash val="solid"/>
                <a:miter/>
              </a:ln>
            </p:spPr>
            <p:txBody>
              <a:bodyPr/>
              <a:lstStyle/>
              <a:p>
                <a:endParaRPr lang="en-US"/>
              </a:p>
            </p:txBody>
          </p:sp>
          <p:sp>
            <p:nvSpPr>
              <p:cNvPr id="1843" name="Freeform 1842">
                <a:extLst>
                  <a:ext uri="{FF2B5EF4-FFF2-40B4-BE49-F238E27FC236}">
                    <a16:creationId xmlns:a16="http://schemas.microsoft.com/office/drawing/2014/main" id="{30ECEF37-7E96-625A-2827-99581E7B15DC}"/>
                  </a:ext>
                </a:extLst>
              </p:cNvPr>
              <p:cNvSpPr/>
              <p:nvPr/>
            </p:nvSpPr>
            <p:spPr>
              <a:xfrm>
                <a:off x="784791" y="2201674"/>
                <a:ext cx="3324212" cy="1803597"/>
              </a:xfrm>
              <a:custGeom>
                <a:avLst/>
                <a:gdLst>
                  <a:gd name="csX0" fmla="*/ 0 w 3324212"/>
                  <a:gd name="csY0" fmla="*/ 0 h 1803597"/>
                  <a:gd name="csX1" fmla="*/ 0 w 3324212"/>
                  <a:gd name="csY1" fmla="*/ 1803598 h 1803597"/>
                  <a:gd name="csX2" fmla="*/ 3324213 w 3324212"/>
                  <a:gd name="csY2" fmla="*/ 1803598 h 1803597"/>
                </a:gdLst>
                <a:ahLst/>
                <a:cxnLst>
                  <a:cxn ang="0">
                    <a:pos x="csX0" y="csY0"/>
                  </a:cxn>
                  <a:cxn ang="0">
                    <a:pos x="csX1" y="csY1"/>
                  </a:cxn>
                  <a:cxn ang="0">
                    <a:pos x="csX2" y="csY2"/>
                  </a:cxn>
                </a:cxnLst>
                <a:rect l="l" t="t" r="r" b="b"/>
                <a:pathLst>
                  <a:path w="3324212" h="1803597">
                    <a:moveTo>
                      <a:pt x="0" y="0"/>
                    </a:moveTo>
                    <a:lnTo>
                      <a:pt x="0" y="1803598"/>
                    </a:lnTo>
                    <a:lnTo>
                      <a:pt x="3324213" y="1803598"/>
                    </a:lnTo>
                  </a:path>
                </a:pathLst>
              </a:custGeom>
              <a:noFill/>
              <a:ln w="9525" cap="flat">
                <a:solidFill>
                  <a:schemeClr val="tx2"/>
                </a:solidFill>
                <a:prstDash val="solid"/>
                <a:miter/>
              </a:ln>
            </p:spPr>
            <p:txBody>
              <a:bodyPr/>
              <a:lstStyle/>
              <a:p>
                <a:endParaRPr lang="en-US"/>
              </a:p>
            </p:txBody>
          </p:sp>
          <p:sp>
            <p:nvSpPr>
              <p:cNvPr id="1844" name="Freeform 1843">
                <a:extLst>
                  <a:ext uri="{FF2B5EF4-FFF2-40B4-BE49-F238E27FC236}">
                    <a16:creationId xmlns:a16="http://schemas.microsoft.com/office/drawing/2014/main" id="{5374139D-5913-9369-98D6-1BC0B6960831}"/>
                  </a:ext>
                </a:extLst>
              </p:cNvPr>
              <p:cNvSpPr/>
              <p:nvPr/>
            </p:nvSpPr>
            <p:spPr>
              <a:xfrm>
                <a:off x="864326" y="2795139"/>
                <a:ext cx="3224151" cy="1193867"/>
              </a:xfrm>
              <a:custGeom>
                <a:avLst/>
                <a:gdLst>
                  <a:gd name="csX0" fmla="*/ 0 w 3224151"/>
                  <a:gd name="csY0" fmla="*/ 1193868 h 1193867"/>
                  <a:gd name="csX1" fmla="*/ 6901 w 3224151"/>
                  <a:gd name="csY1" fmla="*/ 1193868 h 1193867"/>
                  <a:gd name="csX2" fmla="*/ 6901 w 3224151"/>
                  <a:gd name="csY2" fmla="*/ 1164253 h 1193867"/>
                  <a:gd name="csX3" fmla="*/ 10936 w 3224151"/>
                  <a:gd name="csY3" fmla="*/ 1164253 h 1193867"/>
                  <a:gd name="csX4" fmla="*/ 10936 w 3224151"/>
                  <a:gd name="csY4" fmla="*/ 1120063 h 1193867"/>
                  <a:gd name="csX5" fmla="*/ 16082 w 3224151"/>
                  <a:gd name="csY5" fmla="*/ 1120063 h 1193867"/>
                  <a:gd name="csX6" fmla="*/ 16082 w 3224151"/>
                  <a:gd name="csY6" fmla="*/ 1097386 h 1193867"/>
                  <a:gd name="csX7" fmla="*/ 20644 w 3224151"/>
                  <a:gd name="csY7" fmla="*/ 1097386 h 1193867"/>
                  <a:gd name="csX8" fmla="*/ 20644 w 3224151"/>
                  <a:gd name="csY8" fmla="*/ 1054188 h 1193867"/>
                  <a:gd name="csX9" fmla="*/ 24855 w 3224151"/>
                  <a:gd name="csY9" fmla="*/ 1054188 h 1193867"/>
                  <a:gd name="csX10" fmla="*/ 24855 w 3224151"/>
                  <a:gd name="csY10" fmla="*/ 1040021 h 1193867"/>
                  <a:gd name="csX11" fmla="*/ 28422 w 3224151"/>
                  <a:gd name="csY11" fmla="*/ 1040021 h 1193867"/>
                  <a:gd name="csX12" fmla="*/ 28422 w 3224151"/>
                  <a:gd name="csY12" fmla="*/ 1013963 h 1193867"/>
                  <a:gd name="csX13" fmla="*/ 32808 w 3224151"/>
                  <a:gd name="csY13" fmla="*/ 1013963 h 1193867"/>
                  <a:gd name="csX14" fmla="*/ 32808 w 3224151"/>
                  <a:gd name="csY14" fmla="*/ 1009998 h 1193867"/>
                  <a:gd name="csX15" fmla="*/ 37545 w 3224151"/>
                  <a:gd name="csY15" fmla="*/ 1009998 h 1193867"/>
                  <a:gd name="csX16" fmla="*/ 37545 w 3224151"/>
                  <a:gd name="csY16" fmla="*/ 1006092 h 1193867"/>
                  <a:gd name="csX17" fmla="*/ 43510 w 3224151"/>
                  <a:gd name="csY17" fmla="*/ 1006092 h 1193867"/>
                  <a:gd name="csX18" fmla="*/ 43510 w 3224151"/>
                  <a:gd name="csY18" fmla="*/ 988312 h 1193867"/>
                  <a:gd name="csX19" fmla="*/ 47019 w 3224151"/>
                  <a:gd name="csY19" fmla="*/ 988312 h 1193867"/>
                  <a:gd name="csX20" fmla="*/ 47019 w 3224151"/>
                  <a:gd name="csY20" fmla="*/ 979276 h 1193867"/>
                  <a:gd name="csX21" fmla="*/ 50645 w 3224151"/>
                  <a:gd name="csY21" fmla="*/ 979276 h 1193867"/>
                  <a:gd name="csX22" fmla="*/ 50645 w 3224151"/>
                  <a:gd name="csY22" fmla="*/ 971347 h 1193867"/>
                  <a:gd name="csX23" fmla="*/ 54856 w 3224151"/>
                  <a:gd name="csY23" fmla="*/ 971347 h 1193867"/>
                  <a:gd name="csX24" fmla="*/ 54856 w 3224151"/>
                  <a:gd name="csY24" fmla="*/ 967033 h 1193867"/>
                  <a:gd name="csX25" fmla="*/ 58423 w 3224151"/>
                  <a:gd name="csY25" fmla="*/ 967033 h 1193867"/>
                  <a:gd name="csX26" fmla="*/ 58423 w 3224151"/>
                  <a:gd name="csY26" fmla="*/ 957939 h 1193867"/>
                  <a:gd name="csX27" fmla="*/ 63160 w 3224151"/>
                  <a:gd name="csY27" fmla="*/ 957939 h 1193867"/>
                  <a:gd name="csX28" fmla="*/ 63160 w 3224151"/>
                  <a:gd name="csY28" fmla="*/ 944531 h 1193867"/>
                  <a:gd name="csX29" fmla="*/ 68307 w 3224151"/>
                  <a:gd name="csY29" fmla="*/ 944531 h 1193867"/>
                  <a:gd name="csX30" fmla="*/ 68307 w 3224151"/>
                  <a:gd name="csY30" fmla="*/ 940625 h 1193867"/>
                  <a:gd name="csX31" fmla="*/ 72283 w 3224151"/>
                  <a:gd name="csY31" fmla="*/ 940625 h 1193867"/>
                  <a:gd name="csX32" fmla="*/ 72283 w 3224151"/>
                  <a:gd name="csY32" fmla="*/ 918880 h 1193867"/>
                  <a:gd name="csX33" fmla="*/ 77839 w 3224151"/>
                  <a:gd name="csY33" fmla="*/ 918880 h 1193867"/>
                  <a:gd name="csX34" fmla="*/ 77839 w 3224151"/>
                  <a:gd name="csY34" fmla="*/ 913750 h 1193867"/>
                  <a:gd name="csX35" fmla="*/ 81757 w 3224151"/>
                  <a:gd name="csY35" fmla="*/ 913750 h 1193867"/>
                  <a:gd name="csX36" fmla="*/ 81757 w 3224151"/>
                  <a:gd name="csY36" fmla="*/ 909844 h 1193867"/>
                  <a:gd name="csX37" fmla="*/ 85734 w 3224151"/>
                  <a:gd name="csY37" fmla="*/ 909844 h 1193867"/>
                  <a:gd name="csX38" fmla="*/ 85734 w 3224151"/>
                  <a:gd name="csY38" fmla="*/ 905063 h 1193867"/>
                  <a:gd name="csX39" fmla="*/ 98366 w 3224151"/>
                  <a:gd name="csY39" fmla="*/ 905063 h 1193867"/>
                  <a:gd name="csX40" fmla="*/ 98366 w 3224151"/>
                  <a:gd name="csY40" fmla="*/ 901566 h 1193867"/>
                  <a:gd name="csX41" fmla="*/ 102343 w 3224151"/>
                  <a:gd name="csY41" fmla="*/ 901566 h 1193867"/>
                  <a:gd name="csX42" fmla="*/ 102343 w 3224151"/>
                  <a:gd name="csY42" fmla="*/ 883027 h 1193867"/>
                  <a:gd name="csX43" fmla="*/ 114215 w 3224151"/>
                  <a:gd name="csY43" fmla="*/ 883027 h 1193867"/>
                  <a:gd name="csX44" fmla="*/ 114215 w 3224151"/>
                  <a:gd name="csY44" fmla="*/ 879471 h 1193867"/>
                  <a:gd name="csX45" fmla="*/ 120063 w 3224151"/>
                  <a:gd name="csY45" fmla="*/ 879471 h 1193867"/>
                  <a:gd name="csX46" fmla="*/ 120063 w 3224151"/>
                  <a:gd name="csY46" fmla="*/ 875740 h 1193867"/>
                  <a:gd name="csX47" fmla="*/ 124273 w 3224151"/>
                  <a:gd name="csY47" fmla="*/ 875740 h 1193867"/>
                  <a:gd name="csX48" fmla="*/ 124273 w 3224151"/>
                  <a:gd name="csY48" fmla="*/ 866296 h 1193867"/>
                  <a:gd name="csX49" fmla="*/ 133104 w 3224151"/>
                  <a:gd name="csY49" fmla="*/ 866296 h 1193867"/>
                  <a:gd name="csX50" fmla="*/ 133104 w 3224151"/>
                  <a:gd name="csY50" fmla="*/ 861807 h 1193867"/>
                  <a:gd name="csX51" fmla="*/ 137198 w 3224151"/>
                  <a:gd name="csY51" fmla="*/ 861807 h 1193867"/>
                  <a:gd name="csX52" fmla="*/ 142403 w 3224151"/>
                  <a:gd name="csY52" fmla="*/ 861807 h 1193867"/>
                  <a:gd name="csX53" fmla="*/ 142403 w 3224151"/>
                  <a:gd name="csY53" fmla="*/ 853004 h 1193867"/>
                  <a:gd name="csX54" fmla="*/ 160766 w 3224151"/>
                  <a:gd name="csY54" fmla="*/ 853004 h 1193867"/>
                  <a:gd name="csX55" fmla="*/ 160766 w 3224151"/>
                  <a:gd name="csY55" fmla="*/ 848457 h 1193867"/>
                  <a:gd name="csX56" fmla="*/ 169480 w 3224151"/>
                  <a:gd name="csY56" fmla="*/ 848457 h 1193867"/>
                  <a:gd name="csX57" fmla="*/ 169480 w 3224151"/>
                  <a:gd name="csY57" fmla="*/ 844143 h 1193867"/>
                  <a:gd name="csX58" fmla="*/ 173866 w 3224151"/>
                  <a:gd name="csY58" fmla="*/ 844143 h 1193867"/>
                  <a:gd name="csX59" fmla="*/ 173866 w 3224151"/>
                  <a:gd name="csY59" fmla="*/ 839596 h 1193867"/>
                  <a:gd name="csX60" fmla="*/ 179188 w 3224151"/>
                  <a:gd name="csY60" fmla="*/ 839596 h 1193867"/>
                  <a:gd name="csX61" fmla="*/ 179188 w 3224151"/>
                  <a:gd name="csY61" fmla="*/ 835457 h 1193867"/>
                  <a:gd name="csX62" fmla="*/ 186323 w 3224151"/>
                  <a:gd name="csY62" fmla="*/ 835457 h 1193867"/>
                  <a:gd name="csX63" fmla="*/ 186323 w 3224151"/>
                  <a:gd name="csY63" fmla="*/ 828169 h 1193867"/>
                  <a:gd name="csX64" fmla="*/ 203750 w 3224151"/>
                  <a:gd name="csY64" fmla="*/ 828169 h 1193867"/>
                  <a:gd name="csX65" fmla="*/ 203750 w 3224151"/>
                  <a:gd name="csY65" fmla="*/ 822456 h 1193867"/>
                  <a:gd name="csX66" fmla="*/ 208078 w 3224151"/>
                  <a:gd name="csY66" fmla="*/ 822456 h 1193867"/>
                  <a:gd name="csX67" fmla="*/ 208078 w 3224151"/>
                  <a:gd name="csY67" fmla="*/ 814178 h 1193867"/>
                  <a:gd name="csX68" fmla="*/ 221528 w 3224151"/>
                  <a:gd name="csY68" fmla="*/ 814178 h 1193867"/>
                  <a:gd name="csX69" fmla="*/ 221528 w 3224151"/>
                  <a:gd name="csY69" fmla="*/ 799954 h 1193867"/>
                  <a:gd name="csX70" fmla="*/ 231997 w 3224151"/>
                  <a:gd name="csY70" fmla="*/ 799954 h 1193867"/>
                  <a:gd name="csX71" fmla="*/ 231997 w 3224151"/>
                  <a:gd name="csY71" fmla="*/ 796223 h 1193867"/>
                  <a:gd name="csX72" fmla="*/ 264863 w 3224151"/>
                  <a:gd name="csY72" fmla="*/ 796223 h 1193867"/>
                  <a:gd name="csX73" fmla="*/ 264863 w 3224151"/>
                  <a:gd name="csY73" fmla="*/ 775119 h 1193867"/>
                  <a:gd name="csX74" fmla="*/ 274981 w 3224151"/>
                  <a:gd name="csY74" fmla="*/ 775119 h 1193867"/>
                  <a:gd name="csX75" fmla="*/ 274981 w 3224151"/>
                  <a:gd name="csY75" fmla="*/ 769989 h 1193867"/>
                  <a:gd name="csX76" fmla="*/ 278899 w 3224151"/>
                  <a:gd name="csY76" fmla="*/ 769989 h 1193867"/>
                  <a:gd name="csX77" fmla="*/ 278899 w 3224151"/>
                  <a:gd name="csY77" fmla="*/ 765267 h 1193867"/>
                  <a:gd name="csX78" fmla="*/ 282291 w 3224151"/>
                  <a:gd name="csY78" fmla="*/ 765267 h 1193867"/>
                  <a:gd name="csX79" fmla="*/ 282291 w 3224151"/>
                  <a:gd name="csY79" fmla="*/ 761711 h 1193867"/>
                  <a:gd name="csX80" fmla="*/ 286619 w 3224151"/>
                  <a:gd name="csY80" fmla="*/ 761711 h 1193867"/>
                  <a:gd name="csX81" fmla="*/ 286619 w 3224151"/>
                  <a:gd name="csY81" fmla="*/ 752441 h 1193867"/>
                  <a:gd name="csX82" fmla="*/ 291356 w 3224151"/>
                  <a:gd name="csY82" fmla="*/ 752441 h 1193867"/>
                  <a:gd name="csX83" fmla="*/ 291356 w 3224151"/>
                  <a:gd name="csY83" fmla="*/ 744163 h 1193867"/>
                  <a:gd name="csX84" fmla="*/ 296736 w 3224151"/>
                  <a:gd name="csY84" fmla="*/ 744163 h 1193867"/>
                  <a:gd name="csX85" fmla="*/ 296736 w 3224151"/>
                  <a:gd name="csY85" fmla="*/ 739383 h 1193867"/>
                  <a:gd name="csX86" fmla="*/ 319076 w 3224151"/>
                  <a:gd name="csY86" fmla="*/ 739383 h 1193867"/>
                  <a:gd name="csX87" fmla="*/ 319076 w 3224151"/>
                  <a:gd name="csY87" fmla="*/ 735069 h 1193867"/>
                  <a:gd name="csX88" fmla="*/ 326795 w 3224151"/>
                  <a:gd name="csY88" fmla="*/ 735069 h 1193867"/>
                  <a:gd name="csX89" fmla="*/ 326795 w 3224151"/>
                  <a:gd name="csY89" fmla="*/ 726966 h 1193867"/>
                  <a:gd name="csX90" fmla="*/ 337264 w 3224151"/>
                  <a:gd name="csY90" fmla="*/ 726966 h 1193867"/>
                  <a:gd name="csX91" fmla="*/ 337264 w 3224151"/>
                  <a:gd name="csY91" fmla="*/ 721427 h 1193867"/>
                  <a:gd name="csX92" fmla="*/ 341650 w 3224151"/>
                  <a:gd name="csY92" fmla="*/ 721427 h 1193867"/>
                  <a:gd name="csX93" fmla="*/ 341650 w 3224151"/>
                  <a:gd name="csY93" fmla="*/ 717696 h 1193867"/>
                  <a:gd name="csX94" fmla="*/ 348784 w 3224151"/>
                  <a:gd name="csY94" fmla="*/ 717696 h 1193867"/>
                  <a:gd name="csX95" fmla="*/ 348784 w 3224151"/>
                  <a:gd name="csY95" fmla="*/ 709243 h 1193867"/>
                  <a:gd name="csX96" fmla="*/ 358083 w 3224151"/>
                  <a:gd name="csY96" fmla="*/ 709243 h 1193867"/>
                  <a:gd name="csX97" fmla="*/ 358083 w 3224151"/>
                  <a:gd name="csY97" fmla="*/ 704871 h 1193867"/>
                  <a:gd name="csX98" fmla="*/ 362411 w 3224151"/>
                  <a:gd name="csY98" fmla="*/ 704871 h 1193867"/>
                  <a:gd name="csX99" fmla="*/ 362411 w 3224151"/>
                  <a:gd name="csY99" fmla="*/ 700557 h 1193867"/>
                  <a:gd name="csX100" fmla="*/ 371709 w 3224151"/>
                  <a:gd name="csY100" fmla="*/ 700557 h 1193867"/>
                  <a:gd name="csX101" fmla="*/ 371709 w 3224151"/>
                  <a:gd name="csY101" fmla="*/ 695427 h 1193867"/>
                  <a:gd name="csX102" fmla="*/ 375452 w 3224151"/>
                  <a:gd name="csY102" fmla="*/ 695427 h 1193867"/>
                  <a:gd name="csX103" fmla="*/ 375452 w 3224151"/>
                  <a:gd name="csY103" fmla="*/ 686741 h 1193867"/>
                  <a:gd name="csX104" fmla="*/ 379429 w 3224151"/>
                  <a:gd name="csY104" fmla="*/ 686741 h 1193867"/>
                  <a:gd name="csX105" fmla="*/ 379429 w 3224151"/>
                  <a:gd name="csY105" fmla="*/ 670359 h 1193867"/>
                  <a:gd name="csX106" fmla="*/ 393055 w 3224151"/>
                  <a:gd name="csY106" fmla="*/ 670359 h 1193867"/>
                  <a:gd name="csX107" fmla="*/ 393055 w 3224151"/>
                  <a:gd name="csY107" fmla="*/ 665462 h 1193867"/>
                  <a:gd name="csX108" fmla="*/ 406155 w 3224151"/>
                  <a:gd name="csY108" fmla="*/ 665462 h 1193867"/>
                  <a:gd name="csX109" fmla="*/ 406155 w 3224151"/>
                  <a:gd name="csY109" fmla="*/ 661090 h 1193867"/>
                  <a:gd name="csX110" fmla="*/ 415454 w 3224151"/>
                  <a:gd name="csY110" fmla="*/ 661090 h 1193867"/>
                  <a:gd name="csX111" fmla="*/ 415454 w 3224151"/>
                  <a:gd name="csY111" fmla="*/ 657126 h 1193867"/>
                  <a:gd name="csX112" fmla="*/ 423758 w 3224151"/>
                  <a:gd name="csY112" fmla="*/ 657126 h 1193867"/>
                  <a:gd name="csX113" fmla="*/ 423758 w 3224151"/>
                  <a:gd name="csY113" fmla="*/ 649489 h 1193867"/>
                  <a:gd name="csX114" fmla="*/ 435805 w 3224151"/>
                  <a:gd name="csY114" fmla="*/ 649489 h 1193867"/>
                  <a:gd name="csX115" fmla="*/ 435805 w 3224151"/>
                  <a:gd name="csY115" fmla="*/ 634098 h 1193867"/>
                  <a:gd name="csX116" fmla="*/ 442531 w 3224151"/>
                  <a:gd name="csY116" fmla="*/ 634098 h 1193867"/>
                  <a:gd name="csX117" fmla="*/ 442531 w 3224151"/>
                  <a:gd name="csY117" fmla="*/ 630542 h 1193867"/>
                  <a:gd name="csX118" fmla="*/ 450484 w 3224151"/>
                  <a:gd name="csY118" fmla="*/ 630542 h 1193867"/>
                  <a:gd name="csX119" fmla="*/ 450484 w 3224151"/>
                  <a:gd name="csY119" fmla="*/ 625179 h 1193867"/>
                  <a:gd name="csX120" fmla="*/ 487854 w 3224151"/>
                  <a:gd name="csY120" fmla="*/ 625179 h 1193867"/>
                  <a:gd name="csX121" fmla="*/ 487854 w 3224151"/>
                  <a:gd name="csY121" fmla="*/ 618475 h 1193867"/>
                  <a:gd name="csX122" fmla="*/ 501305 w 3224151"/>
                  <a:gd name="csY122" fmla="*/ 618475 h 1193867"/>
                  <a:gd name="csX123" fmla="*/ 501305 w 3224151"/>
                  <a:gd name="csY123" fmla="*/ 613170 h 1193867"/>
                  <a:gd name="csX124" fmla="*/ 511597 w 3224151"/>
                  <a:gd name="csY124" fmla="*/ 613170 h 1193867"/>
                  <a:gd name="csX125" fmla="*/ 511597 w 3224151"/>
                  <a:gd name="csY125" fmla="*/ 608856 h 1193867"/>
                  <a:gd name="csX126" fmla="*/ 541891 w 3224151"/>
                  <a:gd name="csY126" fmla="*/ 608856 h 1193867"/>
                  <a:gd name="csX127" fmla="*/ 541891 w 3224151"/>
                  <a:gd name="csY127" fmla="*/ 599237 h 1193867"/>
                  <a:gd name="csX128" fmla="*/ 551774 w 3224151"/>
                  <a:gd name="csY128" fmla="*/ 599237 h 1193867"/>
                  <a:gd name="csX129" fmla="*/ 551774 w 3224151"/>
                  <a:gd name="csY129" fmla="*/ 594631 h 1193867"/>
                  <a:gd name="csX130" fmla="*/ 567798 w 3224151"/>
                  <a:gd name="csY130" fmla="*/ 594631 h 1193867"/>
                  <a:gd name="csX131" fmla="*/ 567798 w 3224151"/>
                  <a:gd name="csY131" fmla="*/ 587752 h 1193867"/>
                  <a:gd name="csX132" fmla="*/ 585401 w 3224151"/>
                  <a:gd name="csY132" fmla="*/ 587752 h 1193867"/>
                  <a:gd name="csX133" fmla="*/ 585401 w 3224151"/>
                  <a:gd name="csY133" fmla="*/ 582797 h 1193867"/>
                  <a:gd name="csX134" fmla="*/ 603414 w 3224151"/>
                  <a:gd name="csY134" fmla="*/ 582797 h 1193867"/>
                  <a:gd name="csX135" fmla="*/ 603414 w 3224151"/>
                  <a:gd name="csY135" fmla="*/ 577841 h 1193867"/>
                  <a:gd name="csX136" fmla="*/ 642596 w 3224151"/>
                  <a:gd name="csY136" fmla="*/ 577841 h 1193867"/>
                  <a:gd name="csX137" fmla="*/ 642596 w 3224151"/>
                  <a:gd name="csY137" fmla="*/ 566415 h 1193867"/>
                  <a:gd name="csX138" fmla="*/ 658796 w 3224151"/>
                  <a:gd name="csY138" fmla="*/ 566415 h 1193867"/>
                  <a:gd name="csX139" fmla="*/ 658796 w 3224151"/>
                  <a:gd name="csY139" fmla="*/ 561285 h 1193867"/>
                  <a:gd name="csX140" fmla="*/ 673650 w 3224151"/>
                  <a:gd name="csY140" fmla="*/ 561285 h 1193867"/>
                  <a:gd name="csX141" fmla="*/ 673650 w 3224151"/>
                  <a:gd name="csY141" fmla="*/ 556155 h 1193867"/>
                  <a:gd name="csX142" fmla="*/ 704119 w 3224151"/>
                  <a:gd name="csY142" fmla="*/ 556155 h 1193867"/>
                  <a:gd name="csX143" fmla="*/ 704119 w 3224151"/>
                  <a:gd name="csY143" fmla="*/ 551608 h 1193867"/>
                  <a:gd name="csX144" fmla="*/ 713067 w 3224151"/>
                  <a:gd name="csY144" fmla="*/ 551608 h 1193867"/>
                  <a:gd name="csX145" fmla="*/ 713067 w 3224151"/>
                  <a:gd name="csY145" fmla="*/ 546478 h 1193867"/>
                  <a:gd name="csX146" fmla="*/ 717804 w 3224151"/>
                  <a:gd name="csY146" fmla="*/ 546478 h 1193867"/>
                  <a:gd name="csX147" fmla="*/ 717804 w 3224151"/>
                  <a:gd name="csY147" fmla="*/ 542572 h 1193867"/>
                  <a:gd name="csX148" fmla="*/ 724938 w 3224151"/>
                  <a:gd name="csY148" fmla="*/ 542572 h 1193867"/>
                  <a:gd name="csX149" fmla="*/ 724938 w 3224151"/>
                  <a:gd name="csY149" fmla="*/ 538433 h 1193867"/>
                  <a:gd name="csX150" fmla="*/ 729441 w 3224151"/>
                  <a:gd name="csY150" fmla="*/ 538433 h 1193867"/>
                  <a:gd name="csX151" fmla="*/ 729441 w 3224151"/>
                  <a:gd name="csY151" fmla="*/ 529338 h 1193867"/>
                  <a:gd name="csX152" fmla="*/ 739149 w 3224151"/>
                  <a:gd name="csY152" fmla="*/ 529338 h 1193867"/>
                  <a:gd name="csX153" fmla="*/ 739149 w 3224151"/>
                  <a:gd name="csY153" fmla="*/ 524208 h 1193867"/>
                  <a:gd name="csX154" fmla="*/ 773771 w 3224151"/>
                  <a:gd name="csY154" fmla="*/ 524208 h 1193867"/>
                  <a:gd name="csX155" fmla="*/ 777338 w 3224151"/>
                  <a:gd name="csY155" fmla="*/ 524208 h 1193867"/>
                  <a:gd name="csX156" fmla="*/ 777338 w 3224151"/>
                  <a:gd name="csY156" fmla="*/ 513365 h 1193867"/>
                  <a:gd name="csX157" fmla="*/ 797514 w 3224151"/>
                  <a:gd name="csY157" fmla="*/ 513365 h 1193867"/>
                  <a:gd name="csX158" fmla="*/ 797514 w 3224151"/>
                  <a:gd name="csY158" fmla="*/ 498965 h 1193867"/>
                  <a:gd name="csX159" fmla="*/ 853539 w 3224151"/>
                  <a:gd name="csY159" fmla="*/ 498965 h 1193867"/>
                  <a:gd name="csX160" fmla="*/ 853539 w 3224151"/>
                  <a:gd name="csY160" fmla="*/ 495001 h 1193867"/>
                  <a:gd name="csX161" fmla="*/ 892488 w 3224151"/>
                  <a:gd name="csY161" fmla="*/ 495001 h 1193867"/>
                  <a:gd name="csX162" fmla="*/ 892488 w 3224151"/>
                  <a:gd name="csY162" fmla="*/ 490687 h 1193867"/>
                  <a:gd name="csX163" fmla="*/ 906933 w 3224151"/>
                  <a:gd name="csY163" fmla="*/ 490687 h 1193867"/>
                  <a:gd name="csX164" fmla="*/ 906933 w 3224151"/>
                  <a:gd name="csY164" fmla="*/ 482817 h 1193867"/>
                  <a:gd name="csX165" fmla="*/ 927109 w 3224151"/>
                  <a:gd name="csY165" fmla="*/ 482817 h 1193867"/>
                  <a:gd name="csX166" fmla="*/ 927109 w 3224151"/>
                  <a:gd name="csY166" fmla="*/ 474131 h 1193867"/>
                  <a:gd name="csX167" fmla="*/ 944361 w 3224151"/>
                  <a:gd name="csY167" fmla="*/ 474131 h 1193867"/>
                  <a:gd name="csX168" fmla="*/ 944361 w 3224151"/>
                  <a:gd name="csY168" fmla="*/ 469467 h 1193867"/>
                  <a:gd name="csX169" fmla="*/ 966117 w 3224151"/>
                  <a:gd name="csY169" fmla="*/ 469467 h 1193867"/>
                  <a:gd name="csX170" fmla="*/ 966117 w 3224151"/>
                  <a:gd name="csY170" fmla="*/ 461305 h 1193867"/>
                  <a:gd name="csX171" fmla="*/ 985123 w 3224151"/>
                  <a:gd name="csY171" fmla="*/ 461305 h 1193867"/>
                  <a:gd name="csX172" fmla="*/ 985123 w 3224151"/>
                  <a:gd name="csY172" fmla="*/ 455184 h 1193867"/>
                  <a:gd name="csX173" fmla="*/ 988281 w 3224151"/>
                  <a:gd name="csY173" fmla="*/ 455184 h 1193867"/>
                  <a:gd name="csX174" fmla="*/ 988281 w 3224151"/>
                  <a:gd name="csY174" fmla="*/ 450229 h 1193867"/>
                  <a:gd name="csX175" fmla="*/ 999977 w 3224151"/>
                  <a:gd name="csY175" fmla="*/ 450229 h 1193867"/>
                  <a:gd name="csX176" fmla="*/ 999977 w 3224151"/>
                  <a:gd name="csY176" fmla="*/ 444924 h 1193867"/>
                  <a:gd name="csX177" fmla="*/ 1036762 w 3224151"/>
                  <a:gd name="csY177" fmla="*/ 444924 h 1193867"/>
                  <a:gd name="csX178" fmla="*/ 1036762 w 3224151"/>
                  <a:gd name="csY178" fmla="*/ 439794 h 1193867"/>
                  <a:gd name="csX179" fmla="*/ 1061910 w 3224151"/>
                  <a:gd name="csY179" fmla="*/ 439794 h 1193867"/>
                  <a:gd name="csX180" fmla="*/ 1061910 w 3224151"/>
                  <a:gd name="csY180" fmla="*/ 435072 h 1193867"/>
                  <a:gd name="csX181" fmla="*/ 1074542 w 3224151"/>
                  <a:gd name="csY181" fmla="*/ 435072 h 1193867"/>
                  <a:gd name="csX182" fmla="*/ 1074542 w 3224151"/>
                  <a:gd name="csY182" fmla="*/ 427785 h 1193867"/>
                  <a:gd name="csX183" fmla="*/ 1096121 w 3224151"/>
                  <a:gd name="csY183" fmla="*/ 427785 h 1193867"/>
                  <a:gd name="csX184" fmla="*/ 1096121 w 3224151"/>
                  <a:gd name="csY184" fmla="*/ 422421 h 1193867"/>
                  <a:gd name="csX185" fmla="*/ 1166182 w 3224151"/>
                  <a:gd name="csY185" fmla="*/ 422421 h 1193867"/>
                  <a:gd name="csX186" fmla="*/ 1166182 w 3224151"/>
                  <a:gd name="csY186" fmla="*/ 417116 h 1193867"/>
                  <a:gd name="csX187" fmla="*/ 1227880 w 3224151"/>
                  <a:gd name="csY187" fmla="*/ 417116 h 1193867"/>
                  <a:gd name="csX188" fmla="*/ 1227880 w 3224151"/>
                  <a:gd name="csY188" fmla="*/ 412394 h 1193867"/>
                  <a:gd name="csX189" fmla="*/ 1322094 w 3224151"/>
                  <a:gd name="csY189" fmla="*/ 412394 h 1193867"/>
                  <a:gd name="csX190" fmla="*/ 1322094 w 3224151"/>
                  <a:gd name="csY190" fmla="*/ 405457 h 1193867"/>
                  <a:gd name="csX191" fmla="*/ 1326422 w 3224151"/>
                  <a:gd name="csY191" fmla="*/ 405457 h 1193867"/>
                  <a:gd name="csX192" fmla="*/ 1326422 w 3224151"/>
                  <a:gd name="csY192" fmla="*/ 392048 h 1193867"/>
                  <a:gd name="csX193" fmla="*/ 1343265 w 3224151"/>
                  <a:gd name="csY193" fmla="*/ 392048 h 1193867"/>
                  <a:gd name="csX194" fmla="*/ 1343265 w 3224151"/>
                  <a:gd name="csY194" fmla="*/ 387501 h 1193867"/>
                  <a:gd name="csX195" fmla="*/ 1374494 w 3224151"/>
                  <a:gd name="csY195" fmla="*/ 387501 h 1193867"/>
                  <a:gd name="csX196" fmla="*/ 1374494 w 3224151"/>
                  <a:gd name="csY196" fmla="*/ 382196 h 1193867"/>
                  <a:gd name="csX197" fmla="*/ 1386600 w 3224151"/>
                  <a:gd name="csY197" fmla="*/ 382196 h 1193867"/>
                  <a:gd name="csX198" fmla="*/ 1386600 w 3224151"/>
                  <a:gd name="csY198" fmla="*/ 374909 h 1193867"/>
                  <a:gd name="csX199" fmla="*/ 1408179 w 3224151"/>
                  <a:gd name="csY199" fmla="*/ 374909 h 1193867"/>
                  <a:gd name="csX200" fmla="*/ 1408179 w 3224151"/>
                  <a:gd name="csY200" fmla="*/ 370537 h 1193867"/>
                  <a:gd name="csX201" fmla="*/ 1412331 w 3224151"/>
                  <a:gd name="csY201" fmla="*/ 370537 h 1193867"/>
                  <a:gd name="csX202" fmla="*/ 1412331 w 3224151"/>
                  <a:gd name="csY202" fmla="*/ 357362 h 1193867"/>
                  <a:gd name="csX203" fmla="*/ 1435081 w 3224151"/>
                  <a:gd name="csY203" fmla="*/ 357362 h 1193867"/>
                  <a:gd name="csX204" fmla="*/ 1435081 w 3224151"/>
                  <a:gd name="csY204" fmla="*/ 351998 h 1193867"/>
                  <a:gd name="csX205" fmla="*/ 1457245 w 3224151"/>
                  <a:gd name="csY205" fmla="*/ 351998 h 1193867"/>
                  <a:gd name="csX206" fmla="*/ 1457245 w 3224151"/>
                  <a:gd name="csY206" fmla="*/ 344128 h 1193867"/>
                  <a:gd name="csX207" fmla="*/ 1504732 w 3224151"/>
                  <a:gd name="csY207" fmla="*/ 344128 h 1193867"/>
                  <a:gd name="csX208" fmla="*/ 1504732 w 3224151"/>
                  <a:gd name="csY208" fmla="*/ 331478 h 1193867"/>
                  <a:gd name="csX209" fmla="*/ 1549062 w 3224151"/>
                  <a:gd name="csY209" fmla="*/ 331478 h 1193867"/>
                  <a:gd name="csX210" fmla="*/ 1549062 w 3224151"/>
                  <a:gd name="csY210" fmla="*/ 326756 h 1193867"/>
                  <a:gd name="csX211" fmla="*/ 1554851 w 3224151"/>
                  <a:gd name="csY211" fmla="*/ 326756 h 1193867"/>
                  <a:gd name="csX212" fmla="*/ 1554851 w 3224151"/>
                  <a:gd name="csY212" fmla="*/ 318361 h 1193867"/>
                  <a:gd name="csX213" fmla="*/ 1578595 w 3224151"/>
                  <a:gd name="csY213" fmla="*/ 318361 h 1193867"/>
                  <a:gd name="csX214" fmla="*/ 1578595 w 3224151"/>
                  <a:gd name="csY214" fmla="*/ 308334 h 1193867"/>
                  <a:gd name="csX215" fmla="*/ 1652983 w 3224151"/>
                  <a:gd name="csY215" fmla="*/ 308334 h 1193867"/>
                  <a:gd name="csX216" fmla="*/ 1652983 w 3224151"/>
                  <a:gd name="csY216" fmla="*/ 303612 h 1193867"/>
                  <a:gd name="csX217" fmla="*/ 1688365 w 3224151"/>
                  <a:gd name="csY217" fmla="*/ 303612 h 1193867"/>
                  <a:gd name="csX218" fmla="*/ 1688365 w 3224151"/>
                  <a:gd name="csY218" fmla="*/ 295741 h 1193867"/>
                  <a:gd name="csX219" fmla="*/ 1731583 w 3224151"/>
                  <a:gd name="csY219" fmla="*/ 295741 h 1193867"/>
                  <a:gd name="csX220" fmla="*/ 1731583 w 3224151"/>
                  <a:gd name="csY220" fmla="*/ 290495 h 1193867"/>
                  <a:gd name="csX221" fmla="*/ 1802813 w 3224151"/>
                  <a:gd name="csY221" fmla="*/ 290495 h 1193867"/>
                  <a:gd name="csX222" fmla="*/ 1802813 w 3224151"/>
                  <a:gd name="csY222" fmla="*/ 283091 h 1193867"/>
                  <a:gd name="csX223" fmla="*/ 1836616 w 3224151"/>
                  <a:gd name="csY223" fmla="*/ 283091 h 1193867"/>
                  <a:gd name="csX224" fmla="*/ 1836616 w 3224151"/>
                  <a:gd name="csY224" fmla="*/ 275337 h 1193867"/>
                  <a:gd name="csX225" fmla="*/ 1924338 w 3224151"/>
                  <a:gd name="csY225" fmla="*/ 275337 h 1193867"/>
                  <a:gd name="csX226" fmla="*/ 1924338 w 3224151"/>
                  <a:gd name="csY226" fmla="*/ 265602 h 1193867"/>
                  <a:gd name="csX227" fmla="*/ 1943696 w 3224151"/>
                  <a:gd name="csY227" fmla="*/ 265602 h 1193867"/>
                  <a:gd name="csX228" fmla="*/ 1943696 w 3224151"/>
                  <a:gd name="csY228" fmla="*/ 260880 h 1193867"/>
                  <a:gd name="csX229" fmla="*/ 1951123 w 3224151"/>
                  <a:gd name="csY229" fmla="*/ 260880 h 1193867"/>
                  <a:gd name="csX230" fmla="*/ 1951123 w 3224151"/>
                  <a:gd name="csY230" fmla="*/ 251960 h 1193867"/>
                  <a:gd name="csX231" fmla="*/ 1980948 w 3224151"/>
                  <a:gd name="csY231" fmla="*/ 251960 h 1193867"/>
                  <a:gd name="csX232" fmla="*/ 1980948 w 3224151"/>
                  <a:gd name="csY232" fmla="*/ 244848 h 1193867"/>
                  <a:gd name="csX233" fmla="*/ 1984750 w 3224151"/>
                  <a:gd name="csY233" fmla="*/ 244848 h 1193867"/>
                  <a:gd name="csX234" fmla="*/ 1984750 w 3224151"/>
                  <a:gd name="csY234" fmla="*/ 235404 h 1193867"/>
                  <a:gd name="csX235" fmla="*/ 2033582 w 3224151"/>
                  <a:gd name="csY235" fmla="*/ 235404 h 1193867"/>
                  <a:gd name="csX236" fmla="*/ 2033582 w 3224151"/>
                  <a:gd name="csY236" fmla="*/ 226951 h 1193867"/>
                  <a:gd name="csX237" fmla="*/ 2042413 w 3224151"/>
                  <a:gd name="csY237" fmla="*/ 226951 h 1193867"/>
                  <a:gd name="csX238" fmla="*/ 2042413 w 3224151"/>
                  <a:gd name="csY238" fmla="*/ 218673 h 1193867"/>
                  <a:gd name="csX239" fmla="*/ 2073115 w 3224151"/>
                  <a:gd name="csY239" fmla="*/ 218673 h 1193867"/>
                  <a:gd name="csX240" fmla="*/ 2073115 w 3224151"/>
                  <a:gd name="csY240" fmla="*/ 209578 h 1193867"/>
                  <a:gd name="csX241" fmla="*/ 2090660 w 3224151"/>
                  <a:gd name="csY241" fmla="*/ 209578 h 1193867"/>
                  <a:gd name="csX242" fmla="*/ 2090660 w 3224151"/>
                  <a:gd name="csY242" fmla="*/ 200426 h 1193867"/>
                  <a:gd name="csX243" fmla="*/ 2152007 w 3224151"/>
                  <a:gd name="csY243" fmla="*/ 200426 h 1193867"/>
                  <a:gd name="csX244" fmla="*/ 2152007 w 3224151"/>
                  <a:gd name="csY244" fmla="*/ 192089 h 1193867"/>
                  <a:gd name="csX245" fmla="*/ 2161013 w 3224151"/>
                  <a:gd name="csY245" fmla="*/ 192089 h 1193867"/>
                  <a:gd name="csX246" fmla="*/ 2161013 w 3224151"/>
                  <a:gd name="csY246" fmla="*/ 174775 h 1193867"/>
                  <a:gd name="csX247" fmla="*/ 2230373 w 3224151"/>
                  <a:gd name="csY247" fmla="*/ 174775 h 1193867"/>
                  <a:gd name="csX248" fmla="*/ 2230373 w 3224151"/>
                  <a:gd name="csY248" fmla="*/ 166089 h 1193867"/>
                  <a:gd name="csX249" fmla="*/ 2257274 w 3224151"/>
                  <a:gd name="csY249" fmla="*/ 166089 h 1193867"/>
                  <a:gd name="csX250" fmla="*/ 2257274 w 3224151"/>
                  <a:gd name="csY250" fmla="*/ 156994 h 1193867"/>
                  <a:gd name="csX251" fmla="*/ 2344880 w 3224151"/>
                  <a:gd name="csY251" fmla="*/ 156994 h 1193867"/>
                  <a:gd name="csX252" fmla="*/ 2344880 w 3224151"/>
                  <a:gd name="csY252" fmla="*/ 135191 h 1193867"/>
                  <a:gd name="csX253" fmla="*/ 2362015 w 3224151"/>
                  <a:gd name="csY253" fmla="*/ 135191 h 1193867"/>
                  <a:gd name="csX254" fmla="*/ 2362015 w 3224151"/>
                  <a:gd name="csY254" fmla="*/ 126621 h 1193867"/>
                  <a:gd name="csX255" fmla="*/ 2366518 w 3224151"/>
                  <a:gd name="csY255" fmla="*/ 126621 h 1193867"/>
                  <a:gd name="csX256" fmla="*/ 2366518 w 3224151"/>
                  <a:gd name="csY256" fmla="*/ 113330 h 1193867"/>
                  <a:gd name="csX257" fmla="*/ 2370729 w 3224151"/>
                  <a:gd name="csY257" fmla="*/ 113330 h 1193867"/>
                  <a:gd name="csX258" fmla="*/ 2370729 w 3224151"/>
                  <a:gd name="csY258" fmla="*/ 104935 h 1193867"/>
                  <a:gd name="csX259" fmla="*/ 2511084 w 3224151"/>
                  <a:gd name="csY259" fmla="*/ 104935 h 1193867"/>
                  <a:gd name="csX260" fmla="*/ 2511084 w 3224151"/>
                  <a:gd name="csY260" fmla="*/ 91643 h 1193867"/>
                  <a:gd name="csX261" fmla="*/ 2659745 w 3224151"/>
                  <a:gd name="csY261" fmla="*/ 91643 h 1193867"/>
                  <a:gd name="csX262" fmla="*/ 2659745 w 3224151"/>
                  <a:gd name="csY262" fmla="*/ 78526 h 1193867"/>
                  <a:gd name="csX263" fmla="*/ 2717642 w 3224151"/>
                  <a:gd name="csY263" fmla="*/ 78526 h 1193867"/>
                  <a:gd name="csX264" fmla="*/ 2717642 w 3224151"/>
                  <a:gd name="csY264" fmla="*/ 65643 h 1193867"/>
                  <a:gd name="csX265" fmla="*/ 2778989 w 3224151"/>
                  <a:gd name="csY265" fmla="*/ 65643 h 1193867"/>
                  <a:gd name="csX266" fmla="*/ 2778989 w 3224151"/>
                  <a:gd name="csY266" fmla="*/ 48270 h 1193867"/>
                  <a:gd name="csX267" fmla="*/ 2805540 w 3224151"/>
                  <a:gd name="csY267" fmla="*/ 48270 h 1193867"/>
                  <a:gd name="csX268" fmla="*/ 2805540 w 3224151"/>
                  <a:gd name="csY268" fmla="*/ 34570 h 1193867"/>
                  <a:gd name="csX269" fmla="*/ 2818288 w 3224151"/>
                  <a:gd name="csY269" fmla="*/ 34570 h 1193867"/>
                  <a:gd name="csX270" fmla="*/ 2818288 w 3224151"/>
                  <a:gd name="csY270" fmla="*/ 17606 h 1193867"/>
                  <a:gd name="csX271" fmla="*/ 2840336 w 3224151"/>
                  <a:gd name="csY271" fmla="*/ 17606 h 1193867"/>
                  <a:gd name="csX272" fmla="*/ 2840336 w 3224151"/>
                  <a:gd name="csY272" fmla="*/ 0 h 1193867"/>
                  <a:gd name="csX273" fmla="*/ 3224151 w 3224151"/>
                  <a:gd name="csY273" fmla="*/ 0 h 1193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 ang="0">
                    <a:pos x="csX201" y="csY201"/>
                  </a:cxn>
                  <a:cxn ang="0">
                    <a:pos x="csX202" y="csY202"/>
                  </a:cxn>
                  <a:cxn ang="0">
                    <a:pos x="csX203" y="csY203"/>
                  </a:cxn>
                  <a:cxn ang="0">
                    <a:pos x="csX204" y="csY204"/>
                  </a:cxn>
                  <a:cxn ang="0">
                    <a:pos x="csX205" y="csY205"/>
                  </a:cxn>
                  <a:cxn ang="0">
                    <a:pos x="csX206" y="csY206"/>
                  </a:cxn>
                  <a:cxn ang="0">
                    <a:pos x="csX207" y="csY207"/>
                  </a:cxn>
                  <a:cxn ang="0">
                    <a:pos x="csX208" y="csY208"/>
                  </a:cxn>
                  <a:cxn ang="0">
                    <a:pos x="csX209" y="csY209"/>
                  </a:cxn>
                  <a:cxn ang="0">
                    <a:pos x="csX210" y="csY210"/>
                  </a:cxn>
                  <a:cxn ang="0">
                    <a:pos x="csX211" y="csY211"/>
                  </a:cxn>
                  <a:cxn ang="0">
                    <a:pos x="csX212" y="csY212"/>
                  </a:cxn>
                  <a:cxn ang="0">
                    <a:pos x="csX213" y="csY213"/>
                  </a:cxn>
                  <a:cxn ang="0">
                    <a:pos x="csX214" y="csY214"/>
                  </a:cxn>
                  <a:cxn ang="0">
                    <a:pos x="csX215" y="csY215"/>
                  </a:cxn>
                  <a:cxn ang="0">
                    <a:pos x="csX216" y="csY216"/>
                  </a:cxn>
                  <a:cxn ang="0">
                    <a:pos x="csX217" y="csY217"/>
                  </a:cxn>
                  <a:cxn ang="0">
                    <a:pos x="csX218" y="csY218"/>
                  </a:cxn>
                  <a:cxn ang="0">
                    <a:pos x="csX219" y="csY219"/>
                  </a:cxn>
                  <a:cxn ang="0">
                    <a:pos x="csX220" y="csY220"/>
                  </a:cxn>
                  <a:cxn ang="0">
                    <a:pos x="csX221" y="csY221"/>
                  </a:cxn>
                  <a:cxn ang="0">
                    <a:pos x="csX222" y="csY222"/>
                  </a:cxn>
                  <a:cxn ang="0">
                    <a:pos x="csX223" y="csY223"/>
                  </a:cxn>
                  <a:cxn ang="0">
                    <a:pos x="csX224" y="csY224"/>
                  </a:cxn>
                  <a:cxn ang="0">
                    <a:pos x="csX225" y="csY225"/>
                  </a:cxn>
                  <a:cxn ang="0">
                    <a:pos x="csX226" y="csY226"/>
                  </a:cxn>
                  <a:cxn ang="0">
                    <a:pos x="csX227" y="csY227"/>
                  </a:cxn>
                  <a:cxn ang="0">
                    <a:pos x="csX228" y="csY228"/>
                  </a:cxn>
                  <a:cxn ang="0">
                    <a:pos x="csX229" y="csY229"/>
                  </a:cxn>
                  <a:cxn ang="0">
                    <a:pos x="csX230" y="csY230"/>
                  </a:cxn>
                  <a:cxn ang="0">
                    <a:pos x="csX231" y="csY231"/>
                  </a:cxn>
                  <a:cxn ang="0">
                    <a:pos x="csX232" y="csY232"/>
                  </a:cxn>
                  <a:cxn ang="0">
                    <a:pos x="csX233" y="csY233"/>
                  </a:cxn>
                  <a:cxn ang="0">
                    <a:pos x="csX234" y="csY234"/>
                  </a:cxn>
                  <a:cxn ang="0">
                    <a:pos x="csX235" y="csY235"/>
                  </a:cxn>
                  <a:cxn ang="0">
                    <a:pos x="csX236" y="csY236"/>
                  </a:cxn>
                  <a:cxn ang="0">
                    <a:pos x="csX237" y="csY237"/>
                  </a:cxn>
                  <a:cxn ang="0">
                    <a:pos x="csX238" y="csY238"/>
                  </a:cxn>
                  <a:cxn ang="0">
                    <a:pos x="csX239" y="csY239"/>
                  </a:cxn>
                  <a:cxn ang="0">
                    <a:pos x="csX240" y="csY240"/>
                  </a:cxn>
                  <a:cxn ang="0">
                    <a:pos x="csX241" y="csY241"/>
                  </a:cxn>
                  <a:cxn ang="0">
                    <a:pos x="csX242" y="csY242"/>
                  </a:cxn>
                  <a:cxn ang="0">
                    <a:pos x="csX243" y="csY243"/>
                  </a:cxn>
                  <a:cxn ang="0">
                    <a:pos x="csX244" y="csY244"/>
                  </a:cxn>
                  <a:cxn ang="0">
                    <a:pos x="csX245" y="csY245"/>
                  </a:cxn>
                  <a:cxn ang="0">
                    <a:pos x="csX246" y="csY246"/>
                  </a:cxn>
                  <a:cxn ang="0">
                    <a:pos x="csX247" y="csY247"/>
                  </a:cxn>
                  <a:cxn ang="0">
                    <a:pos x="csX248" y="csY248"/>
                  </a:cxn>
                  <a:cxn ang="0">
                    <a:pos x="csX249" y="csY249"/>
                  </a:cxn>
                  <a:cxn ang="0">
                    <a:pos x="csX250" y="csY250"/>
                  </a:cxn>
                  <a:cxn ang="0">
                    <a:pos x="csX251" y="csY251"/>
                  </a:cxn>
                  <a:cxn ang="0">
                    <a:pos x="csX252" y="csY252"/>
                  </a:cxn>
                  <a:cxn ang="0">
                    <a:pos x="csX253" y="csY253"/>
                  </a:cxn>
                  <a:cxn ang="0">
                    <a:pos x="csX254" y="csY254"/>
                  </a:cxn>
                  <a:cxn ang="0">
                    <a:pos x="csX255" y="csY255"/>
                  </a:cxn>
                  <a:cxn ang="0">
                    <a:pos x="csX256" y="csY256"/>
                  </a:cxn>
                  <a:cxn ang="0">
                    <a:pos x="csX257" y="csY257"/>
                  </a:cxn>
                  <a:cxn ang="0">
                    <a:pos x="csX258" y="csY258"/>
                  </a:cxn>
                  <a:cxn ang="0">
                    <a:pos x="csX259" y="csY259"/>
                  </a:cxn>
                  <a:cxn ang="0">
                    <a:pos x="csX260" y="csY260"/>
                  </a:cxn>
                  <a:cxn ang="0">
                    <a:pos x="csX261" y="csY261"/>
                  </a:cxn>
                  <a:cxn ang="0">
                    <a:pos x="csX262" y="csY262"/>
                  </a:cxn>
                  <a:cxn ang="0">
                    <a:pos x="csX263" y="csY263"/>
                  </a:cxn>
                  <a:cxn ang="0">
                    <a:pos x="csX264" y="csY264"/>
                  </a:cxn>
                  <a:cxn ang="0">
                    <a:pos x="csX265" y="csY265"/>
                  </a:cxn>
                  <a:cxn ang="0">
                    <a:pos x="csX266" y="csY266"/>
                  </a:cxn>
                  <a:cxn ang="0">
                    <a:pos x="csX267" y="csY267"/>
                  </a:cxn>
                  <a:cxn ang="0">
                    <a:pos x="csX268" y="csY268"/>
                  </a:cxn>
                  <a:cxn ang="0">
                    <a:pos x="csX269" y="csY269"/>
                  </a:cxn>
                  <a:cxn ang="0">
                    <a:pos x="csX270" y="csY270"/>
                  </a:cxn>
                  <a:cxn ang="0">
                    <a:pos x="csX271" y="csY271"/>
                  </a:cxn>
                  <a:cxn ang="0">
                    <a:pos x="csX272" y="csY272"/>
                  </a:cxn>
                  <a:cxn ang="0">
                    <a:pos x="csX273" y="csY273"/>
                  </a:cxn>
                </a:cxnLst>
                <a:rect l="l" t="t" r="r" b="b"/>
                <a:pathLst>
                  <a:path w="3224151" h="1193867">
                    <a:moveTo>
                      <a:pt x="0" y="1193868"/>
                    </a:moveTo>
                    <a:lnTo>
                      <a:pt x="6901" y="1193868"/>
                    </a:lnTo>
                    <a:lnTo>
                      <a:pt x="6901" y="1164253"/>
                    </a:lnTo>
                    <a:lnTo>
                      <a:pt x="10936" y="1164253"/>
                    </a:lnTo>
                    <a:lnTo>
                      <a:pt x="10936" y="1120063"/>
                    </a:lnTo>
                    <a:lnTo>
                      <a:pt x="16082" y="1120063"/>
                    </a:lnTo>
                    <a:lnTo>
                      <a:pt x="16082" y="1097386"/>
                    </a:lnTo>
                    <a:lnTo>
                      <a:pt x="20644" y="1097386"/>
                    </a:lnTo>
                    <a:lnTo>
                      <a:pt x="20644" y="1054188"/>
                    </a:lnTo>
                    <a:lnTo>
                      <a:pt x="24855" y="1054188"/>
                    </a:lnTo>
                    <a:lnTo>
                      <a:pt x="24855" y="1040021"/>
                    </a:lnTo>
                    <a:lnTo>
                      <a:pt x="28422" y="1040021"/>
                    </a:lnTo>
                    <a:lnTo>
                      <a:pt x="28422" y="1013963"/>
                    </a:lnTo>
                    <a:lnTo>
                      <a:pt x="32808" y="1013963"/>
                    </a:lnTo>
                    <a:lnTo>
                      <a:pt x="32808" y="1009998"/>
                    </a:lnTo>
                    <a:lnTo>
                      <a:pt x="37545" y="1009998"/>
                    </a:lnTo>
                    <a:lnTo>
                      <a:pt x="37545" y="1006092"/>
                    </a:lnTo>
                    <a:lnTo>
                      <a:pt x="43510" y="1006092"/>
                    </a:lnTo>
                    <a:lnTo>
                      <a:pt x="43510" y="988312"/>
                    </a:lnTo>
                    <a:lnTo>
                      <a:pt x="47019" y="988312"/>
                    </a:lnTo>
                    <a:lnTo>
                      <a:pt x="47019" y="979276"/>
                    </a:lnTo>
                    <a:lnTo>
                      <a:pt x="50645" y="979276"/>
                    </a:lnTo>
                    <a:lnTo>
                      <a:pt x="50645" y="971347"/>
                    </a:lnTo>
                    <a:lnTo>
                      <a:pt x="54856" y="971347"/>
                    </a:lnTo>
                    <a:lnTo>
                      <a:pt x="54856" y="967033"/>
                    </a:lnTo>
                    <a:lnTo>
                      <a:pt x="58423" y="967033"/>
                    </a:lnTo>
                    <a:lnTo>
                      <a:pt x="58423" y="957939"/>
                    </a:lnTo>
                    <a:lnTo>
                      <a:pt x="63160" y="957939"/>
                    </a:lnTo>
                    <a:lnTo>
                      <a:pt x="63160" y="944531"/>
                    </a:lnTo>
                    <a:lnTo>
                      <a:pt x="68307" y="944531"/>
                    </a:lnTo>
                    <a:lnTo>
                      <a:pt x="68307" y="940625"/>
                    </a:lnTo>
                    <a:lnTo>
                      <a:pt x="72283" y="940625"/>
                    </a:lnTo>
                    <a:lnTo>
                      <a:pt x="72283" y="918880"/>
                    </a:lnTo>
                    <a:lnTo>
                      <a:pt x="77839" y="918880"/>
                    </a:lnTo>
                    <a:lnTo>
                      <a:pt x="77839" y="913750"/>
                    </a:lnTo>
                    <a:lnTo>
                      <a:pt x="81757" y="913750"/>
                    </a:lnTo>
                    <a:lnTo>
                      <a:pt x="81757" y="909844"/>
                    </a:lnTo>
                    <a:lnTo>
                      <a:pt x="85734" y="909844"/>
                    </a:lnTo>
                    <a:lnTo>
                      <a:pt x="85734" y="905063"/>
                    </a:lnTo>
                    <a:lnTo>
                      <a:pt x="98366" y="905063"/>
                    </a:lnTo>
                    <a:lnTo>
                      <a:pt x="98366" y="901566"/>
                    </a:lnTo>
                    <a:lnTo>
                      <a:pt x="102343" y="901566"/>
                    </a:lnTo>
                    <a:lnTo>
                      <a:pt x="102343" y="883027"/>
                    </a:lnTo>
                    <a:lnTo>
                      <a:pt x="114215" y="883027"/>
                    </a:lnTo>
                    <a:lnTo>
                      <a:pt x="114215" y="879471"/>
                    </a:lnTo>
                    <a:lnTo>
                      <a:pt x="120063" y="879471"/>
                    </a:lnTo>
                    <a:lnTo>
                      <a:pt x="120063" y="875740"/>
                    </a:lnTo>
                    <a:lnTo>
                      <a:pt x="124273" y="875740"/>
                    </a:lnTo>
                    <a:lnTo>
                      <a:pt x="124273" y="866296"/>
                    </a:lnTo>
                    <a:lnTo>
                      <a:pt x="133104" y="866296"/>
                    </a:lnTo>
                    <a:lnTo>
                      <a:pt x="133104" y="861807"/>
                    </a:lnTo>
                    <a:lnTo>
                      <a:pt x="137198" y="861807"/>
                    </a:lnTo>
                    <a:lnTo>
                      <a:pt x="142403" y="861807"/>
                    </a:lnTo>
                    <a:lnTo>
                      <a:pt x="142403" y="853004"/>
                    </a:lnTo>
                    <a:lnTo>
                      <a:pt x="160766" y="853004"/>
                    </a:lnTo>
                    <a:lnTo>
                      <a:pt x="160766" y="848457"/>
                    </a:lnTo>
                    <a:lnTo>
                      <a:pt x="169480" y="848457"/>
                    </a:lnTo>
                    <a:lnTo>
                      <a:pt x="169480" y="844143"/>
                    </a:lnTo>
                    <a:lnTo>
                      <a:pt x="173866" y="844143"/>
                    </a:lnTo>
                    <a:lnTo>
                      <a:pt x="173866" y="839596"/>
                    </a:lnTo>
                    <a:lnTo>
                      <a:pt x="179188" y="839596"/>
                    </a:lnTo>
                    <a:lnTo>
                      <a:pt x="179188" y="835457"/>
                    </a:lnTo>
                    <a:lnTo>
                      <a:pt x="186323" y="835457"/>
                    </a:lnTo>
                    <a:lnTo>
                      <a:pt x="186323" y="828169"/>
                    </a:lnTo>
                    <a:lnTo>
                      <a:pt x="203750" y="828169"/>
                    </a:lnTo>
                    <a:lnTo>
                      <a:pt x="203750" y="822456"/>
                    </a:lnTo>
                    <a:lnTo>
                      <a:pt x="208078" y="822456"/>
                    </a:lnTo>
                    <a:lnTo>
                      <a:pt x="208078" y="814178"/>
                    </a:lnTo>
                    <a:lnTo>
                      <a:pt x="221528" y="814178"/>
                    </a:lnTo>
                    <a:lnTo>
                      <a:pt x="221528" y="799954"/>
                    </a:lnTo>
                    <a:lnTo>
                      <a:pt x="231997" y="799954"/>
                    </a:lnTo>
                    <a:lnTo>
                      <a:pt x="231997" y="796223"/>
                    </a:lnTo>
                    <a:lnTo>
                      <a:pt x="264863" y="796223"/>
                    </a:lnTo>
                    <a:lnTo>
                      <a:pt x="264863" y="775119"/>
                    </a:lnTo>
                    <a:lnTo>
                      <a:pt x="274981" y="775119"/>
                    </a:lnTo>
                    <a:lnTo>
                      <a:pt x="274981" y="769989"/>
                    </a:lnTo>
                    <a:lnTo>
                      <a:pt x="278899" y="769989"/>
                    </a:lnTo>
                    <a:lnTo>
                      <a:pt x="278899" y="765267"/>
                    </a:lnTo>
                    <a:lnTo>
                      <a:pt x="282291" y="765267"/>
                    </a:lnTo>
                    <a:lnTo>
                      <a:pt x="282291" y="761711"/>
                    </a:lnTo>
                    <a:lnTo>
                      <a:pt x="286619" y="761711"/>
                    </a:lnTo>
                    <a:lnTo>
                      <a:pt x="286619" y="752441"/>
                    </a:lnTo>
                    <a:lnTo>
                      <a:pt x="291356" y="752441"/>
                    </a:lnTo>
                    <a:lnTo>
                      <a:pt x="291356" y="744163"/>
                    </a:lnTo>
                    <a:lnTo>
                      <a:pt x="296736" y="744163"/>
                    </a:lnTo>
                    <a:lnTo>
                      <a:pt x="296736" y="739383"/>
                    </a:lnTo>
                    <a:lnTo>
                      <a:pt x="319076" y="739383"/>
                    </a:lnTo>
                    <a:lnTo>
                      <a:pt x="319076" y="735069"/>
                    </a:lnTo>
                    <a:lnTo>
                      <a:pt x="326795" y="735069"/>
                    </a:lnTo>
                    <a:lnTo>
                      <a:pt x="326795" y="726966"/>
                    </a:lnTo>
                    <a:lnTo>
                      <a:pt x="337264" y="726966"/>
                    </a:lnTo>
                    <a:lnTo>
                      <a:pt x="337264" y="721427"/>
                    </a:lnTo>
                    <a:lnTo>
                      <a:pt x="341650" y="721427"/>
                    </a:lnTo>
                    <a:lnTo>
                      <a:pt x="341650" y="717696"/>
                    </a:lnTo>
                    <a:lnTo>
                      <a:pt x="348784" y="717696"/>
                    </a:lnTo>
                    <a:lnTo>
                      <a:pt x="348784" y="709243"/>
                    </a:lnTo>
                    <a:lnTo>
                      <a:pt x="358083" y="709243"/>
                    </a:lnTo>
                    <a:lnTo>
                      <a:pt x="358083" y="704871"/>
                    </a:lnTo>
                    <a:lnTo>
                      <a:pt x="362411" y="704871"/>
                    </a:lnTo>
                    <a:lnTo>
                      <a:pt x="362411" y="700557"/>
                    </a:lnTo>
                    <a:lnTo>
                      <a:pt x="371709" y="700557"/>
                    </a:lnTo>
                    <a:lnTo>
                      <a:pt x="371709" y="695427"/>
                    </a:lnTo>
                    <a:lnTo>
                      <a:pt x="375452" y="695427"/>
                    </a:lnTo>
                    <a:lnTo>
                      <a:pt x="375452" y="686741"/>
                    </a:lnTo>
                    <a:lnTo>
                      <a:pt x="379429" y="686741"/>
                    </a:lnTo>
                    <a:lnTo>
                      <a:pt x="379429" y="670359"/>
                    </a:lnTo>
                    <a:lnTo>
                      <a:pt x="393055" y="670359"/>
                    </a:lnTo>
                    <a:lnTo>
                      <a:pt x="393055" y="665462"/>
                    </a:lnTo>
                    <a:lnTo>
                      <a:pt x="406155" y="665462"/>
                    </a:lnTo>
                    <a:lnTo>
                      <a:pt x="406155" y="661090"/>
                    </a:lnTo>
                    <a:lnTo>
                      <a:pt x="415454" y="661090"/>
                    </a:lnTo>
                    <a:lnTo>
                      <a:pt x="415454" y="657126"/>
                    </a:lnTo>
                    <a:lnTo>
                      <a:pt x="423758" y="657126"/>
                    </a:lnTo>
                    <a:lnTo>
                      <a:pt x="423758" y="649489"/>
                    </a:lnTo>
                    <a:lnTo>
                      <a:pt x="435805" y="649489"/>
                    </a:lnTo>
                    <a:lnTo>
                      <a:pt x="435805" y="634098"/>
                    </a:lnTo>
                    <a:lnTo>
                      <a:pt x="442531" y="634098"/>
                    </a:lnTo>
                    <a:lnTo>
                      <a:pt x="442531" y="630542"/>
                    </a:lnTo>
                    <a:lnTo>
                      <a:pt x="450484" y="630542"/>
                    </a:lnTo>
                    <a:lnTo>
                      <a:pt x="450484" y="625179"/>
                    </a:lnTo>
                    <a:lnTo>
                      <a:pt x="487854" y="625179"/>
                    </a:lnTo>
                    <a:lnTo>
                      <a:pt x="487854" y="618475"/>
                    </a:lnTo>
                    <a:lnTo>
                      <a:pt x="501305" y="618475"/>
                    </a:lnTo>
                    <a:lnTo>
                      <a:pt x="501305" y="613170"/>
                    </a:lnTo>
                    <a:lnTo>
                      <a:pt x="511597" y="613170"/>
                    </a:lnTo>
                    <a:lnTo>
                      <a:pt x="511597" y="608856"/>
                    </a:lnTo>
                    <a:lnTo>
                      <a:pt x="541891" y="608856"/>
                    </a:lnTo>
                    <a:lnTo>
                      <a:pt x="541891" y="599237"/>
                    </a:lnTo>
                    <a:lnTo>
                      <a:pt x="551774" y="599237"/>
                    </a:lnTo>
                    <a:lnTo>
                      <a:pt x="551774" y="594631"/>
                    </a:lnTo>
                    <a:lnTo>
                      <a:pt x="567798" y="594631"/>
                    </a:lnTo>
                    <a:lnTo>
                      <a:pt x="567798" y="587752"/>
                    </a:lnTo>
                    <a:lnTo>
                      <a:pt x="585401" y="587752"/>
                    </a:lnTo>
                    <a:lnTo>
                      <a:pt x="585401" y="582797"/>
                    </a:lnTo>
                    <a:lnTo>
                      <a:pt x="603414" y="582797"/>
                    </a:lnTo>
                    <a:lnTo>
                      <a:pt x="603414" y="577841"/>
                    </a:lnTo>
                    <a:lnTo>
                      <a:pt x="642596" y="577841"/>
                    </a:lnTo>
                    <a:lnTo>
                      <a:pt x="642596" y="566415"/>
                    </a:lnTo>
                    <a:lnTo>
                      <a:pt x="658796" y="566415"/>
                    </a:lnTo>
                    <a:lnTo>
                      <a:pt x="658796" y="561285"/>
                    </a:lnTo>
                    <a:lnTo>
                      <a:pt x="673650" y="561285"/>
                    </a:lnTo>
                    <a:lnTo>
                      <a:pt x="673650" y="556155"/>
                    </a:lnTo>
                    <a:lnTo>
                      <a:pt x="704119" y="556155"/>
                    </a:lnTo>
                    <a:lnTo>
                      <a:pt x="704119" y="551608"/>
                    </a:lnTo>
                    <a:lnTo>
                      <a:pt x="713067" y="551608"/>
                    </a:lnTo>
                    <a:lnTo>
                      <a:pt x="713067" y="546478"/>
                    </a:lnTo>
                    <a:lnTo>
                      <a:pt x="717804" y="546478"/>
                    </a:lnTo>
                    <a:lnTo>
                      <a:pt x="717804" y="542572"/>
                    </a:lnTo>
                    <a:lnTo>
                      <a:pt x="724938" y="542572"/>
                    </a:lnTo>
                    <a:lnTo>
                      <a:pt x="724938" y="538433"/>
                    </a:lnTo>
                    <a:lnTo>
                      <a:pt x="729441" y="538433"/>
                    </a:lnTo>
                    <a:lnTo>
                      <a:pt x="729441" y="529338"/>
                    </a:lnTo>
                    <a:lnTo>
                      <a:pt x="739149" y="529338"/>
                    </a:lnTo>
                    <a:lnTo>
                      <a:pt x="739149" y="524208"/>
                    </a:lnTo>
                    <a:lnTo>
                      <a:pt x="773771" y="524208"/>
                    </a:lnTo>
                    <a:lnTo>
                      <a:pt x="777338" y="524208"/>
                    </a:lnTo>
                    <a:lnTo>
                      <a:pt x="777338" y="513365"/>
                    </a:lnTo>
                    <a:lnTo>
                      <a:pt x="797514" y="513365"/>
                    </a:lnTo>
                    <a:lnTo>
                      <a:pt x="797514" y="498965"/>
                    </a:lnTo>
                    <a:lnTo>
                      <a:pt x="853539" y="498965"/>
                    </a:lnTo>
                    <a:lnTo>
                      <a:pt x="853539" y="495001"/>
                    </a:lnTo>
                    <a:lnTo>
                      <a:pt x="892488" y="495001"/>
                    </a:lnTo>
                    <a:lnTo>
                      <a:pt x="892488" y="490687"/>
                    </a:lnTo>
                    <a:lnTo>
                      <a:pt x="906933" y="490687"/>
                    </a:lnTo>
                    <a:lnTo>
                      <a:pt x="906933" y="482817"/>
                    </a:lnTo>
                    <a:lnTo>
                      <a:pt x="927109" y="482817"/>
                    </a:lnTo>
                    <a:lnTo>
                      <a:pt x="927109" y="474131"/>
                    </a:lnTo>
                    <a:lnTo>
                      <a:pt x="944361" y="474131"/>
                    </a:lnTo>
                    <a:lnTo>
                      <a:pt x="944361" y="469467"/>
                    </a:lnTo>
                    <a:lnTo>
                      <a:pt x="966117" y="469467"/>
                    </a:lnTo>
                    <a:lnTo>
                      <a:pt x="966117" y="461305"/>
                    </a:lnTo>
                    <a:lnTo>
                      <a:pt x="985123" y="461305"/>
                    </a:lnTo>
                    <a:lnTo>
                      <a:pt x="985123" y="455184"/>
                    </a:lnTo>
                    <a:lnTo>
                      <a:pt x="988281" y="455184"/>
                    </a:lnTo>
                    <a:lnTo>
                      <a:pt x="988281" y="450229"/>
                    </a:lnTo>
                    <a:lnTo>
                      <a:pt x="999977" y="450229"/>
                    </a:lnTo>
                    <a:lnTo>
                      <a:pt x="999977" y="444924"/>
                    </a:lnTo>
                    <a:lnTo>
                      <a:pt x="1036762" y="444924"/>
                    </a:lnTo>
                    <a:lnTo>
                      <a:pt x="1036762" y="439794"/>
                    </a:lnTo>
                    <a:lnTo>
                      <a:pt x="1061910" y="439794"/>
                    </a:lnTo>
                    <a:lnTo>
                      <a:pt x="1061910" y="435072"/>
                    </a:lnTo>
                    <a:lnTo>
                      <a:pt x="1074542" y="435072"/>
                    </a:lnTo>
                    <a:lnTo>
                      <a:pt x="1074542" y="427785"/>
                    </a:lnTo>
                    <a:lnTo>
                      <a:pt x="1096121" y="427785"/>
                    </a:lnTo>
                    <a:lnTo>
                      <a:pt x="1096121" y="422421"/>
                    </a:lnTo>
                    <a:lnTo>
                      <a:pt x="1166182" y="422421"/>
                    </a:lnTo>
                    <a:lnTo>
                      <a:pt x="1166182" y="417116"/>
                    </a:lnTo>
                    <a:lnTo>
                      <a:pt x="1227880" y="417116"/>
                    </a:lnTo>
                    <a:lnTo>
                      <a:pt x="1227880" y="412394"/>
                    </a:lnTo>
                    <a:lnTo>
                      <a:pt x="1322094" y="412394"/>
                    </a:lnTo>
                    <a:lnTo>
                      <a:pt x="1322094" y="405457"/>
                    </a:lnTo>
                    <a:lnTo>
                      <a:pt x="1326422" y="405457"/>
                    </a:lnTo>
                    <a:lnTo>
                      <a:pt x="1326422" y="392048"/>
                    </a:lnTo>
                    <a:lnTo>
                      <a:pt x="1343265" y="392048"/>
                    </a:lnTo>
                    <a:lnTo>
                      <a:pt x="1343265" y="387501"/>
                    </a:lnTo>
                    <a:lnTo>
                      <a:pt x="1374494" y="387501"/>
                    </a:lnTo>
                    <a:lnTo>
                      <a:pt x="1374494" y="382196"/>
                    </a:lnTo>
                    <a:lnTo>
                      <a:pt x="1386600" y="382196"/>
                    </a:lnTo>
                    <a:lnTo>
                      <a:pt x="1386600" y="374909"/>
                    </a:lnTo>
                    <a:lnTo>
                      <a:pt x="1408179" y="374909"/>
                    </a:lnTo>
                    <a:lnTo>
                      <a:pt x="1408179" y="370537"/>
                    </a:lnTo>
                    <a:lnTo>
                      <a:pt x="1412331" y="370537"/>
                    </a:lnTo>
                    <a:lnTo>
                      <a:pt x="1412331" y="357362"/>
                    </a:lnTo>
                    <a:lnTo>
                      <a:pt x="1435081" y="357362"/>
                    </a:lnTo>
                    <a:lnTo>
                      <a:pt x="1435081" y="351998"/>
                    </a:lnTo>
                    <a:lnTo>
                      <a:pt x="1457245" y="351998"/>
                    </a:lnTo>
                    <a:lnTo>
                      <a:pt x="1457245" y="344128"/>
                    </a:lnTo>
                    <a:lnTo>
                      <a:pt x="1504732" y="344128"/>
                    </a:lnTo>
                    <a:lnTo>
                      <a:pt x="1504732" y="331478"/>
                    </a:lnTo>
                    <a:lnTo>
                      <a:pt x="1549062" y="331478"/>
                    </a:lnTo>
                    <a:lnTo>
                      <a:pt x="1549062" y="326756"/>
                    </a:lnTo>
                    <a:lnTo>
                      <a:pt x="1554851" y="326756"/>
                    </a:lnTo>
                    <a:lnTo>
                      <a:pt x="1554851" y="318361"/>
                    </a:lnTo>
                    <a:lnTo>
                      <a:pt x="1578595" y="318361"/>
                    </a:lnTo>
                    <a:lnTo>
                      <a:pt x="1578595" y="308334"/>
                    </a:lnTo>
                    <a:lnTo>
                      <a:pt x="1652983" y="308334"/>
                    </a:lnTo>
                    <a:lnTo>
                      <a:pt x="1652983" y="303612"/>
                    </a:lnTo>
                    <a:lnTo>
                      <a:pt x="1688365" y="303612"/>
                    </a:lnTo>
                    <a:lnTo>
                      <a:pt x="1688365" y="295741"/>
                    </a:lnTo>
                    <a:lnTo>
                      <a:pt x="1731583" y="295741"/>
                    </a:lnTo>
                    <a:lnTo>
                      <a:pt x="1731583" y="290495"/>
                    </a:lnTo>
                    <a:lnTo>
                      <a:pt x="1802813" y="290495"/>
                    </a:lnTo>
                    <a:lnTo>
                      <a:pt x="1802813" y="283091"/>
                    </a:lnTo>
                    <a:lnTo>
                      <a:pt x="1836616" y="283091"/>
                    </a:lnTo>
                    <a:lnTo>
                      <a:pt x="1836616" y="275337"/>
                    </a:lnTo>
                    <a:lnTo>
                      <a:pt x="1924338" y="275337"/>
                    </a:lnTo>
                    <a:lnTo>
                      <a:pt x="1924338" y="265602"/>
                    </a:lnTo>
                    <a:lnTo>
                      <a:pt x="1943696" y="265602"/>
                    </a:lnTo>
                    <a:lnTo>
                      <a:pt x="1943696" y="260880"/>
                    </a:lnTo>
                    <a:lnTo>
                      <a:pt x="1951123" y="260880"/>
                    </a:lnTo>
                    <a:lnTo>
                      <a:pt x="1951123" y="251960"/>
                    </a:lnTo>
                    <a:lnTo>
                      <a:pt x="1980948" y="251960"/>
                    </a:lnTo>
                    <a:lnTo>
                      <a:pt x="1980948" y="244848"/>
                    </a:lnTo>
                    <a:lnTo>
                      <a:pt x="1984750" y="244848"/>
                    </a:lnTo>
                    <a:lnTo>
                      <a:pt x="1984750" y="235404"/>
                    </a:lnTo>
                    <a:lnTo>
                      <a:pt x="2033582" y="235404"/>
                    </a:lnTo>
                    <a:lnTo>
                      <a:pt x="2033582" y="226951"/>
                    </a:lnTo>
                    <a:lnTo>
                      <a:pt x="2042413" y="226951"/>
                    </a:lnTo>
                    <a:lnTo>
                      <a:pt x="2042413" y="218673"/>
                    </a:lnTo>
                    <a:lnTo>
                      <a:pt x="2073115" y="218673"/>
                    </a:lnTo>
                    <a:lnTo>
                      <a:pt x="2073115" y="209578"/>
                    </a:lnTo>
                    <a:lnTo>
                      <a:pt x="2090660" y="209578"/>
                    </a:lnTo>
                    <a:lnTo>
                      <a:pt x="2090660" y="200426"/>
                    </a:lnTo>
                    <a:lnTo>
                      <a:pt x="2152007" y="200426"/>
                    </a:lnTo>
                    <a:lnTo>
                      <a:pt x="2152007" y="192089"/>
                    </a:lnTo>
                    <a:lnTo>
                      <a:pt x="2161013" y="192089"/>
                    </a:lnTo>
                    <a:lnTo>
                      <a:pt x="2161013" y="174775"/>
                    </a:lnTo>
                    <a:lnTo>
                      <a:pt x="2230373" y="174775"/>
                    </a:lnTo>
                    <a:lnTo>
                      <a:pt x="2230373" y="166089"/>
                    </a:lnTo>
                    <a:lnTo>
                      <a:pt x="2257274" y="166089"/>
                    </a:lnTo>
                    <a:lnTo>
                      <a:pt x="2257274" y="156994"/>
                    </a:lnTo>
                    <a:lnTo>
                      <a:pt x="2344880" y="156994"/>
                    </a:lnTo>
                    <a:lnTo>
                      <a:pt x="2344880" y="135191"/>
                    </a:lnTo>
                    <a:lnTo>
                      <a:pt x="2362015" y="135191"/>
                    </a:lnTo>
                    <a:lnTo>
                      <a:pt x="2362015" y="126621"/>
                    </a:lnTo>
                    <a:lnTo>
                      <a:pt x="2366518" y="126621"/>
                    </a:lnTo>
                    <a:lnTo>
                      <a:pt x="2366518" y="113330"/>
                    </a:lnTo>
                    <a:lnTo>
                      <a:pt x="2370729" y="113330"/>
                    </a:lnTo>
                    <a:lnTo>
                      <a:pt x="2370729" y="104935"/>
                    </a:lnTo>
                    <a:lnTo>
                      <a:pt x="2511084" y="104935"/>
                    </a:lnTo>
                    <a:lnTo>
                      <a:pt x="2511084" y="91643"/>
                    </a:lnTo>
                    <a:lnTo>
                      <a:pt x="2659745" y="91643"/>
                    </a:lnTo>
                    <a:lnTo>
                      <a:pt x="2659745" y="78526"/>
                    </a:lnTo>
                    <a:lnTo>
                      <a:pt x="2717642" y="78526"/>
                    </a:lnTo>
                    <a:lnTo>
                      <a:pt x="2717642" y="65643"/>
                    </a:lnTo>
                    <a:lnTo>
                      <a:pt x="2778989" y="65643"/>
                    </a:lnTo>
                    <a:lnTo>
                      <a:pt x="2778989" y="48270"/>
                    </a:lnTo>
                    <a:lnTo>
                      <a:pt x="2805540" y="48270"/>
                    </a:lnTo>
                    <a:lnTo>
                      <a:pt x="2805540" y="34570"/>
                    </a:lnTo>
                    <a:lnTo>
                      <a:pt x="2818288" y="34570"/>
                    </a:lnTo>
                    <a:lnTo>
                      <a:pt x="2818288" y="17606"/>
                    </a:lnTo>
                    <a:lnTo>
                      <a:pt x="2840336" y="17606"/>
                    </a:lnTo>
                    <a:lnTo>
                      <a:pt x="2840336" y="0"/>
                    </a:lnTo>
                    <a:lnTo>
                      <a:pt x="3224151" y="0"/>
                    </a:lnTo>
                  </a:path>
                </a:pathLst>
              </a:custGeom>
              <a:noFill/>
              <a:ln w="9525" cap="flat">
                <a:solidFill>
                  <a:schemeClr val="accent6"/>
                </a:solidFill>
                <a:prstDash val="solid"/>
                <a:miter/>
              </a:ln>
            </p:spPr>
            <p:txBody>
              <a:bodyPr/>
              <a:lstStyle/>
              <a:p>
                <a:endParaRPr lang="en-US"/>
              </a:p>
            </p:txBody>
          </p:sp>
          <p:grpSp>
            <p:nvGrpSpPr>
              <p:cNvPr id="1845" name="Group 1844">
                <a:extLst>
                  <a:ext uri="{FF2B5EF4-FFF2-40B4-BE49-F238E27FC236}">
                    <a16:creationId xmlns:a16="http://schemas.microsoft.com/office/drawing/2014/main" id="{EF26D474-E6AE-D001-1CEE-A557EEE1A842}"/>
                  </a:ext>
                </a:extLst>
              </p:cNvPr>
              <p:cNvGrpSpPr/>
              <p:nvPr/>
            </p:nvGrpSpPr>
            <p:grpSpPr>
              <a:xfrm>
                <a:off x="527978" y="2199167"/>
                <a:ext cx="256813" cy="1839973"/>
                <a:chOff x="527978" y="2199167"/>
                <a:chExt cx="256813" cy="1839973"/>
              </a:xfrm>
            </p:grpSpPr>
            <p:sp>
              <p:nvSpPr>
                <p:cNvPr id="1885" name="Freeform 1884">
                  <a:extLst>
                    <a:ext uri="{FF2B5EF4-FFF2-40B4-BE49-F238E27FC236}">
                      <a16:creationId xmlns:a16="http://schemas.microsoft.com/office/drawing/2014/main" id="{93E2D6F9-117C-B771-4D75-081EAEF1D785}"/>
                    </a:ext>
                  </a:extLst>
                </p:cNvPr>
                <p:cNvSpPr/>
                <p:nvPr/>
              </p:nvSpPr>
              <p:spPr>
                <a:xfrm>
                  <a:off x="740228" y="2248486"/>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86" name="Freeform 1885">
                  <a:extLst>
                    <a:ext uri="{FF2B5EF4-FFF2-40B4-BE49-F238E27FC236}">
                      <a16:creationId xmlns:a16="http://schemas.microsoft.com/office/drawing/2014/main" id="{6C9489F6-AEC8-D749-E1BE-AF36C9C6718E}"/>
                    </a:ext>
                  </a:extLst>
                </p:cNvPr>
                <p:cNvSpPr/>
                <p:nvPr/>
              </p:nvSpPr>
              <p:spPr>
                <a:xfrm>
                  <a:off x="740228" y="2497240"/>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87" name="Freeform 1886">
                  <a:extLst>
                    <a:ext uri="{FF2B5EF4-FFF2-40B4-BE49-F238E27FC236}">
                      <a16:creationId xmlns:a16="http://schemas.microsoft.com/office/drawing/2014/main" id="{709F89CF-8370-2B78-21D7-EC11136209EB}"/>
                    </a:ext>
                  </a:extLst>
                </p:cNvPr>
                <p:cNvSpPr/>
                <p:nvPr/>
              </p:nvSpPr>
              <p:spPr>
                <a:xfrm>
                  <a:off x="740228" y="2745994"/>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88" name="Freeform 1887">
                  <a:extLst>
                    <a:ext uri="{FF2B5EF4-FFF2-40B4-BE49-F238E27FC236}">
                      <a16:creationId xmlns:a16="http://schemas.microsoft.com/office/drawing/2014/main" id="{00B19E52-88CB-17DD-58F5-6ACA8F1D2248}"/>
                    </a:ext>
                  </a:extLst>
                </p:cNvPr>
                <p:cNvSpPr/>
                <p:nvPr/>
              </p:nvSpPr>
              <p:spPr>
                <a:xfrm>
                  <a:off x="740228" y="2994806"/>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89" name="Freeform 1888">
                  <a:extLst>
                    <a:ext uri="{FF2B5EF4-FFF2-40B4-BE49-F238E27FC236}">
                      <a16:creationId xmlns:a16="http://schemas.microsoft.com/office/drawing/2014/main" id="{C22C169E-E9E2-5BB6-15BF-760E5A7E10FB}"/>
                    </a:ext>
                  </a:extLst>
                </p:cNvPr>
                <p:cNvSpPr/>
                <p:nvPr/>
              </p:nvSpPr>
              <p:spPr>
                <a:xfrm>
                  <a:off x="740228" y="3243560"/>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90" name="Freeform 1889">
                  <a:extLst>
                    <a:ext uri="{FF2B5EF4-FFF2-40B4-BE49-F238E27FC236}">
                      <a16:creationId xmlns:a16="http://schemas.microsoft.com/office/drawing/2014/main" id="{57EAABDC-1062-0E8D-BACB-CFE5C9C48687}"/>
                    </a:ext>
                  </a:extLst>
                </p:cNvPr>
                <p:cNvSpPr/>
                <p:nvPr/>
              </p:nvSpPr>
              <p:spPr>
                <a:xfrm>
                  <a:off x="740228" y="3492314"/>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91" name="Freeform 1890">
                  <a:extLst>
                    <a:ext uri="{FF2B5EF4-FFF2-40B4-BE49-F238E27FC236}">
                      <a16:creationId xmlns:a16="http://schemas.microsoft.com/office/drawing/2014/main" id="{804154B4-C69F-3688-EDE0-74267269E04E}"/>
                    </a:ext>
                  </a:extLst>
                </p:cNvPr>
                <p:cNvSpPr/>
                <p:nvPr/>
              </p:nvSpPr>
              <p:spPr>
                <a:xfrm>
                  <a:off x="740228" y="3741068"/>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sp>
              <p:nvSpPr>
                <p:cNvPr id="1892" name="Freeform 1891">
                  <a:extLst>
                    <a:ext uri="{FF2B5EF4-FFF2-40B4-BE49-F238E27FC236}">
                      <a16:creationId xmlns:a16="http://schemas.microsoft.com/office/drawing/2014/main" id="{9BC932B4-A8A8-9982-E01B-4407E226F1A7}"/>
                    </a:ext>
                  </a:extLst>
                </p:cNvPr>
                <p:cNvSpPr/>
                <p:nvPr/>
              </p:nvSpPr>
              <p:spPr>
                <a:xfrm>
                  <a:off x="740228" y="3989822"/>
                  <a:ext cx="44563" cy="0"/>
                </a:xfrm>
                <a:custGeom>
                  <a:avLst/>
                  <a:gdLst>
                    <a:gd name="csX0" fmla="*/ 44563 w 44563"/>
                    <a:gd name="csY0" fmla="*/ 0 h 5829"/>
                    <a:gd name="csX1" fmla="*/ 0 w 44563"/>
                    <a:gd name="csY1" fmla="*/ 0 h 5829"/>
                  </a:gdLst>
                  <a:ahLst/>
                  <a:cxnLst>
                    <a:cxn ang="0">
                      <a:pos x="csX0" y="csY0"/>
                    </a:cxn>
                    <a:cxn ang="0">
                      <a:pos x="csX1" y="csY1"/>
                    </a:cxn>
                  </a:cxnLst>
                  <a:rect l="l" t="t" r="r" b="b"/>
                  <a:pathLst>
                    <a:path w="44563" h="5829">
                      <a:moveTo>
                        <a:pt x="44563" y="0"/>
                      </a:moveTo>
                      <a:lnTo>
                        <a:pt x="0" y="0"/>
                      </a:lnTo>
                    </a:path>
                  </a:pathLst>
                </a:custGeom>
                <a:ln w="9525" cap="flat">
                  <a:solidFill>
                    <a:schemeClr val="tx2"/>
                  </a:solidFill>
                  <a:prstDash val="solid"/>
                  <a:miter/>
                </a:ln>
              </p:spPr>
              <p:txBody>
                <a:bodyPr/>
                <a:lstStyle/>
                <a:p>
                  <a:endParaRPr lang="en-US" sz="1050"/>
                </a:p>
              </p:txBody>
            </p:sp>
            <p:grpSp>
              <p:nvGrpSpPr>
                <p:cNvPr id="1893" name="Group 1892">
                  <a:extLst>
                    <a:ext uri="{FF2B5EF4-FFF2-40B4-BE49-F238E27FC236}">
                      <a16:creationId xmlns:a16="http://schemas.microsoft.com/office/drawing/2014/main" id="{29DFD28A-CA84-09F7-8F8F-771ACA2CCEA6}"/>
                    </a:ext>
                  </a:extLst>
                </p:cNvPr>
                <p:cNvGrpSpPr/>
                <p:nvPr/>
              </p:nvGrpSpPr>
              <p:grpSpPr>
                <a:xfrm>
                  <a:off x="527978" y="2199167"/>
                  <a:ext cx="189968" cy="1839973"/>
                  <a:chOff x="527978" y="2199167"/>
                  <a:chExt cx="189968" cy="1839973"/>
                </a:xfrm>
              </p:grpSpPr>
              <p:sp>
                <p:nvSpPr>
                  <p:cNvPr id="1894" name="TextBox 1893">
                    <a:extLst>
                      <a:ext uri="{FF2B5EF4-FFF2-40B4-BE49-F238E27FC236}">
                        <a16:creationId xmlns:a16="http://schemas.microsoft.com/office/drawing/2014/main" id="{CF0B1628-4147-E148-65BC-3806DFF6DFDF}"/>
                      </a:ext>
                    </a:extLst>
                  </p:cNvPr>
                  <p:cNvSpPr txBox="1"/>
                  <p:nvPr/>
                </p:nvSpPr>
                <p:spPr>
                  <a:xfrm>
                    <a:off x="527978" y="2199167"/>
                    <a:ext cx="189968"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14</a:t>
                    </a:r>
                  </a:p>
                </p:txBody>
              </p:sp>
              <p:sp>
                <p:nvSpPr>
                  <p:cNvPr id="1895" name="TextBox 1894">
                    <a:extLst>
                      <a:ext uri="{FF2B5EF4-FFF2-40B4-BE49-F238E27FC236}">
                        <a16:creationId xmlns:a16="http://schemas.microsoft.com/office/drawing/2014/main" id="{B72A9A6F-FB63-F015-52BD-B050875B1B89}"/>
                      </a:ext>
                    </a:extLst>
                  </p:cNvPr>
                  <p:cNvSpPr txBox="1"/>
                  <p:nvPr/>
                </p:nvSpPr>
                <p:spPr>
                  <a:xfrm>
                    <a:off x="527978" y="2447929"/>
                    <a:ext cx="189968"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12</a:t>
                    </a:r>
                  </a:p>
                </p:txBody>
              </p:sp>
              <p:sp>
                <p:nvSpPr>
                  <p:cNvPr id="1896" name="TextBox 1895">
                    <a:extLst>
                      <a:ext uri="{FF2B5EF4-FFF2-40B4-BE49-F238E27FC236}">
                        <a16:creationId xmlns:a16="http://schemas.microsoft.com/office/drawing/2014/main" id="{B8140CAA-0423-0930-7CED-3400CF0918BF}"/>
                      </a:ext>
                    </a:extLst>
                  </p:cNvPr>
                  <p:cNvSpPr txBox="1"/>
                  <p:nvPr/>
                </p:nvSpPr>
                <p:spPr>
                  <a:xfrm>
                    <a:off x="527978" y="2696690"/>
                    <a:ext cx="189968"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10</a:t>
                    </a:r>
                  </a:p>
                </p:txBody>
              </p:sp>
              <p:sp>
                <p:nvSpPr>
                  <p:cNvPr id="1897" name="TextBox 1896">
                    <a:extLst>
                      <a:ext uri="{FF2B5EF4-FFF2-40B4-BE49-F238E27FC236}">
                        <a16:creationId xmlns:a16="http://schemas.microsoft.com/office/drawing/2014/main" id="{6E2D6077-2020-DA78-602E-6413CA559A42}"/>
                      </a:ext>
                    </a:extLst>
                  </p:cNvPr>
                  <p:cNvSpPr txBox="1"/>
                  <p:nvPr/>
                </p:nvSpPr>
                <p:spPr>
                  <a:xfrm>
                    <a:off x="573642" y="2945452"/>
                    <a:ext cx="144304"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8</a:t>
                    </a:r>
                  </a:p>
                </p:txBody>
              </p:sp>
              <p:sp>
                <p:nvSpPr>
                  <p:cNvPr id="1898" name="TextBox 1897">
                    <a:extLst>
                      <a:ext uri="{FF2B5EF4-FFF2-40B4-BE49-F238E27FC236}">
                        <a16:creationId xmlns:a16="http://schemas.microsoft.com/office/drawing/2014/main" id="{B8F7CE71-70C4-CE2B-894C-09A1397B0E32}"/>
                      </a:ext>
                    </a:extLst>
                  </p:cNvPr>
                  <p:cNvSpPr txBox="1"/>
                  <p:nvPr/>
                </p:nvSpPr>
                <p:spPr>
                  <a:xfrm>
                    <a:off x="573642" y="3194214"/>
                    <a:ext cx="144304"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6</a:t>
                    </a:r>
                  </a:p>
                </p:txBody>
              </p:sp>
              <p:sp>
                <p:nvSpPr>
                  <p:cNvPr id="1899" name="TextBox 1898">
                    <a:extLst>
                      <a:ext uri="{FF2B5EF4-FFF2-40B4-BE49-F238E27FC236}">
                        <a16:creationId xmlns:a16="http://schemas.microsoft.com/office/drawing/2014/main" id="{6DFE61ED-4D08-1800-08DE-098D8D7ACC7C}"/>
                      </a:ext>
                    </a:extLst>
                  </p:cNvPr>
                  <p:cNvSpPr txBox="1"/>
                  <p:nvPr/>
                </p:nvSpPr>
                <p:spPr>
                  <a:xfrm>
                    <a:off x="573642" y="3442976"/>
                    <a:ext cx="144304"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4</a:t>
                    </a:r>
                  </a:p>
                </p:txBody>
              </p:sp>
              <p:sp>
                <p:nvSpPr>
                  <p:cNvPr id="1900" name="TextBox 1899">
                    <a:extLst>
                      <a:ext uri="{FF2B5EF4-FFF2-40B4-BE49-F238E27FC236}">
                        <a16:creationId xmlns:a16="http://schemas.microsoft.com/office/drawing/2014/main" id="{574F286C-1DA1-0765-D1FB-FD86B392537F}"/>
                      </a:ext>
                    </a:extLst>
                  </p:cNvPr>
                  <p:cNvSpPr txBox="1"/>
                  <p:nvPr/>
                </p:nvSpPr>
                <p:spPr>
                  <a:xfrm>
                    <a:off x="573642" y="3691737"/>
                    <a:ext cx="144304"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2</a:t>
                    </a:r>
                  </a:p>
                </p:txBody>
              </p:sp>
              <p:sp>
                <p:nvSpPr>
                  <p:cNvPr id="1901" name="TextBox 1900">
                    <a:extLst>
                      <a:ext uri="{FF2B5EF4-FFF2-40B4-BE49-F238E27FC236}">
                        <a16:creationId xmlns:a16="http://schemas.microsoft.com/office/drawing/2014/main" id="{68F63E04-0DB2-F9BD-8E25-33FD7F619052}"/>
                      </a:ext>
                    </a:extLst>
                  </p:cNvPr>
                  <p:cNvSpPr txBox="1"/>
                  <p:nvPr/>
                </p:nvSpPr>
                <p:spPr>
                  <a:xfrm>
                    <a:off x="573642" y="3940502"/>
                    <a:ext cx="144304" cy="98638"/>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0</a:t>
                    </a:r>
                  </a:p>
                </p:txBody>
              </p:sp>
            </p:grpSp>
          </p:grpSp>
          <p:grpSp>
            <p:nvGrpSpPr>
              <p:cNvPr id="1846" name="Group 1845">
                <a:extLst>
                  <a:ext uri="{FF2B5EF4-FFF2-40B4-BE49-F238E27FC236}">
                    <a16:creationId xmlns:a16="http://schemas.microsoft.com/office/drawing/2014/main" id="{A2E1045E-B086-D729-AC57-9CAB0C1F9FC4}"/>
                  </a:ext>
                </a:extLst>
              </p:cNvPr>
              <p:cNvGrpSpPr/>
              <p:nvPr/>
            </p:nvGrpSpPr>
            <p:grpSpPr>
              <a:xfrm>
                <a:off x="794105" y="4005271"/>
                <a:ext cx="3330840" cy="207349"/>
                <a:chOff x="794105" y="4005271"/>
                <a:chExt cx="3330840" cy="207349"/>
              </a:xfrm>
            </p:grpSpPr>
            <p:sp>
              <p:nvSpPr>
                <p:cNvPr id="1857" name="Freeform 1856">
                  <a:extLst>
                    <a:ext uri="{FF2B5EF4-FFF2-40B4-BE49-F238E27FC236}">
                      <a16:creationId xmlns:a16="http://schemas.microsoft.com/office/drawing/2014/main" id="{6523CF62-6F8D-550D-EC9B-B0404F0D51B7}"/>
                    </a:ext>
                  </a:extLst>
                </p:cNvPr>
                <p:cNvSpPr/>
                <p:nvPr/>
              </p:nvSpPr>
              <p:spPr>
                <a:xfrm>
                  <a:off x="866255"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58" name="Freeform 1857">
                  <a:extLst>
                    <a:ext uri="{FF2B5EF4-FFF2-40B4-BE49-F238E27FC236}">
                      <a16:creationId xmlns:a16="http://schemas.microsoft.com/office/drawing/2014/main" id="{5F6EEC09-DBDC-9D48-8C1D-49B84996ECF5}"/>
                    </a:ext>
                  </a:extLst>
                </p:cNvPr>
                <p:cNvSpPr/>
                <p:nvPr/>
              </p:nvSpPr>
              <p:spPr>
                <a:xfrm>
                  <a:off x="1107902"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59" name="Freeform 1858">
                  <a:extLst>
                    <a:ext uri="{FF2B5EF4-FFF2-40B4-BE49-F238E27FC236}">
                      <a16:creationId xmlns:a16="http://schemas.microsoft.com/office/drawing/2014/main" id="{395FCB4C-C794-FD64-375B-C075501E6223}"/>
                    </a:ext>
                  </a:extLst>
                </p:cNvPr>
                <p:cNvSpPr/>
                <p:nvPr/>
              </p:nvSpPr>
              <p:spPr>
                <a:xfrm>
                  <a:off x="1349489"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0" name="Freeform 1859">
                  <a:extLst>
                    <a:ext uri="{FF2B5EF4-FFF2-40B4-BE49-F238E27FC236}">
                      <a16:creationId xmlns:a16="http://schemas.microsoft.com/office/drawing/2014/main" id="{097ECF7C-3EC4-D384-38F6-82AF9F9FA09F}"/>
                    </a:ext>
                  </a:extLst>
                </p:cNvPr>
                <p:cNvSpPr/>
                <p:nvPr/>
              </p:nvSpPr>
              <p:spPr>
                <a:xfrm>
                  <a:off x="1591077"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1" name="Freeform 1860">
                  <a:extLst>
                    <a:ext uri="{FF2B5EF4-FFF2-40B4-BE49-F238E27FC236}">
                      <a16:creationId xmlns:a16="http://schemas.microsoft.com/office/drawing/2014/main" id="{9A937435-05B5-118F-480C-A3C0617035F0}"/>
                    </a:ext>
                  </a:extLst>
                </p:cNvPr>
                <p:cNvSpPr/>
                <p:nvPr/>
              </p:nvSpPr>
              <p:spPr>
                <a:xfrm>
                  <a:off x="1832664"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2" name="Freeform 1861">
                  <a:extLst>
                    <a:ext uri="{FF2B5EF4-FFF2-40B4-BE49-F238E27FC236}">
                      <a16:creationId xmlns:a16="http://schemas.microsoft.com/office/drawing/2014/main" id="{C420C684-D5DA-D096-E173-8FF1C7EDBC8D}"/>
                    </a:ext>
                  </a:extLst>
                </p:cNvPr>
                <p:cNvSpPr/>
                <p:nvPr/>
              </p:nvSpPr>
              <p:spPr>
                <a:xfrm>
                  <a:off x="2074310"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3" name="Freeform 1862">
                  <a:extLst>
                    <a:ext uri="{FF2B5EF4-FFF2-40B4-BE49-F238E27FC236}">
                      <a16:creationId xmlns:a16="http://schemas.microsoft.com/office/drawing/2014/main" id="{3F759BF8-D45F-C7BA-042F-2560816F7E8A}"/>
                    </a:ext>
                  </a:extLst>
                </p:cNvPr>
                <p:cNvSpPr/>
                <p:nvPr/>
              </p:nvSpPr>
              <p:spPr>
                <a:xfrm>
                  <a:off x="2315898"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4" name="Freeform 1863">
                  <a:extLst>
                    <a:ext uri="{FF2B5EF4-FFF2-40B4-BE49-F238E27FC236}">
                      <a16:creationId xmlns:a16="http://schemas.microsoft.com/office/drawing/2014/main" id="{E7922982-A13D-1D3D-C84A-26580B11B87F}"/>
                    </a:ext>
                  </a:extLst>
                </p:cNvPr>
                <p:cNvSpPr/>
                <p:nvPr/>
              </p:nvSpPr>
              <p:spPr>
                <a:xfrm>
                  <a:off x="2557486"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5" name="Freeform 1864">
                  <a:extLst>
                    <a:ext uri="{FF2B5EF4-FFF2-40B4-BE49-F238E27FC236}">
                      <a16:creationId xmlns:a16="http://schemas.microsoft.com/office/drawing/2014/main" id="{2CED0C37-F90F-CBD0-3F45-7F6E2A543D3A}"/>
                    </a:ext>
                  </a:extLst>
                </p:cNvPr>
                <p:cNvSpPr/>
                <p:nvPr/>
              </p:nvSpPr>
              <p:spPr>
                <a:xfrm>
                  <a:off x="2799132"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6" name="Freeform 1865">
                  <a:extLst>
                    <a:ext uri="{FF2B5EF4-FFF2-40B4-BE49-F238E27FC236}">
                      <a16:creationId xmlns:a16="http://schemas.microsoft.com/office/drawing/2014/main" id="{546645CC-3082-17B2-BBB2-0183EAD0E11C}"/>
                    </a:ext>
                  </a:extLst>
                </p:cNvPr>
                <p:cNvSpPr/>
                <p:nvPr/>
              </p:nvSpPr>
              <p:spPr>
                <a:xfrm>
                  <a:off x="3040719"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7" name="Freeform 1866">
                  <a:extLst>
                    <a:ext uri="{FF2B5EF4-FFF2-40B4-BE49-F238E27FC236}">
                      <a16:creationId xmlns:a16="http://schemas.microsoft.com/office/drawing/2014/main" id="{51DB8E1E-BA4A-1613-A755-189126BE2FA4}"/>
                    </a:ext>
                  </a:extLst>
                </p:cNvPr>
                <p:cNvSpPr/>
                <p:nvPr/>
              </p:nvSpPr>
              <p:spPr>
                <a:xfrm>
                  <a:off x="3282307"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8" name="Freeform 1867">
                  <a:extLst>
                    <a:ext uri="{FF2B5EF4-FFF2-40B4-BE49-F238E27FC236}">
                      <a16:creationId xmlns:a16="http://schemas.microsoft.com/office/drawing/2014/main" id="{E9D1367D-A055-91A6-8A48-13E7E5B9DB8E}"/>
                    </a:ext>
                  </a:extLst>
                </p:cNvPr>
                <p:cNvSpPr/>
                <p:nvPr/>
              </p:nvSpPr>
              <p:spPr>
                <a:xfrm>
                  <a:off x="3523895"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69" name="Freeform 1868">
                  <a:extLst>
                    <a:ext uri="{FF2B5EF4-FFF2-40B4-BE49-F238E27FC236}">
                      <a16:creationId xmlns:a16="http://schemas.microsoft.com/office/drawing/2014/main" id="{0EE098E9-C2CD-C2FC-593C-8411BA144088}"/>
                    </a:ext>
                  </a:extLst>
                </p:cNvPr>
                <p:cNvSpPr/>
                <p:nvPr/>
              </p:nvSpPr>
              <p:spPr>
                <a:xfrm>
                  <a:off x="3765541"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70" name="Freeform 1869">
                  <a:extLst>
                    <a:ext uri="{FF2B5EF4-FFF2-40B4-BE49-F238E27FC236}">
                      <a16:creationId xmlns:a16="http://schemas.microsoft.com/office/drawing/2014/main" id="{3787F677-0CC0-1644-4042-A26A8835F11C}"/>
                    </a:ext>
                  </a:extLst>
                </p:cNvPr>
                <p:cNvSpPr/>
                <p:nvPr/>
              </p:nvSpPr>
              <p:spPr>
                <a:xfrm>
                  <a:off x="4007128" y="4005271"/>
                  <a:ext cx="0" cy="44480"/>
                </a:xfrm>
                <a:custGeom>
                  <a:avLst/>
                  <a:gdLst>
                    <a:gd name="csX0" fmla="*/ 0 w 5848"/>
                    <a:gd name="csY0" fmla="*/ 0 h 44480"/>
                    <a:gd name="csX1" fmla="*/ 0 w 5848"/>
                    <a:gd name="csY1" fmla="*/ 44481 h 44480"/>
                  </a:gdLst>
                  <a:ahLst/>
                  <a:cxnLst>
                    <a:cxn ang="0">
                      <a:pos x="csX0" y="csY0"/>
                    </a:cxn>
                    <a:cxn ang="0">
                      <a:pos x="csX1" y="csY1"/>
                    </a:cxn>
                  </a:cxnLst>
                  <a:rect l="l" t="t" r="r" b="b"/>
                  <a:pathLst>
                    <a:path w="5848" h="44480">
                      <a:moveTo>
                        <a:pt x="0" y="0"/>
                      </a:moveTo>
                      <a:lnTo>
                        <a:pt x="0" y="44481"/>
                      </a:lnTo>
                    </a:path>
                  </a:pathLst>
                </a:custGeom>
                <a:ln w="9525" cap="flat">
                  <a:solidFill>
                    <a:schemeClr val="tx2"/>
                  </a:solidFill>
                  <a:prstDash val="solid"/>
                  <a:miter/>
                </a:ln>
              </p:spPr>
              <p:txBody>
                <a:bodyPr/>
                <a:lstStyle/>
                <a:p>
                  <a:endParaRPr lang="en-US" sz="1050"/>
                </a:p>
              </p:txBody>
            </p:sp>
            <p:sp>
              <p:nvSpPr>
                <p:cNvPr id="1871" name="TextBox 1870">
                  <a:extLst>
                    <a:ext uri="{FF2B5EF4-FFF2-40B4-BE49-F238E27FC236}">
                      <a16:creationId xmlns:a16="http://schemas.microsoft.com/office/drawing/2014/main" id="{F20EE9CF-C8D1-8D87-2D19-6DC08860457E}"/>
                    </a:ext>
                  </a:extLst>
                </p:cNvPr>
                <p:cNvSpPr txBox="1"/>
                <p:nvPr/>
              </p:nvSpPr>
              <p:spPr>
                <a:xfrm>
                  <a:off x="794105" y="4064663"/>
                  <a:ext cx="144303"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0</a:t>
                  </a:r>
                </a:p>
              </p:txBody>
            </p:sp>
            <p:sp>
              <p:nvSpPr>
                <p:cNvPr id="1872" name="TextBox 1871">
                  <a:extLst>
                    <a:ext uri="{FF2B5EF4-FFF2-40B4-BE49-F238E27FC236}">
                      <a16:creationId xmlns:a16="http://schemas.microsoft.com/office/drawing/2014/main" id="{0DA9EEE4-28C4-3BD9-D4C1-F38D4936E956}"/>
                    </a:ext>
                  </a:extLst>
                </p:cNvPr>
                <p:cNvSpPr txBox="1"/>
                <p:nvPr/>
              </p:nvSpPr>
              <p:spPr>
                <a:xfrm>
                  <a:off x="1012877" y="4064663"/>
                  <a:ext cx="189970"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a:t>
                  </a:r>
                </a:p>
              </p:txBody>
            </p:sp>
            <p:sp>
              <p:nvSpPr>
                <p:cNvPr id="1873" name="TextBox 1872">
                  <a:extLst>
                    <a:ext uri="{FF2B5EF4-FFF2-40B4-BE49-F238E27FC236}">
                      <a16:creationId xmlns:a16="http://schemas.microsoft.com/office/drawing/2014/main" id="{E83E07D2-153F-9B44-1564-DC76116A9EFB}"/>
                    </a:ext>
                  </a:extLst>
                </p:cNvPr>
                <p:cNvSpPr txBox="1"/>
                <p:nvPr/>
              </p:nvSpPr>
              <p:spPr>
                <a:xfrm>
                  <a:off x="1231650"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120</a:t>
                  </a:r>
                </a:p>
              </p:txBody>
            </p:sp>
            <p:sp>
              <p:nvSpPr>
                <p:cNvPr id="1874" name="TextBox 1873">
                  <a:extLst>
                    <a:ext uri="{FF2B5EF4-FFF2-40B4-BE49-F238E27FC236}">
                      <a16:creationId xmlns:a16="http://schemas.microsoft.com/office/drawing/2014/main" id="{5FA6F740-164B-7C6A-551F-B94C07BE3215}"/>
                    </a:ext>
                  </a:extLst>
                </p:cNvPr>
                <p:cNvSpPr txBox="1"/>
                <p:nvPr/>
              </p:nvSpPr>
              <p:spPr>
                <a:xfrm>
                  <a:off x="1473257"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180</a:t>
                  </a:r>
                </a:p>
              </p:txBody>
            </p:sp>
            <p:sp>
              <p:nvSpPr>
                <p:cNvPr id="1875" name="TextBox 1874">
                  <a:extLst>
                    <a:ext uri="{FF2B5EF4-FFF2-40B4-BE49-F238E27FC236}">
                      <a16:creationId xmlns:a16="http://schemas.microsoft.com/office/drawing/2014/main" id="{F4D89630-5BC0-5B72-BEF6-D6604CE0CB71}"/>
                    </a:ext>
                  </a:extLst>
                </p:cNvPr>
                <p:cNvSpPr txBox="1"/>
                <p:nvPr/>
              </p:nvSpPr>
              <p:spPr>
                <a:xfrm>
                  <a:off x="1714863"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240</a:t>
                  </a:r>
                </a:p>
              </p:txBody>
            </p:sp>
            <p:sp>
              <p:nvSpPr>
                <p:cNvPr id="1876" name="TextBox 1875">
                  <a:extLst>
                    <a:ext uri="{FF2B5EF4-FFF2-40B4-BE49-F238E27FC236}">
                      <a16:creationId xmlns:a16="http://schemas.microsoft.com/office/drawing/2014/main" id="{C55E68A5-E96C-D4A2-799E-BDFDE2FE1D7D}"/>
                    </a:ext>
                  </a:extLst>
                </p:cNvPr>
                <p:cNvSpPr txBox="1"/>
                <p:nvPr/>
              </p:nvSpPr>
              <p:spPr>
                <a:xfrm>
                  <a:off x="1956469"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300</a:t>
                  </a:r>
                </a:p>
              </p:txBody>
            </p:sp>
            <p:sp>
              <p:nvSpPr>
                <p:cNvPr id="1877" name="TextBox 1876">
                  <a:extLst>
                    <a:ext uri="{FF2B5EF4-FFF2-40B4-BE49-F238E27FC236}">
                      <a16:creationId xmlns:a16="http://schemas.microsoft.com/office/drawing/2014/main" id="{A9F76E8D-D415-6EFC-4647-7931491DB208}"/>
                    </a:ext>
                  </a:extLst>
                </p:cNvPr>
                <p:cNvSpPr txBox="1"/>
                <p:nvPr/>
              </p:nvSpPr>
              <p:spPr>
                <a:xfrm>
                  <a:off x="2198073"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360</a:t>
                  </a:r>
                </a:p>
              </p:txBody>
            </p:sp>
            <p:sp>
              <p:nvSpPr>
                <p:cNvPr id="1878" name="TextBox 1877">
                  <a:extLst>
                    <a:ext uri="{FF2B5EF4-FFF2-40B4-BE49-F238E27FC236}">
                      <a16:creationId xmlns:a16="http://schemas.microsoft.com/office/drawing/2014/main" id="{3286DC3A-2782-0722-B84B-5656F1A8C5ED}"/>
                    </a:ext>
                  </a:extLst>
                </p:cNvPr>
                <p:cNvSpPr txBox="1"/>
                <p:nvPr/>
              </p:nvSpPr>
              <p:spPr>
                <a:xfrm>
                  <a:off x="2439680"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420</a:t>
                  </a:r>
                </a:p>
              </p:txBody>
            </p:sp>
            <p:sp>
              <p:nvSpPr>
                <p:cNvPr id="1879" name="TextBox 1878">
                  <a:extLst>
                    <a:ext uri="{FF2B5EF4-FFF2-40B4-BE49-F238E27FC236}">
                      <a16:creationId xmlns:a16="http://schemas.microsoft.com/office/drawing/2014/main" id="{938EF6BC-7000-DE55-03A6-4B5AF801E8BE}"/>
                    </a:ext>
                  </a:extLst>
                </p:cNvPr>
                <p:cNvSpPr txBox="1"/>
                <p:nvPr/>
              </p:nvSpPr>
              <p:spPr>
                <a:xfrm>
                  <a:off x="2681287"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480</a:t>
                  </a:r>
                </a:p>
              </p:txBody>
            </p:sp>
            <p:sp>
              <p:nvSpPr>
                <p:cNvPr id="1880" name="TextBox 1879">
                  <a:extLst>
                    <a:ext uri="{FF2B5EF4-FFF2-40B4-BE49-F238E27FC236}">
                      <a16:creationId xmlns:a16="http://schemas.microsoft.com/office/drawing/2014/main" id="{ACEA57B9-5C30-C848-F099-763CF3F6438A}"/>
                    </a:ext>
                  </a:extLst>
                </p:cNvPr>
                <p:cNvSpPr txBox="1"/>
                <p:nvPr/>
              </p:nvSpPr>
              <p:spPr>
                <a:xfrm>
                  <a:off x="2922893"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540</a:t>
                  </a:r>
                </a:p>
              </p:txBody>
            </p:sp>
            <p:sp>
              <p:nvSpPr>
                <p:cNvPr id="1881" name="TextBox 1880">
                  <a:extLst>
                    <a:ext uri="{FF2B5EF4-FFF2-40B4-BE49-F238E27FC236}">
                      <a16:creationId xmlns:a16="http://schemas.microsoft.com/office/drawing/2014/main" id="{0244FFEC-34FC-FAB7-D472-3EC31E5097F2}"/>
                    </a:ext>
                  </a:extLst>
                </p:cNvPr>
                <p:cNvSpPr txBox="1"/>
                <p:nvPr/>
              </p:nvSpPr>
              <p:spPr>
                <a:xfrm>
                  <a:off x="3164499"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600</a:t>
                  </a:r>
                </a:p>
              </p:txBody>
            </p:sp>
            <p:sp>
              <p:nvSpPr>
                <p:cNvPr id="1882" name="TextBox 1881">
                  <a:extLst>
                    <a:ext uri="{FF2B5EF4-FFF2-40B4-BE49-F238E27FC236}">
                      <a16:creationId xmlns:a16="http://schemas.microsoft.com/office/drawing/2014/main" id="{D73E9813-793F-6A55-0FD8-A6A2BEAE67FF}"/>
                    </a:ext>
                  </a:extLst>
                </p:cNvPr>
                <p:cNvSpPr txBox="1"/>
                <p:nvPr/>
              </p:nvSpPr>
              <p:spPr>
                <a:xfrm>
                  <a:off x="3406104"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660</a:t>
                  </a:r>
                </a:p>
              </p:txBody>
            </p:sp>
            <p:sp>
              <p:nvSpPr>
                <p:cNvPr id="1883" name="TextBox 1882">
                  <a:extLst>
                    <a:ext uri="{FF2B5EF4-FFF2-40B4-BE49-F238E27FC236}">
                      <a16:creationId xmlns:a16="http://schemas.microsoft.com/office/drawing/2014/main" id="{47B8AD2A-D4A5-F4D5-0B66-2B1EAA190530}"/>
                    </a:ext>
                  </a:extLst>
                </p:cNvPr>
                <p:cNvSpPr txBox="1"/>
                <p:nvPr/>
              </p:nvSpPr>
              <p:spPr>
                <a:xfrm>
                  <a:off x="3647710"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720</a:t>
                  </a:r>
                </a:p>
              </p:txBody>
            </p:sp>
            <p:sp>
              <p:nvSpPr>
                <p:cNvPr id="1884" name="TextBox 1883">
                  <a:extLst>
                    <a:ext uri="{FF2B5EF4-FFF2-40B4-BE49-F238E27FC236}">
                      <a16:creationId xmlns:a16="http://schemas.microsoft.com/office/drawing/2014/main" id="{972FD790-3180-975F-A17B-6ABDE9086899}"/>
                    </a:ext>
                  </a:extLst>
                </p:cNvPr>
                <p:cNvSpPr txBox="1"/>
                <p:nvPr/>
              </p:nvSpPr>
              <p:spPr>
                <a:xfrm>
                  <a:off x="3889310" y="4064663"/>
                  <a:ext cx="235635" cy="147957"/>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780</a:t>
                  </a:r>
                </a:p>
              </p:txBody>
            </p:sp>
          </p:grpSp>
          <p:sp>
            <p:nvSpPr>
              <p:cNvPr id="1847" name="TextBox 1846">
                <a:extLst>
                  <a:ext uri="{FF2B5EF4-FFF2-40B4-BE49-F238E27FC236}">
                    <a16:creationId xmlns:a16="http://schemas.microsoft.com/office/drawing/2014/main" id="{9681B535-909F-4127-F2EA-EF87DBFC2C85}"/>
                  </a:ext>
                </a:extLst>
              </p:cNvPr>
              <p:cNvSpPr txBox="1"/>
              <p:nvPr/>
            </p:nvSpPr>
            <p:spPr>
              <a:xfrm rot="16200000">
                <a:off x="-148289" y="3045934"/>
                <a:ext cx="1077705" cy="115076"/>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25" b="0"/>
                  <a:t>Cumulative incidence (%)</a:t>
                </a:r>
              </a:p>
            </p:txBody>
          </p:sp>
          <p:sp>
            <p:nvSpPr>
              <p:cNvPr id="1848" name="TextBox 1847">
                <a:extLst>
                  <a:ext uri="{FF2B5EF4-FFF2-40B4-BE49-F238E27FC236}">
                    <a16:creationId xmlns:a16="http://schemas.microsoft.com/office/drawing/2014/main" id="{CB4D1676-7907-2833-D405-A3191E8783E4}"/>
                  </a:ext>
                </a:extLst>
              </p:cNvPr>
              <p:cNvSpPr txBox="1"/>
              <p:nvPr/>
            </p:nvSpPr>
            <p:spPr>
              <a:xfrm>
                <a:off x="1943436" y="4282992"/>
                <a:ext cx="1006922" cy="117586"/>
              </a:xfrm>
              <a:prstGeom prst="rect">
                <a:avLst/>
              </a:prstGeom>
              <a:noFill/>
            </p:spPr>
            <p:txBody>
              <a:bodyPr wrap="none" lIns="0" tIns="0" rIns="0" bIns="0" anchor="t">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00" b="0">
                    <a:latin typeface="Arial"/>
                    <a:cs typeface="Arial"/>
                  </a:rPr>
                  <a:t>Days from randomization</a:t>
                </a:r>
                <a:endParaRPr lang="en-US" sz="525" b="0"/>
              </a:p>
            </p:txBody>
          </p:sp>
          <p:sp>
            <p:nvSpPr>
              <p:cNvPr id="1849" name="TextBox 1848">
                <a:extLst>
                  <a:ext uri="{FF2B5EF4-FFF2-40B4-BE49-F238E27FC236}">
                    <a16:creationId xmlns:a16="http://schemas.microsoft.com/office/drawing/2014/main" id="{8172EC18-E0D2-F909-0D5B-ABADAA014EFD}"/>
                  </a:ext>
                </a:extLst>
              </p:cNvPr>
              <p:cNvSpPr txBox="1"/>
              <p:nvPr/>
            </p:nvSpPr>
            <p:spPr>
              <a:xfrm>
                <a:off x="829354" y="2212782"/>
                <a:ext cx="1700375" cy="394549"/>
              </a:xfrm>
              <a:prstGeom prst="rect">
                <a:avLst/>
              </a:prstGeom>
              <a:noFill/>
            </p:spPr>
            <p:txBody>
              <a:bodyPr wrap="square" lIns="0" tIns="0" rIns="0" bIns="0">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US" sz="600" err="1"/>
                  <a:t>csHR</a:t>
                </a:r>
                <a:r>
                  <a:rPr lang="en-US" sz="600"/>
                  <a:t>: 0.82 (95% Cl: 0.68–0.98) </a:t>
                </a:r>
                <a:br>
                  <a:rPr lang="en-US" sz="600"/>
                </a:br>
                <a:r>
                  <a:rPr lang="en-US" sz="600"/>
                  <a:t>P (log-rank test): 0.033</a:t>
                </a:r>
                <a:br>
                  <a:rPr lang="en-US" sz="600"/>
                </a:br>
                <a:endParaRPr lang="en-US" sz="600"/>
              </a:p>
            </p:txBody>
          </p:sp>
          <p:grpSp>
            <p:nvGrpSpPr>
              <p:cNvPr id="1850" name="Group 1849">
                <a:extLst>
                  <a:ext uri="{FF2B5EF4-FFF2-40B4-BE49-F238E27FC236}">
                    <a16:creationId xmlns:a16="http://schemas.microsoft.com/office/drawing/2014/main" id="{AF114D44-D9C3-1DA9-F8AC-A6051616C8AC}"/>
                  </a:ext>
                </a:extLst>
              </p:cNvPr>
              <p:cNvGrpSpPr/>
              <p:nvPr/>
            </p:nvGrpSpPr>
            <p:grpSpPr>
              <a:xfrm>
                <a:off x="1675123" y="4466028"/>
                <a:ext cx="1506330" cy="98638"/>
                <a:chOff x="1482197" y="4654487"/>
                <a:chExt cx="1506330" cy="98638"/>
              </a:xfrm>
            </p:grpSpPr>
            <p:grpSp>
              <p:nvGrpSpPr>
                <p:cNvPr id="1851" name="Group 1850">
                  <a:extLst>
                    <a:ext uri="{FF2B5EF4-FFF2-40B4-BE49-F238E27FC236}">
                      <a16:creationId xmlns:a16="http://schemas.microsoft.com/office/drawing/2014/main" id="{ECEE573F-56C7-8E83-3370-8EF876299360}"/>
                    </a:ext>
                  </a:extLst>
                </p:cNvPr>
                <p:cNvGrpSpPr/>
                <p:nvPr/>
              </p:nvGrpSpPr>
              <p:grpSpPr>
                <a:xfrm>
                  <a:off x="1482197" y="4654487"/>
                  <a:ext cx="625114" cy="98638"/>
                  <a:chOff x="1482197" y="4654487"/>
                  <a:chExt cx="625114" cy="98638"/>
                </a:xfrm>
              </p:grpSpPr>
              <p:sp>
                <p:nvSpPr>
                  <p:cNvPr id="1855" name="TextBox 1854">
                    <a:extLst>
                      <a:ext uri="{FF2B5EF4-FFF2-40B4-BE49-F238E27FC236}">
                        <a16:creationId xmlns:a16="http://schemas.microsoft.com/office/drawing/2014/main" id="{A5F5B5C6-2EB7-EB70-2134-9E43C9472142}"/>
                      </a:ext>
                    </a:extLst>
                  </p:cNvPr>
                  <p:cNvSpPr txBox="1"/>
                  <p:nvPr/>
                </p:nvSpPr>
                <p:spPr>
                  <a:xfrm>
                    <a:off x="1691755" y="4654487"/>
                    <a:ext cx="415556" cy="98638"/>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PLCB: LAA</a:t>
                    </a:r>
                  </a:p>
                </p:txBody>
              </p:sp>
              <p:cxnSp>
                <p:nvCxnSpPr>
                  <p:cNvPr id="1856" name="Straight Connector 1855">
                    <a:extLst>
                      <a:ext uri="{FF2B5EF4-FFF2-40B4-BE49-F238E27FC236}">
                        <a16:creationId xmlns:a16="http://schemas.microsoft.com/office/drawing/2014/main" id="{14334DA9-A0B1-BD4A-2590-D4104EDBB39C}"/>
                      </a:ext>
                    </a:extLst>
                  </p:cNvPr>
                  <p:cNvCxnSpPr/>
                  <p:nvPr/>
                </p:nvCxnSpPr>
                <p:spPr>
                  <a:xfrm>
                    <a:off x="1482197" y="4703805"/>
                    <a:ext cx="154110" cy="0"/>
                  </a:xfrm>
                  <a:prstGeom prst="line">
                    <a:avLst/>
                  </a:prstGeom>
                  <a:noFill/>
                  <a:ln w="12700" cap="flat">
                    <a:solidFill>
                      <a:schemeClr val="bg1">
                        <a:lumMod val="50000"/>
                      </a:schemeClr>
                    </a:solidFill>
                    <a:prstDash val="solid"/>
                    <a:miter/>
                  </a:ln>
                </p:spPr>
              </p:cxnSp>
            </p:grpSp>
            <p:grpSp>
              <p:nvGrpSpPr>
                <p:cNvPr id="1852" name="Group 1851">
                  <a:extLst>
                    <a:ext uri="{FF2B5EF4-FFF2-40B4-BE49-F238E27FC236}">
                      <a16:creationId xmlns:a16="http://schemas.microsoft.com/office/drawing/2014/main" id="{EBE51560-682E-C603-AD5A-04B63E9ED5A8}"/>
                    </a:ext>
                  </a:extLst>
                </p:cNvPr>
                <p:cNvGrpSpPr/>
                <p:nvPr/>
              </p:nvGrpSpPr>
              <p:grpSpPr>
                <a:xfrm>
                  <a:off x="2349714" y="4654487"/>
                  <a:ext cx="638813" cy="98638"/>
                  <a:chOff x="1642097" y="4654487"/>
                  <a:chExt cx="638813" cy="98638"/>
                </a:xfrm>
              </p:grpSpPr>
              <p:sp>
                <p:nvSpPr>
                  <p:cNvPr id="1853" name="TextBox 1852">
                    <a:extLst>
                      <a:ext uri="{FF2B5EF4-FFF2-40B4-BE49-F238E27FC236}">
                        <a16:creationId xmlns:a16="http://schemas.microsoft.com/office/drawing/2014/main" id="{3E6DA4E5-789F-6C43-C66B-47FA20CDED25}"/>
                      </a:ext>
                    </a:extLst>
                  </p:cNvPr>
                  <p:cNvSpPr txBox="1"/>
                  <p:nvPr/>
                </p:nvSpPr>
                <p:spPr>
                  <a:xfrm>
                    <a:off x="1851654" y="4654487"/>
                    <a:ext cx="429256" cy="98638"/>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ASUN: LAA</a:t>
                    </a:r>
                  </a:p>
                </p:txBody>
              </p:sp>
              <p:cxnSp>
                <p:nvCxnSpPr>
                  <p:cNvPr id="1854" name="Straight Connector 1853">
                    <a:extLst>
                      <a:ext uri="{FF2B5EF4-FFF2-40B4-BE49-F238E27FC236}">
                        <a16:creationId xmlns:a16="http://schemas.microsoft.com/office/drawing/2014/main" id="{BA985B47-B828-56B8-8338-84002318421C}"/>
                      </a:ext>
                    </a:extLst>
                  </p:cNvPr>
                  <p:cNvCxnSpPr/>
                  <p:nvPr/>
                </p:nvCxnSpPr>
                <p:spPr>
                  <a:xfrm>
                    <a:off x="1642097" y="4703805"/>
                    <a:ext cx="154110" cy="0"/>
                  </a:xfrm>
                  <a:prstGeom prst="line">
                    <a:avLst/>
                  </a:prstGeom>
                  <a:noFill/>
                  <a:ln w="12700" cap="flat">
                    <a:solidFill>
                      <a:schemeClr val="accent6"/>
                    </a:solidFill>
                    <a:prstDash val="solid"/>
                    <a:miter/>
                  </a:ln>
                </p:spPr>
              </p:cxnSp>
            </p:grpSp>
          </p:grpSp>
        </p:grpSp>
        <p:grpSp>
          <p:nvGrpSpPr>
            <p:cNvPr id="1809" name="Group 1808">
              <a:extLst>
                <a:ext uri="{FF2B5EF4-FFF2-40B4-BE49-F238E27FC236}">
                  <a16:creationId xmlns:a16="http://schemas.microsoft.com/office/drawing/2014/main" id="{84BF482B-4FC4-83D3-A0D7-122CAC613139}"/>
                </a:ext>
              </a:extLst>
            </p:cNvPr>
            <p:cNvGrpSpPr/>
            <p:nvPr/>
          </p:nvGrpSpPr>
          <p:grpSpPr>
            <a:xfrm>
              <a:off x="238585" y="4557605"/>
              <a:ext cx="3837039" cy="396757"/>
              <a:chOff x="238585" y="4705889"/>
              <a:chExt cx="3837039" cy="396757"/>
            </a:xfrm>
          </p:grpSpPr>
          <p:sp>
            <p:nvSpPr>
              <p:cNvPr id="1810" name="TextBox 1809">
                <a:extLst>
                  <a:ext uri="{FF2B5EF4-FFF2-40B4-BE49-F238E27FC236}">
                    <a16:creationId xmlns:a16="http://schemas.microsoft.com/office/drawing/2014/main" id="{A5E34BFB-6722-95E2-E57C-DD2190207C04}"/>
                  </a:ext>
                </a:extLst>
              </p:cNvPr>
              <p:cNvSpPr txBox="1"/>
              <p:nvPr/>
            </p:nvSpPr>
            <p:spPr>
              <a:xfrm>
                <a:off x="779692" y="4705889"/>
                <a:ext cx="534286" cy="98638"/>
              </a:xfrm>
              <a:prstGeom prst="rect">
                <a:avLst/>
              </a:prstGeom>
              <a:noFill/>
            </p:spPr>
            <p:txBody>
              <a:bodyPr wrap="none" lIns="0" tIns="0" rIns="0" bIns="0" rtlCol="0">
                <a:spAutoFit/>
              </a:bodyPr>
              <a:lstStyle/>
              <a:p>
                <a:r>
                  <a:rPr lang="en-GB" sz="450">
                    <a:ln/>
                    <a:solidFill>
                      <a:srgbClr val="000000"/>
                    </a:solidFill>
                    <a:latin typeface="Arial" panose="020B0604020202020204" pitchFamily="34" charset="0"/>
                    <a:cs typeface="Arial" panose="020B0604020202020204" pitchFamily="34" charset="0"/>
                    <a:sym typeface="Arial"/>
                    <a:rtl val="0"/>
                  </a:rPr>
                  <a:t>Number at risk</a:t>
                </a:r>
              </a:p>
            </p:txBody>
          </p:sp>
          <p:sp>
            <p:nvSpPr>
              <p:cNvPr id="1811" name="TextBox 1810">
                <a:extLst>
                  <a:ext uri="{FF2B5EF4-FFF2-40B4-BE49-F238E27FC236}">
                    <a16:creationId xmlns:a16="http://schemas.microsoft.com/office/drawing/2014/main" id="{0635CB67-0F41-6A07-6B7E-C17201BA012F}"/>
                  </a:ext>
                </a:extLst>
              </p:cNvPr>
              <p:cNvSpPr txBox="1"/>
              <p:nvPr/>
            </p:nvSpPr>
            <p:spPr>
              <a:xfrm>
                <a:off x="1016530"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2373</a:t>
                </a:r>
              </a:p>
            </p:txBody>
          </p:sp>
          <p:sp>
            <p:nvSpPr>
              <p:cNvPr id="1812" name="TextBox 1811">
                <a:extLst>
                  <a:ext uri="{FF2B5EF4-FFF2-40B4-BE49-F238E27FC236}">
                    <a16:creationId xmlns:a16="http://schemas.microsoft.com/office/drawing/2014/main" id="{9BD4E322-EF54-A2FE-3AE8-923675BE551E}"/>
                  </a:ext>
                </a:extLst>
              </p:cNvPr>
              <p:cNvSpPr txBox="1"/>
              <p:nvPr/>
            </p:nvSpPr>
            <p:spPr>
              <a:xfrm>
                <a:off x="1258137"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2327</a:t>
                </a:r>
              </a:p>
            </p:txBody>
          </p:sp>
          <p:sp>
            <p:nvSpPr>
              <p:cNvPr id="1813" name="TextBox 1812">
                <a:extLst>
                  <a:ext uri="{FF2B5EF4-FFF2-40B4-BE49-F238E27FC236}">
                    <a16:creationId xmlns:a16="http://schemas.microsoft.com/office/drawing/2014/main" id="{E6996C74-21B3-FF63-5778-4210C28AA8FA}"/>
                  </a:ext>
                </a:extLst>
              </p:cNvPr>
              <p:cNvSpPr txBox="1"/>
              <p:nvPr/>
            </p:nvSpPr>
            <p:spPr>
              <a:xfrm>
                <a:off x="1499743"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2279</a:t>
                </a:r>
              </a:p>
            </p:txBody>
          </p:sp>
          <p:sp>
            <p:nvSpPr>
              <p:cNvPr id="1814" name="TextBox 1813">
                <a:extLst>
                  <a:ext uri="{FF2B5EF4-FFF2-40B4-BE49-F238E27FC236}">
                    <a16:creationId xmlns:a16="http://schemas.microsoft.com/office/drawing/2014/main" id="{ACEEB37C-CB03-EDC7-F912-4AB3FA65DDA4}"/>
                  </a:ext>
                </a:extLst>
              </p:cNvPr>
              <p:cNvSpPr txBox="1"/>
              <p:nvPr/>
            </p:nvSpPr>
            <p:spPr>
              <a:xfrm>
                <a:off x="1741350"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2152</a:t>
                </a:r>
              </a:p>
            </p:txBody>
          </p:sp>
          <p:sp>
            <p:nvSpPr>
              <p:cNvPr id="1815" name="TextBox 1814">
                <a:extLst>
                  <a:ext uri="{FF2B5EF4-FFF2-40B4-BE49-F238E27FC236}">
                    <a16:creationId xmlns:a16="http://schemas.microsoft.com/office/drawing/2014/main" id="{2C71F8B3-CCCF-2AF1-C1F6-F512A47D47F8}"/>
                  </a:ext>
                </a:extLst>
              </p:cNvPr>
              <p:cNvSpPr txBox="1"/>
              <p:nvPr/>
            </p:nvSpPr>
            <p:spPr>
              <a:xfrm>
                <a:off x="1982956"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1942</a:t>
                </a:r>
              </a:p>
            </p:txBody>
          </p:sp>
          <p:sp>
            <p:nvSpPr>
              <p:cNvPr id="1816" name="TextBox 1815">
                <a:extLst>
                  <a:ext uri="{FF2B5EF4-FFF2-40B4-BE49-F238E27FC236}">
                    <a16:creationId xmlns:a16="http://schemas.microsoft.com/office/drawing/2014/main" id="{8B09A3E4-0184-EA59-C4A3-30A652E8329D}"/>
                  </a:ext>
                </a:extLst>
              </p:cNvPr>
              <p:cNvSpPr txBox="1"/>
              <p:nvPr/>
            </p:nvSpPr>
            <p:spPr>
              <a:xfrm>
                <a:off x="2224562"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1778</a:t>
                </a:r>
              </a:p>
            </p:txBody>
          </p:sp>
          <p:sp>
            <p:nvSpPr>
              <p:cNvPr id="1817" name="TextBox 1816">
                <a:extLst>
                  <a:ext uri="{FF2B5EF4-FFF2-40B4-BE49-F238E27FC236}">
                    <a16:creationId xmlns:a16="http://schemas.microsoft.com/office/drawing/2014/main" id="{DEF629BC-7323-87BB-9D9B-2495960B1801}"/>
                  </a:ext>
                </a:extLst>
              </p:cNvPr>
              <p:cNvSpPr txBox="1"/>
              <p:nvPr/>
            </p:nvSpPr>
            <p:spPr>
              <a:xfrm>
                <a:off x="2466167"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1621</a:t>
                </a:r>
              </a:p>
            </p:txBody>
          </p:sp>
          <p:sp>
            <p:nvSpPr>
              <p:cNvPr id="1818" name="TextBox 1817">
                <a:extLst>
                  <a:ext uri="{FF2B5EF4-FFF2-40B4-BE49-F238E27FC236}">
                    <a16:creationId xmlns:a16="http://schemas.microsoft.com/office/drawing/2014/main" id="{9DDEAC42-6D6B-07A9-B1CA-295436FCEBE8}"/>
                  </a:ext>
                </a:extLst>
              </p:cNvPr>
              <p:cNvSpPr txBox="1"/>
              <p:nvPr/>
            </p:nvSpPr>
            <p:spPr>
              <a:xfrm>
                <a:off x="2707773"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1413</a:t>
                </a:r>
              </a:p>
            </p:txBody>
          </p:sp>
          <p:sp>
            <p:nvSpPr>
              <p:cNvPr id="1819" name="TextBox 1818">
                <a:extLst>
                  <a:ext uri="{FF2B5EF4-FFF2-40B4-BE49-F238E27FC236}">
                    <a16:creationId xmlns:a16="http://schemas.microsoft.com/office/drawing/2014/main" id="{D57E55E7-5D8F-5DBA-820E-4D84B4E3D6A6}"/>
                  </a:ext>
                </a:extLst>
              </p:cNvPr>
              <p:cNvSpPr txBox="1"/>
              <p:nvPr/>
            </p:nvSpPr>
            <p:spPr>
              <a:xfrm>
                <a:off x="2949379"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1243</a:t>
                </a:r>
              </a:p>
            </p:txBody>
          </p:sp>
          <p:sp>
            <p:nvSpPr>
              <p:cNvPr id="1820" name="TextBox 1819">
                <a:extLst>
                  <a:ext uri="{FF2B5EF4-FFF2-40B4-BE49-F238E27FC236}">
                    <a16:creationId xmlns:a16="http://schemas.microsoft.com/office/drawing/2014/main" id="{4B78D187-D0AF-BC66-C9B4-8ED3C7B0D26C}"/>
                  </a:ext>
                </a:extLst>
              </p:cNvPr>
              <p:cNvSpPr txBox="1"/>
              <p:nvPr/>
            </p:nvSpPr>
            <p:spPr>
              <a:xfrm>
                <a:off x="3190985"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1035</a:t>
                </a:r>
              </a:p>
            </p:txBody>
          </p:sp>
          <p:sp>
            <p:nvSpPr>
              <p:cNvPr id="1821" name="TextBox 1820">
                <a:extLst>
                  <a:ext uri="{FF2B5EF4-FFF2-40B4-BE49-F238E27FC236}">
                    <a16:creationId xmlns:a16="http://schemas.microsoft.com/office/drawing/2014/main" id="{06F24103-F62A-2824-869F-042C20CD6AFA}"/>
                  </a:ext>
                </a:extLst>
              </p:cNvPr>
              <p:cNvSpPr txBox="1"/>
              <p:nvPr/>
            </p:nvSpPr>
            <p:spPr>
              <a:xfrm>
                <a:off x="3455422" y="4844995"/>
                <a:ext cx="136996"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797</a:t>
                </a:r>
              </a:p>
            </p:txBody>
          </p:sp>
          <p:sp>
            <p:nvSpPr>
              <p:cNvPr id="1822" name="TextBox 1821">
                <a:extLst>
                  <a:ext uri="{FF2B5EF4-FFF2-40B4-BE49-F238E27FC236}">
                    <a16:creationId xmlns:a16="http://schemas.microsoft.com/office/drawing/2014/main" id="{73A26DC6-29E2-33EA-B7C8-E6CC552B36AA}"/>
                  </a:ext>
                </a:extLst>
              </p:cNvPr>
              <p:cNvSpPr txBox="1"/>
              <p:nvPr/>
            </p:nvSpPr>
            <p:spPr>
              <a:xfrm>
                <a:off x="3697029" y="4844995"/>
                <a:ext cx="136996"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574</a:t>
                </a:r>
              </a:p>
            </p:txBody>
          </p:sp>
          <p:sp>
            <p:nvSpPr>
              <p:cNvPr id="1823" name="TextBox 1822">
                <a:extLst>
                  <a:ext uri="{FF2B5EF4-FFF2-40B4-BE49-F238E27FC236}">
                    <a16:creationId xmlns:a16="http://schemas.microsoft.com/office/drawing/2014/main" id="{6E2A7D73-0C6A-116E-CB78-61C100AA3A51}"/>
                  </a:ext>
                </a:extLst>
              </p:cNvPr>
              <p:cNvSpPr txBox="1"/>
              <p:nvPr/>
            </p:nvSpPr>
            <p:spPr>
              <a:xfrm>
                <a:off x="3938628" y="4844995"/>
                <a:ext cx="136996" cy="105828"/>
              </a:xfrm>
              <a:prstGeom prst="rect">
                <a:avLst/>
              </a:prstGeom>
              <a:noFill/>
              <a:ln>
                <a:noFill/>
              </a:ln>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313</a:t>
                </a:r>
              </a:p>
            </p:txBody>
          </p:sp>
          <p:sp>
            <p:nvSpPr>
              <p:cNvPr id="1824" name="TextBox 1823">
                <a:extLst>
                  <a:ext uri="{FF2B5EF4-FFF2-40B4-BE49-F238E27FC236}">
                    <a16:creationId xmlns:a16="http://schemas.microsoft.com/office/drawing/2014/main" id="{1CF3BF03-5879-58B1-B4CC-2ABACA0AD5F1}"/>
                  </a:ext>
                </a:extLst>
              </p:cNvPr>
              <p:cNvSpPr txBox="1"/>
              <p:nvPr/>
            </p:nvSpPr>
            <p:spPr>
              <a:xfrm>
                <a:off x="774925" y="4844995"/>
                <a:ext cx="182661" cy="105828"/>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2484</a:t>
                </a:r>
              </a:p>
            </p:txBody>
          </p:sp>
          <p:sp>
            <p:nvSpPr>
              <p:cNvPr id="1825" name="TextBox 1824">
                <a:extLst>
                  <a:ext uri="{FF2B5EF4-FFF2-40B4-BE49-F238E27FC236}">
                    <a16:creationId xmlns:a16="http://schemas.microsoft.com/office/drawing/2014/main" id="{4B8EC90E-2011-506F-9471-9D50361408E9}"/>
                  </a:ext>
                </a:extLst>
              </p:cNvPr>
              <p:cNvSpPr txBox="1"/>
              <p:nvPr/>
            </p:nvSpPr>
            <p:spPr>
              <a:xfrm>
                <a:off x="1016531"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2406</a:t>
                </a:r>
              </a:p>
            </p:txBody>
          </p:sp>
          <p:sp>
            <p:nvSpPr>
              <p:cNvPr id="1826" name="TextBox 1825">
                <a:extLst>
                  <a:ext uri="{FF2B5EF4-FFF2-40B4-BE49-F238E27FC236}">
                    <a16:creationId xmlns:a16="http://schemas.microsoft.com/office/drawing/2014/main" id="{9AFAB187-F958-08D6-01C4-051CD8C494D3}"/>
                  </a:ext>
                </a:extLst>
              </p:cNvPr>
              <p:cNvSpPr txBox="1"/>
              <p:nvPr/>
            </p:nvSpPr>
            <p:spPr>
              <a:xfrm>
                <a:off x="1258137"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2349</a:t>
                </a:r>
              </a:p>
            </p:txBody>
          </p:sp>
          <p:sp>
            <p:nvSpPr>
              <p:cNvPr id="1827" name="TextBox 1826">
                <a:extLst>
                  <a:ext uri="{FF2B5EF4-FFF2-40B4-BE49-F238E27FC236}">
                    <a16:creationId xmlns:a16="http://schemas.microsoft.com/office/drawing/2014/main" id="{2D58D14E-087D-65FC-8ADC-B2893DE16BB8}"/>
                  </a:ext>
                </a:extLst>
              </p:cNvPr>
              <p:cNvSpPr txBox="1"/>
              <p:nvPr/>
            </p:nvSpPr>
            <p:spPr>
              <a:xfrm>
                <a:off x="1499743"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2310</a:t>
                </a:r>
              </a:p>
            </p:txBody>
          </p:sp>
          <p:sp>
            <p:nvSpPr>
              <p:cNvPr id="1828" name="TextBox 1827">
                <a:extLst>
                  <a:ext uri="{FF2B5EF4-FFF2-40B4-BE49-F238E27FC236}">
                    <a16:creationId xmlns:a16="http://schemas.microsoft.com/office/drawing/2014/main" id="{631D44A7-0A8C-8CE5-A213-2DC74A5D71E1}"/>
                  </a:ext>
                </a:extLst>
              </p:cNvPr>
              <p:cNvSpPr txBox="1"/>
              <p:nvPr/>
            </p:nvSpPr>
            <p:spPr>
              <a:xfrm>
                <a:off x="1741351"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2161</a:t>
                </a:r>
              </a:p>
            </p:txBody>
          </p:sp>
          <p:sp>
            <p:nvSpPr>
              <p:cNvPr id="1829" name="TextBox 1828">
                <a:extLst>
                  <a:ext uri="{FF2B5EF4-FFF2-40B4-BE49-F238E27FC236}">
                    <a16:creationId xmlns:a16="http://schemas.microsoft.com/office/drawing/2014/main" id="{874F8EA8-5F92-5BE7-CECC-97842B723A5A}"/>
                  </a:ext>
                </a:extLst>
              </p:cNvPr>
              <p:cNvSpPr txBox="1"/>
              <p:nvPr/>
            </p:nvSpPr>
            <p:spPr>
              <a:xfrm>
                <a:off x="1982956"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1954</a:t>
                </a:r>
              </a:p>
            </p:txBody>
          </p:sp>
          <p:sp>
            <p:nvSpPr>
              <p:cNvPr id="1830" name="TextBox 1829">
                <a:extLst>
                  <a:ext uri="{FF2B5EF4-FFF2-40B4-BE49-F238E27FC236}">
                    <a16:creationId xmlns:a16="http://schemas.microsoft.com/office/drawing/2014/main" id="{3C7D330A-61D7-62F3-7A5D-A5431F0E03A1}"/>
                  </a:ext>
                </a:extLst>
              </p:cNvPr>
              <p:cNvSpPr txBox="1"/>
              <p:nvPr/>
            </p:nvSpPr>
            <p:spPr>
              <a:xfrm>
                <a:off x="2224562"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1783</a:t>
                </a:r>
              </a:p>
            </p:txBody>
          </p:sp>
          <p:sp>
            <p:nvSpPr>
              <p:cNvPr id="1831" name="TextBox 1830">
                <a:extLst>
                  <a:ext uri="{FF2B5EF4-FFF2-40B4-BE49-F238E27FC236}">
                    <a16:creationId xmlns:a16="http://schemas.microsoft.com/office/drawing/2014/main" id="{5C79727D-75CC-724A-B307-CA6351A2DB94}"/>
                  </a:ext>
                </a:extLst>
              </p:cNvPr>
              <p:cNvSpPr txBox="1"/>
              <p:nvPr/>
            </p:nvSpPr>
            <p:spPr>
              <a:xfrm>
                <a:off x="2466168"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1598</a:t>
                </a:r>
              </a:p>
            </p:txBody>
          </p:sp>
          <p:sp>
            <p:nvSpPr>
              <p:cNvPr id="1832" name="TextBox 1831">
                <a:extLst>
                  <a:ext uri="{FF2B5EF4-FFF2-40B4-BE49-F238E27FC236}">
                    <a16:creationId xmlns:a16="http://schemas.microsoft.com/office/drawing/2014/main" id="{1675CD05-C61E-2803-1878-D62CFDD7092B}"/>
                  </a:ext>
                </a:extLst>
              </p:cNvPr>
              <p:cNvSpPr txBox="1"/>
              <p:nvPr/>
            </p:nvSpPr>
            <p:spPr>
              <a:xfrm>
                <a:off x="2707773"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1402</a:t>
                </a:r>
              </a:p>
            </p:txBody>
          </p:sp>
          <p:sp>
            <p:nvSpPr>
              <p:cNvPr id="1833" name="TextBox 1832">
                <a:extLst>
                  <a:ext uri="{FF2B5EF4-FFF2-40B4-BE49-F238E27FC236}">
                    <a16:creationId xmlns:a16="http://schemas.microsoft.com/office/drawing/2014/main" id="{670CD8A7-A648-3888-39FB-FCADC855FEF0}"/>
                  </a:ext>
                </a:extLst>
              </p:cNvPr>
              <p:cNvSpPr txBox="1"/>
              <p:nvPr/>
            </p:nvSpPr>
            <p:spPr>
              <a:xfrm>
                <a:off x="2949379"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1215</a:t>
                </a:r>
              </a:p>
            </p:txBody>
          </p:sp>
          <p:sp>
            <p:nvSpPr>
              <p:cNvPr id="1834" name="TextBox 1833">
                <a:extLst>
                  <a:ext uri="{FF2B5EF4-FFF2-40B4-BE49-F238E27FC236}">
                    <a16:creationId xmlns:a16="http://schemas.microsoft.com/office/drawing/2014/main" id="{7430E929-7798-9845-884A-18F019E45D9C}"/>
                  </a:ext>
                </a:extLst>
              </p:cNvPr>
              <p:cNvSpPr txBox="1"/>
              <p:nvPr/>
            </p:nvSpPr>
            <p:spPr>
              <a:xfrm>
                <a:off x="3190986"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1016</a:t>
                </a:r>
              </a:p>
            </p:txBody>
          </p:sp>
          <p:sp>
            <p:nvSpPr>
              <p:cNvPr id="1835" name="TextBox 1834">
                <a:extLst>
                  <a:ext uri="{FF2B5EF4-FFF2-40B4-BE49-F238E27FC236}">
                    <a16:creationId xmlns:a16="http://schemas.microsoft.com/office/drawing/2014/main" id="{5B15F04A-B00C-BF17-6A88-6806BD4119F3}"/>
                  </a:ext>
                </a:extLst>
              </p:cNvPr>
              <p:cNvSpPr txBox="1"/>
              <p:nvPr/>
            </p:nvSpPr>
            <p:spPr>
              <a:xfrm>
                <a:off x="3455422" y="4996818"/>
                <a:ext cx="136996"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796</a:t>
                </a:r>
              </a:p>
            </p:txBody>
          </p:sp>
          <p:sp>
            <p:nvSpPr>
              <p:cNvPr id="1836" name="TextBox 1835">
                <a:extLst>
                  <a:ext uri="{FF2B5EF4-FFF2-40B4-BE49-F238E27FC236}">
                    <a16:creationId xmlns:a16="http://schemas.microsoft.com/office/drawing/2014/main" id="{C20B87A1-29AF-671D-2C77-EB5704966E32}"/>
                  </a:ext>
                </a:extLst>
              </p:cNvPr>
              <p:cNvSpPr txBox="1"/>
              <p:nvPr/>
            </p:nvSpPr>
            <p:spPr>
              <a:xfrm>
                <a:off x="3697027" y="4996818"/>
                <a:ext cx="136996"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584</a:t>
                </a:r>
              </a:p>
            </p:txBody>
          </p:sp>
          <p:sp>
            <p:nvSpPr>
              <p:cNvPr id="1837" name="TextBox 1836">
                <a:extLst>
                  <a:ext uri="{FF2B5EF4-FFF2-40B4-BE49-F238E27FC236}">
                    <a16:creationId xmlns:a16="http://schemas.microsoft.com/office/drawing/2014/main" id="{8B8417F9-D1FA-2590-507E-633C4DE3347D}"/>
                  </a:ext>
                </a:extLst>
              </p:cNvPr>
              <p:cNvSpPr txBox="1"/>
              <p:nvPr/>
            </p:nvSpPr>
            <p:spPr>
              <a:xfrm>
                <a:off x="3938628" y="4996818"/>
                <a:ext cx="136996"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329</a:t>
                </a:r>
              </a:p>
            </p:txBody>
          </p:sp>
          <p:sp>
            <p:nvSpPr>
              <p:cNvPr id="1838" name="TextBox 1837">
                <a:extLst>
                  <a:ext uri="{FF2B5EF4-FFF2-40B4-BE49-F238E27FC236}">
                    <a16:creationId xmlns:a16="http://schemas.microsoft.com/office/drawing/2014/main" id="{C3388F0A-18AE-17E0-929D-1B5CB5E87387}"/>
                  </a:ext>
                </a:extLst>
              </p:cNvPr>
              <p:cNvSpPr txBox="1"/>
              <p:nvPr/>
            </p:nvSpPr>
            <p:spPr>
              <a:xfrm>
                <a:off x="774925" y="4996818"/>
                <a:ext cx="182661" cy="105828"/>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2512</a:t>
                </a:r>
              </a:p>
            </p:txBody>
          </p:sp>
          <p:sp>
            <p:nvSpPr>
              <p:cNvPr id="1839" name="TextBox 1838">
                <a:extLst>
                  <a:ext uri="{FF2B5EF4-FFF2-40B4-BE49-F238E27FC236}">
                    <a16:creationId xmlns:a16="http://schemas.microsoft.com/office/drawing/2014/main" id="{A7799612-A519-D0F6-DAFD-0853C380EE7D}"/>
                  </a:ext>
                </a:extLst>
              </p:cNvPr>
              <p:cNvSpPr txBox="1"/>
              <p:nvPr/>
            </p:nvSpPr>
            <p:spPr>
              <a:xfrm>
                <a:off x="238585" y="4996818"/>
                <a:ext cx="429256" cy="105828"/>
              </a:xfrm>
              <a:prstGeom prst="rect">
                <a:avLst/>
              </a:prstGeom>
              <a:noFill/>
            </p:spPr>
            <p:txBody>
              <a:bodyPr wrap="none" lIns="0" tIns="0" rIns="0" bIns="0" rtlCol="0">
                <a:spAutoFit/>
              </a:bodyPr>
              <a:lstStyle/>
              <a:p>
                <a:r>
                  <a:rPr lang="en-GB" sz="450">
                    <a:ln/>
                    <a:solidFill>
                      <a:schemeClr val="accent6"/>
                    </a:solidFill>
                    <a:latin typeface="Arial" panose="020B0604020202020204" pitchFamily="34" charset="0"/>
                    <a:cs typeface="Arial" panose="020B0604020202020204" pitchFamily="34" charset="0"/>
                    <a:sym typeface="Arial"/>
                    <a:rtl val="0"/>
                  </a:rPr>
                  <a:t>ASUN: LAA</a:t>
                </a:r>
              </a:p>
            </p:txBody>
          </p:sp>
          <p:sp>
            <p:nvSpPr>
              <p:cNvPr id="1840" name="TextBox 1839">
                <a:extLst>
                  <a:ext uri="{FF2B5EF4-FFF2-40B4-BE49-F238E27FC236}">
                    <a16:creationId xmlns:a16="http://schemas.microsoft.com/office/drawing/2014/main" id="{F1EC8212-9430-652F-5657-3F9F0F7F1162}"/>
                  </a:ext>
                </a:extLst>
              </p:cNvPr>
              <p:cNvSpPr txBox="1"/>
              <p:nvPr/>
            </p:nvSpPr>
            <p:spPr>
              <a:xfrm>
                <a:off x="251409" y="4844995"/>
                <a:ext cx="415556" cy="105828"/>
              </a:xfrm>
              <a:prstGeom prst="rect">
                <a:avLst/>
              </a:prstGeom>
              <a:noFill/>
            </p:spPr>
            <p:txBody>
              <a:bodyPr wrap="none" lIns="0" tIns="0" rIns="0" bIns="0" rtlCol="0">
                <a:spAutoFit/>
              </a:bodyPr>
              <a:lstStyle/>
              <a:p>
                <a:r>
                  <a:rPr lang="en-GB" sz="450">
                    <a:ln/>
                    <a:solidFill>
                      <a:schemeClr val="bg1">
                        <a:lumMod val="50000"/>
                      </a:schemeClr>
                    </a:solidFill>
                    <a:latin typeface="Arial" panose="020B0604020202020204" pitchFamily="34" charset="0"/>
                    <a:cs typeface="Arial" panose="020B0604020202020204" pitchFamily="34" charset="0"/>
                    <a:sym typeface="Arial"/>
                    <a:rtl val="0"/>
                  </a:rPr>
                  <a:t>PLCB: LAA</a:t>
                </a:r>
              </a:p>
            </p:txBody>
          </p:sp>
        </p:grpSp>
      </p:grpSp>
      <p:grpSp>
        <p:nvGrpSpPr>
          <p:cNvPr id="1902" name="Group 1901">
            <a:extLst>
              <a:ext uri="{FF2B5EF4-FFF2-40B4-BE49-F238E27FC236}">
                <a16:creationId xmlns:a16="http://schemas.microsoft.com/office/drawing/2014/main" id="{BB683B18-D4AD-2977-258F-43880E4C837B}"/>
              </a:ext>
            </a:extLst>
          </p:cNvPr>
          <p:cNvGrpSpPr/>
          <p:nvPr/>
        </p:nvGrpSpPr>
        <p:grpSpPr>
          <a:xfrm>
            <a:off x="3140764" y="1063962"/>
            <a:ext cx="2729446" cy="1965417"/>
            <a:chOff x="4165629" y="1950812"/>
            <a:chExt cx="3639263" cy="2811579"/>
          </a:xfrm>
        </p:grpSpPr>
        <p:sp>
          <p:nvSpPr>
            <p:cNvPr id="1903" name="TextBox 1902">
              <a:extLst>
                <a:ext uri="{FF2B5EF4-FFF2-40B4-BE49-F238E27FC236}">
                  <a16:creationId xmlns:a16="http://schemas.microsoft.com/office/drawing/2014/main" id="{46849FD1-F079-7A07-0AC7-3DE723BE70BC}"/>
                </a:ext>
              </a:extLst>
            </p:cNvPr>
            <p:cNvSpPr txBox="1"/>
            <p:nvPr/>
          </p:nvSpPr>
          <p:spPr>
            <a:xfrm>
              <a:off x="5672334" y="1950812"/>
              <a:ext cx="1365759" cy="143629"/>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700"/>
                <a:t>Small-vessel occlusion*</a:t>
              </a:r>
            </a:p>
          </p:txBody>
        </p:sp>
        <p:sp>
          <p:nvSpPr>
            <p:cNvPr id="1904" name="TextBox 1903">
              <a:extLst>
                <a:ext uri="{FF2B5EF4-FFF2-40B4-BE49-F238E27FC236}">
                  <a16:creationId xmlns:a16="http://schemas.microsoft.com/office/drawing/2014/main" id="{5F4EDA52-26D1-38E0-5C2D-38257766643F}"/>
                </a:ext>
              </a:extLst>
            </p:cNvPr>
            <p:cNvSpPr txBox="1"/>
            <p:nvPr/>
          </p:nvSpPr>
          <p:spPr>
            <a:xfrm>
              <a:off x="4494674" y="2172461"/>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14</a:t>
              </a:r>
            </a:p>
          </p:txBody>
        </p:sp>
        <p:sp>
          <p:nvSpPr>
            <p:cNvPr id="1905" name="TextBox 1904">
              <a:extLst>
                <a:ext uri="{FF2B5EF4-FFF2-40B4-BE49-F238E27FC236}">
                  <a16:creationId xmlns:a16="http://schemas.microsoft.com/office/drawing/2014/main" id="{4CD03772-384C-4548-AF2E-5C6A2F3BFEE9}"/>
                </a:ext>
              </a:extLst>
            </p:cNvPr>
            <p:cNvSpPr txBox="1"/>
            <p:nvPr/>
          </p:nvSpPr>
          <p:spPr>
            <a:xfrm>
              <a:off x="4494674" y="2407625"/>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12</a:t>
              </a:r>
            </a:p>
          </p:txBody>
        </p:sp>
        <p:sp>
          <p:nvSpPr>
            <p:cNvPr id="1906" name="TextBox 1905">
              <a:extLst>
                <a:ext uri="{FF2B5EF4-FFF2-40B4-BE49-F238E27FC236}">
                  <a16:creationId xmlns:a16="http://schemas.microsoft.com/office/drawing/2014/main" id="{40B50EF7-C92A-53F2-A668-3F8833F37D0F}"/>
                </a:ext>
              </a:extLst>
            </p:cNvPr>
            <p:cNvSpPr txBox="1"/>
            <p:nvPr/>
          </p:nvSpPr>
          <p:spPr>
            <a:xfrm>
              <a:off x="4494674" y="2642789"/>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10</a:t>
              </a:r>
            </a:p>
          </p:txBody>
        </p:sp>
        <p:sp>
          <p:nvSpPr>
            <p:cNvPr id="1907" name="TextBox 1906">
              <a:extLst>
                <a:ext uri="{FF2B5EF4-FFF2-40B4-BE49-F238E27FC236}">
                  <a16:creationId xmlns:a16="http://schemas.microsoft.com/office/drawing/2014/main" id="{799F4ED7-14C8-9C35-32D4-5B310955BBC2}"/>
                </a:ext>
              </a:extLst>
            </p:cNvPr>
            <p:cNvSpPr txBox="1"/>
            <p:nvPr/>
          </p:nvSpPr>
          <p:spPr>
            <a:xfrm>
              <a:off x="4537420" y="2877953"/>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8</a:t>
              </a:r>
            </a:p>
          </p:txBody>
        </p:sp>
        <p:sp>
          <p:nvSpPr>
            <p:cNvPr id="1908" name="TextBox 1907">
              <a:extLst>
                <a:ext uri="{FF2B5EF4-FFF2-40B4-BE49-F238E27FC236}">
                  <a16:creationId xmlns:a16="http://schemas.microsoft.com/office/drawing/2014/main" id="{9A4476C7-EA18-7D20-F80F-DC1B27BF18B4}"/>
                </a:ext>
              </a:extLst>
            </p:cNvPr>
            <p:cNvSpPr txBox="1"/>
            <p:nvPr/>
          </p:nvSpPr>
          <p:spPr>
            <a:xfrm>
              <a:off x="4537420" y="3113117"/>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6</a:t>
              </a:r>
            </a:p>
          </p:txBody>
        </p:sp>
        <p:sp>
          <p:nvSpPr>
            <p:cNvPr id="1909" name="TextBox 1908">
              <a:extLst>
                <a:ext uri="{FF2B5EF4-FFF2-40B4-BE49-F238E27FC236}">
                  <a16:creationId xmlns:a16="http://schemas.microsoft.com/office/drawing/2014/main" id="{CAB2F376-3867-BC6E-8443-4850A60F7281}"/>
                </a:ext>
              </a:extLst>
            </p:cNvPr>
            <p:cNvSpPr txBox="1"/>
            <p:nvPr/>
          </p:nvSpPr>
          <p:spPr>
            <a:xfrm>
              <a:off x="4537420" y="3348281"/>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4</a:t>
              </a:r>
            </a:p>
          </p:txBody>
        </p:sp>
        <p:sp>
          <p:nvSpPr>
            <p:cNvPr id="1910" name="TextBox 1909">
              <a:extLst>
                <a:ext uri="{FF2B5EF4-FFF2-40B4-BE49-F238E27FC236}">
                  <a16:creationId xmlns:a16="http://schemas.microsoft.com/office/drawing/2014/main" id="{B9322699-24E7-A8E9-84AB-5BF26B127265}"/>
                </a:ext>
              </a:extLst>
            </p:cNvPr>
            <p:cNvSpPr txBox="1"/>
            <p:nvPr/>
          </p:nvSpPr>
          <p:spPr>
            <a:xfrm>
              <a:off x="4537420" y="3583445"/>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2</a:t>
              </a:r>
            </a:p>
          </p:txBody>
        </p:sp>
        <p:sp>
          <p:nvSpPr>
            <p:cNvPr id="1911" name="TextBox 1910">
              <a:extLst>
                <a:ext uri="{FF2B5EF4-FFF2-40B4-BE49-F238E27FC236}">
                  <a16:creationId xmlns:a16="http://schemas.microsoft.com/office/drawing/2014/main" id="{DE3027B9-DB00-3197-25EE-69FA755A22E7}"/>
                </a:ext>
              </a:extLst>
            </p:cNvPr>
            <p:cNvSpPr txBox="1"/>
            <p:nvPr/>
          </p:nvSpPr>
          <p:spPr>
            <a:xfrm>
              <a:off x="4537420" y="3818606"/>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0</a:t>
              </a:r>
            </a:p>
          </p:txBody>
        </p:sp>
        <p:sp>
          <p:nvSpPr>
            <p:cNvPr id="1912" name="TextBox 1911">
              <a:extLst>
                <a:ext uri="{FF2B5EF4-FFF2-40B4-BE49-F238E27FC236}">
                  <a16:creationId xmlns:a16="http://schemas.microsoft.com/office/drawing/2014/main" id="{9CE28291-4FFC-4427-F069-3DE6883A16F4}"/>
                </a:ext>
              </a:extLst>
            </p:cNvPr>
            <p:cNvSpPr txBox="1"/>
            <p:nvPr/>
          </p:nvSpPr>
          <p:spPr>
            <a:xfrm rot="16200000">
              <a:off x="3861632" y="2975940"/>
              <a:ext cx="1008824" cy="107721"/>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25" b="0"/>
                <a:t>Cumulative incidence (%)</a:t>
              </a:r>
            </a:p>
          </p:txBody>
        </p:sp>
        <p:sp>
          <p:nvSpPr>
            <p:cNvPr id="1913" name="TextBox 1912">
              <a:extLst>
                <a:ext uri="{FF2B5EF4-FFF2-40B4-BE49-F238E27FC236}">
                  <a16:creationId xmlns:a16="http://schemas.microsoft.com/office/drawing/2014/main" id="{C5F49BE8-F816-4A4F-D3A5-07A25D57F31D}"/>
                </a:ext>
              </a:extLst>
            </p:cNvPr>
            <p:cNvSpPr txBox="1"/>
            <p:nvPr/>
          </p:nvSpPr>
          <p:spPr>
            <a:xfrm>
              <a:off x="4776788" y="2196039"/>
              <a:ext cx="1591696" cy="264170"/>
            </a:xfrm>
            <a:prstGeom prst="rect">
              <a:avLst/>
            </a:prstGeom>
            <a:noFill/>
          </p:spPr>
          <p:txBody>
            <a:bodyPr wrap="square" lIns="0" tIns="0" rIns="0" bIns="0">
              <a:spAutoFit/>
            </a:bodyPr>
            <a:lstStyle>
              <a:defPPr>
                <a:defRPr lang="en-US"/>
              </a:defPPr>
              <a:lvl1pPr algn="ctr">
                <a:defRPr sz="800" b="0">
                  <a:latin typeface="Arial" panose="020B0604020202020204" pitchFamily="34" charset="0"/>
                  <a:cs typeface="Arial" panose="020B0604020202020204" pitchFamily="34" charset="0"/>
                </a:defRPr>
              </a:lvl1pPr>
            </a:lstStyle>
            <a:p>
              <a:pPr algn="l">
                <a:spcBef>
                  <a:spcPts val="0"/>
                </a:spcBef>
              </a:pPr>
              <a:r>
                <a:rPr lang="en-US" sz="600" err="1"/>
                <a:t>csHR</a:t>
              </a:r>
              <a:r>
                <a:rPr lang="en-US" sz="600"/>
                <a:t>: 0.68 (95% Cl: 0.49–0.94)</a:t>
              </a:r>
            </a:p>
            <a:p>
              <a:pPr algn="l">
                <a:spcBef>
                  <a:spcPts val="0"/>
                </a:spcBef>
              </a:pPr>
              <a:r>
                <a:rPr lang="en-US" sz="600"/>
                <a:t>P (log-rank test): 0.021</a:t>
              </a:r>
            </a:p>
          </p:txBody>
        </p:sp>
        <p:sp>
          <p:nvSpPr>
            <p:cNvPr id="1914" name="TextBox 1913">
              <a:extLst>
                <a:ext uri="{FF2B5EF4-FFF2-40B4-BE49-F238E27FC236}">
                  <a16:creationId xmlns:a16="http://schemas.microsoft.com/office/drawing/2014/main" id="{D5BB3CE6-2DFF-10FB-A443-1E247E569270}"/>
                </a:ext>
              </a:extLst>
            </p:cNvPr>
            <p:cNvSpPr txBox="1"/>
            <p:nvPr/>
          </p:nvSpPr>
          <p:spPr>
            <a:xfrm>
              <a:off x="4745121" y="3929557"/>
              <a:ext cx="135080"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0</a:t>
              </a:r>
            </a:p>
          </p:txBody>
        </p:sp>
        <p:sp>
          <p:nvSpPr>
            <p:cNvPr id="1915" name="TextBox 1914">
              <a:extLst>
                <a:ext uri="{FF2B5EF4-FFF2-40B4-BE49-F238E27FC236}">
                  <a16:creationId xmlns:a16="http://schemas.microsoft.com/office/drawing/2014/main" id="{66978BC4-A328-E0ED-EA6D-4CE6AE85D313}"/>
                </a:ext>
              </a:extLst>
            </p:cNvPr>
            <p:cNvSpPr txBox="1"/>
            <p:nvPr/>
          </p:nvSpPr>
          <p:spPr>
            <a:xfrm>
              <a:off x="4945448" y="3929557"/>
              <a:ext cx="177828"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a:t>
              </a:r>
            </a:p>
          </p:txBody>
        </p:sp>
        <p:sp>
          <p:nvSpPr>
            <p:cNvPr id="1916" name="TextBox 1915">
              <a:extLst>
                <a:ext uri="{FF2B5EF4-FFF2-40B4-BE49-F238E27FC236}">
                  <a16:creationId xmlns:a16="http://schemas.microsoft.com/office/drawing/2014/main" id="{DAE3C256-2E43-E389-77C2-D913813A107F}"/>
                </a:ext>
              </a:extLst>
            </p:cNvPr>
            <p:cNvSpPr txBox="1"/>
            <p:nvPr/>
          </p:nvSpPr>
          <p:spPr>
            <a:xfrm>
              <a:off x="5145721"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120</a:t>
              </a:r>
            </a:p>
          </p:txBody>
        </p:sp>
        <p:sp>
          <p:nvSpPr>
            <p:cNvPr id="1917" name="TextBox 1916">
              <a:extLst>
                <a:ext uri="{FF2B5EF4-FFF2-40B4-BE49-F238E27FC236}">
                  <a16:creationId xmlns:a16="http://schemas.microsoft.com/office/drawing/2014/main" id="{5E2E5D5E-8FB6-FF4D-EAFB-28719D5F7024}"/>
                </a:ext>
              </a:extLst>
            </p:cNvPr>
            <p:cNvSpPr txBox="1"/>
            <p:nvPr/>
          </p:nvSpPr>
          <p:spPr>
            <a:xfrm>
              <a:off x="5367421"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180</a:t>
              </a:r>
            </a:p>
          </p:txBody>
        </p:sp>
        <p:sp>
          <p:nvSpPr>
            <p:cNvPr id="1918" name="TextBox 1917">
              <a:extLst>
                <a:ext uri="{FF2B5EF4-FFF2-40B4-BE49-F238E27FC236}">
                  <a16:creationId xmlns:a16="http://schemas.microsoft.com/office/drawing/2014/main" id="{F05B18DD-8ADD-2645-74D1-721C5A58EDCF}"/>
                </a:ext>
              </a:extLst>
            </p:cNvPr>
            <p:cNvSpPr txBox="1"/>
            <p:nvPr/>
          </p:nvSpPr>
          <p:spPr>
            <a:xfrm>
              <a:off x="5589121"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240</a:t>
              </a:r>
            </a:p>
          </p:txBody>
        </p:sp>
        <p:sp>
          <p:nvSpPr>
            <p:cNvPr id="1919" name="TextBox 1918">
              <a:extLst>
                <a:ext uri="{FF2B5EF4-FFF2-40B4-BE49-F238E27FC236}">
                  <a16:creationId xmlns:a16="http://schemas.microsoft.com/office/drawing/2014/main" id="{76218A92-2161-EF7E-B095-54F190BAFA00}"/>
                </a:ext>
              </a:extLst>
            </p:cNvPr>
            <p:cNvSpPr txBox="1"/>
            <p:nvPr/>
          </p:nvSpPr>
          <p:spPr>
            <a:xfrm>
              <a:off x="5810821"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300</a:t>
              </a:r>
            </a:p>
          </p:txBody>
        </p:sp>
        <p:sp>
          <p:nvSpPr>
            <p:cNvPr id="1920" name="TextBox 1919">
              <a:extLst>
                <a:ext uri="{FF2B5EF4-FFF2-40B4-BE49-F238E27FC236}">
                  <a16:creationId xmlns:a16="http://schemas.microsoft.com/office/drawing/2014/main" id="{15303089-9CF7-DEEE-CCDB-5E4F1264B013}"/>
                </a:ext>
              </a:extLst>
            </p:cNvPr>
            <p:cNvSpPr txBox="1"/>
            <p:nvPr/>
          </p:nvSpPr>
          <p:spPr>
            <a:xfrm>
              <a:off x="6032468"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360</a:t>
              </a:r>
            </a:p>
          </p:txBody>
        </p:sp>
        <p:sp>
          <p:nvSpPr>
            <p:cNvPr id="1921" name="TextBox 1920">
              <a:extLst>
                <a:ext uri="{FF2B5EF4-FFF2-40B4-BE49-F238E27FC236}">
                  <a16:creationId xmlns:a16="http://schemas.microsoft.com/office/drawing/2014/main" id="{37EC7326-0C88-9E32-7C99-8FB513EA4765}"/>
                </a:ext>
              </a:extLst>
            </p:cNvPr>
            <p:cNvSpPr txBox="1"/>
            <p:nvPr/>
          </p:nvSpPr>
          <p:spPr>
            <a:xfrm>
              <a:off x="6254168"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420</a:t>
              </a:r>
            </a:p>
          </p:txBody>
        </p:sp>
        <p:sp>
          <p:nvSpPr>
            <p:cNvPr id="1922" name="TextBox 1921">
              <a:extLst>
                <a:ext uri="{FF2B5EF4-FFF2-40B4-BE49-F238E27FC236}">
                  <a16:creationId xmlns:a16="http://schemas.microsoft.com/office/drawing/2014/main" id="{55B3BEC4-0313-F8F9-9CEF-7B521B688FCA}"/>
                </a:ext>
              </a:extLst>
            </p:cNvPr>
            <p:cNvSpPr txBox="1"/>
            <p:nvPr/>
          </p:nvSpPr>
          <p:spPr>
            <a:xfrm>
              <a:off x="6475869"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480</a:t>
              </a:r>
            </a:p>
          </p:txBody>
        </p:sp>
        <p:sp>
          <p:nvSpPr>
            <p:cNvPr id="1923" name="TextBox 1922">
              <a:extLst>
                <a:ext uri="{FF2B5EF4-FFF2-40B4-BE49-F238E27FC236}">
                  <a16:creationId xmlns:a16="http://schemas.microsoft.com/office/drawing/2014/main" id="{168C1427-429D-D1BF-F3E0-D414E9A20FB0}"/>
                </a:ext>
              </a:extLst>
            </p:cNvPr>
            <p:cNvSpPr txBox="1"/>
            <p:nvPr/>
          </p:nvSpPr>
          <p:spPr>
            <a:xfrm>
              <a:off x="6697569"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540</a:t>
              </a:r>
            </a:p>
          </p:txBody>
        </p:sp>
        <p:sp>
          <p:nvSpPr>
            <p:cNvPr id="1924" name="TextBox 1923">
              <a:extLst>
                <a:ext uri="{FF2B5EF4-FFF2-40B4-BE49-F238E27FC236}">
                  <a16:creationId xmlns:a16="http://schemas.microsoft.com/office/drawing/2014/main" id="{505A2618-C7BE-08A5-49A9-48580C84BF21}"/>
                </a:ext>
              </a:extLst>
            </p:cNvPr>
            <p:cNvSpPr txBox="1"/>
            <p:nvPr/>
          </p:nvSpPr>
          <p:spPr>
            <a:xfrm>
              <a:off x="6919216"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600</a:t>
              </a:r>
            </a:p>
          </p:txBody>
        </p:sp>
        <p:sp>
          <p:nvSpPr>
            <p:cNvPr id="1925" name="TextBox 1924">
              <a:extLst>
                <a:ext uri="{FF2B5EF4-FFF2-40B4-BE49-F238E27FC236}">
                  <a16:creationId xmlns:a16="http://schemas.microsoft.com/office/drawing/2014/main" id="{C85051D0-A01D-FCCC-6C34-B61160FDB137}"/>
                </a:ext>
              </a:extLst>
            </p:cNvPr>
            <p:cNvSpPr txBox="1"/>
            <p:nvPr/>
          </p:nvSpPr>
          <p:spPr>
            <a:xfrm>
              <a:off x="7140916"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660</a:t>
              </a:r>
            </a:p>
          </p:txBody>
        </p:sp>
        <p:sp>
          <p:nvSpPr>
            <p:cNvPr id="1926" name="TextBox 1925">
              <a:extLst>
                <a:ext uri="{FF2B5EF4-FFF2-40B4-BE49-F238E27FC236}">
                  <a16:creationId xmlns:a16="http://schemas.microsoft.com/office/drawing/2014/main" id="{6664DEB4-E21D-A718-97AC-2F8E4F95DDD2}"/>
                </a:ext>
              </a:extLst>
            </p:cNvPr>
            <p:cNvSpPr txBox="1"/>
            <p:nvPr/>
          </p:nvSpPr>
          <p:spPr>
            <a:xfrm>
              <a:off x="7362617"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720</a:t>
              </a:r>
            </a:p>
          </p:txBody>
        </p:sp>
        <p:sp>
          <p:nvSpPr>
            <p:cNvPr id="1927" name="TextBox 1926">
              <a:extLst>
                <a:ext uri="{FF2B5EF4-FFF2-40B4-BE49-F238E27FC236}">
                  <a16:creationId xmlns:a16="http://schemas.microsoft.com/office/drawing/2014/main" id="{C8B38052-E46B-C878-CABF-F02AC71DF0FB}"/>
                </a:ext>
              </a:extLst>
            </p:cNvPr>
            <p:cNvSpPr txBox="1"/>
            <p:nvPr/>
          </p:nvSpPr>
          <p:spPr>
            <a:xfrm>
              <a:off x="7584317" y="3929557"/>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780</a:t>
              </a:r>
            </a:p>
          </p:txBody>
        </p:sp>
        <p:sp>
          <p:nvSpPr>
            <p:cNvPr id="1928" name="TextBox 1927">
              <a:extLst>
                <a:ext uri="{FF2B5EF4-FFF2-40B4-BE49-F238E27FC236}">
                  <a16:creationId xmlns:a16="http://schemas.microsoft.com/office/drawing/2014/main" id="{D4EA61AE-3E14-7BE5-AFC2-2379D00C8146}"/>
                </a:ext>
              </a:extLst>
            </p:cNvPr>
            <p:cNvSpPr txBox="1"/>
            <p:nvPr/>
          </p:nvSpPr>
          <p:spPr>
            <a:xfrm>
              <a:off x="5819663" y="4133929"/>
              <a:ext cx="942566" cy="110070"/>
            </a:xfrm>
            <a:prstGeom prst="rect">
              <a:avLst/>
            </a:prstGeom>
            <a:noFill/>
          </p:spPr>
          <p:txBody>
            <a:bodyPr wrap="none" lIns="0" tIns="0" rIns="0" bIns="0" anchor="t">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00" b="0">
                  <a:latin typeface="Arial"/>
                  <a:cs typeface="Arial"/>
                </a:rPr>
                <a:t>Days from randomization</a:t>
              </a:r>
              <a:endParaRPr lang="en-US" sz="525" b="0"/>
            </a:p>
          </p:txBody>
        </p:sp>
        <p:grpSp>
          <p:nvGrpSpPr>
            <p:cNvPr id="1929" name="Group 1928">
              <a:extLst>
                <a:ext uri="{FF2B5EF4-FFF2-40B4-BE49-F238E27FC236}">
                  <a16:creationId xmlns:a16="http://schemas.microsoft.com/office/drawing/2014/main" id="{628DC6F0-AF2D-08D8-EF83-81316B3C5FC3}"/>
                </a:ext>
              </a:extLst>
            </p:cNvPr>
            <p:cNvGrpSpPr/>
            <p:nvPr/>
          </p:nvGrpSpPr>
          <p:grpSpPr>
            <a:xfrm>
              <a:off x="5442640" y="4305266"/>
              <a:ext cx="1642779" cy="92334"/>
              <a:chOff x="1347746" y="4654487"/>
              <a:chExt cx="1754945" cy="98638"/>
            </a:xfrm>
          </p:grpSpPr>
          <p:grpSp>
            <p:nvGrpSpPr>
              <p:cNvPr id="1986" name="Group 1985">
                <a:extLst>
                  <a:ext uri="{FF2B5EF4-FFF2-40B4-BE49-F238E27FC236}">
                    <a16:creationId xmlns:a16="http://schemas.microsoft.com/office/drawing/2014/main" id="{A2EE0FD4-7BD5-39CF-B840-47249C9413C1}"/>
                  </a:ext>
                </a:extLst>
              </p:cNvPr>
              <p:cNvGrpSpPr/>
              <p:nvPr/>
            </p:nvGrpSpPr>
            <p:grpSpPr>
              <a:xfrm>
                <a:off x="1347746" y="4654487"/>
                <a:ext cx="739276" cy="98636"/>
                <a:chOff x="1347746" y="4654487"/>
                <a:chExt cx="739276" cy="98636"/>
              </a:xfrm>
            </p:grpSpPr>
            <p:sp>
              <p:nvSpPr>
                <p:cNvPr id="1990" name="TextBox 1989">
                  <a:extLst>
                    <a:ext uri="{FF2B5EF4-FFF2-40B4-BE49-F238E27FC236}">
                      <a16:creationId xmlns:a16="http://schemas.microsoft.com/office/drawing/2014/main" id="{2F039EE3-442E-EBCF-A825-DECC366EC75E}"/>
                    </a:ext>
                  </a:extLst>
                </p:cNvPr>
                <p:cNvSpPr txBox="1"/>
                <p:nvPr/>
              </p:nvSpPr>
              <p:spPr>
                <a:xfrm>
                  <a:off x="1557302" y="4654487"/>
                  <a:ext cx="529720" cy="98636"/>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PLCB: Lacune</a:t>
                  </a:r>
                </a:p>
              </p:txBody>
            </p:sp>
            <p:cxnSp>
              <p:nvCxnSpPr>
                <p:cNvPr id="1991" name="Straight Connector 1990">
                  <a:extLst>
                    <a:ext uri="{FF2B5EF4-FFF2-40B4-BE49-F238E27FC236}">
                      <a16:creationId xmlns:a16="http://schemas.microsoft.com/office/drawing/2014/main" id="{9CD075DA-847F-D75D-56AB-25B9A62FE337}"/>
                    </a:ext>
                  </a:extLst>
                </p:cNvPr>
                <p:cNvCxnSpPr/>
                <p:nvPr/>
              </p:nvCxnSpPr>
              <p:spPr>
                <a:xfrm>
                  <a:off x="1347746" y="4703805"/>
                  <a:ext cx="154110" cy="0"/>
                </a:xfrm>
                <a:prstGeom prst="line">
                  <a:avLst/>
                </a:prstGeom>
                <a:noFill/>
                <a:ln w="12700" cap="flat">
                  <a:solidFill>
                    <a:schemeClr val="bg1">
                      <a:lumMod val="50000"/>
                    </a:schemeClr>
                  </a:solidFill>
                  <a:prstDash val="solid"/>
                  <a:miter/>
                </a:ln>
              </p:spPr>
            </p:cxnSp>
          </p:grpSp>
          <p:grpSp>
            <p:nvGrpSpPr>
              <p:cNvPr id="1987" name="Group 1986">
                <a:extLst>
                  <a:ext uri="{FF2B5EF4-FFF2-40B4-BE49-F238E27FC236}">
                    <a16:creationId xmlns:a16="http://schemas.microsoft.com/office/drawing/2014/main" id="{7519AB0F-F163-B369-4C4A-B0EE48EE46B1}"/>
                  </a:ext>
                </a:extLst>
              </p:cNvPr>
              <p:cNvGrpSpPr/>
              <p:nvPr/>
            </p:nvGrpSpPr>
            <p:grpSpPr>
              <a:xfrm>
                <a:off x="2349714" y="4654487"/>
                <a:ext cx="752977" cy="98638"/>
                <a:chOff x="1642097" y="4654487"/>
                <a:chExt cx="752977" cy="98638"/>
              </a:xfrm>
            </p:grpSpPr>
            <p:sp>
              <p:nvSpPr>
                <p:cNvPr id="1988" name="TextBox 1987">
                  <a:extLst>
                    <a:ext uri="{FF2B5EF4-FFF2-40B4-BE49-F238E27FC236}">
                      <a16:creationId xmlns:a16="http://schemas.microsoft.com/office/drawing/2014/main" id="{D0A75A29-9F85-7A95-6950-982055A468C0}"/>
                    </a:ext>
                  </a:extLst>
                </p:cNvPr>
                <p:cNvSpPr txBox="1"/>
                <p:nvPr/>
              </p:nvSpPr>
              <p:spPr>
                <a:xfrm>
                  <a:off x="1851654" y="4654487"/>
                  <a:ext cx="543420" cy="98638"/>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ASUN: Lacune</a:t>
                  </a:r>
                </a:p>
              </p:txBody>
            </p:sp>
            <p:cxnSp>
              <p:nvCxnSpPr>
                <p:cNvPr id="1989" name="Straight Connector 1988">
                  <a:extLst>
                    <a:ext uri="{FF2B5EF4-FFF2-40B4-BE49-F238E27FC236}">
                      <a16:creationId xmlns:a16="http://schemas.microsoft.com/office/drawing/2014/main" id="{F98CE6C6-317C-EB7C-C477-7F4F6E6677D1}"/>
                    </a:ext>
                  </a:extLst>
                </p:cNvPr>
                <p:cNvCxnSpPr/>
                <p:nvPr/>
              </p:nvCxnSpPr>
              <p:spPr>
                <a:xfrm>
                  <a:off x="1642097" y="4703805"/>
                  <a:ext cx="154110" cy="0"/>
                </a:xfrm>
                <a:prstGeom prst="line">
                  <a:avLst/>
                </a:prstGeom>
                <a:noFill/>
                <a:ln w="12700" cap="flat">
                  <a:solidFill>
                    <a:schemeClr val="accent6"/>
                  </a:solidFill>
                  <a:prstDash val="solid"/>
                  <a:miter/>
                </a:ln>
              </p:spPr>
            </p:cxnSp>
          </p:grpSp>
        </p:grpSp>
        <p:sp>
          <p:nvSpPr>
            <p:cNvPr id="1930" name="TextBox 1929">
              <a:extLst>
                <a:ext uri="{FF2B5EF4-FFF2-40B4-BE49-F238E27FC236}">
                  <a16:creationId xmlns:a16="http://schemas.microsoft.com/office/drawing/2014/main" id="{DEAFC5F6-7248-0D38-2E31-D465A7870169}"/>
                </a:ext>
              </a:extLst>
            </p:cNvPr>
            <p:cNvSpPr txBox="1"/>
            <p:nvPr/>
          </p:nvSpPr>
          <p:spPr>
            <a:xfrm>
              <a:off x="4730301" y="4390993"/>
              <a:ext cx="500137" cy="92333"/>
            </a:xfrm>
            <a:prstGeom prst="rect">
              <a:avLst/>
            </a:prstGeom>
            <a:noFill/>
          </p:spPr>
          <p:txBody>
            <a:bodyPr wrap="none" lIns="0" tIns="0" rIns="0" bIns="0" rtlCol="0">
              <a:spAutoFit/>
            </a:bodyPr>
            <a:lstStyle/>
            <a:p>
              <a:r>
                <a:rPr lang="en-GB" sz="450">
                  <a:ln/>
                  <a:solidFill>
                    <a:srgbClr val="000000"/>
                  </a:solidFill>
                  <a:latin typeface="Arial" panose="020B0604020202020204" pitchFamily="34" charset="0"/>
                  <a:cs typeface="Arial" panose="020B0604020202020204" pitchFamily="34" charset="0"/>
                  <a:sym typeface="Arial"/>
                  <a:rtl val="0"/>
                </a:rPr>
                <a:t>Number at risk</a:t>
              </a:r>
            </a:p>
          </p:txBody>
        </p:sp>
        <p:sp>
          <p:nvSpPr>
            <p:cNvPr id="1931" name="TextBox 1930">
              <a:extLst>
                <a:ext uri="{FF2B5EF4-FFF2-40B4-BE49-F238E27FC236}">
                  <a16:creationId xmlns:a16="http://schemas.microsoft.com/office/drawing/2014/main" id="{681E4954-247C-A2C8-3BD7-8DEE0E8C3D58}"/>
                </a:ext>
              </a:extLst>
            </p:cNvPr>
            <p:cNvSpPr txBox="1"/>
            <p:nvPr/>
          </p:nvSpPr>
          <p:spPr>
            <a:xfrm>
              <a:off x="4948868"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1311</a:t>
              </a:r>
            </a:p>
          </p:txBody>
        </p:sp>
        <p:sp>
          <p:nvSpPr>
            <p:cNvPr id="1932" name="TextBox 1931">
              <a:extLst>
                <a:ext uri="{FF2B5EF4-FFF2-40B4-BE49-F238E27FC236}">
                  <a16:creationId xmlns:a16="http://schemas.microsoft.com/office/drawing/2014/main" id="{7838E5C1-0AA3-818D-F05C-8378765D6BB6}"/>
                </a:ext>
              </a:extLst>
            </p:cNvPr>
            <p:cNvSpPr txBox="1"/>
            <p:nvPr/>
          </p:nvSpPr>
          <p:spPr>
            <a:xfrm>
              <a:off x="5170513"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1295</a:t>
              </a:r>
            </a:p>
          </p:txBody>
        </p:sp>
        <p:sp>
          <p:nvSpPr>
            <p:cNvPr id="1933" name="TextBox 1932">
              <a:extLst>
                <a:ext uri="{FF2B5EF4-FFF2-40B4-BE49-F238E27FC236}">
                  <a16:creationId xmlns:a16="http://schemas.microsoft.com/office/drawing/2014/main" id="{D043AB8F-3192-F2EC-6A4B-034A0F3305DF}"/>
                </a:ext>
              </a:extLst>
            </p:cNvPr>
            <p:cNvSpPr txBox="1"/>
            <p:nvPr/>
          </p:nvSpPr>
          <p:spPr>
            <a:xfrm>
              <a:off x="5392214"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1286</a:t>
              </a:r>
            </a:p>
          </p:txBody>
        </p:sp>
        <p:sp>
          <p:nvSpPr>
            <p:cNvPr id="1934" name="TextBox 1933">
              <a:extLst>
                <a:ext uri="{FF2B5EF4-FFF2-40B4-BE49-F238E27FC236}">
                  <a16:creationId xmlns:a16="http://schemas.microsoft.com/office/drawing/2014/main" id="{D7F7B9E0-61D1-A81A-C691-634A0CAC3BBD}"/>
                </a:ext>
              </a:extLst>
            </p:cNvPr>
            <p:cNvSpPr txBox="1"/>
            <p:nvPr/>
          </p:nvSpPr>
          <p:spPr>
            <a:xfrm>
              <a:off x="5613914"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1208</a:t>
              </a:r>
            </a:p>
          </p:txBody>
        </p:sp>
        <p:sp>
          <p:nvSpPr>
            <p:cNvPr id="1935" name="TextBox 1934">
              <a:extLst>
                <a:ext uri="{FF2B5EF4-FFF2-40B4-BE49-F238E27FC236}">
                  <a16:creationId xmlns:a16="http://schemas.microsoft.com/office/drawing/2014/main" id="{E43B2392-8410-FFCD-2CD6-D508D118EB11}"/>
                </a:ext>
              </a:extLst>
            </p:cNvPr>
            <p:cNvSpPr txBox="1"/>
            <p:nvPr/>
          </p:nvSpPr>
          <p:spPr>
            <a:xfrm>
              <a:off x="5835614"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1104</a:t>
              </a:r>
            </a:p>
          </p:txBody>
        </p:sp>
        <p:sp>
          <p:nvSpPr>
            <p:cNvPr id="1936" name="TextBox 1935">
              <a:extLst>
                <a:ext uri="{FF2B5EF4-FFF2-40B4-BE49-F238E27FC236}">
                  <a16:creationId xmlns:a16="http://schemas.microsoft.com/office/drawing/2014/main" id="{20028EFB-776E-E2EC-D9DE-30060FF04323}"/>
                </a:ext>
              </a:extLst>
            </p:cNvPr>
            <p:cNvSpPr txBox="1"/>
            <p:nvPr/>
          </p:nvSpPr>
          <p:spPr>
            <a:xfrm>
              <a:off x="6078635"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992</a:t>
              </a:r>
            </a:p>
          </p:txBody>
        </p:sp>
        <p:sp>
          <p:nvSpPr>
            <p:cNvPr id="1937" name="TextBox 1936">
              <a:extLst>
                <a:ext uri="{FF2B5EF4-FFF2-40B4-BE49-F238E27FC236}">
                  <a16:creationId xmlns:a16="http://schemas.microsoft.com/office/drawing/2014/main" id="{B284D22E-D68F-51FA-6B07-EC410C1A57E6}"/>
                </a:ext>
              </a:extLst>
            </p:cNvPr>
            <p:cNvSpPr txBox="1"/>
            <p:nvPr/>
          </p:nvSpPr>
          <p:spPr>
            <a:xfrm>
              <a:off x="6300335"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901</a:t>
              </a:r>
            </a:p>
          </p:txBody>
        </p:sp>
        <p:sp>
          <p:nvSpPr>
            <p:cNvPr id="1938" name="TextBox 1937">
              <a:extLst>
                <a:ext uri="{FF2B5EF4-FFF2-40B4-BE49-F238E27FC236}">
                  <a16:creationId xmlns:a16="http://schemas.microsoft.com/office/drawing/2014/main" id="{D72FDCC5-2771-906B-29B0-4328E90BB502}"/>
                </a:ext>
              </a:extLst>
            </p:cNvPr>
            <p:cNvSpPr txBox="1"/>
            <p:nvPr/>
          </p:nvSpPr>
          <p:spPr>
            <a:xfrm>
              <a:off x="6522035"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798</a:t>
              </a:r>
            </a:p>
          </p:txBody>
        </p:sp>
        <p:sp>
          <p:nvSpPr>
            <p:cNvPr id="1939" name="TextBox 1938">
              <a:extLst>
                <a:ext uri="{FF2B5EF4-FFF2-40B4-BE49-F238E27FC236}">
                  <a16:creationId xmlns:a16="http://schemas.microsoft.com/office/drawing/2014/main" id="{3B0AE52B-18D9-06CD-F41B-E9981F559468}"/>
                </a:ext>
              </a:extLst>
            </p:cNvPr>
            <p:cNvSpPr txBox="1"/>
            <p:nvPr/>
          </p:nvSpPr>
          <p:spPr>
            <a:xfrm>
              <a:off x="6743736"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706</a:t>
              </a:r>
            </a:p>
          </p:txBody>
        </p:sp>
        <p:sp>
          <p:nvSpPr>
            <p:cNvPr id="1940" name="TextBox 1939">
              <a:extLst>
                <a:ext uri="{FF2B5EF4-FFF2-40B4-BE49-F238E27FC236}">
                  <a16:creationId xmlns:a16="http://schemas.microsoft.com/office/drawing/2014/main" id="{15D2B4E0-5784-B528-C694-628DFF9D01D9}"/>
                </a:ext>
              </a:extLst>
            </p:cNvPr>
            <p:cNvSpPr txBox="1"/>
            <p:nvPr/>
          </p:nvSpPr>
          <p:spPr>
            <a:xfrm>
              <a:off x="6965381"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613</a:t>
              </a:r>
            </a:p>
          </p:txBody>
        </p:sp>
        <p:sp>
          <p:nvSpPr>
            <p:cNvPr id="1941" name="TextBox 1940">
              <a:extLst>
                <a:ext uri="{FF2B5EF4-FFF2-40B4-BE49-F238E27FC236}">
                  <a16:creationId xmlns:a16="http://schemas.microsoft.com/office/drawing/2014/main" id="{7F13AFD3-0508-738F-5D85-FC587584CDEA}"/>
                </a:ext>
              </a:extLst>
            </p:cNvPr>
            <p:cNvSpPr txBox="1"/>
            <p:nvPr/>
          </p:nvSpPr>
          <p:spPr>
            <a:xfrm>
              <a:off x="7187082"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474</a:t>
              </a:r>
            </a:p>
          </p:txBody>
        </p:sp>
        <p:sp>
          <p:nvSpPr>
            <p:cNvPr id="1942" name="TextBox 1941">
              <a:extLst>
                <a:ext uri="{FF2B5EF4-FFF2-40B4-BE49-F238E27FC236}">
                  <a16:creationId xmlns:a16="http://schemas.microsoft.com/office/drawing/2014/main" id="{04AAF80B-B9D9-3AFE-D4B7-967E0BB5D6AE}"/>
                </a:ext>
              </a:extLst>
            </p:cNvPr>
            <p:cNvSpPr txBox="1"/>
            <p:nvPr/>
          </p:nvSpPr>
          <p:spPr>
            <a:xfrm>
              <a:off x="7408784"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351</a:t>
              </a:r>
            </a:p>
          </p:txBody>
        </p:sp>
        <p:sp>
          <p:nvSpPr>
            <p:cNvPr id="1943" name="TextBox 1942">
              <a:extLst>
                <a:ext uri="{FF2B5EF4-FFF2-40B4-BE49-F238E27FC236}">
                  <a16:creationId xmlns:a16="http://schemas.microsoft.com/office/drawing/2014/main" id="{175186F3-1135-2A05-0196-CB43228E2197}"/>
                </a:ext>
              </a:extLst>
            </p:cNvPr>
            <p:cNvSpPr txBox="1"/>
            <p:nvPr/>
          </p:nvSpPr>
          <p:spPr>
            <a:xfrm>
              <a:off x="7630484"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200</a:t>
              </a:r>
            </a:p>
          </p:txBody>
        </p:sp>
        <p:sp>
          <p:nvSpPr>
            <p:cNvPr id="1944" name="TextBox 1943">
              <a:extLst>
                <a:ext uri="{FF2B5EF4-FFF2-40B4-BE49-F238E27FC236}">
                  <a16:creationId xmlns:a16="http://schemas.microsoft.com/office/drawing/2014/main" id="{E52C987F-1B7D-E2EB-9397-540D0276A497}"/>
                </a:ext>
              </a:extLst>
            </p:cNvPr>
            <p:cNvSpPr txBox="1"/>
            <p:nvPr/>
          </p:nvSpPr>
          <p:spPr>
            <a:xfrm>
              <a:off x="4727168"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1349</a:t>
              </a:r>
            </a:p>
          </p:txBody>
        </p:sp>
        <p:sp>
          <p:nvSpPr>
            <p:cNvPr id="1945" name="TextBox 1944">
              <a:extLst>
                <a:ext uri="{FF2B5EF4-FFF2-40B4-BE49-F238E27FC236}">
                  <a16:creationId xmlns:a16="http://schemas.microsoft.com/office/drawing/2014/main" id="{B51A94E4-F99F-0B9A-8BC4-216AC03D1149}"/>
                </a:ext>
              </a:extLst>
            </p:cNvPr>
            <p:cNvSpPr txBox="1"/>
            <p:nvPr/>
          </p:nvSpPr>
          <p:spPr>
            <a:xfrm>
              <a:off x="4948868" y="4663325"/>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1266</a:t>
              </a:r>
            </a:p>
          </p:txBody>
        </p:sp>
        <p:sp>
          <p:nvSpPr>
            <p:cNvPr id="1946" name="TextBox 1945">
              <a:extLst>
                <a:ext uri="{FF2B5EF4-FFF2-40B4-BE49-F238E27FC236}">
                  <a16:creationId xmlns:a16="http://schemas.microsoft.com/office/drawing/2014/main" id="{451AB0F6-033D-A103-A8D4-A23C77ADBCA5}"/>
                </a:ext>
              </a:extLst>
            </p:cNvPr>
            <p:cNvSpPr txBox="1"/>
            <p:nvPr/>
          </p:nvSpPr>
          <p:spPr>
            <a:xfrm>
              <a:off x="5170513"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1250</a:t>
              </a:r>
            </a:p>
          </p:txBody>
        </p:sp>
        <p:sp>
          <p:nvSpPr>
            <p:cNvPr id="1947" name="TextBox 1946">
              <a:extLst>
                <a:ext uri="{FF2B5EF4-FFF2-40B4-BE49-F238E27FC236}">
                  <a16:creationId xmlns:a16="http://schemas.microsoft.com/office/drawing/2014/main" id="{D393048D-C439-274D-C0B3-1646C5D84A84}"/>
                </a:ext>
              </a:extLst>
            </p:cNvPr>
            <p:cNvSpPr txBox="1"/>
            <p:nvPr/>
          </p:nvSpPr>
          <p:spPr>
            <a:xfrm>
              <a:off x="5392214"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1231</a:t>
              </a:r>
            </a:p>
          </p:txBody>
        </p:sp>
        <p:sp>
          <p:nvSpPr>
            <p:cNvPr id="1948" name="TextBox 1947">
              <a:extLst>
                <a:ext uri="{FF2B5EF4-FFF2-40B4-BE49-F238E27FC236}">
                  <a16:creationId xmlns:a16="http://schemas.microsoft.com/office/drawing/2014/main" id="{99C6E0CF-C197-7ED0-F129-0024C1A420FA}"/>
                </a:ext>
              </a:extLst>
            </p:cNvPr>
            <p:cNvSpPr txBox="1"/>
            <p:nvPr/>
          </p:nvSpPr>
          <p:spPr>
            <a:xfrm>
              <a:off x="5613914"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1167</a:t>
              </a:r>
            </a:p>
          </p:txBody>
        </p:sp>
        <p:sp>
          <p:nvSpPr>
            <p:cNvPr id="1949" name="TextBox 1948">
              <a:extLst>
                <a:ext uri="{FF2B5EF4-FFF2-40B4-BE49-F238E27FC236}">
                  <a16:creationId xmlns:a16="http://schemas.microsoft.com/office/drawing/2014/main" id="{B996D384-10B5-531D-124A-2B71D1AA4AE7}"/>
                </a:ext>
              </a:extLst>
            </p:cNvPr>
            <p:cNvSpPr txBox="1"/>
            <p:nvPr/>
          </p:nvSpPr>
          <p:spPr>
            <a:xfrm>
              <a:off x="5835614"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1065</a:t>
              </a:r>
            </a:p>
          </p:txBody>
        </p:sp>
        <p:sp>
          <p:nvSpPr>
            <p:cNvPr id="1950" name="TextBox 1949">
              <a:extLst>
                <a:ext uri="{FF2B5EF4-FFF2-40B4-BE49-F238E27FC236}">
                  <a16:creationId xmlns:a16="http://schemas.microsoft.com/office/drawing/2014/main" id="{F8E407AA-8E47-904F-F808-D6D67FC63ABE}"/>
                </a:ext>
              </a:extLst>
            </p:cNvPr>
            <p:cNvSpPr txBox="1"/>
            <p:nvPr/>
          </p:nvSpPr>
          <p:spPr>
            <a:xfrm>
              <a:off x="6078635"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974</a:t>
              </a:r>
            </a:p>
          </p:txBody>
        </p:sp>
        <p:sp>
          <p:nvSpPr>
            <p:cNvPr id="1951" name="TextBox 1950">
              <a:extLst>
                <a:ext uri="{FF2B5EF4-FFF2-40B4-BE49-F238E27FC236}">
                  <a16:creationId xmlns:a16="http://schemas.microsoft.com/office/drawing/2014/main" id="{5E1B6F91-F237-C47E-AC64-C687C60EA771}"/>
                </a:ext>
              </a:extLst>
            </p:cNvPr>
            <p:cNvSpPr txBox="1"/>
            <p:nvPr/>
          </p:nvSpPr>
          <p:spPr>
            <a:xfrm>
              <a:off x="6300335"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896</a:t>
              </a:r>
            </a:p>
          </p:txBody>
        </p:sp>
        <p:sp>
          <p:nvSpPr>
            <p:cNvPr id="1952" name="TextBox 1951">
              <a:extLst>
                <a:ext uri="{FF2B5EF4-FFF2-40B4-BE49-F238E27FC236}">
                  <a16:creationId xmlns:a16="http://schemas.microsoft.com/office/drawing/2014/main" id="{091B6E5C-A999-B83C-587C-F3CA98883FC1}"/>
                </a:ext>
              </a:extLst>
            </p:cNvPr>
            <p:cNvSpPr txBox="1"/>
            <p:nvPr/>
          </p:nvSpPr>
          <p:spPr>
            <a:xfrm>
              <a:off x="6522035"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785</a:t>
              </a:r>
            </a:p>
          </p:txBody>
        </p:sp>
        <p:sp>
          <p:nvSpPr>
            <p:cNvPr id="1953" name="TextBox 1952">
              <a:extLst>
                <a:ext uri="{FF2B5EF4-FFF2-40B4-BE49-F238E27FC236}">
                  <a16:creationId xmlns:a16="http://schemas.microsoft.com/office/drawing/2014/main" id="{B1FA674C-8C70-8EF1-D0A0-C581EC408E59}"/>
                </a:ext>
              </a:extLst>
            </p:cNvPr>
            <p:cNvSpPr txBox="1"/>
            <p:nvPr/>
          </p:nvSpPr>
          <p:spPr>
            <a:xfrm>
              <a:off x="6743736"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705</a:t>
              </a:r>
            </a:p>
          </p:txBody>
        </p:sp>
        <p:sp>
          <p:nvSpPr>
            <p:cNvPr id="1954" name="TextBox 1953">
              <a:extLst>
                <a:ext uri="{FF2B5EF4-FFF2-40B4-BE49-F238E27FC236}">
                  <a16:creationId xmlns:a16="http://schemas.microsoft.com/office/drawing/2014/main" id="{D60FD83D-81B0-9448-7750-E9EA4185E248}"/>
                </a:ext>
              </a:extLst>
            </p:cNvPr>
            <p:cNvSpPr txBox="1"/>
            <p:nvPr/>
          </p:nvSpPr>
          <p:spPr>
            <a:xfrm>
              <a:off x="6965381"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617</a:t>
              </a:r>
            </a:p>
          </p:txBody>
        </p:sp>
        <p:sp>
          <p:nvSpPr>
            <p:cNvPr id="1955" name="TextBox 1954">
              <a:extLst>
                <a:ext uri="{FF2B5EF4-FFF2-40B4-BE49-F238E27FC236}">
                  <a16:creationId xmlns:a16="http://schemas.microsoft.com/office/drawing/2014/main" id="{8A07F2C5-53B5-2EC6-D470-10601D696FB8}"/>
                </a:ext>
              </a:extLst>
            </p:cNvPr>
            <p:cNvSpPr txBox="1"/>
            <p:nvPr/>
          </p:nvSpPr>
          <p:spPr>
            <a:xfrm>
              <a:off x="7187082"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467</a:t>
              </a:r>
            </a:p>
          </p:txBody>
        </p:sp>
        <p:sp>
          <p:nvSpPr>
            <p:cNvPr id="1956" name="TextBox 1955">
              <a:extLst>
                <a:ext uri="{FF2B5EF4-FFF2-40B4-BE49-F238E27FC236}">
                  <a16:creationId xmlns:a16="http://schemas.microsoft.com/office/drawing/2014/main" id="{BCA83BDE-9B13-7074-FB69-82224A671E15}"/>
                </a:ext>
              </a:extLst>
            </p:cNvPr>
            <p:cNvSpPr txBox="1"/>
            <p:nvPr/>
          </p:nvSpPr>
          <p:spPr>
            <a:xfrm>
              <a:off x="7408784"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319</a:t>
              </a:r>
            </a:p>
          </p:txBody>
        </p:sp>
        <p:sp>
          <p:nvSpPr>
            <p:cNvPr id="1957" name="TextBox 1956">
              <a:extLst>
                <a:ext uri="{FF2B5EF4-FFF2-40B4-BE49-F238E27FC236}">
                  <a16:creationId xmlns:a16="http://schemas.microsoft.com/office/drawing/2014/main" id="{C87AAB48-EC30-AD8D-DCDE-1A654850D398}"/>
                </a:ext>
              </a:extLst>
            </p:cNvPr>
            <p:cNvSpPr txBox="1"/>
            <p:nvPr/>
          </p:nvSpPr>
          <p:spPr>
            <a:xfrm>
              <a:off x="7630484"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164</a:t>
              </a:r>
            </a:p>
          </p:txBody>
        </p:sp>
        <p:sp>
          <p:nvSpPr>
            <p:cNvPr id="1958" name="TextBox 1957">
              <a:extLst>
                <a:ext uri="{FF2B5EF4-FFF2-40B4-BE49-F238E27FC236}">
                  <a16:creationId xmlns:a16="http://schemas.microsoft.com/office/drawing/2014/main" id="{0D25D04A-1576-CF9E-0377-51D4AB01E2A9}"/>
                </a:ext>
              </a:extLst>
            </p:cNvPr>
            <p:cNvSpPr txBox="1"/>
            <p:nvPr/>
          </p:nvSpPr>
          <p:spPr>
            <a:xfrm>
              <a:off x="4727168"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1290</a:t>
              </a:r>
            </a:p>
          </p:txBody>
        </p:sp>
        <p:sp>
          <p:nvSpPr>
            <p:cNvPr id="1959" name="TextBox 1958">
              <a:extLst>
                <a:ext uri="{FF2B5EF4-FFF2-40B4-BE49-F238E27FC236}">
                  <a16:creationId xmlns:a16="http://schemas.microsoft.com/office/drawing/2014/main" id="{F350BDF5-7C85-72D9-B0B4-18D0F39B5934}"/>
                </a:ext>
              </a:extLst>
            </p:cNvPr>
            <p:cNvSpPr txBox="1"/>
            <p:nvPr/>
          </p:nvSpPr>
          <p:spPr>
            <a:xfrm>
              <a:off x="4165629" y="4663327"/>
              <a:ext cx="508687" cy="99064"/>
            </a:xfrm>
            <a:prstGeom prst="rect">
              <a:avLst/>
            </a:prstGeom>
            <a:noFill/>
          </p:spPr>
          <p:txBody>
            <a:bodyPr wrap="none" lIns="0" tIns="0" rIns="0" bIns="0" rtlCol="0">
              <a:spAutoFit/>
            </a:bodyPr>
            <a:lstStyle/>
            <a:p>
              <a:pPr algn="r"/>
              <a:r>
                <a:rPr lang="en-GB" sz="450">
                  <a:ln/>
                  <a:solidFill>
                    <a:schemeClr val="accent6"/>
                  </a:solidFill>
                  <a:latin typeface="Arial" panose="020B0604020202020204" pitchFamily="34" charset="0"/>
                  <a:cs typeface="Arial" panose="020B0604020202020204" pitchFamily="34" charset="0"/>
                  <a:sym typeface="Arial"/>
                  <a:rtl val="0"/>
                </a:rPr>
                <a:t>ASUN: Lacune</a:t>
              </a:r>
            </a:p>
          </p:txBody>
        </p:sp>
        <p:sp>
          <p:nvSpPr>
            <p:cNvPr id="1960" name="TextBox 1959">
              <a:extLst>
                <a:ext uri="{FF2B5EF4-FFF2-40B4-BE49-F238E27FC236}">
                  <a16:creationId xmlns:a16="http://schemas.microsoft.com/office/drawing/2014/main" id="{C2E9041A-4473-BE79-CB2C-886716EA5CC4}"/>
                </a:ext>
              </a:extLst>
            </p:cNvPr>
            <p:cNvSpPr txBox="1"/>
            <p:nvPr/>
          </p:nvSpPr>
          <p:spPr>
            <a:xfrm>
              <a:off x="4178453" y="4521209"/>
              <a:ext cx="495863" cy="99064"/>
            </a:xfrm>
            <a:prstGeom prst="rect">
              <a:avLst/>
            </a:prstGeom>
            <a:noFill/>
          </p:spPr>
          <p:txBody>
            <a:bodyPr wrap="none" lIns="0" tIns="0" rIns="0" bIns="0" rtlCol="0">
              <a:spAutoFit/>
            </a:bodyPr>
            <a:lstStyle/>
            <a:p>
              <a:pPr algn="r"/>
              <a:r>
                <a:rPr lang="en-GB" sz="450">
                  <a:ln/>
                  <a:solidFill>
                    <a:schemeClr val="bg1">
                      <a:lumMod val="50000"/>
                    </a:schemeClr>
                  </a:solidFill>
                  <a:latin typeface="Arial" panose="020B0604020202020204" pitchFamily="34" charset="0"/>
                  <a:cs typeface="Arial" panose="020B0604020202020204" pitchFamily="34" charset="0"/>
                  <a:sym typeface="Arial"/>
                  <a:rtl val="0"/>
                </a:rPr>
                <a:t>PLCB: Lacune</a:t>
              </a:r>
            </a:p>
          </p:txBody>
        </p:sp>
        <p:sp>
          <p:nvSpPr>
            <p:cNvPr id="1961" name="Freeform 1960">
              <a:extLst>
                <a:ext uri="{FF2B5EF4-FFF2-40B4-BE49-F238E27FC236}">
                  <a16:creationId xmlns:a16="http://schemas.microsoft.com/office/drawing/2014/main" id="{1EFEBF17-C0F2-7B96-1006-9E0BC359A180}"/>
                </a:ext>
              </a:extLst>
            </p:cNvPr>
            <p:cNvSpPr/>
            <p:nvPr/>
          </p:nvSpPr>
          <p:spPr>
            <a:xfrm>
              <a:off x="4734382" y="2185640"/>
              <a:ext cx="3060195" cy="1690577"/>
            </a:xfrm>
            <a:custGeom>
              <a:avLst/>
              <a:gdLst>
                <a:gd name="csX0" fmla="*/ 0 w 3060195"/>
                <a:gd name="csY0" fmla="*/ 0 h 1690577"/>
                <a:gd name="csX1" fmla="*/ 0 w 3060195"/>
                <a:gd name="csY1" fmla="*/ 1690577 h 1690577"/>
                <a:gd name="csX2" fmla="*/ 3060196 w 3060195"/>
                <a:gd name="csY2" fmla="*/ 1690577 h 1690577"/>
              </a:gdLst>
              <a:ahLst/>
              <a:cxnLst>
                <a:cxn ang="0">
                  <a:pos x="csX0" y="csY0"/>
                </a:cxn>
                <a:cxn ang="0">
                  <a:pos x="csX1" y="csY1"/>
                </a:cxn>
                <a:cxn ang="0">
                  <a:pos x="csX2" y="csY2"/>
                </a:cxn>
              </a:cxnLst>
              <a:rect l="l" t="t" r="r" b="b"/>
              <a:pathLst>
                <a:path w="3060195" h="1690577">
                  <a:moveTo>
                    <a:pt x="0" y="0"/>
                  </a:moveTo>
                  <a:lnTo>
                    <a:pt x="0" y="1690577"/>
                  </a:lnTo>
                  <a:lnTo>
                    <a:pt x="3060196" y="1690577"/>
                  </a:lnTo>
                </a:path>
              </a:pathLst>
            </a:custGeom>
            <a:noFill/>
            <a:ln w="9525" cap="flat">
              <a:solidFill>
                <a:schemeClr val="tx2"/>
              </a:solidFill>
              <a:prstDash val="solid"/>
              <a:miter/>
            </a:ln>
          </p:spPr>
          <p:txBody>
            <a:bodyPr/>
            <a:lstStyle/>
            <a:p>
              <a:endParaRPr lang="en-US"/>
            </a:p>
          </p:txBody>
        </p:sp>
        <p:sp>
          <p:nvSpPr>
            <p:cNvPr id="1962" name="Freeform 1961">
              <a:extLst>
                <a:ext uri="{FF2B5EF4-FFF2-40B4-BE49-F238E27FC236}">
                  <a16:creationId xmlns:a16="http://schemas.microsoft.com/office/drawing/2014/main" id="{553883DA-6959-C252-E3E0-7AAFB65923DA}"/>
                </a:ext>
              </a:extLst>
            </p:cNvPr>
            <p:cNvSpPr/>
            <p:nvPr/>
          </p:nvSpPr>
          <p:spPr>
            <a:xfrm>
              <a:off x="4693359" y="2218627"/>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3" name="Freeform 1962">
              <a:extLst>
                <a:ext uri="{FF2B5EF4-FFF2-40B4-BE49-F238E27FC236}">
                  <a16:creationId xmlns:a16="http://schemas.microsoft.com/office/drawing/2014/main" id="{8BD7FE28-FA19-FFB1-2614-D9BB7AF938B9}"/>
                </a:ext>
              </a:extLst>
            </p:cNvPr>
            <p:cNvSpPr/>
            <p:nvPr/>
          </p:nvSpPr>
          <p:spPr>
            <a:xfrm>
              <a:off x="4693359" y="2453783"/>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4" name="Freeform 1963">
              <a:extLst>
                <a:ext uri="{FF2B5EF4-FFF2-40B4-BE49-F238E27FC236}">
                  <a16:creationId xmlns:a16="http://schemas.microsoft.com/office/drawing/2014/main" id="{724100B7-6BE9-EBBE-CEA8-D1AEE2F3D51F}"/>
                </a:ext>
              </a:extLst>
            </p:cNvPr>
            <p:cNvSpPr/>
            <p:nvPr/>
          </p:nvSpPr>
          <p:spPr>
            <a:xfrm>
              <a:off x="4693359" y="2688939"/>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5" name="Freeform 1964">
              <a:extLst>
                <a:ext uri="{FF2B5EF4-FFF2-40B4-BE49-F238E27FC236}">
                  <a16:creationId xmlns:a16="http://schemas.microsoft.com/office/drawing/2014/main" id="{BB598846-4165-8EA9-4527-48CD6E43832F}"/>
                </a:ext>
              </a:extLst>
            </p:cNvPr>
            <p:cNvSpPr/>
            <p:nvPr/>
          </p:nvSpPr>
          <p:spPr>
            <a:xfrm>
              <a:off x="4693359" y="2924095"/>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6" name="Freeform 1965">
              <a:extLst>
                <a:ext uri="{FF2B5EF4-FFF2-40B4-BE49-F238E27FC236}">
                  <a16:creationId xmlns:a16="http://schemas.microsoft.com/office/drawing/2014/main" id="{B5BC67D6-0725-FF2C-D547-325F2FA03217}"/>
                </a:ext>
              </a:extLst>
            </p:cNvPr>
            <p:cNvSpPr/>
            <p:nvPr/>
          </p:nvSpPr>
          <p:spPr>
            <a:xfrm>
              <a:off x="4693359" y="3159251"/>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7" name="Freeform 1966">
              <a:extLst>
                <a:ext uri="{FF2B5EF4-FFF2-40B4-BE49-F238E27FC236}">
                  <a16:creationId xmlns:a16="http://schemas.microsoft.com/office/drawing/2014/main" id="{4FE60A17-C919-8B98-3003-2EC88F16ECDD}"/>
                </a:ext>
              </a:extLst>
            </p:cNvPr>
            <p:cNvSpPr/>
            <p:nvPr/>
          </p:nvSpPr>
          <p:spPr>
            <a:xfrm>
              <a:off x="4693359" y="3394461"/>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8" name="Freeform 1967">
              <a:extLst>
                <a:ext uri="{FF2B5EF4-FFF2-40B4-BE49-F238E27FC236}">
                  <a16:creationId xmlns:a16="http://schemas.microsoft.com/office/drawing/2014/main" id="{030F64B3-26E1-EFCC-5BB9-3C1C66A11D0B}"/>
                </a:ext>
              </a:extLst>
            </p:cNvPr>
            <p:cNvSpPr/>
            <p:nvPr/>
          </p:nvSpPr>
          <p:spPr>
            <a:xfrm>
              <a:off x="4693359" y="3629617"/>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69" name="Freeform 1968">
              <a:extLst>
                <a:ext uri="{FF2B5EF4-FFF2-40B4-BE49-F238E27FC236}">
                  <a16:creationId xmlns:a16="http://schemas.microsoft.com/office/drawing/2014/main" id="{22437AEA-2BA0-8884-ACB4-5939303A09E5}"/>
                </a:ext>
              </a:extLst>
            </p:cNvPr>
            <p:cNvSpPr/>
            <p:nvPr/>
          </p:nvSpPr>
          <p:spPr>
            <a:xfrm>
              <a:off x="4693359" y="3864773"/>
              <a:ext cx="41023" cy="0"/>
            </a:xfrm>
            <a:custGeom>
              <a:avLst/>
              <a:gdLst>
                <a:gd name="csX0" fmla="*/ 41024 w 41023"/>
                <a:gd name="csY0" fmla="*/ 0 h 5372"/>
                <a:gd name="csX1" fmla="*/ 0 w 41023"/>
                <a:gd name="csY1" fmla="*/ 0 h 5372"/>
              </a:gdLst>
              <a:ahLst/>
              <a:cxnLst>
                <a:cxn ang="0">
                  <a:pos x="csX0" y="csY0"/>
                </a:cxn>
                <a:cxn ang="0">
                  <a:pos x="csX1" y="csY1"/>
                </a:cxn>
              </a:cxnLst>
              <a:rect l="l" t="t" r="r" b="b"/>
              <a:pathLst>
                <a:path w="41023" h="5372">
                  <a:moveTo>
                    <a:pt x="41024" y="0"/>
                  </a:moveTo>
                  <a:lnTo>
                    <a:pt x="0" y="0"/>
                  </a:lnTo>
                </a:path>
              </a:pathLst>
            </a:custGeom>
            <a:ln w="9525" cap="flat">
              <a:solidFill>
                <a:schemeClr val="tx2"/>
              </a:solidFill>
              <a:prstDash val="solid"/>
              <a:miter/>
            </a:ln>
          </p:spPr>
          <p:txBody>
            <a:bodyPr/>
            <a:lstStyle/>
            <a:p>
              <a:endParaRPr lang="en-US"/>
            </a:p>
          </p:txBody>
        </p:sp>
        <p:sp>
          <p:nvSpPr>
            <p:cNvPr id="1970" name="Freeform 1969">
              <a:extLst>
                <a:ext uri="{FF2B5EF4-FFF2-40B4-BE49-F238E27FC236}">
                  <a16:creationId xmlns:a16="http://schemas.microsoft.com/office/drawing/2014/main" id="{DC2BF8D5-AD7D-F1F1-49EE-C3D592B45DDD}"/>
                </a:ext>
              </a:extLst>
            </p:cNvPr>
            <p:cNvSpPr/>
            <p:nvPr/>
          </p:nvSpPr>
          <p:spPr>
            <a:xfrm>
              <a:off x="4812661"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1" name="Freeform 1970">
              <a:extLst>
                <a:ext uri="{FF2B5EF4-FFF2-40B4-BE49-F238E27FC236}">
                  <a16:creationId xmlns:a16="http://schemas.microsoft.com/office/drawing/2014/main" id="{9FE91572-1629-E747-C290-6465FD5F9A83}"/>
                </a:ext>
              </a:extLst>
            </p:cNvPr>
            <p:cNvSpPr/>
            <p:nvPr/>
          </p:nvSpPr>
          <p:spPr>
            <a:xfrm>
              <a:off x="5034361"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2" name="Freeform 1971">
              <a:extLst>
                <a:ext uri="{FF2B5EF4-FFF2-40B4-BE49-F238E27FC236}">
                  <a16:creationId xmlns:a16="http://schemas.microsoft.com/office/drawing/2014/main" id="{6E6EC9EB-E39A-9A54-A81C-8A35E01C16A0}"/>
                </a:ext>
              </a:extLst>
            </p:cNvPr>
            <p:cNvSpPr/>
            <p:nvPr/>
          </p:nvSpPr>
          <p:spPr>
            <a:xfrm>
              <a:off x="5256008"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3" name="Freeform 1972">
              <a:extLst>
                <a:ext uri="{FF2B5EF4-FFF2-40B4-BE49-F238E27FC236}">
                  <a16:creationId xmlns:a16="http://schemas.microsoft.com/office/drawing/2014/main" id="{99513D70-B1CF-2029-A9E2-8D8449B9BFE3}"/>
                </a:ext>
              </a:extLst>
            </p:cNvPr>
            <p:cNvSpPr/>
            <p:nvPr/>
          </p:nvSpPr>
          <p:spPr>
            <a:xfrm>
              <a:off x="5477708"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4" name="Freeform 1973">
              <a:extLst>
                <a:ext uri="{FF2B5EF4-FFF2-40B4-BE49-F238E27FC236}">
                  <a16:creationId xmlns:a16="http://schemas.microsoft.com/office/drawing/2014/main" id="{47D381EA-5E51-2437-04BA-617ACCA58183}"/>
                </a:ext>
              </a:extLst>
            </p:cNvPr>
            <p:cNvSpPr/>
            <p:nvPr/>
          </p:nvSpPr>
          <p:spPr>
            <a:xfrm>
              <a:off x="5699408"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5" name="Freeform 1974">
              <a:extLst>
                <a:ext uri="{FF2B5EF4-FFF2-40B4-BE49-F238E27FC236}">
                  <a16:creationId xmlns:a16="http://schemas.microsoft.com/office/drawing/2014/main" id="{8580B6FD-D619-33C5-44C4-CA32E0096378}"/>
                </a:ext>
              </a:extLst>
            </p:cNvPr>
            <p:cNvSpPr/>
            <p:nvPr/>
          </p:nvSpPr>
          <p:spPr>
            <a:xfrm>
              <a:off x="5921108"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6" name="Freeform 1975">
              <a:extLst>
                <a:ext uri="{FF2B5EF4-FFF2-40B4-BE49-F238E27FC236}">
                  <a16:creationId xmlns:a16="http://schemas.microsoft.com/office/drawing/2014/main" id="{2DB50A5A-56F1-C11D-D062-8C89DF74686B}"/>
                </a:ext>
              </a:extLst>
            </p:cNvPr>
            <p:cNvSpPr/>
            <p:nvPr/>
          </p:nvSpPr>
          <p:spPr>
            <a:xfrm>
              <a:off x="6142755"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7" name="Freeform 1976">
              <a:extLst>
                <a:ext uri="{FF2B5EF4-FFF2-40B4-BE49-F238E27FC236}">
                  <a16:creationId xmlns:a16="http://schemas.microsoft.com/office/drawing/2014/main" id="{1A5D19BD-09B5-2832-2360-ECC09639D150}"/>
                </a:ext>
              </a:extLst>
            </p:cNvPr>
            <p:cNvSpPr/>
            <p:nvPr/>
          </p:nvSpPr>
          <p:spPr>
            <a:xfrm>
              <a:off x="6364455"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8" name="Freeform 1977">
              <a:extLst>
                <a:ext uri="{FF2B5EF4-FFF2-40B4-BE49-F238E27FC236}">
                  <a16:creationId xmlns:a16="http://schemas.microsoft.com/office/drawing/2014/main" id="{7A8670D2-11C9-5E57-9C32-0A7B58F40184}"/>
                </a:ext>
              </a:extLst>
            </p:cNvPr>
            <p:cNvSpPr/>
            <p:nvPr/>
          </p:nvSpPr>
          <p:spPr>
            <a:xfrm>
              <a:off x="6586155"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79" name="Freeform 1978">
              <a:extLst>
                <a:ext uri="{FF2B5EF4-FFF2-40B4-BE49-F238E27FC236}">
                  <a16:creationId xmlns:a16="http://schemas.microsoft.com/office/drawing/2014/main" id="{53F03010-B213-8A1B-7DF5-C3BAEFEDD8CE}"/>
                </a:ext>
              </a:extLst>
            </p:cNvPr>
            <p:cNvSpPr/>
            <p:nvPr/>
          </p:nvSpPr>
          <p:spPr>
            <a:xfrm>
              <a:off x="6807856"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80" name="Freeform 1979">
              <a:extLst>
                <a:ext uri="{FF2B5EF4-FFF2-40B4-BE49-F238E27FC236}">
                  <a16:creationId xmlns:a16="http://schemas.microsoft.com/office/drawing/2014/main" id="{024128D6-EB27-8587-5DB9-9D808D744DF2}"/>
                </a:ext>
              </a:extLst>
            </p:cNvPr>
            <p:cNvSpPr/>
            <p:nvPr/>
          </p:nvSpPr>
          <p:spPr>
            <a:xfrm>
              <a:off x="7029502"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81" name="Freeform 1980">
              <a:extLst>
                <a:ext uri="{FF2B5EF4-FFF2-40B4-BE49-F238E27FC236}">
                  <a16:creationId xmlns:a16="http://schemas.microsoft.com/office/drawing/2014/main" id="{3F81EE5E-507E-E00D-D65E-0C59D301CAB8}"/>
                </a:ext>
              </a:extLst>
            </p:cNvPr>
            <p:cNvSpPr/>
            <p:nvPr/>
          </p:nvSpPr>
          <p:spPr>
            <a:xfrm>
              <a:off x="7251202"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82" name="Freeform 1981">
              <a:extLst>
                <a:ext uri="{FF2B5EF4-FFF2-40B4-BE49-F238E27FC236}">
                  <a16:creationId xmlns:a16="http://schemas.microsoft.com/office/drawing/2014/main" id="{10DD6481-018B-BAD4-CAD8-AE429D52A973}"/>
                </a:ext>
              </a:extLst>
            </p:cNvPr>
            <p:cNvSpPr/>
            <p:nvPr/>
          </p:nvSpPr>
          <p:spPr>
            <a:xfrm>
              <a:off x="7472903"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83" name="Freeform 1982">
              <a:extLst>
                <a:ext uri="{FF2B5EF4-FFF2-40B4-BE49-F238E27FC236}">
                  <a16:creationId xmlns:a16="http://schemas.microsoft.com/office/drawing/2014/main" id="{CB396C97-E0F7-F806-AD11-6A8C8972AE97}"/>
                </a:ext>
              </a:extLst>
            </p:cNvPr>
            <p:cNvSpPr/>
            <p:nvPr/>
          </p:nvSpPr>
          <p:spPr>
            <a:xfrm>
              <a:off x="7694603" y="3876217"/>
              <a:ext cx="0" cy="40938"/>
            </a:xfrm>
            <a:custGeom>
              <a:avLst/>
              <a:gdLst>
                <a:gd name="csX0" fmla="*/ 0 w 5383"/>
                <a:gd name="csY0" fmla="*/ 0 h 40938"/>
                <a:gd name="csX1" fmla="*/ 0 w 5383"/>
                <a:gd name="csY1" fmla="*/ 40939 h 40938"/>
              </a:gdLst>
              <a:ahLst/>
              <a:cxnLst>
                <a:cxn ang="0">
                  <a:pos x="csX0" y="csY0"/>
                </a:cxn>
                <a:cxn ang="0">
                  <a:pos x="csX1" y="csY1"/>
                </a:cxn>
              </a:cxnLst>
              <a:rect l="l" t="t" r="r" b="b"/>
              <a:pathLst>
                <a:path w="5383" h="40938">
                  <a:moveTo>
                    <a:pt x="0" y="0"/>
                  </a:moveTo>
                  <a:lnTo>
                    <a:pt x="0" y="40939"/>
                  </a:lnTo>
                </a:path>
              </a:pathLst>
            </a:custGeom>
            <a:ln w="9525" cap="flat">
              <a:solidFill>
                <a:schemeClr val="tx2"/>
              </a:solidFill>
              <a:prstDash val="solid"/>
              <a:miter/>
            </a:ln>
          </p:spPr>
          <p:txBody>
            <a:bodyPr/>
            <a:lstStyle/>
            <a:p>
              <a:endParaRPr lang="en-US"/>
            </a:p>
          </p:txBody>
        </p:sp>
        <p:sp>
          <p:nvSpPr>
            <p:cNvPr id="1984" name="Freeform 1983">
              <a:extLst>
                <a:ext uri="{FF2B5EF4-FFF2-40B4-BE49-F238E27FC236}">
                  <a16:creationId xmlns:a16="http://schemas.microsoft.com/office/drawing/2014/main" id="{CB7313DC-4AC9-9517-F589-B1E932526548}"/>
                </a:ext>
              </a:extLst>
            </p:cNvPr>
            <p:cNvSpPr/>
            <p:nvPr/>
          </p:nvSpPr>
          <p:spPr>
            <a:xfrm>
              <a:off x="4811530" y="2918347"/>
              <a:ext cx="2959574" cy="945728"/>
            </a:xfrm>
            <a:custGeom>
              <a:avLst/>
              <a:gdLst>
                <a:gd name="csX0" fmla="*/ 0 w 2959574"/>
                <a:gd name="csY0" fmla="*/ 945728 h 945728"/>
                <a:gd name="csX1" fmla="*/ 10606 w 2959574"/>
                <a:gd name="csY1" fmla="*/ 945728 h 945728"/>
                <a:gd name="csX2" fmla="*/ 10606 w 2959574"/>
                <a:gd name="csY2" fmla="*/ 913493 h 945728"/>
                <a:gd name="csX3" fmla="*/ 19220 w 2959574"/>
                <a:gd name="csY3" fmla="*/ 913493 h 945728"/>
                <a:gd name="csX4" fmla="*/ 19220 w 2959574"/>
                <a:gd name="csY4" fmla="*/ 891412 h 945728"/>
                <a:gd name="csX5" fmla="*/ 27080 w 2959574"/>
                <a:gd name="csY5" fmla="*/ 891412 h 945728"/>
                <a:gd name="csX6" fmla="*/ 27080 w 2959574"/>
                <a:gd name="csY6" fmla="*/ 874811 h 945728"/>
                <a:gd name="csX7" fmla="*/ 35102 w 2959574"/>
                <a:gd name="csY7" fmla="*/ 874811 h 945728"/>
                <a:gd name="csX8" fmla="*/ 35102 w 2959574"/>
                <a:gd name="csY8" fmla="*/ 865839 h 945728"/>
                <a:gd name="csX9" fmla="*/ 39732 w 2959574"/>
                <a:gd name="csY9" fmla="*/ 865839 h 945728"/>
                <a:gd name="csX10" fmla="*/ 39732 w 2959574"/>
                <a:gd name="csY10" fmla="*/ 858102 h 945728"/>
                <a:gd name="csX11" fmla="*/ 52114 w 2959574"/>
                <a:gd name="csY11" fmla="*/ 858102 h 945728"/>
                <a:gd name="csX12" fmla="*/ 52114 w 2959574"/>
                <a:gd name="csY12" fmla="*/ 838224 h 945728"/>
                <a:gd name="csX13" fmla="*/ 64604 w 2959574"/>
                <a:gd name="csY13" fmla="*/ 838224 h 945728"/>
                <a:gd name="csX14" fmla="*/ 64604 w 2959574"/>
                <a:gd name="csY14" fmla="*/ 821354 h 945728"/>
                <a:gd name="csX15" fmla="*/ 89908 w 2959574"/>
                <a:gd name="csY15" fmla="*/ 821354 h 945728"/>
                <a:gd name="csX16" fmla="*/ 89908 w 2959574"/>
                <a:gd name="csY16" fmla="*/ 813026 h 945728"/>
                <a:gd name="csX17" fmla="*/ 93030 w 2959574"/>
                <a:gd name="csY17" fmla="*/ 813026 h 945728"/>
                <a:gd name="csX18" fmla="*/ 93030 w 2959574"/>
                <a:gd name="csY18" fmla="*/ 804377 h 945728"/>
                <a:gd name="csX19" fmla="*/ 97552 w 2959574"/>
                <a:gd name="csY19" fmla="*/ 804377 h 945728"/>
                <a:gd name="csX20" fmla="*/ 97552 w 2959574"/>
                <a:gd name="csY20" fmla="*/ 796425 h 945728"/>
                <a:gd name="csX21" fmla="*/ 109666 w 2959574"/>
                <a:gd name="csY21" fmla="*/ 796425 h 945728"/>
                <a:gd name="csX22" fmla="*/ 109666 w 2959574"/>
                <a:gd name="csY22" fmla="*/ 779824 h 945728"/>
                <a:gd name="csX23" fmla="*/ 130231 w 2959574"/>
                <a:gd name="csY23" fmla="*/ 779824 h 945728"/>
                <a:gd name="csX24" fmla="*/ 130231 w 2959574"/>
                <a:gd name="csY24" fmla="*/ 767951 h 945728"/>
                <a:gd name="csX25" fmla="*/ 158873 w 2959574"/>
                <a:gd name="csY25" fmla="*/ 767951 h 945728"/>
                <a:gd name="csX26" fmla="*/ 158873 w 2959574"/>
                <a:gd name="csY26" fmla="*/ 759301 h 945728"/>
                <a:gd name="csX27" fmla="*/ 163341 w 2959574"/>
                <a:gd name="csY27" fmla="*/ 759301 h 945728"/>
                <a:gd name="csX28" fmla="*/ 163341 w 2959574"/>
                <a:gd name="csY28" fmla="*/ 750974 h 945728"/>
                <a:gd name="csX29" fmla="*/ 179761 w 2959574"/>
                <a:gd name="csY29" fmla="*/ 750974 h 945728"/>
                <a:gd name="csX30" fmla="*/ 179761 w 2959574"/>
                <a:gd name="csY30" fmla="*/ 742969 h 945728"/>
                <a:gd name="csX31" fmla="*/ 192521 w 2959574"/>
                <a:gd name="csY31" fmla="*/ 742969 h 945728"/>
                <a:gd name="csX32" fmla="*/ 192521 w 2959574"/>
                <a:gd name="csY32" fmla="*/ 733029 h 945728"/>
                <a:gd name="csX33" fmla="*/ 196774 w 2959574"/>
                <a:gd name="csY33" fmla="*/ 733029 h 945728"/>
                <a:gd name="csX34" fmla="*/ 196774 w 2959574"/>
                <a:gd name="csY34" fmla="*/ 710250 h 945728"/>
                <a:gd name="csX35" fmla="*/ 213033 w 2959574"/>
                <a:gd name="csY35" fmla="*/ 710250 h 945728"/>
                <a:gd name="csX36" fmla="*/ 213033 w 2959574"/>
                <a:gd name="csY36" fmla="*/ 701761 h 945728"/>
                <a:gd name="csX37" fmla="*/ 221270 w 2959574"/>
                <a:gd name="csY37" fmla="*/ 701761 h 945728"/>
                <a:gd name="csX38" fmla="*/ 221270 w 2959574"/>
                <a:gd name="csY38" fmla="*/ 689404 h 945728"/>
                <a:gd name="csX39" fmla="*/ 242051 w 2959574"/>
                <a:gd name="csY39" fmla="*/ 689404 h 945728"/>
                <a:gd name="csX40" fmla="*/ 242051 w 2959574"/>
                <a:gd name="csY40" fmla="*/ 681775 h 945728"/>
                <a:gd name="csX41" fmla="*/ 262078 w 2959574"/>
                <a:gd name="csY41" fmla="*/ 681775 h 945728"/>
                <a:gd name="csX42" fmla="*/ 262078 w 2959574"/>
                <a:gd name="csY42" fmla="*/ 673287 h 945728"/>
                <a:gd name="csX43" fmla="*/ 270961 w 2959574"/>
                <a:gd name="csY43" fmla="*/ 673287 h 945728"/>
                <a:gd name="csX44" fmla="*/ 270961 w 2959574"/>
                <a:gd name="csY44" fmla="*/ 662004 h 945728"/>
                <a:gd name="csX45" fmla="*/ 275214 w 2959574"/>
                <a:gd name="csY45" fmla="*/ 662004 h 945728"/>
                <a:gd name="csX46" fmla="*/ 275214 w 2959574"/>
                <a:gd name="csY46" fmla="*/ 656578 h 945728"/>
                <a:gd name="csX47" fmla="*/ 303748 w 2959574"/>
                <a:gd name="csY47" fmla="*/ 656578 h 945728"/>
                <a:gd name="csX48" fmla="*/ 303748 w 2959574"/>
                <a:gd name="csY48" fmla="*/ 648681 h 945728"/>
                <a:gd name="csX49" fmla="*/ 312254 w 2959574"/>
                <a:gd name="csY49" fmla="*/ 648681 h 945728"/>
                <a:gd name="csX50" fmla="*/ 312254 w 2959574"/>
                <a:gd name="csY50" fmla="*/ 640084 h 945728"/>
                <a:gd name="csX51" fmla="*/ 341164 w 2959574"/>
                <a:gd name="csY51" fmla="*/ 640084 h 945728"/>
                <a:gd name="csX52" fmla="*/ 341164 w 2959574"/>
                <a:gd name="csY52" fmla="*/ 632455 h 945728"/>
                <a:gd name="csX53" fmla="*/ 357154 w 2959574"/>
                <a:gd name="csY53" fmla="*/ 632455 h 945728"/>
                <a:gd name="csX54" fmla="*/ 357154 w 2959574"/>
                <a:gd name="csY54" fmla="*/ 623967 h 945728"/>
                <a:gd name="csX55" fmla="*/ 368244 w 2959574"/>
                <a:gd name="csY55" fmla="*/ 623967 h 945728"/>
                <a:gd name="csX56" fmla="*/ 368244 w 2959574"/>
                <a:gd name="csY56" fmla="*/ 611234 h 945728"/>
                <a:gd name="csX57" fmla="*/ 395163 w 2959574"/>
                <a:gd name="csY57" fmla="*/ 611234 h 945728"/>
                <a:gd name="csX58" fmla="*/ 395163 w 2959574"/>
                <a:gd name="csY58" fmla="*/ 602853 h 945728"/>
                <a:gd name="csX59" fmla="*/ 407545 w 2959574"/>
                <a:gd name="csY59" fmla="*/ 602853 h 945728"/>
                <a:gd name="csX60" fmla="*/ 407545 w 2959574"/>
                <a:gd name="csY60" fmla="*/ 594633 h 945728"/>
                <a:gd name="csX61" fmla="*/ 415728 w 2959574"/>
                <a:gd name="csY61" fmla="*/ 594633 h 945728"/>
                <a:gd name="csX62" fmla="*/ 415728 w 2959574"/>
                <a:gd name="csY62" fmla="*/ 586520 h 945728"/>
                <a:gd name="csX63" fmla="*/ 433818 w 2959574"/>
                <a:gd name="csY63" fmla="*/ 586520 h 945728"/>
                <a:gd name="csX64" fmla="*/ 433818 w 2959574"/>
                <a:gd name="csY64" fmla="*/ 578623 h 945728"/>
                <a:gd name="csX65" fmla="*/ 468758 w 2959574"/>
                <a:gd name="csY65" fmla="*/ 578623 h 945728"/>
                <a:gd name="csX66" fmla="*/ 468758 w 2959574"/>
                <a:gd name="csY66" fmla="*/ 570295 h 945728"/>
                <a:gd name="csX67" fmla="*/ 501921 w 2959574"/>
                <a:gd name="csY67" fmla="*/ 570295 h 945728"/>
                <a:gd name="csX68" fmla="*/ 501921 w 2959574"/>
                <a:gd name="csY68" fmla="*/ 561431 h 945728"/>
                <a:gd name="csX69" fmla="*/ 580362 w 2959574"/>
                <a:gd name="csY69" fmla="*/ 561431 h 945728"/>
                <a:gd name="csX70" fmla="*/ 580362 w 2959574"/>
                <a:gd name="csY70" fmla="*/ 553211 h 945728"/>
                <a:gd name="csX71" fmla="*/ 613256 w 2959574"/>
                <a:gd name="csY71" fmla="*/ 553211 h 945728"/>
                <a:gd name="csX72" fmla="*/ 613256 w 2959574"/>
                <a:gd name="csY72" fmla="*/ 541176 h 945728"/>
                <a:gd name="csX73" fmla="*/ 667093 w 2959574"/>
                <a:gd name="csY73" fmla="*/ 541176 h 945728"/>
                <a:gd name="csX74" fmla="*/ 667093 w 2959574"/>
                <a:gd name="csY74" fmla="*/ 532580 h 945728"/>
                <a:gd name="csX75" fmla="*/ 671830 w 2959574"/>
                <a:gd name="csY75" fmla="*/ 532580 h 945728"/>
                <a:gd name="csX76" fmla="*/ 671830 w 2959574"/>
                <a:gd name="csY76" fmla="*/ 524360 h 945728"/>
                <a:gd name="csX77" fmla="*/ 684536 w 2959574"/>
                <a:gd name="csY77" fmla="*/ 524360 h 945728"/>
                <a:gd name="csX78" fmla="*/ 684536 w 2959574"/>
                <a:gd name="csY78" fmla="*/ 516462 h 945728"/>
                <a:gd name="csX79" fmla="*/ 749678 w 2959574"/>
                <a:gd name="csY79" fmla="*/ 516462 h 945728"/>
                <a:gd name="csX80" fmla="*/ 749678 w 2959574"/>
                <a:gd name="csY80" fmla="*/ 507866 h 945728"/>
                <a:gd name="csX81" fmla="*/ 803946 w 2959574"/>
                <a:gd name="csY81" fmla="*/ 507866 h 945728"/>
                <a:gd name="csX82" fmla="*/ 803946 w 2959574"/>
                <a:gd name="csY82" fmla="*/ 499646 h 945728"/>
                <a:gd name="csX83" fmla="*/ 821066 w 2959574"/>
                <a:gd name="csY83" fmla="*/ 499646 h 945728"/>
                <a:gd name="csX84" fmla="*/ 821066 w 2959574"/>
                <a:gd name="csY84" fmla="*/ 491158 h 945728"/>
                <a:gd name="csX85" fmla="*/ 824458 w 2959574"/>
                <a:gd name="csY85" fmla="*/ 491158 h 945728"/>
                <a:gd name="csX86" fmla="*/ 824458 w 2959574"/>
                <a:gd name="csY86" fmla="*/ 479016 h 945728"/>
                <a:gd name="csX87" fmla="*/ 832964 w 2959574"/>
                <a:gd name="csY87" fmla="*/ 479016 h 945728"/>
                <a:gd name="csX88" fmla="*/ 832964 w 2959574"/>
                <a:gd name="csY88" fmla="*/ 463006 h 945728"/>
                <a:gd name="csX89" fmla="*/ 845831 w 2959574"/>
                <a:gd name="csY89" fmla="*/ 463006 h 945728"/>
                <a:gd name="csX90" fmla="*/ 845831 w 2959574"/>
                <a:gd name="csY90" fmla="*/ 454195 h 945728"/>
                <a:gd name="csX91" fmla="*/ 853476 w 2959574"/>
                <a:gd name="csY91" fmla="*/ 454195 h 945728"/>
                <a:gd name="csX92" fmla="*/ 853476 w 2959574"/>
                <a:gd name="csY92" fmla="*/ 445921 h 945728"/>
                <a:gd name="csX93" fmla="*/ 894284 w 2959574"/>
                <a:gd name="csY93" fmla="*/ 445921 h 945728"/>
                <a:gd name="csX94" fmla="*/ 894284 w 2959574"/>
                <a:gd name="csY94" fmla="*/ 433564 h 945728"/>
                <a:gd name="csX95" fmla="*/ 932024 w 2959574"/>
                <a:gd name="csY95" fmla="*/ 433564 h 945728"/>
                <a:gd name="csX96" fmla="*/ 932024 w 2959574"/>
                <a:gd name="csY96" fmla="*/ 423249 h 945728"/>
                <a:gd name="csX97" fmla="*/ 936439 w 2959574"/>
                <a:gd name="csY97" fmla="*/ 423249 h 945728"/>
                <a:gd name="csX98" fmla="*/ 936439 w 2959574"/>
                <a:gd name="csY98" fmla="*/ 417231 h 945728"/>
                <a:gd name="csX99" fmla="*/ 956681 w 2959574"/>
                <a:gd name="csY99" fmla="*/ 417231 h 945728"/>
                <a:gd name="csX100" fmla="*/ 956681 w 2959574"/>
                <a:gd name="csY100" fmla="*/ 408958 h 945728"/>
                <a:gd name="csX101" fmla="*/ 993129 w 2959574"/>
                <a:gd name="csY101" fmla="*/ 408958 h 945728"/>
                <a:gd name="csX102" fmla="*/ 993129 w 2959574"/>
                <a:gd name="csY102" fmla="*/ 397084 h 945728"/>
                <a:gd name="csX103" fmla="*/ 1002335 w 2959574"/>
                <a:gd name="csY103" fmla="*/ 397084 h 945728"/>
                <a:gd name="csX104" fmla="*/ 1002335 w 2959574"/>
                <a:gd name="csY104" fmla="*/ 388381 h 945728"/>
                <a:gd name="csX105" fmla="*/ 1034799 w 2959574"/>
                <a:gd name="csY105" fmla="*/ 388381 h 945728"/>
                <a:gd name="csX106" fmla="*/ 1034799 w 2959574"/>
                <a:gd name="csY106" fmla="*/ 380000 h 945728"/>
                <a:gd name="csX107" fmla="*/ 1084329 w 2959574"/>
                <a:gd name="csY107" fmla="*/ 380000 h 945728"/>
                <a:gd name="csX108" fmla="*/ 1084329 w 2959574"/>
                <a:gd name="csY108" fmla="*/ 368126 h 945728"/>
                <a:gd name="csX109" fmla="*/ 1146618 w 2959574"/>
                <a:gd name="csY109" fmla="*/ 368126 h 945728"/>
                <a:gd name="csX110" fmla="*/ 1146618 w 2959574"/>
                <a:gd name="csY110" fmla="*/ 359530 h 945728"/>
                <a:gd name="csX111" fmla="*/ 1187695 w 2959574"/>
                <a:gd name="csY111" fmla="*/ 359530 h 945728"/>
                <a:gd name="csX112" fmla="*/ 1187695 w 2959574"/>
                <a:gd name="csY112" fmla="*/ 338792 h 945728"/>
                <a:gd name="csX113" fmla="*/ 1204439 w 2959574"/>
                <a:gd name="csY113" fmla="*/ 338792 h 945728"/>
                <a:gd name="csX114" fmla="*/ 1204439 w 2959574"/>
                <a:gd name="csY114" fmla="*/ 325952 h 945728"/>
                <a:gd name="csX115" fmla="*/ 1336447 w 2959574"/>
                <a:gd name="csY115" fmla="*/ 325952 h 945728"/>
                <a:gd name="csX116" fmla="*/ 1336447 w 2959574"/>
                <a:gd name="csY116" fmla="*/ 317947 h 945728"/>
                <a:gd name="csX117" fmla="*/ 1361804 w 2959574"/>
                <a:gd name="csY117" fmla="*/ 317947 h 945728"/>
                <a:gd name="csX118" fmla="*/ 1361804 w 2959574"/>
                <a:gd name="csY118" fmla="*/ 305966 h 945728"/>
                <a:gd name="csX119" fmla="*/ 1374563 w 2959574"/>
                <a:gd name="csY119" fmla="*/ 305966 h 945728"/>
                <a:gd name="csX120" fmla="*/ 1374563 w 2959574"/>
                <a:gd name="csY120" fmla="*/ 293502 h 945728"/>
                <a:gd name="csX121" fmla="*/ 1411118 w 2959574"/>
                <a:gd name="csY121" fmla="*/ 293502 h 945728"/>
                <a:gd name="csX122" fmla="*/ 1411118 w 2959574"/>
                <a:gd name="csY122" fmla="*/ 280876 h 945728"/>
                <a:gd name="csX123" fmla="*/ 1440244 w 2959574"/>
                <a:gd name="csY123" fmla="*/ 280876 h 945728"/>
                <a:gd name="csX124" fmla="*/ 1440244 w 2959574"/>
                <a:gd name="csY124" fmla="*/ 268036 h 945728"/>
                <a:gd name="csX125" fmla="*/ 1472815 w 2959574"/>
                <a:gd name="csY125" fmla="*/ 268036 h 945728"/>
                <a:gd name="csX126" fmla="*/ 1472815 w 2959574"/>
                <a:gd name="csY126" fmla="*/ 256163 h 945728"/>
                <a:gd name="csX127" fmla="*/ 1555401 w 2959574"/>
                <a:gd name="csY127" fmla="*/ 256163 h 945728"/>
                <a:gd name="csX128" fmla="*/ 1555401 w 2959574"/>
                <a:gd name="csY128" fmla="*/ 248050 h 945728"/>
                <a:gd name="csX129" fmla="*/ 1608215 w 2959574"/>
                <a:gd name="csY129" fmla="*/ 248050 h 945728"/>
                <a:gd name="csX130" fmla="*/ 1608215 w 2959574"/>
                <a:gd name="csY130" fmla="*/ 223068 h 945728"/>
                <a:gd name="csX131" fmla="*/ 1716535 w 2959574"/>
                <a:gd name="csY131" fmla="*/ 223068 h 945728"/>
                <a:gd name="csX132" fmla="*/ 1716535 w 2959574"/>
                <a:gd name="csY132" fmla="*/ 194217 h 945728"/>
                <a:gd name="csX133" fmla="*/ 1737908 w 2959574"/>
                <a:gd name="csY133" fmla="*/ 194217 h 945728"/>
                <a:gd name="csX134" fmla="*/ 1737908 w 2959574"/>
                <a:gd name="csY134" fmla="*/ 182022 h 945728"/>
                <a:gd name="csX135" fmla="*/ 1740923 w 2959574"/>
                <a:gd name="csY135" fmla="*/ 182022 h 945728"/>
                <a:gd name="csX136" fmla="*/ 1740923 w 2959574"/>
                <a:gd name="csY136" fmla="*/ 157523 h 945728"/>
                <a:gd name="csX137" fmla="*/ 1807142 w 2959574"/>
                <a:gd name="csY137" fmla="*/ 157523 h 945728"/>
                <a:gd name="csX138" fmla="*/ 1807142 w 2959574"/>
                <a:gd name="csY138" fmla="*/ 143447 h 945728"/>
                <a:gd name="csX139" fmla="*/ 1810373 w 2959574"/>
                <a:gd name="csY139" fmla="*/ 143447 h 945728"/>
                <a:gd name="csX140" fmla="*/ 1810373 w 2959574"/>
                <a:gd name="csY140" fmla="*/ 140653 h 945728"/>
                <a:gd name="csX141" fmla="*/ 1927360 w 2959574"/>
                <a:gd name="csY141" fmla="*/ 140653 h 945728"/>
                <a:gd name="csX142" fmla="*/ 1927360 w 2959574"/>
                <a:gd name="csY142" fmla="*/ 112071 h 945728"/>
                <a:gd name="csX143" fmla="*/ 2091993 w 2959574"/>
                <a:gd name="csY143" fmla="*/ 112071 h 945728"/>
                <a:gd name="csX144" fmla="*/ 2091993 w 2959574"/>
                <a:gd name="csY144" fmla="*/ 98640 h 945728"/>
                <a:gd name="csX145" fmla="*/ 2094578 w 2959574"/>
                <a:gd name="csY145" fmla="*/ 98640 h 945728"/>
                <a:gd name="csX146" fmla="*/ 2094578 w 2959574"/>
                <a:gd name="csY146" fmla="*/ 95363 h 945728"/>
                <a:gd name="csX147" fmla="*/ 2109006 w 2959574"/>
                <a:gd name="csY147" fmla="*/ 95363 h 945728"/>
                <a:gd name="csX148" fmla="*/ 2109006 w 2959574"/>
                <a:gd name="csY148" fmla="*/ 79460 h 945728"/>
                <a:gd name="csX149" fmla="*/ 2130002 w 2959574"/>
                <a:gd name="csY149" fmla="*/ 79460 h 945728"/>
                <a:gd name="csX150" fmla="*/ 2130002 w 2959574"/>
                <a:gd name="csY150" fmla="*/ 62859 h 945728"/>
                <a:gd name="csX151" fmla="*/ 2933195 w 2959574"/>
                <a:gd name="csY151" fmla="*/ 62859 h 945728"/>
                <a:gd name="csX152" fmla="*/ 2933195 w 2959574"/>
                <a:gd name="csY152" fmla="*/ 0 h 945728"/>
                <a:gd name="csX153" fmla="*/ 2959575 w 2959574"/>
                <a:gd name="csY153" fmla="*/ 0 h 9457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Lst>
              <a:rect l="l" t="t" r="r" b="b"/>
              <a:pathLst>
                <a:path w="2959574" h="945728">
                  <a:moveTo>
                    <a:pt x="0" y="945728"/>
                  </a:moveTo>
                  <a:lnTo>
                    <a:pt x="10606" y="945728"/>
                  </a:lnTo>
                  <a:lnTo>
                    <a:pt x="10606" y="913493"/>
                  </a:lnTo>
                  <a:lnTo>
                    <a:pt x="19220" y="913493"/>
                  </a:lnTo>
                  <a:lnTo>
                    <a:pt x="19220" y="891412"/>
                  </a:lnTo>
                  <a:lnTo>
                    <a:pt x="27080" y="891412"/>
                  </a:lnTo>
                  <a:lnTo>
                    <a:pt x="27080" y="874811"/>
                  </a:lnTo>
                  <a:lnTo>
                    <a:pt x="35102" y="874811"/>
                  </a:lnTo>
                  <a:lnTo>
                    <a:pt x="35102" y="865839"/>
                  </a:lnTo>
                  <a:lnTo>
                    <a:pt x="39732" y="865839"/>
                  </a:lnTo>
                  <a:lnTo>
                    <a:pt x="39732" y="858102"/>
                  </a:lnTo>
                  <a:lnTo>
                    <a:pt x="52114" y="858102"/>
                  </a:lnTo>
                  <a:lnTo>
                    <a:pt x="52114" y="838224"/>
                  </a:lnTo>
                  <a:lnTo>
                    <a:pt x="64604" y="838224"/>
                  </a:lnTo>
                  <a:lnTo>
                    <a:pt x="64604" y="821354"/>
                  </a:lnTo>
                  <a:lnTo>
                    <a:pt x="89908" y="821354"/>
                  </a:lnTo>
                  <a:lnTo>
                    <a:pt x="89908" y="813026"/>
                  </a:lnTo>
                  <a:lnTo>
                    <a:pt x="93030" y="813026"/>
                  </a:lnTo>
                  <a:lnTo>
                    <a:pt x="93030" y="804377"/>
                  </a:lnTo>
                  <a:lnTo>
                    <a:pt x="97552" y="804377"/>
                  </a:lnTo>
                  <a:lnTo>
                    <a:pt x="97552" y="796425"/>
                  </a:lnTo>
                  <a:lnTo>
                    <a:pt x="109666" y="796425"/>
                  </a:lnTo>
                  <a:lnTo>
                    <a:pt x="109666" y="779824"/>
                  </a:lnTo>
                  <a:lnTo>
                    <a:pt x="130231" y="779824"/>
                  </a:lnTo>
                  <a:lnTo>
                    <a:pt x="130231" y="767951"/>
                  </a:lnTo>
                  <a:lnTo>
                    <a:pt x="158873" y="767951"/>
                  </a:lnTo>
                  <a:lnTo>
                    <a:pt x="158873" y="759301"/>
                  </a:lnTo>
                  <a:lnTo>
                    <a:pt x="163341" y="759301"/>
                  </a:lnTo>
                  <a:lnTo>
                    <a:pt x="163341" y="750974"/>
                  </a:lnTo>
                  <a:lnTo>
                    <a:pt x="179761" y="750974"/>
                  </a:lnTo>
                  <a:lnTo>
                    <a:pt x="179761" y="742969"/>
                  </a:lnTo>
                  <a:lnTo>
                    <a:pt x="192521" y="742969"/>
                  </a:lnTo>
                  <a:lnTo>
                    <a:pt x="192521" y="733029"/>
                  </a:lnTo>
                  <a:lnTo>
                    <a:pt x="196774" y="733029"/>
                  </a:lnTo>
                  <a:lnTo>
                    <a:pt x="196774" y="710250"/>
                  </a:lnTo>
                  <a:lnTo>
                    <a:pt x="213033" y="710250"/>
                  </a:lnTo>
                  <a:lnTo>
                    <a:pt x="213033" y="701761"/>
                  </a:lnTo>
                  <a:lnTo>
                    <a:pt x="221270" y="701761"/>
                  </a:lnTo>
                  <a:lnTo>
                    <a:pt x="221270" y="689404"/>
                  </a:lnTo>
                  <a:lnTo>
                    <a:pt x="242051" y="689404"/>
                  </a:lnTo>
                  <a:lnTo>
                    <a:pt x="242051" y="681775"/>
                  </a:lnTo>
                  <a:lnTo>
                    <a:pt x="262078" y="681775"/>
                  </a:lnTo>
                  <a:lnTo>
                    <a:pt x="262078" y="673287"/>
                  </a:lnTo>
                  <a:lnTo>
                    <a:pt x="270961" y="673287"/>
                  </a:lnTo>
                  <a:lnTo>
                    <a:pt x="270961" y="662004"/>
                  </a:lnTo>
                  <a:lnTo>
                    <a:pt x="275214" y="662004"/>
                  </a:lnTo>
                  <a:lnTo>
                    <a:pt x="275214" y="656578"/>
                  </a:lnTo>
                  <a:lnTo>
                    <a:pt x="303748" y="656578"/>
                  </a:lnTo>
                  <a:lnTo>
                    <a:pt x="303748" y="648681"/>
                  </a:lnTo>
                  <a:lnTo>
                    <a:pt x="312254" y="648681"/>
                  </a:lnTo>
                  <a:lnTo>
                    <a:pt x="312254" y="640084"/>
                  </a:lnTo>
                  <a:lnTo>
                    <a:pt x="341164" y="640084"/>
                  </a:lnTo>
                  <a:lnTo>
                    <a:pt x="341164" y="632455"/>
                  </a:lnTo>
                  <a:lnTo>
                    <a:pt x="357154" y="632455"/>
                  </a:lnTo>
                  <a:lnTo>
                    <a:pt x="357154" y="623967"/>
                  </a:lnTo>
                  <a:lnTo>
                    <a:pt x="368244" y="623967"/>
                  </a:lnTo>
                  <a:lnTo>
                    <a:pt x="368244" y="611234"/>
                  </a:lnTo>
                  <a:lnTo>
                    <a:pt x="395163" y="611234"/>
                  </a:lnTo>
                  <a:lnTo>
                    <a:pt x="395163" y="602853"/>
                  </a:lnTo>
                  <a:lnTo>
                    <a:pt x="407545" y="602853"/>
                  </a:lnTo>
                  <a:lnTo>
                    <a:pt x="407545" y="594633"/>
                  </a:lnTo>
                  <a:lnTo>
                    <a:pt x="415728" y="594633"/>
                  </a:lnTo>
                  <a:lnTo>
                    <a:pt x="415728" y="586520"/>
                  </a:lnTo>
                  <a:lnTo>
                    <a:pt x="433818" y="586520"/>
                  </a:lnTo>
                  <a:lnTo>
                    <a:pt x="433818" y="578623"/>
                  </a:lnTo>
                  <a:lnTo>
                    <a:pt x="468758" y="578623"/>
                  </a:lnTo>
                  <a:lnTo>
                    <a:pt x="468758" y="570295"/>
                  </a:lnTo>
                  <a:lnTo>
                    <a:pt x="501921" y="570295"/>
                  </a:lnTo>
                  <a:lnTo>
                    <a:pt x="501921" y="561431"/>
                  </a:lnTo>
                  <a:lnTo>
                    <a:pt x="580362" y="561431"/>
                  </a:lnTo>
                  <a:lnTo>
                    <a:pt x="580362" y="553211"/>
                  </a:lnTo>
                  <a:lnTo>
                    <a:pt x="613256" y="553211"/>
                  </a:lnTo>
                  <a:lnTo>
                    <a:pt x="613256" y="541176"/>
                  </a:lnTo>
                  <a:lnTo>
                    <a:pt x="667093" y="541176"/>
                  </a:lnTo>
                  <a:lnTo>
                    <a:pt x="667093" y="532580"/>
                  </a:lnTo>
                  <a:lnTo>
                    <a:pt x="671830" y="532580"/>
                  </a:lnTo>
                  <a:lnTo>
                    <a:pt x="671830" y="524360"/>
                  </a:lnTo>
                  <a:lnTo>
                    <a:pt x="684536" y="524360"/>
                  </a:lnTo>
                  <a:lnTo>
                    <a:pt x="684536" y="516462"/>
                  </a:lnTo>
                  <a:lnTo>
                    <a:pt x="749678" y="516462"/>
                  </a:lnTo>
                  <a:lnTo>
                    <a:pt x="749678" y="507866"/>
                  </a:lnTo>
                  <a:lnTo>
                    <a:pt x="803946" y="507866"/>
                  </a:lnTo>
                  <a:lnTo>
                    <a:pt x="803946" y="499646"/>
                  </a:lnTo>
                  <a:lnTo>
                    <a:pt x="821066" y="499646"/>
                  </a:lnTo>
                  <a:lnTo>
                    <a:pt x="821066" y="491158"/>
                  </a:lnTo>
                  <a:lnTo>
                    <a:pt x="824458" y="491158"/>
                  </a:lnTo>
                  <a:lnTo>
                    <a:pt x="824458" y="479016"/>
                  </a:lnTo>
                  <a:lnTo>
                    <a:pt x="832964" y="479016"/>
                  </a:lnTo>
                  <a:lnTo>
                    <a:pt x="832964" y="463006"/>
                  </a:lnTo>
                  <a:lnTo>
                    <a:pt x="845831" y="463006"/>
                  </a:lnTo>
                  <a:lnTo>
                    <a:pt x="845831" y="454195"/>
                  </a:lnTo>
                  <a:lnTo>
                    <a:pt x="853476" y="454195"/>
                  </a:lnTo>
                  <a:lnTo>
                    <a:pt x="853476" y="445921"/>
                  </a:lnTo>
                  <a:lnTo>
                    <a:pt x="894284" y="445921"/>
                  </a:lnTo>
                  <a:lnTo>
                    <a:pt x="894284" y="433564"/>
                  </a:lnTo>
                  <a:lnTo>
                    <a:pt x="932024" y="433564"/>
                  </a:lnTo>
                  <a:lnTo>
                    <a:pt x="932024" y="423249"/>
                  </a:lnTo>
                  <a:lnTo>
                    <a:pt x="936439" y="423249"/>
                  </a:lnTo>
                  <a:lnTo>
                    <a:pt x="936439" y="417231"/>
                  </a:lnTo>
                  <a:lnTo>
                    <a:pt x="956681" y="417231"/>
                  </a:lnTo>
                  <a:lnTo>
                    <a:pt x="956681" y="408958"/>
                  </a:lnTo>
                  <a:lnTo>
                    <a:pt x="993129" y="408958"/>
                  </a:lnTo>
                  <a:lnTo>
                    <a:pt x="993129" y="397084"/>
                  </a:lnTo>
                  <a:lnTo>
                    <a:pt x="1002335" y="397084"/>
                  </a:lnTo>
                  <a:lnTo>
                    <a:pt x="1002335" y="388381"/>
                  </a:lnTo>
                  <a:lnTo>
                    <a:pt x="1034799" y="388381"/>
                  </a:lnTo>
                  <a:lnTo>
                    <a:pt x="1034799" y="380000"/>
                  </a:lnTo>
                  <a:lnTo>
                    <a:pt x="1084329" y="380000"/>
                  </a:lnTo>
                  <a:lnTo>
                    <a:pt x="1084329" y="368126"/>
                  </a:lnTo>
                  <a:lnTo>
                    <a:pt x="1146618" y="368126"/>
                  </a:lnTo>
                  <a:lnTo>
                    <a:pt x="1146618" y="359530"/>
                  </a:lnTo>
                  <a:lnTo>
                    <a:pt x="1187695" y="359530"/>
                  </a:lnTo>
                  <a:lnTo>
                    <a:pt x="1187695" y="338792"/>
                  </a:lnTo>
                  <a:lnTo>
                    <a:pt x="1204439" y="338792"/>
                  </a:lnTo>
                  <a:lnTo>
                    <a:pt x="1204439" y="325952"/>
                  </a:lnTo>
                  <a:lnTo>
                    <a:pt x="1336447" y="325952"/>
                  </a:lnTo>
                  <a:lnTo>
                    <a:pt x="1336447" y="317947"/>
                  </a:lnTo>
                  <a:lnTo>
                    <a:pt x="1361804" y="317947"/>
                  </a:lnTo>
                  <a:lnTo>
                    <a:pt x="1361804" y="305966"/>
                  </a:lnTo>
                  <a:lnTo>
                    <a:pt x="1374563" y="305966"/>
                  </a:lnTo>
                  <a:lnTo>
                    <a:pt x="1374563" y="293502"/>
                  </a:lnTo>
                  <a:lnTo>
                    <a:pt x="1411118" y="293502"/>
                  </a:lnTo>
                  <a:lnTo>
                    <a:pt x="1411118" y="280876"/>
                  </a:lnTo>
                  <a:lnTo>
                    <a:pt x="1440244" y="280876"/>
                  </a:lnTo>
                  <a:lnTo>
                    <a:pt x="1440244" y="268036"/>
                  </a:lnTo>
                  <a:lnTo>
                    <a:pt x="1472815" y="268036"/>
                  </a:lnTo>
                  <a:lnTo>
                    <a:pt x="1472815" y="256163"/>
                  </a:lnTo>
                  <a:lnTo>
                    <a:pt x="1555401" y="256163"/>
                  </a:lnTo>
                  <a:lnTo>
                    <a:pt x="1555401" y="248050"/>
                  </a:lnTo>
                  <a:lnTo>
                    <a:pt x="1608215" y="248050"/>
                  </a:lnTo>
                  <a:lnTo>
                    <a:pt x="1608215" y="223068"/>
                  </a:lnTo>
                  <a:lnTo>
                    <a:pt x="1716535" y="223068"/>
                  </a:lnTo>
                  <a:lnTo>
                    <a:pt x="1716535" y="194217"/>
                  </a:lnTo>
                  <a:lnTo>
                    <a:pt x="1737908" y="194217"/>
                  </a:lnTo>
                  <a:lnTo>
                    <a:pt x="1737908" y="182022"/>
                  </a:lnTo>
                  <a:lnTo>
                    <a:pt x="1740923" y="182022"/>
                  </a:lnTo>
                  <a:lnTo>
                    <a:pt x="1740923" y="157523"/>
                  </a:lnTo>
                  <a:lnTo>
                    <a:pt x="1807142" y="157523"/>
                  </a:lnTo>
                  <a:lnTo>
                    <a:pt x="1807142" y="143447"/>
                  </a:lnTo>
                  <a:lnTo>
                    <a:pt x="1810373" y="143447"/>
                  </a:lnTo>
                  <a:lnTo>
                    <a:pt x="1810373" y="140653"/>
                  </a:lnTo>
                  <a:lnTo>
                    <a:pt x="1927360" y="140653"/>
                  </a:lnTo>
                  <a:lnTo>
                    <a:pt x="1927360" y="112071"/>
                  </a:lnTo>
                  <a:lnTo>
                    <a:pt x="2091993" y="112071"/>
                  </a:lnTo>
                  <a:lnTo>
                    <a:pt x="2091993" y="98640"/>
                  </a:lnTo>
                  <a:lnTo>
                    <a:pt x="2094578" y="98640"/>
                  </a:lnTo>
                  <a:lnTo>
                    <a:pt x="2094578" y="95363"/>
                  </a:lnTo>
                  <a:lnTo>
                    <a:pt x="2109006" y="95363"/>
                  </a:lnTo>
                  <a:lnTo>
                    <a:pt x="2109006" y="79460"/>
                  </a:lnTo>
                  <a:lnTo>
                    <a:pt x="2130002" y="79460"/>
                  </a:lnTo>
                  <a:lnTo>
                    <a:pt x="2130002" y="62859"/>
                  </a:lnTo>
                  <a:lnTo>
                    <a:pt x="2933195" y="62859"/>
                  </a:lnTo>
                  <a:lnTo>
                    <a:pt x="2933195" y="0"/>
                  </a:lnTo>
                  <a:lnTo>
                    <a:pt x="2959575" y="0"/>
                  </a:lnTo>
                </a:path>
              </a:pathLst>
            </a:custGeom>
            <a:noFill/>
            <a:ln w="9525" cap="flat">
              <a:solidFill>
                <a:schemeClr val="bg1">
                  <a:lumMod val="50000"/>
                </a:schemeClr>
              </a:solidFill>
              <a:prstDash val="solid"/>
              <a:miter/>
            </a:ln>
          </p:spPr>
          <p:txBody>
            <a:bodyPr/>
            <a:lstStyle/>
            <a:p>
              <a:endParaRPr lang="en-US"/>
            </a:p>
          </p:txBody>
        </p:sp>
        <p:sp>
          <p:nvSpPr>
            <p:cNvPr id="1985" name="Freeform 1984">
              <a:extLst>
                <a:ext uri="{FF2B5EF4-FFF2-40B4-BE49-F238E27FC236}">
                  <a16:creationId xmlns:a16="http://schemas.microsoft.com/office/drawing/2014/main" id="{F7C671A3-FB8E-93D2-F155-E6534B66B8A0}"/>
                </a:ext>
              </a:extLst>
            </p:cNvPr>
            <p:cNvSpPr/>
            <p:nvPr/>
          </p:nvSpPr>
          <p:spPr>
            <a:xfrm>
              <a:off x="4811315" y="3207819"/>
              <a:ext cx="2959897" cy="656954"/>
            </a:xfrm>
            <a:custGeom>
              <a:avLst/>
              <a:gdLst>
                <a:gd name="csX0" fmla="*/ 0 w 2959897"/>
                <a:gd name="csY0" fmla="*/ 656954 h 656954"/>
                <a:gd name="csX1" fmla="*/ 6299 w 2959897"/>
                <a:gd name="csY1" fmla="*/ 656954 h 656954"/>
                <a:gd name="csX2" fmla="*/ 6299 w 2959897"/>
                <a:gd name="csY2" fmla="*/ 635733 h 656954"/>
                <a:gd name="csX3" fmla="*/ 10929 w 2959897"/>
                <a:gd name="csY3" fmla="*/ 635733 h 656954"/>
                <a:gd name="csX4" fmla="*/ 10929 w 2959897"/>
                <a:gd name="csY4" fmla="*/ 597964 h 656954"/>
                <a:gd name="csX5" fmla="*/ 23096 w 2959897"/>
                <a:gd name="csY5" fmla="*/ 597964 h 656954"/>
                <a:gd name="csX6" fmla="*/ 23096 w 2959897"/>
                <a:gd name="csY6" fmla="*/ 589475 h 656954"/>
                <a:gd name="csX7" fmla="*/ 26703 w 2959897"/>
                <a:gd name="csY7" fmla="*/ 589475 h 656954"/>
                <a:gd name="csX8" fmla="*/ 26703 w 2959897"/>
                <a:gd name="csY8" fmla="*/ 581201 h 656954"/>
                <a:gd name="csX9" fmla="*/ 47861 w 2959897"/>
                <a:gd name="csY9" fmla="*/ 581201 h 656954"/>
                <a:gd name="csX10" fmla="*/ 47861 w 2959897"/>
                <a:gd name="csY10" fmla="*/ 573196 h 656954"/>
                <a:gd name="csX11" fmla="*/ 88669 w 2959897"/>
                <a:gd name="csY11" fmla="*/ 573196 h 656954"/>
                <a:gd name="csX12" fmla="*/ 88669 w 2959897"/>
                <a:gd name="csY12" fmla="*/ 564493 h 656954"/>
                <a:gd name="csX13" fmla="*/ 109558 w 2959897"/>
                <a:gd name="csY13" fmla="*/ 564493 h 656954"/>
                <a:gd name="csX14" fmla="*/ 109558 w 2959897"/>
                <a:gd name="csY14" fmla="*/ 553372 h 656954"/>
                <a:gd name="csX15" fmla="*/ 118010 w 2959897"/>
                <a:gd name="csY15" fmla="*/ 553372 h 656954"/>
                <a:gd name="csX16" fmla="*/ 118010 w 2959897"/>
                <a:gd name="csY16" fmla="*/ 543433 h 656954"/>
                <a:gd name="csX17" fmla="*/ 121456 w 2959897"/>
                <a:gd name="csY17" fmla="*/ 543433 h 656954"/>
                <a:gd name="csX18" fmla="*/ 121456 w 2959897"/>
                <a:gd name="csY18" fmla="*/ 536395 h 656954"/>
                <a:gd name="csX19" fmla="*/ 155427 w 2959897"/>
                <a:gd name="csY19" fmla="*/ 536395 h 656954"/>
                <a:gd name="csX20" fmla="*/ 155427 w 2959897"/>
                <a:gd name="csY20" fmla="*/ 527906 h 656954"/>
                <a:gd name="csX21" fmla="*/ 159088 w 2959897"/>
                <a:gd name="csY21" fmla="*/ 527906 h 656954"/>
                <a:gd name="csX22" fmla="*/ 159088 w 2959897"/>
                <a:gd name="csY22" fmla="*/ 519901 h 656954"/>
                <a:gd name="csX23" fmla="*/ 179977 w 2959897"/>
                <a:gd name="csY23" fmla="*/ 519901 h 656954"/>
                <a:gd name="csX24" fmla="*/ 179977 w 2959897"/>
                <a:gd name="csY24" fmla="*/ 507275 h 656954"/>
                <a:gd name="csX25" fmla="*/ 229291 w 2959897"/>
                <a:gd name="csY25" fmla="*/ 507275 h 656954"/>
                <a:gd name="csX26" fmla="*/ 229291 w 2959897"/>
                <a:gd name="csY26" fmla="*/ 499270 h 656954"/>
                <a:gd name="csX27" fmla="*/ 238013 w 2959897"/>
                <a:gd name="csY27" fmla="*/ 499270 h 656954"/>
                <a:gd name="csX28" fmla="*/ 238013 w 2959897"/>
                <a:gd name="csY28" fmla="*/ 491050 h 656954"/>
                <a:gd name="csX29" fmla="*/ 266439 w 2959897"/>
                <a:gd name="csY29" fmla="*/ 491050 h 656954"/>
                <a:gd name="csX30" fmla="*/ 266439 w 2959897"/>
                <a:gd name="csY30" fmla="*/ 469990 h 656954"/>
                <a:gd name="csX31" fmla="*/ 282967 w 2959897"/>
                <a:gd name="csY31" fmla="*/ 469990 h 656954"/>
                <a:gd name="csX32" fmla="*/ 282967 w 2959897"/>
                <a:gd name="csY32" fmla="*/ 461985 h 656954"/>
                <a:gd name="csX33" fmla="*/ 303586 w 2959897"/>
                <a:gd name="csY33" fmla="*/ 461985 h 656954"/>
                <a:gd name="csX34" fmla="*/ 303586 w 2959897"/>
                <a:gd name="csY34" fmla="*/ 453711 h 656954"/>
                <a:gd name="csX35" fmla="*/ 328620 w 2959897"/>
                <a:gd name="csY35" fmla="*/ 453711 h 656954"/>
                <a:gd name="csX36" fmla="*/ 328620 w 2959897"/>
                <a:gd name="csY36" fmla="*/ 445222 h 656954"/>
                <a:gd name="csX37" fmla="*/ 403400 w 2959897"/>
                <a:gd name="csY37" fmla="*/ 445222 h 656954"/>
                <a:gd name="csX38" fmla="*/ 403400 w 2959897"/>
                <a:gd name="csY38" fmla="*/ 437271 h 656954"/>
                <a:gd name="csX39" fmla="*/ 427680 w 2959897"/>
                <a:gd name="csY39" fmla="*/ 437271 h 656954"/>
                <a:gd name="csX40" fmla="*/ 427680 w 2959897"/>
                <a:gd name="csY40" fmla="*/ 425398 h 656954"/>
                <a:gd name="csX41" fmla="*/ 444962 w 2959897"/>
                <a:gd name="csY41" fmla="*/ 425398 h 656954"/>
                <a:gd name="csX42" fmla="*/ 444962 w 2959897"/>
                <a:gd name="csY42" fmla="*/ 416641 h 656954"/>
                <a:gd name="csX43" fmla="*/ 457075 w 2959897"/>
                <a:gd name="csY43" fmla="*/ 416641 h 656954"/>
                <a:gd name="csX44" fmla="*/ 457075 w 2959897"/>
                <a:gd name="csY44" fmla="*/ 408152 h 656954"/>
                <a:gd name="csX45" fmla="*/ 527009 w 2959897"/>
                <a:gd name="csY45" fmla="*/ 408152 h 656954"/>
                <a:gd name="csX46" fmla="*/ 527009 w 2959897"/>
                <a:gd name="csY46" fmla="*/ 400147 h 656954"/>
                <a:gd name="csX47" fmla="*/ 552043 w 2959897"/>
                <a:gd name="csY47" fmla="*/ 400147 h 656954"/>
                <a:gd name="csX48" fmla="*/ 552043 w 2959897"/>
                <a:gd name="csY48" fmla="*/ 391927 h 656954"/>
                <a:gd name="csX49" fmla="*/ 568087 w 2959897"/>
                <a:gd name="csY49" fmla="*/ 391927 h 656954"/>
                <a:gd name="csX50" fmla="*/ 568087 w 2959897"/>
                <a:gd name="csY50" fmla="*/ 379301 h 656954"/>
                <a:gd name="csX51" fmla="*/ 581438 w 2959897"/>
                <a:gd name="csY51" fmla="*/ 379301 h 656954"/>
                <a:gd name="csX52" fmla="*/ 581438 w 2959897"/>
                <a:gd name="csY52" fmla="*/ 370867 h 656954"/>
                <a:gd name="csX53" fmla="*/ 597482 w 2959897"/>
                <a:gd name="csY53" fmla="*/ 370867 h 656954"/>
                <a:gd name="csX54" fmla="*/ 597482 w 2959897"/>
                <a:gd name="csY54" fmla="*/ 363076 h 656954"/>
                <a:gd name="csX55" fmla="*/ 630968 w 2959897"/>
                <a:gd name="csY55" fmla="*/ 363076 h 656954"/>
                <a:gd name="csX56" fmla="*/ 630968 w 2959897"/>
                <a:gd name="csY56" fmla="*/ 354588 h 656954"/>
                <a:gd name="csX57" fmla="*/ 658694 w 2959897"/>
                <a:gd name="csY57" fmla="*/ 354588 h 656954"/>
                <a:gd name="csX58" fmla="*/ 658694 w 2959897"/>
                <a:gd name="csY58" fmla="*/ 342714 h 656954"/>
                <a:gd name="csX59" fmla="*/ 667416 w 2959897"/>
                <a:gd name="csY59" fmla="*/ 342714 h 656954"/>
                <a:gd name="csX60" fmla="*/ 667416 w 2959897"/>
                <a:gd name="csY60" fmla="*/ 334494 h 656954"/>
                <a:gd name="csX61" fmla="*/ 778912 w 2959897"/>
                <a:gd name="csY61" fmla="*/ 334494 h 656954"/>
                <a:gd name="csX62" fmla="*/ 778912 w 2959897"/>
                <a:gd name="csY62" fmla="*/ 325737 h 656954"/>
                <a:gd name="csX63" fmla="*/ 787149 w 2959897"/>
                <a:gd name="csY63" fmla="*/ 325737 h 656954"/>
                <a:gd name="csX64" fmla="*/ 787149 w 2959897"/>
                <a:gd name="csY64" fmla="*/ 317786 h 656954"/>
                <a:gd name="csX65" fmla="*/ 824296 w 2959897"/>
                <a:gd name="csY65" fmla="*/ 317786 h 656954"/>
                <a:gd name="csX66" fmla="*/ 824296 w 2959897"/>
                <a:gd name="csY66" fmla="*/ 305375 h 656954"/>
                <a:gd name="csX67" fmla="*/ 944030 w 2959897"/>
                <a:gd name="csY67" fmla="*/ 305375 h 656954"/>
                <a:gd name="csX68" fmla="*/ 944030 w 2959897"/>
                <a:gd name="csY68" fmla="*/ 296940 h 656954"/>
                <a:gd name="csX69" fmla="*/ 1026885 w 2959897"/>
                <a:gd name="csY69" fmla="*/ 296940 h 656954"/>
                <a:gd name="csX70" fmla="*/ 1026885 w 2959897"/>
                <a:gd name="csY70" fmla="*/ 284583 h 656954"/>
                <a:gd name="csX71" fmla="*/ 1079806 w 2959897"/>
                <a:gd name="csY71" fmla="*/ 284583 h 656954"/>
                <a:gd name="csX72" fmla="*/ 1079806 w 2959897"/>
                <a:gd name="csY72" fmla="*/ 275611 h 656954"/>
                <a:gd name="csX73" fmla="*/ 1083683 w 2959897"/>
                <a:gd name="csY73" fmla="*/ 275611 h 656954"/>
                <a:gd name="csX74" fmla="*/ 1083683 w 2959897"/>
                <a:gd name="csY74" fmla="*/ 264436 h 656954"/>
                <a:gd name="csX75" fmla="*/ 1146833 w 2959897"/>
                <a:gd name="csY75" fmla="*/ 264436 h 656954"/>
                <a:gd name="csX76" fmla="*/ 1146833 w 2959897"/>
                <a:gd name="csY76" fmla="*/ 255733 h 656954"/>
                <a:gd name="csX77" fmla="*/ 1241317 w 2959897"/>
                <a:gd name="csY77" fmla="*/ 255733 h 656954"/>
                <a:gd name="csX78" fmla="*/ 1241317 w 2959897"/>
                <a:gd name="csY78" fmla="*/ 243107 h 656954"/>
                <a:gd name="csX79" fmla="*/ 1481537 w 2959897"/>
                <a:gd name="csY79" fmla="*/ 243107 h 656954"/>
                <a:gd name="csX80" fmla="*/ 1481537 w 2959897"/>
                <a:gd name="csY80" fmla="*/ 231234 h 656954"/>
                <a:gd name="csX81" fmla="*/ 1534728 w 2959897"/>
                <a:gd name="csY81" fmla="*/ 231234 h 656954"/>
                <a:gd name="csX82" fmla="*/ 1534728 w 2959897"/>
                <a:gd name="csY82" fmla="*/ 219092 h 656954"/>
                <a:gd name="csX83" fmla="*/ 1559008 w 2959897"/>
                <a:gd name="csY83" fmla="*/ 219092 h 656954"/>
                <a:gd name="csX84" fmla="*/ 1559008 w 2959897"/>
                <a:gd name="csY84" fmla="*/ 206252 h 656954"/>
                <a:gd name="csX85" fmla="*/ 1790938 w 2959897"/>
                <a:gd name="csY85" fmla="*/ 206252 h 656954"/>
                <a:gd name="csX86" fmla="*/ 1790938 w 2959897"/>
                <a:gd name="csY86" fmla="*/ 193895 h 656954"/>
                <a:gd name="csX87" fmla="*/ 1798959 w 2959897"/>
                <a:gd name="csY87" fmla="*/ 193895 h 656954"/>
                <a:gd name="csX88" fmla="*/ 1798959 w 2959897"/>
                <a:gd name="csY88" fmla="*/ 177455 h 656954"/>
                <a:gd name="csX89" fmla="*/ 1872770 w 2959897"/>
                <a:gd name="csY89" fmla="*/ 177455 h 656954"/>
                <a:gd name="csX90" fmla="*/ 1872770 w 2959897"/>
                <a:gd name="csY90" fmla="*/ 165044 h 656954"/>
                <a:gd name="csX91" fmla="*/ 1976729 w 2959897"/>
                <a:gd name="csY91" fmla="*/ 165044 h 656954"/>
                <a:gd name="csX92" fmla="*/ 1976729 w 2959897"/>
                <a:gd name="csY92" fmla="*/ 148819 h 656954"/>
                <a:gd name="csX93" fmla="*/ 1984535 w 2959897"/>
                <a:gd name="csY93" fmla="*/ 148819 h 656954"/>
                <a:gd name="csX94" fmla="*/ 1984535 w 2959897"/>
                <a:gd name="csY94" fmla="*/ 131842 h 656954"/>
                <a:gd name="csX95" fmla="*/ 2029704 w 2959897"/>
                <a:gd name="csY95" fmla="*/ 131842 h 656954"/>
                <a:gd name="csX96" fmla="*/ 2029704 w 2959897"/>
                <a:gd name="csY96" fmla="*/ 116369 h 656954"/>
                <a:gd name="csX97" fmla="*/ 2045694 w 2959897"/>
                <a:gd name="csY97" fmla="*/ 116369 h 656954"/>
                <a:gd name="csX98" fmla="*/ 2045694 w 2959897"/>
                <a:gd name="csY98" fmla="*/ 99123 h 656954"/>
                <a:gd name="csX99" fmla="*/ 2096246 w 2959897"/>
                <a:gd name="csY99" fmla="*/ 99123 h 656954"/>
                <a:gd name="csX100" fmla="*/ 2096246 w 2959897"/>
                <a:gd name="csY100" fmla="*/ 82200 h 656954"/>
                <a:gd name="csX101" fmla="*/ 2157674 w 2959897"/>
                <a:gd name="csY101" fmla="*/ 82200 h 656954"/>
                <a:gd name="csX102" fmla="*/ 2157674 w 2959897"/>
                <a:gd name="csY102" fmla="*/ 66190 h 656954"/>
                <a:gd name="csX103" fmla="*/ 2290759 w 2959897"/>
                <a:gd name="csY103" fmla="*/ 66190 h 656954"/>
                <a:gd name="csX104" fmla="*/ 2290759 w 2959897"/>
                <a:gd name="csY104" fmla="*/ 49965 h 656954"/>
                <a:gd name="csX105" fmla="*/ 2414638 w 2959897"/>
                <a:gd name="csY105" fmla="*/ 49965 h 656954"/>
                <a:gd name="csX106" fmla="*/ 2414638 w 2959897"/>
                <a:gd name="csY106" fmla="*/ 25197 h 656954"/>
                <a:gd name="csX107" fmla="*/ 2468044 w 2959897"/>
                <a:gd name="csY107" fmla="*/ 25197 h 656954"/>
                <a:gd name="csX108" fmla="*/ 2468044 w 2959897"/>
                <a:gd name="csY108" fmla="*/ 0 h 656954"/>
                <a:gd name="csX109" fmla="*/ 2959898 w 2959897"/>
                <a:gd name="csY109" fmla="*/ 0 h 65695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Lst>
              <a:rect l="l" t="t" r="r" b="b"/>
              <a:pathLst>
                <a:path w="2959897" h="656954">
                  <a:moveTo>
                    <a:pt x="0" y="656954"/>
                  </a:moveTo>
                  <a:lnTo>
                    <a:pt x="6299" y="656954"/>
                  </a:lnTo>
                  <a:lnTo>
                    <a:pt x="6299" y="635733"/>
                  </a:lnTo>
                  <a:lnTo>
                    <a:pt x="10929" y="635733"/>
                  </a:lnTo>
                  <a:lnTo>
                    <a:pt x="10929" y="597964"/>
                  </a:lnTo>
                  <a:lnTo>
                    <a:pt x="23096" y="597964"/>
                  </a:lnTo>
                  <a:lnTo>
                    <a:pt x="23096" y="589475"/>
                  </a:lnTo>
                  <a:lnTo>
                    <a:pt x="26703" y="589475"/>
                  </a:lnTo>
                  <a:lnTo>
                    <a:pt x="26703" y="581201"/>
                  </a:lnTo>
                  <a:lnTo>
                    <a:pt x="47861" y="581201"/>
                  </a:lnTo>
                  <a:lnTo>
                    <a:pt x="47861" y="573196"/>
                  </a:lnTo>
                  <a:lnTo>
                    <a:pt x="88669" y="573196"/>
                  </a:lnTo>
                  <a:lnTo>
                    <a:pt x="88669" y="564493"/>
                  </a:lnTo>
                  <a:lnTo>
                    <a:pt x="109558" y="564493"/>
                  </a:lnTo>
                  <a:lnTo>
                    <a:pt x="109558" y="553372"/>
                  </a:lnTo>
                  <a:lnTo>
                    <a:pt x="118010" y="553372"/>
                  </a:lnTo>
                  <a:lnTo>
                    <a:pt x="118010" y="543433"/>
                  </a:lnTo>
                  <a:lnTo>
                    <a:pt x="121456" y="543433"/>
                  </a:lnTo>
                  <a:lnTo>
                    <a:pt x="121456" y="536395"/>
                  </a:lnTo>
                  <a:lnTo>
                    <a:pt x="155427" y="536395"/>
                  </a:lnTo>
                  <a:lnTo>
                    <a:pt x="155427" y="527906"/>
                  </a:lnTo>
                  <a:lnTo>
                    <a:pt x="159088" y="527906"/>
                  </a:lnTo>
                  <a:lnTo>
                    <a:pt x="159088" y="519901"/>
                  </a:lnTo>
                  <a:lnTo>
                    <a:pt x="179977" y="519901"/>
                  </a:lnTo>
                  <a:lnTo>
                    <a:pt x="179977" y="507275"/>
                  </a:lnTo>
                  <a:lnTo>
                    <a:pt x="229291" y="507275"/>
                  </a:lnTo>
                  <a:lnTo>
                    <a:pt x="229291" y="499270"/>
                  </a:lnTo>
                  <a:lnTo>
                    <a:pt x="238013" y="499270"/>
                  </a:lnTo>
                  <a:lnTo>
                    <a:pt x="238013" y="491050"/>
                  </a:lnTo>
                  <a:lnTo>
                    <a:pt x="266439" y="491050"/>
                  </a:lnTo>
                  <a:lnTo>
                    <a:pt x="266439" y="469990"/>
                  </a:lnTo>
                  <a:lnTo>
                    <a:pt x="282967" y="469990"/>
                  </a:lnTo>
                  <a:lnTo>
                    <a:pt x="282967" y="461985"/>
                  </a:lnTo>
                  <a:lnTo>
                    <a:pt x="303586" y="461985"/>
                  </a:lnTo>
                  <a:lnTo>
                    <a:pt x="303586" y="453711"/>
                  </a:lnTo>
                  <a:lnTo>
                    <a:pt x="328620" y="453711"/>
                  </a:lnTo>
                  <a:lnTo>
                    <a:pt x="328620" y="445222"/>
                  </a:lnTo>
                  <a:lnTo>
                    <a:pt x="403400" y="445222"/>
                  </a:lnTo>
                  <a:lnTo>
                    <a:pt x="403400" y="437271"/>
                  </a:lnTo>
                  <a:lnTo>
                    <a:pt x="427680" y="437271"/>
                  </a:lnTo>
                  <a:lnTo>
                    <a:pt x="427680" y="425398"/>
                  </a:lnTo>
                  <a:lnTo>
                    <a:pt x="444962" y="425398"/>
                  </a:lnTo>
                  <a:lnTo>
                    <a:pt x="444962" y="416641"/>
                  </a:lnTo>
                  <a:lnTo>
                    <a:pt x="457075" y="416641"/>
                  </a:lnTo>
                  <a:lnTo>
                    <a:pt x="457075" y="408152"/>
                  </a:lnTo>
                  <a:lnTo>
                    <a:pt x="527009" y="408152"/>
                  </a:lnTo>
                  <a:lnTo>
                    <a:pt x="527009" y="400147"/>
                  </a:lnTo>
                  <a:lnTo>
                    <a:pt x="552043" y="400147"/>
                  </a:lnTo>
                  <a:lnTo>
                    <a:pt x="552043" y="391927"/>
                  </a:lnTo>
                  <a:lnTo>
                    <a:pt x="568087" y="391927"/>
                  </a:lnTo>
                  <a:lnTo>
                    <a:pt x="568087" y="379301"/>
                  </a:lnTo>
                  <a:lnTo>
                    <a:pt x="581438" y="379301"/>
                  </a:lnTo>
                  <a:lnTo>
                    <a:pt x="581438" y="370867"/>
                  </a:lnTo>
                  <a:lnTo>
                    <a:pt x="597482" y="370867"/>
                  </a:lnTo>
                  <a:lnTo>
                    <a:pt x="597482" y="363076"/>
                  </a:lnTo>
                  <a:lnTo>
                    <a:pt x="630968" y="363076"/>
                  </a:lnTo>
                  <a:lnTo>
                    <a:pt x="630968" y="354588"/>
                  </a:lnTo>
                  <a:lnTo>
                    <a:pt x="658694" y="354588"/>
                  </a:lnTo>
                  <a:lnTo>
                    <a:pt x="658694" y="342714"/>
                  </a:lnTo>
                  <a:lnTo>
                    <a:pt x="667416" y="342714"/>
                  </a:lnTo>
                  <a:lnTo>
                    <a:pt x="667416" y="334494"/>
                  </a:lnTo>
                  <a:lnTo>
                    <a:pt x="778912" y="334494"/>
                  </a:lnTo>
                  <a:lnTo>
                    <a:pt x="778912" y="325737"/>
                  </a:lnTo>
                  <a:lnTo>
                    <a:pt x="787149" y="325737"/>
                  </a:lnTo>
                  <a:lnTo>
                    <a:pt x="787149" y="317786"/>
                  </a:lnTo>
                  <a:lnTo>
                    <a:pt x="824296" y="317786"/>
                  </a:lnTo>
                  <a:lnTo>
                    <a:pt x="824296" y="305375"/>
                  </a:lnTo>
                  <a:lnTo>
                    <a:pt x="944030" y="305375"/>
                  </a:lnTo>
                  <a:lnTo>
                    <a:pt x="944030" y="296940"/>
                  </a:lnTo>
                  <a:lnTo>
                    <a:pt x="1026885" y="296940"/>
                  </a:lnTo>
                  <a:lnTo>
                    <a:pt x="1026885" y="284583"/>
                  </a:lnTo>
                  <a:lnTo>
                    <a:pt x="1079806" y="284583"/>
                  </a:lnTo>
                  <a:lnTo>
                    <a:pt x="1079806" y="275611"/>
                  </a:lnTo>
                  <a:lnTo>
                    <a:pt x="1083683" y="275611"/>
                  </a:lnTo>
                  <a:lnTo>
                    <a:pt x="1083683" y="264436"/>
                  </a:lnTo>
                  <a:lnTo>
                    <a:pt x="1146833" y="264436"/>
                  </a:lnTo>
                  <a:lnTo>
                    <a:pt x="1146833" y="255733"/>
                  </a:lnTo>
                  <a:lnTo>
                    <a:pt x="1241317" y="255733"/>
                  </a:lnTo>
                  <a:lnTo>
                    <a:pt x="1241317" y="243107"/>
                  </a:lnTo>
                  <a:lnTo>
                    <a:pt x="1481537" y="243107"/>
                  </a:lnTo>
                  <a:lnTo>
                    <a:pt x="1481537" y="231234"/>
                  </a:lnTo>
                  <a:lnTo>
                    <a:pt x="1534728" y="231234"/>
                  </a:lnTo>
                  <a:lnTo>
                    <a:pt x="1534728" y="219092"/>
                  </a:lnTo>
                  <a:lnTo>
                    <a:pt x="1559008" y="219092"/>
                  </a:lnTo>
                  <a:lnTo>
                    <a:pt x="1559008" y="206252"/>
                  </a:lnTo>
                  <a:lnTo>
                    <a:pt x="1790938" y="206252"/>
                  </a:lnTo>
                  <a:lnTo>
                    <a:pt x="1790938" y="193895"/>
                  </a:lnTo>
                  <a:lnTo>
                    <a:pt x="1798959" y="193895"/>
                  </a:lnTo>
                  <a:lnTo>
                    <a:pt x="1798959" y="177455"/>
                  </a:lnTo>
                  <a:lnTo>
                    <a:pt x="1872770" y="177455"/>
                  </a:lnTo>
                  <a:lnTo>
                    <a:pt x="1872770" y="165044"/>
                  </a:lnTo>
                  <a:lnTo>
                    <a:pt x="1976729" y="165044"/>
                  </a:lnTo>
                  <a:lnTo>
                    <a:pt x="1976729" y="148819"/>
                  </a:lnTo>
                  <a:lnTo>
                    <a:pt x="1984535" y="148819"/>
                  </a:lnTo>
                  <a:lnTo>
                    <a:pt x="1984535" y="131842"/>
                  </a:lnTo>
                  <a:lnTo>
                    <a:pt x="2029704" y="131842"/>
                  </a:lnTo>
                  <a:lnTo>
                    <a:pt x="2029704" y="116369"/>
                  </a:lnTo>
                  <a:lnTo>
                    <a:pt x="2045694" y="116369"/>
                  </a:lnTo>
                  <a:lnTo>
                    <a:pt x="2045694" y="99123"/>
                  </a:lnTo>
                  <a:lnTo>
                    <a:pt x="2096246" y="99123"/>
                  </a:lnTo>
                  <a:lnTo>
                    <a:pt x="2096246" y="82200"/>
                  </a:lnTo>
                  <a:lnTo>
                    <a:pt x="2157674" y="82200"/>
                  </a:lnTo>
                  <a:lnTo>
                    <a:pt x="2157674" y="66190"/>
                  </a:lnTo>
                  <a:lnTo>
                    <a:pt x="2290759" y="66190"/>
                  </a:lnTo>
                  <a:lnTo>
                    <a:pt x="2290759" y="49965"/>
                  </a:lnTo>
                  <a:lnTo>
                    <a:pt x="2414638" y="49965"/>
                  </a:lnTo>
                  <a:lnTo>
                    <a:pt x="2414638" y="25197"/>
                  </a:lnTo>
                  <a:lnTo>
                    <a:pt x="2468044" y="25197"/>
                  </a:lnTo>
                  <a:lnTo>
                    <a:pt x="2468044" y="0"/>
                  </a:lnTo>
                  <a:lnTo>
                    <a:pt x="2959898" y="0"/>
                  </a:lnTo>
                </a:path>
              </a:pathLst>
            </a:custGeom>
            <a:noFill/>
            <a:ln w="9525" cap="flat">
              <a:solidFill>
                <a:schemeClr val="accent6"/>
              </a:solidFill>
              <a:prstDash val="solid"/>
              <a:miter/>
            </a:ln>
          </p:spPr>
          <p:txBody>
            <a:bodyPr/>
            <a:lstStyle/>
            <a:p>
              <a:endParaRPr lang="en-US"/>
            </a:p>
          </p:txBody>
        </p:sp>
      </p:grpSp>
      <p:grpSp>
        <p:nvGrpSpPr>
          <p:cNvPr id="1992" name="Group 1991">
            <a:extLst>
              <a:ext uri="{FF2B5EF4-FFF2-40B4-BE49-F238E27FC236}">
                <a16:creationId xmlns:a16="http://schemas.microsoft.com/office/drawing/2014/main" id="{7BA40A07-19BB-EA11-C48F-FBECE2125294}"/>
              </a:ext>
            </a:extLst>
          </p:cNvPr>
          <p:cNvGrpSpPr/>
          <p:nvPr/>
        </p:nvGrpSpPr>
        <p:grpSpPr>
          <a:xfrm>
            <a:off x="6029927" y="1063962"/>
            <a:ext cx="2903271" cy="2064364"/>
            <a:chOff x="7892459" y="1950812"/>
            <a:chExt cx="3871030" cy="2953124"/>
          </a:xfrm>
        </p:grpSpPr>
        <p:sp>
          <p:nvSpPr>
            <p:cNvPr id="1993" name="TextBox 1992">
              <a:extLst>
                <a:ext uri="{FF2B5EF4-FFF2-40B4-BE49-F238E27FC236}">
                  <a16:creationId xmlns:a16="http://schemas.microsoft.com/office/drawing/2014/main" id="{7851FF2E-247A-DCD5-861C-3144B1F14B34}"/>
                </a:ext>
              </a:extLst>
            </p:cNvPr>
            <p:cNvSpPr txBox="1"/>
            <p:nvPr/>
          </p:nvSpPr>
          <p:spPr>
            <a:xfrm>
              <a:off x="9570182" y="1950812"/>
              <a:ext cx="1344386" cy="143629"/>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700"/>
                <a:t>Undetermined etiology*</a:t>
              </a:r>
            </a:p>
          </p:txBody>
        </p:sp>
        <p:sp>
          <p:nvSpPr>
            <p:cNvPr id="1994" name="TextBox 1993">
              <a:extLst>
                <a:ext uri="{FF2B5EF4-FFF2-40B4-BE49-F238E27FC236}">
                  <a16:creationId xmlns:a16="http://schemas.microsoft.com/office/drawing/2014/main" id="{22FDE2C0-8F79-CA87-4121-A3F48B25B684}"/>
                </a:ext>
              </a:extLst>
            </p:cNvPr>
            <p:cNvSpPr txBox="1"/>
            <p:nvPr/>
          </p:nvSpPr>
          <p:spPr>
            <a:xfrm>
              <a:off x="8381835" y="2165205"/>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14</a:t>
              </a:r>
            </a:p>
          </p:txBody>
        </p:sp>
        <p:sp>
          <p:nvSpPr>
            <p:cNvPr id="1995" name="TextBox 1994">
              <a:extLst>
                <a:ext uri="{FF2B5EF4-FFF2-40B4-BE49-F238E27FC236}">
                  <a16:creationId xmlns:a16="http://schemas.microsoft.com/office/drawing/2014/main" id="{78030403-14D1-37FD-D656-94AA88F18CAF}"/>
                </a:ext>
              </a:extLst>
            </p:cNvPr>
            <p:cNvSpPr txBox="1"/>
            <p:nvPr/>
          </p:nvSpPr>
          <p:spPr>
            <a:xfrm>
              <a:off x="8381835" y="2401081"/>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12</a:t>
              </a:r>
            </a:p>
          </p:txBody>
        </p:sp>
        <p:sp>
          <p:nvSpPr>
            <p:cNvPr id="1996" name="TextBox 1995">
              <a:extLst>
                <a:ext uri="{FF2B5EF4-FFF2-40B4-BE49-F238E27FC236}">
                  <a16:creationId xmlns:a16="http://schemas.microsoft.com/office/drawing/2014/main" id="{8A4D03EF-E151-D5B2-6089-80C2C034A3E9}"/>
                </a:ext>
              </a:extLst>
            </p:cNvPr>
            <p:cNvSpPr txBox="1"/>
            <p:nvPr/>
          </p:nvSpPr>
          <p:spPr>
            <a:xfrm>
              <a:off x="8381835" y="2636959"/>
              <a:ext cx="177827"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10</a:t>
              </a:r>
            </a:p>
          </p:txBody>
        </p:sp>
        <p:sp>
          <p:nvSpPr>
            <p:cNvPr id="1997" name="TextBox 1996">
              <a:extLst>
                <a:ext uri="{FF2B5EF4-FFF2-40B4-BE49-F238E27FC236}">
                  <a16:creationId xmlns:a16="http://schemas.microsoft.com/office/drawing/2014/main" id="{36CE2603-34F3-2A8F-380F-A12489C139D9}"/>
                </a:ext>
              </a:extLst>
            </p:cNvPr>
            <p:cNvSpPr txBox="1"/>
            <p:nvPr/>
          </p:nvSpPr>
          <p:spPr>
            <a:xfrm>
              <a:off x="8424580" y="2872836"/>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8</a:t>
              </a:r>
            </a:p>
          </p:txBody>
        </p:sp>
        <p:sp>
          <p:nvSpPr>
            <p:cNvPr id="1998" name="TextBox 1997">
              <a:extLst>
                <a:ext uri="{FF2B5EF4-FFF2-40B4-BE49-F238E27FC236}">
                  <a16:creationId xmlns:a16="http://schemas.microsoft.com/office/drawing/2014/main" id="{8C6991B1-F07B-1329-FD8D-39A566D1C310}"/>
                </a:ext>
              </a:extLst>
            </p:cNvPr>
            <p:cNvSpPr txBox="1"/>
            <p:nvPr/>
          </p:nvSpPr>
          <p:spPr>
            <a:xfrm>
              <a:off x="8424580" y="3108713"/>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6</a:t>
              </a:r>
            </a:p>
          </p:txBody>
        </p:sp>
        <p:sp>
          <p:nvSpPr>
            <p:cNvPr id="1999" name="TextBox 1998">
              <a:extLst>
                <a:ext uri="{FF2B5EF4-FFF2-40B4-BE49-F238E27FC236}">
                  <a16:creationId xmlns:a16="http://schemas.microsoft.com/office/drawing/2014/main" id="{5084BDA4-CDD4-8FF2-89E5-4D9A38A5080F}"/>
                </a:ext>
              </a:extLst>
            </p:cNvPr>
            <p:cNvSpPr txBox="1"/>
            <p:nvPr/>
          </p:nvSpPr>
          <p:spPr>
            <a:xfrm>
              <a:off x="8424580" y="3344589"/>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4</a:t>
              </a:r>
            </a:p>
          </p:txBody>
        </p:sp>
        <p:sp>
          <p:nvSpPr>
            <p:cNvPr id="2000" name="TextBox 1999">
              <a:extLst>
                <a:ext uri="{FF2B5EF4-FFF2-40B4-BE49-F238E27FC236}">
                  <a16:creationId xmlns:a16="http://schemas.microsoft.com/office/drawing/2014/main" id="{2D1405F3-5A1A-30E5-AB50-4D536F307D7D}"/>
                </a:ext>
              </a:extLst>
            </p:cNvPr>
            <p:cNvSpPr txBox="1"/>
            <p:nvPr/>
          </p:nvSpPr>
          <p:spPr>
            <a:xfrm>
              <a:off x="8424580" y="3580466"/>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2</a:t>
              </a:r>
            </a:p>
          </p:txBody>
        </p:sp>
        <p:sp>
          <p:nvSpPr>
            <p:cNvPr id="2001" name="TextBox 2000">
              <a:extLst>
                <a:ext uri="{FF2B5EF4-FFF2-40B4-BE49-F238E27FC236}">
                  <a16:creationId xmlns:a16="http://schemas.microsoft.com/office/drawing/2014/main" id="{64EE1619-56F5-AB56-9204-F57098538B7F}"/>
                </a:ext>
              </a:extLst>
            </p:cNvPr>
            <p:cNvSpPr txBox="1"/>
            <p:nvPr/>
          </p:nvSpPr>
          <p:spPr>
            <a:xfrm>
              <a:off x="8424580" y="3816345"/>
              <a:ext cx="135081" cy="92333"/>
            </a:xfrm>
            <a:prstGeom prst="rect">
              <a:avLst/>
            </a:prstGeom>
            <a:noFill/>
          </p:spPr>
          <p:txBody>
            <a:bodyPr wrap="none" lIns="34290" tIns="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pPr algn="r"/>
              <a:r>
                <a:rPr lang="en-US" sz="450" b="0"/>
                <a:t>0</a:t>
              </a:r>
            </a:p>
          </p:txBody>
        </p:sp>
        <p:sp>
          <p:nvSpPr>
            <p:cNvPr id="2002" name="TextBox 2001">
              <a:extLst>
                <a:ext uri="{FF2B5EF4-FFF2-40B4-BE49-F238E27FC236}">
                  <a16:creationId xmlns:a16="http://schemas.microsoft.com/office/drawing/2014/main" id="{3FB33963-CD6C-E18F-BFBE-FECDA2750C79}"/>
                </a:ext>
              </a:extLst>
            </p:cNvPr>
            <p:cNvSpPr txBox="1"/>
            <p:nvPr/>
          </p:nvSpPr>
          <p:spPr>
            <a:xfrm rot="16200000">
              <a:off x="7748791" y="2975940"/>
              <a:ext cx="1008824" cy="107721"/>
            </a:xfrm>
            <a:prstGeom prst="rect">
              <a:avLst/>
            </a:prstGeom>
            <a:noFill/>
          </p:spPr>
          <p:txBody>
            <a:bodyPr wrap="none" lIns="0" tIns="0" rIns="0" bIns="0">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25" b="0"/>
                <a:t>Cumulative incidence (%)</a:t>
              </a:r>
            </a:p>
          </p:txBody>
        </p:sp>
        <p:sp>
          <p:nvSpPr>
            <p:cNvPr id="2003" name="TextBox 2002">
              <a:extLst>
                <a:ext uri="{FF2B5EF4-FFF2-40B4-BE49-F238E27FC236}">
                  <a16:creationId xmlns:a16="http://schemas.microsoft.com/office/drawing/2014/main" id="{D702A178-93F0-49E5-5A38-84B12265E507}"/>
                </a:ext>
              </a:extLst>
            </p:cNvPr>
            <p:cNvSpPr txBox="1"/>
            <p:nvPr/>
          </p:nvSpPr>
          <p:spPr>
            <a:xfrm>
              <a:off x="8641176" y="3929558"/>
              <a:ext cx="135080"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0</a:t>
              </a:r>
            </a:p>
          </p:txBody>
        </p:sp>
        <p:sp>
          <p:nvSpPr>
            <p:cNvPr id="2004" name="TextBox 2003">
              <a:extLst>
                <a:ext uri="{FF2B5EF4-FFF2-40B4-BE49-F238E27FC236}">
                  <a16:creationId xmlns:a16="http://schemas.microsoft.com/office/drawing/2014/main" id="{6B1F2C60-1275-28C2-758F-435C60E00397}"/>
                </a:ext>
              </a:extLst>
            </p:cNvPr>
            <p:cNvSpPr txBox="1"/>
            <p:nvPr/>
          </p:nvSpPr>
          <p:spPr>
            <a:xfrm>
              <a:off x="8845192" y="3929558"/>
              <a:ext cx="177828"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a:t>
              </a:r>
            </a:p>
          </p:txBody>
        </p:sp>
        <p:sp>
          <p:nvSpPr>
            <p:cNvPr id="2005" name="TextBox 2004">
              <a:extLst>
                <a:ext uri="{FF2B5EF4-FFF2-40B4-BE49-F238E27FC236}">
                  <a16:creationId xmlns:a16="http://schemas.microsoft.com/office/drawing/2014/main" id="{5C7FCECD-C885-A8A5-3DB5-02CAF5B16866}"/>
                </a:ext>
              </a:extLst>
            </p:cNvPr>
            <p:cNvSpPr txBox="1"/>
            <p:nvPr/>
          </p:nvSpPr>
          <p:spPr>
            <a:xfrm>
              <a:off x="9049210"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120</a:t>
              </a:r>
            </a:p>
          </p:txBody>
        </p:sp>
        <p:sp>
          <p:nvSpPr>
            <p:cNvPr id="2006" name="TextBox 2005">
              <a:extLst>
                <a:ext uri="{FF2B5EF4-FFF2-40B4-BE49-F238E27FC236}">
                  <a16:creationId xmlns:a16="http://schemas.microsoft.com/office/drawing/2014/main" id="{C29376B8-EE25-85FF-3798-26D35404F387}"/>
                </a:ext>
              </a:extLst>
            </p:cNvPr>
            <p:cNvSpPr txBox="1"/>
            <p:nvPr/>
          </p:nvSpPr>
          <p:spPr>
            <a:xfrm>
              <a:off x="9277894"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180</a:t>
              </a:r>
            </a:p>
          </p:txBody>
        </p:sp>
        <p:sp>
          <p:nvSpPr>
            <p:cNvPr id="2007" name="TextBox 2006">
              <a:extLst>
                <a:ext uri="{FF2B5EF4-FFF2-40B4-BE49-F238E27FC236}">
                  <a16:creationId xmlns:a16="http://schemas.microsoft.com/office/drawing/2014/main" id="{E1FBD3DE-7A87-7815-CC17-5442895B0A1A}"/>
                </a:ext>
              </a:extLst>
            </p:cNvPr>
            <p:cNvSpPr txBox="1"/>
            <p:nvPr/>
          </p:nvSpPr>
          <p:spPr>
            <a:xfrm>
              <a:off x="9503343"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240</a:t>
              </a:r>
            </a:p>
          </p:txBody>
        </p:sp>
        <p:sp>
          <p:nvSpPr>
            <p:cNvPr id="2008" name="TextBox 2007">
              <a:extLst>
                <a:ext uri="{FF2B5EF4-FFF2-40B4-BE49-F238E27FC236}">
                  <a16:creationId xmlns:a16="http://schemas.microsoft.com/office/drawing/2014/main" id="{CD72A673-2033-4C36-A56F-13D2B01C9AA1}"/>
                </a:ext>
              </a:extLst>
            </p:cNvPr>
            <p:cNvSpPr txBox="1"/>
            <p:nvPr/>
          </p:nvSpPr>
          <p:spPr>
            <a:xfrm>
              <a:off x="9728792"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300</a:t>
              </a:r>
            </a:p>
          </p:txBody>
        </p:sp>
        <p:sp>
          <p:nvSpPr>
            <p:cNvPr id="2009" name="TextBox 2008">
              <a:extLst>
                <a:ext uri="{FF2B5EF4-FFF2-40B4-BE49-F238E27FC236}">
                  <a16:creationId xmlns:a16="http://schemas.microsoft.com/office/drawing/2014/main" id="{ED6C5051-8728-7EEF-00B6-066F5569A703}"/>
                </a:ext>
              </a:extLst>
            </p:cNvPr>
            <p:cNvSpPr txBox="1"/>
            <p:nvPr/>
          </p:nvSpPr>
          <p:spPr>
            <a:xfrm>
              <a:off x="9957711"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360</a:t>
              </a:r>
            </a:p>
          </p:txBody>
        </p:sp>
        <p:sp>
          <p:nvSpPr>
            <p:cNvPr id="2010" name="TextBox 2009">
              <a:extLst>
                <a:ext uri="{FF2B5EF4-FFF2-40B4-BE49-F238E27FC236}">
                  <a16:creationId xmlns:a16="http://schemas.microsoft.com/office/drawing/2014/main" id="{C10D77E6-1BAE-DA2A-DFA4-DBAA942A98B8}"/>
                </a:ext>
              </a:extLst>
            </p:cNvPr>
            <p:cNvSpPr txBox="1"/>
            <p:nvPr/>
          </p:nvSpPr>
          <p:spPr>
            <a:xfrm>
              <a:off x="10182397"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420</a:t>
              </a:r>
            </a:p>
          </p:txBody>
        </p:sp>
        <p:sp>
          <p:nvSpPr>
            <p:cNvPr id="2011" name="TextBox 2010">
              <a:extLst>
                <a:ext uri="{FF2B5EF4-FFF2-40B4-BE49-F238E27FC236}">
                  <a16:creationId xmlns:a16="http://schemas.microsoft.com/office/drawing/2014/main" id="{76D2365B-792E-1DAD-366A-35AB980AF2B8}"/>
                </a:ext>
              </a:extLst>
            </p:cNvPr>
            <p:cNvSpPr txBox="1"/>
            <p:nvPr/>
          </p:nvSpPr>
          <p:spPr>
            <a:xfrm>
              <a:off x="10408434"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480</a:t>
              </a:r>
            </a:p>
          </p:txBody>
        </p:sp>
        <p:sp>
          <p:nvSpPr>
            <p:cNvPr id="2012" name="TextBox 2011">
              <a:extLst>
                <a:ext uri="{FF2B5EF4-FFF2-40B4-BE49-F238E27FC236}">
                  <a16:creationId xmlns:a16="http://schemas.microsoft.com/office/drawing/2014/main" id="{13C6A1B7-C9CF-28D6-B7A8-D6B41AC2EB57}"/>
                </a:ext>
              </a:extLst>
            </p:cNvPr>
            <p:cNvSpPr txBox="1"/>
            <p:nvPr/>
          </p:nvSpPr>
          <p:spPr>
            <a:xfrm>
              <a:off x="10632942"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540</a:t>
              </a:r>
            </a:p>
          </p:txBody>
        </p:sp>
        <p:sp>
          <p:nvSpPr>
            <p:cNvPr id="2013" name="TextBox 2012">
              <a:extLst>
                <a:ext uri="{FF2B5EF4-FFF2-40B4-BE49-F238E27FC236}">
                  <a16:creationId xmlns:a16="http://schemas.microsoft.com/office/drawing/2014/main" id="{EDE2EC74-E514-AC63-90EA-906C9BAA5547}"/>
                </a:ext>
              </a:extLst>
            </p:cNvPr>
            <p:cNvSpPr txBox="1"/>
            <p:nvPr/>
          </p:nvSpPr>
          <p:spPr>
            <a:xfrm>
              <a:off x="10862567"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600</a:t>
              </a:r>
            </a:p>
          </p:txBody>
        </p:sp>
        <p:sp>
          <p:nvSpPr>
            <p:cNvPr id="2014" name="TextBox 2013">
              <a:extLst>
                <a:ext uri="{FF2B5EF4-FFF2-40B4-BE49-F238E27FC236}">
                  <a16:creationId xmlns:a16="http://schemas.microsoft.com/office/drawing/2014/main" id="{AB1B750D-5345-22C6-03B7-A7236664062C}"/>
                </a:ext>
              </a:extLst>
            </p:cNvPr>
            <p:cNvSpPr txBox="1"/>
            <p:nvPr/>
          </p:nvSpPr>
          <p:spPr>
            <a:xfrm>
              <a:off x="11087486"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660</a:t>
              </a:r>
            </a:p>
          </p:txBody>
        </p:sp>
        <p:sp>
          <p:nvSpPr>
            <p:cNvPr id="2015" name="TextBox 2014">
              <a:extLst>
                <a:ext uri="{FF2B5EF4-FFF2-40B4-BE49-F238E27FC236}">
                  <a16:creationId xmlns:a16="http://schemas.microsoft.com/office/drawing/2014/main" id="{FC18E6AD-59F5-8AC3-157F-E8A134361334}"/>
                </a:ext>
              </a:extLst>
            </p:cNvPr>
            <p:cNvSpPr txBox="1"/>
            <p:nvPr/>
          </p:nvSpPr>
          <p:spPr>
            <a:xfrm>
              <a:off x="11312347"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720</a:t>
              </a:r>
            </a:p>
          </p:txBody>
        </p:sp>
        <p:sp>
          <p:nvSpPr>
            <p:cNvPr id="2016" name="TextBox 2015">
              <a:extLst>
                <a:ext uri="{FF2B5EF4-FFF2-40B4-BE49-F238E27FC236}">
                  <a16:creationId xmlns:a16="http://schemas.microsoft.com/office/drawing/2014/main" id="{538FC8EB-003D-3C76-0A8E-1A3AC2E586F9}"/>
                </a:ext>
              </a:extLst>
            </p:cNvPr>
            <p:cNvSpPr txBox="1"/>
            <p:nvPr/>
          </p:nvSpPr>
          <p:spPr>
            <a:xfrm>
              <a:off x="11542914" y="3929558"/>
              <a:ext cx="220575" cy="138500"/>
            </a:xfrm>
            <a:prstGeom prst="rect">
              <a:avLst/>
            </a:prstGeom>
            <a:noFill/>
          </p:spPr>
          <p:txBody>
            <a:bodyPr wrap="none" lIns="34290" tIns="34290" rIns="34290" bIns="0" anchor="ctr">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450" b="0"/>
                <a:t>780</a:t>
              </a:r>
            </a:p>
          </p:txBody>
        </p:sp>
        <p:sp>
          <p:nvSpPr>
            <p:cNvPr id="2017" name="TextBox 2016">
              <a:extLst>
                <a:ext uri="{FF2B5EF4-FFF2-40B4-BE49-F238E27FC236}">
                  <a16:creationId xmlns:a16="http://schemas.microsoft.com/office/drawing/2014/main" id="{9E1BD33A-59B6-14D5-0667-1DE1ADB4AD05}"/>
                </a:ext>
              </a:extLst>
            </p:cNvPr>
            <p:cNvSpPr txBox="1"/>
            <p:nvPr/>
          </p:nvSpPr>
          <p:spPr>
            <a:xfrm>
              <a:off x="9706824" y="4133932"/>
              <a:ext cx="942567" cy="110070"/>
            </a:xfrm>
            <a:prstGeom prst="rect">
              <a:avLst/>
            </a:prstGeom>
            <a:noFill/>
          </p:spPr>
          <p:txBody>
            <a:bodyPr wrap="none" lIns="0" tIns="0" rIns="0" bIns="0" anchor="t">
              <a:spAutoFit/>
            </a:bodyPr>
            <a:lstStyle>
              <a:defPPr>
                <a:defRPr lang="en-US"/>
              </a:defPPr>
              <a:lvl1pPr algn="ctr">
                <a:defRPr sz="1600" b="1">
                  <a:latin typeface="Arial" panose="020B0604020202020204" pitchFamily="34" charset="0"/>
                  <a:cs typeface="Arial" panose="020B0604020202020204" pitchFamily="34" charset="0"/>
                </a:defRPr>
              </a:lvl1pPr>
            </a:lstStyle>
            <a:p>
              <a:r>
                <a:rPr lang="en-US" sz="500" b="0">
                  <a:latin typeface="Arial"/>
                  <a:cs typeface="Arial"/>
                </a:rPr>
                <a:t>Days from randomization</a:t>
              </a:r>
              <a:endParaRPr lang="en-US"/>
            </a:p>
          </p:txBody>
        </p:sp>
        <p:sp>
          <p:nvSpPr>
            <p:cNvPr id="2018" name="TextBox 2017">
              <a:extLst>
                <a:ext uri="{FF2B5EF4-FFF2-40B4-BE49-F238E27FC236}">
                  <a16:creationId xmlns:a16="http://schemas.microsoft.com/office/drawing/2014/main" id="{2798886C-1CB6-B783-BB38-D564B084A04F}"/>
                </a:ext>
              </a:extLst>
            </p:cNvPr>
            <p:cNvSpPr txBox="1"/>
            <p:nvPr/>
          </p:nvSpPr>
          <p:spPr>
            <a:xfrm>
              <a:off x="8663948" y="2196039"/>
              <a:ext cx="1591696" cy="246221"/>
            </a:xfrm>
            <a:prstGeom prst="rect">
              <a:avLst/>
            </a:prstGeom>
            <a:noFill/>
          </p:spPr>
          <p:txBody>
            <a:bodyPr wrap="square" lIns="0" tIns="0" rIns="0" bIns="0">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US" sz="600" err="1"/>
                <a:t>csHR</a:t>
              </a:r>
              <a:r>
                <a:rPr lang="en-US" sz="600"/>
                <a:t>: 0.61 (95% Cl: 0.46–0.81) </a:t>
              </a:r>
              <a:br>
                <a:rPr lang="en-US" sz="600"/>
              </a:br>
              <a:r>
                <a:rPr lang="en-US" sz="600"/>
                <a:t>P (log-rank test): &lt;0.001</a:t>
              </a:r>
            </a:p>
          </p:txBody>
        </p:sp>
        <p:grpSp>
          <p:nvGrpSpPr>
            <p:cNvPr id="2019" name="Group 2018">
              <a:extLst>
                <a:ext uri="{FF2B5EF4-FFF2-40B4-BE49-F238E27FC236}">
                  <a16:creationId xmlns:a16="http://schemas.microsoft.com/office/drawing/2014/main" id="{7FB65A48-3411-FA7E-C312-08D49FED3609}"/>
                </a:ext>
              </a:extLst>
            </p:cNvPr>
            <p:cNvGrpSpPr/>
            <p:nvPr/>
          </p:nvGrpSpPr>
          <p:grpSpPr>
            <a:xfrm>
              <a:off x="9206180" y="4305266"/>
              <a:ext cx="1943414" cy="92334"/>
              <a:chOff x="1195547" y="4654487"/>
              <a:chExt cx="2076105" cy="98638"/>
            </a:xfrm>
          </p:grpSpPr>
          <p:grpSp>
            <p:nvGrpSpPr>
              <p:cNvPr id="2077" name="Group 2076">
                <a:extLst>
                  <a:ext uri="{FF2B5EF4-FFF2-40B4-BE49-F238E27FC236}">
                    <a16:creationId xmlns:a16="http://schemas.microsoft.com/office/drawing/2014/main" id="{A19AC17A-7D84-A41B-6A57-5E8675714B5A}"/>
                  </a:ext>
                </a:extLst>
              </p:cNvPr>
              <p:cNvGrpSpPr/>
              <p:nvPr/>
            </p:nvGrpSpPr>
            <p:grpSpPr>
              <a:xfrm>
                <a:off x="1195547" y="4654487"/>
                <a:ext cx="908237" cy="98636"/>
                <a:chOff x="1195547" y="4654487"/>
                <a:chExt cx="908237" cy="98636"/>
              </a:xfrm>
            </p:grpSpPr>
            <p:sp>
              <p:nvSpPr>
                <p:cNvPr id="2081" name="TextBox 2080">
                  <a:extLst>
                    <a:ext uri="{FF2B5EF4-FFF2-40B4-BE49-F238E27FC236}">
                      <a16:creationId xmlns:a16="http://schemas.microsoft.com/office/drawing/2014/main" id="{68DEE9C4-A0D0-FA80-CA17-24A4855A981F}"/>
                    </a:ext>
                  </a:extLst>
                </p:cNvPr>
                <p:cNvSpPr txBox="1"/>
                <p:nvPr/>
              </p:nvSpPr>
              <p:spPr>
                <a:xfrm>
                  <a:off x="1405103" y="4654487"/>
                  <a:ext cx="698681" cy="98636"/>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PLCB: Cryptogenic</a:t>
                  </a:r>
                </a:p>
              </p:txBody>
            </p:sp>
            <p:cxnSp>
              <p:nvCxnSpPr>
                <p:cNvPr id="2082" name="Straight Connector 2081">
                  <a:extLst>
                    <a:ext uri="{FF2B5EF4-FFF2-40B4-BE49-F238E27FC236}">
                      <a16:creationId xmlns:a16="http://schemas.microsoft.com/office/drawing/2014/main" id="{F6FDE2B2-D71A-86B1-EC19-59D3FB11D22B}"/>
                    </a:ext>
                  </a:extLst>
                </p:cNvPr>
                <p:cNvCxnSpPr/>
                <p:nvPr/>
              </p:nvCxnSpPr>
              <p:spPr>
                <a:xfrm>
                  <a:off x="1195547" y="4703805"/>
                  <a:ext cx="154110" cy="0"/>
                </a:xfrm>
                <a:prstGeom prst="line">
                  <a:avLst/>
                </a:prstGeom>
                <a:noFill/>
                <a:ln w="12700" cap="flat">
                  <a:solidFill>
                    <a:schemeClr val="tx2">
                      <a:lumMod val="20000"/>
                      <a:lumOff val="80000"/>
                    </a:schemeClr>
                  </a:solidFill>
                  <a:prstDash val="solid"/>
                  <a:miter/>
                </a:ln>
              </p:spPr>
            </p:cxnSp>
          </p:grpSp>
          <p:grpSp>
            <p:nvGrpSpPr>
              <p:cNvPr id="2078" name="Group 2077">
                <a:extLst>
                  <a:ext uri="{FF2B5EF4-FFF2-40B4-BE49-F238E27FC236}">
                    <a16:creationId xmlns:a16="http://schemas.microsoft.com/office/drawing/2014/main" id="{1B146279-4B8F-58D2-04F7-482F3D94E51A}"/>
                  </a:ext>
                </a:extLst>
              </p:cNvPr>
              <p:cNvGrpSpPr/>
              <p:nvPr/>
            </p:nvGrpSpPr>
            <p:grpSpPr>
              <a:xfrm>
                <a:off x="2349714" y="4654487"/>
                <a:ext cx="921938" cy="98638"/>
                <a:chOff x="1642097" y="4654487"/>
                <a:chExt cx="921938" cy="98638"/>
              </a:xfrm>
            </p:grpSpPr>
            <p:sp>
              <p:nvSpPr>
                <p:cNvPr id="2079" name="TextBox 2078">
                  <a:extLst>
                    <a:ext uri="{FF2B5EF4-FFF2-40B4-BE49-F238E27FC236}">
                      <a16:creationId xmlns:a16="http://schemas.microsoft.com/office/drawing/2014/main" id="{AE193C07-C9D7-199E-273F-9360F8006AD8}"/>
                    </a:ext>
                  </a:extLst>
                </p:cNvPr>
                <p:cNvSpPr txBox="1"/>
                <p:nvPr/>
              </p:nvSpPr>
              <p:spPr>
                <a:xfrm>
                  <a:off x="1851655" y="4654487"/>
                  <a:ext cx="712380" cy="98638"/>
                </a:xfrm>
                <a:prstGeom prst="rect">
                  <a:avLst/>
                </a:prstGeom>
                <a:noFill/>
              </p:spPr>
              <p:txBody>
                <a:bodyPr wrap="none" lIns="0" tIns="0" rIns="0" bIns="0" anchor="ctr">
                  <a:spAutoFit/>
                </a:bodyPr>
                <a:lstStyle>
                  <a:defPPr>
                    <a:defRPr lang="en-US"/>
                  </a:defPPr>
                  <a:lvl1pPr algn="ctr">
                    <a:defRPr sz="800" b="0">
                      <a:latin typeface="Arial" panose="020B0604020202020204" pitchFamily="34" charset="0"/>
                      <a:cs typeface="Arial" panose="020B0604020202020204" pitchFamily="34" charset="0"/>
                    </a:defRPr>
                  </a:lvl1pPr>
                </a:lstStyle>
                <a:p>
                  <a:pPr algn="l"/>
                  <a:r>
                    <a:rPr lang="en-GB" sz="450">
                      <a:sym typeface="Arial"/>
                    </a:rPr>
                    <a:t>ASUN: Cryptogenic</a:t>
                  </a:r>
                </a:p>
              </p:txBody>
            </p:sp>
            <p:cxnSp>
              <p:nvCxnSpPr>
                <p:cNvPr id="2080" name="Straight Connector 2079">
                  <a:extLst>
                    <a:ext uri="{FF2B5EF4-FFF2-40B4-BE49-F238E27FC236}">
                      <a16:creationId xmlns:a16="http://schemas.microsoft.com/office/drawing/2014/main" id="{CF82535E-276D-FED5-30E5-84812E37D411}"/>
                    </a:ext>
                  </a:extLst>
                </p:cNvPr>
                <p:cNvCxnSpPr/>
                <p:nvPr/>
              </p:nvCxnSpPr>
              <p:spPr>
                <a:xfrm>
                  <a:off x="1642097" y="4703805"/>
                  <a:ext cx="154110" cy="0"/>
                </a:xfrm>
                <a:prstGeom prst="line">
                  <a:avLst/>
                </a:prstGeom>
                <a:noFill/>
                <a:ln w="12700" cap="flat">
                  <a:solidFill>
                    <a:schemeClr val="accent6"/>
                  </a:solidFill>
                  <a:prstDash val="solid"/>
                  <a:miter/>
                </a:ln>
              </p:spPr>
            </p:cxnSp>
          </p:grpSp>
        </p:grpSp>
        <p:sp>
          <p:nvSpPr>
            <p:cNvPr id="2020" name="TextBox 2019">
              <a:extLst>
                <a:ext uri="{FF2B5EF4-FFF2-40B4-BE49-F238E27FC236}">
                  <a16:creationId xmlns:a16="http://schemas.microsoft.com/office/drawing/2014/main" id="{2ADA2BFF-9BDA-A422-F21D-89A5E131FA80}"/>
                </a:ext>
              </a:extLst>
            </p:cNvPr>
            <p:cNvSpPr txBox="1"/>
            <p:nvPr/>
          </p:nvSpPr>
          <p:spPr>
            <a:xfrm>
              <a:off x="8617460" y="4390993"/>
              <a:ext cx="500137" cy="92333"/>
            </a:xfrm>
            <a:prstGeom prst="rect">
              <a:avLst/>
            </a:prstGeom>
            <a:noFill/>
          </p:spPr>
          <p:txBody>
            <a:bodyPr wrap="none" lIns="0" tIns="0" rIns="0" bIns="0" rtlCol="0">
              <a:spAutoFit/>
            </a:bodyPr>
            <a:lstStyle/>
            <a:p>
              <a:r>
                <a:rPr lang="en-GB" sz="450">
                  <a:ln/>
                  <a:solidFill>
                    <a:srgbClr val="000000"/>
                  </a:solidFill>
                  <a:latin typeface="Arial" panose="020B0604020202020204" pitchFamily="34" charset="0"/>
                  <a:cs typeface="Arial" panose="020B0604020202020204" pitchFamily="34" charset="0"/>
                  <a:sym typeface="Arial"/>
                  <a:rtl val="0"/>
                </a:rPr>
                <a:t>Number at risk</a:t>
              </a:r>
            </a:p>
          </p:txBody>
        </p:sp>
        <p:sp>
          <p:nvSpPr>
            <p:cNvPr id="2021" name="TextBox 2020">
              <a:extLst>
                <a:ext uri="{FF2B5EF4-FFF2-40B4-BE49-F238E27FC236}">
                  <a16:creationId xmlns:a16="http://schemas.microsoft.com/office/drawing/2014/main" id="{043FAFFA-F4D4-97E0-36F0-823FA6D13852}"/>
                </a:ext>
              </a:extLst>
            </p:cNvPr>
            <p:cNvSpPr txBox="1"/>
            <p:nvPr/>
          </p:nvSpPr>
          <p:spPr>
            <a:xfrm>
              <a:off x="8848611"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1661</a:t>
              </a:r>
            </a:p>
          </p:txBody>
        </p:sp>
        <p:sp>
          <p:nvSpPr>
            <p:cNvPr id="2022" name="TextBox 2021">
              <a:extLst>
                <a:ext uri="{FF2B5EF4-FFF2-40B4-BE49-F238E27FC236}">
                  <a16:creationId xmlns:a16="http://schemas.microsoft.com/office/drawing/2014/main" id="{8861FE18-212D-FFF3-4E88-4053D75F7CEE}"/>
                </a:ext>
              </a:extLst>
            </p:cNvPr>
            <p:cNvSpPr txBox="1"/>
            <p:nvPr/>
          </p:nvSpPr>
          <p:spPr>
            <a:xfrm>
              <a:off x="9074004"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1638</a:t>
              </a:r>
            </a:p>
          </p:txBody>
        </p:sp>
        <p:sp>
          <p:nvSpPr>
            <p:cNvPr id="2023" name="TextBox 2022">
              <a:extLst>
                <a:ext uri="{FF2B5EF4-FFF2-40B4-BE49-F238E27FC236}">
                  <a16:creationId xmlns:a16="http://schemas.microsoft.com/office/drawing/2014/main" id="{2ADB6330-35A3-8AF1-AC72-6C376EF4013E}"/>
                </a:ext>
              </a:extLst>
            </p:cNvPr>
            <p:cNvSpPr txBox="1"/>
            <p:nvPr/>
          </p:nvSpPr>
          <p:spPr>
            <a:xfrm>
              <a:off x="9302686"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1611</a:t>
              </a:r>
            </a:p>
          </p:txBody>
        </p:sp>
        <p:sp>
          <p:nvSpPr>
            <p:cNvPr id="2024" name="TextBox 2023">
              <a:extLst>
                <a:ext uri="{FF2B5EF4-FFF2-40B4-BE49-F238E27FC236}">
                  <a16:creationId xmlns:a16="http://schemas.microsoft.com/office/drawing/2014/main" id="{980930A9-E077-25EB-86B6-59DDB11B874E}"/>
                </a:ext>
              </a:extLst>
            </p:cNvPr>
            <p:cNvSpPr txBox="1"/>
            <p:nvPr/>
          </p:nvSpPr>
          <p:spPr>
            <a:xfrm>
              <a:off x="9528137"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1472</a:t>
              </a:r>
            </a:p>
          </p:txBody>
        </p:sp>
        <p:sp>
          <p:nvSpPr>
            <p:cNvPr id="2025" name="TextBox 2024">
              <a:extLst>
                <a:ext uri="{FF2B5EF4-FFF2-40B4-BE49-F238E27FC236}">
                  <a16:creationId xmlns:a16="http://schemas.microsoft.com/office/drawing/2014/main" id="{3095DFB0-C108-BED4-909B-1B539F49A240}"/>
                </a:ext>
              </a:extLst>
            </p:cNvPr>
            <p:cNvSpPr txBox="1"/>
            <p:nvPr/>
          </p:nvSpPr>
          <p:spPr>
            <a:xfrm>
              <a:off x="9753587"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1297</a:t>
              </a:r>
            </a:p>
          </p:txBody>
        </p:sp>
        <p:sp>
          <p:nvSpPr>
            <p:cNvPr id="2026" name="TextBox 2025">
              <a:extLst>
                <a:ext uri="{FF2B5EF4-FFF2-40B4-BE49-F238E27FC236}">
                  <a16:creationId xmlns:a16="http://schemas.microsoft.com/office/drawing/2014/main" id="{6B3BAC2D-ECC5-7A4B-34E0-3D1A55F23BED}"/>
                </a:ext>
              </a:extLst>
            </p:cNvPr>
            <p:cNvSpPr txBox="1"/>
            <p:nvPr/>
          </p:nvSpPr>
          <p:spPr>
            <a:xfrm>
              <a:off x="9982505"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1169</a:t>
              </a:r>
            </a:p>
          </p:txBody>
        </p:sp>
        <p:sp>
          <p:nvSpPr>
            <p:cNvPr id="2027" name="TextBox 2026">
              <a:extLst>
                <a:ext uri="{FF2B5EF4-FFF2-40B4-BE49-F238E27FC236}">
                  <a16:creationId xmlns:a16="http://schemas.microsoft.com/office/drawing/2014/main" id="{40455FC2-D45F-4A10-054C-0E242E29A934}"/>
                </a:ext>
              </a:extLst>
            </p:cNvPr>
            <p:cNvSpPr txBox="1"/>
            <p:nvPr/>
          </p:nvSpPr>
          <p:spPr>
            <a:xfrm>
              <a:off x="10207190"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1038</a:t>
              </a:r>
            </a:p>
          </p:txBody>
        </p:sp>
        <p:sp>
          <p:nvSpPr>
            <p:cNvPr id="2028" name="TextBox 2027">
              <a:extLst>
                <a:ext uri="{FF2B5EF4-FFF2-40B4-BE49-F238E27FC236}">
                  <a16:creationId xmlns:a16="http://schemas.microsoft.com/office/drawing/2014/main" id="{A319055A-F051-D399-3433-1D258D75887D}"/>
                </a:ext>
              </a:extLst>
            </p:cNvPr>
            <p:cNvSpPr txBox="1"/>
            <p:nvPr/>
          </p:nvSpPr>
          <p:spPr>
            <a:xfrm>
              <a:off x="10454599"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907</a:t>
              </a:r>
            </a:p>
          </p:txBody>
        </p:sp>
        <p:sp>
          <p:nvSpPr>
            <p:cNvPr id="2029" name="TextBox 2028">
              <a:extLst>
                <a:ext uri="{FF2B5EF4-FFF2-40B4-BE49-F238E27FC236}">
                  <a16:creationId xmlns:a16="http://schemas.microsoft.com/office/drawing/2014/main" id="{A93804AF-C75C-4F5D-61EC-6A1A47AD6790}"/>
                </a:ext>
              </a:extLst>
            </p:cNvPr>
            <p:cNvSpPr txBox="1"/>
            <p:nvPr/>
          </p:nvSpPr>
          <p:spPr>
            <a:xfrm>
              <a:off x="10679107"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789</a:t>
              </a:r>
            </a:p>
          </p:txBody>
        </p:sp>
        <p:sp>
          <p:nvSpPr>
            <p:cNvPr id="2030" name="TextBox 2029">
              <a:extLst>
                <a:ext uri="{FF2B5EF4-FFF2-40B4-BE49-F238E27FC236}">
                  <a16:creationId xmlns:a16="http://schemas.microsoft.com/office/drawing/2014/main" id="{3A6D1E00-6643-E2D3-87AC-67064F749EBA}"/>
                </a:ext>
              </a:extLst>
            </p:cNvPr>
            <p:cNvSpPr txBox="1"/>
            <p:nvPr/>
          </p:nvSpPr>
          <p:spPr>
            <a:xfrm>
              <a:off x="10908733"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636</a:t>
              </a:r>
            </a:p>
          </p:txBody>
        </p:sp>
        <p:sp>
          <p:nvSpPr>
            <p:cNvPr id="2031" name="TextBox 2030">
              <a:extLst>
                <a:ext uri="{FF2B5EF4-FFF2-40B4-BE49-F238E27FC236}">
                  <a16:creationId xmlns:a16="http://schemas.microsoft.com/office/drawing/2014/main" id="{5076B569-190D-FC52-C41F-E6453B41F8D0}"/>
                </a:ext>
              </a:extLst>
            </p:cNvPr>
            <p:cNvSpPr txBox="1"/>
            <p:nvPr/>
          </p:nvSpPr>
          <p:spPr>
            <a:xfrm>
              <a:off x="11133653"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476</a:t>
              </a:r>
            </a:p>
          </p:txBody>
        </p:sp>
        <p:sp>
          <p:nvSpPr>
            <p:cNvPr id="2032" name="TextBox 2031">
              <a:extLst>
                <a:ext uri="{FF2B5EF4-FFF2-40B4-BE49-F238E27FC236}">
                  <a16:creationId xmlns:a16="http://schemas.microsoft.com/office/drawing/2014/main" id="{A683F444-BA10-B2EF-A366-5D57BA94609B}"/>
                </a:ext>
              </a:extLst>
            </p:cNvPr>
            <p:cNvSpPr txBox="1"/>
            <p:nvPr/>
          </p:nvSpPr>
          <p:spPr>
            <a:xfrm>
              <a:off x="11358514"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332</a:t>
              </a:r>
            </a:p>
          </p:txBody>
        </p:sp>
        <p:sp>
          <p:nvSpPr>
            <p:cNvPr id="2033" name="TextBox 2032">
              <a:extLst>
                <a:ext uri="{FF2B5EF4-FFF2-40B4-BE49-F238E27FC236}">
                  <a16:creationId xmlns:a16="http://schemas.microsoft.com/office/drawing/2014/main" id="{F624609D-ED0E-FD22-720E-FAC4878A1FCD}"/>
                </a:ext>
              </a:extLst>
            </p:cNvPr>
            <p:cNvSpPr txBox="1"/>
            <p:nvPr/>
          </p:nvSpPr>
          <p:spPr>
            <a:xfrm>
              <a:off x="11589081" y="4521209"/>
              <a:ext cx="128240"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190</a:t>
              </a:r>
            </a:p>
          </p:txBody>
        </p:sp>
        <p:sp>
          <p:nvSpPr>
            <p:cNvPr id="2034" name="TextBox 2033">
              <a:extLst>
                <a:ext uri="{FF2B5EF4-FFF2-40B4-BE49-F238E27FC236}">
                  <a16:creationId xmlns:a16="http://schemas.microsoft.com/office/drawing/2014/main" id="{61C3CCA2-8C40-1287-6BB8-A81DB6DD62FB}"/>
                </a:ext>
              </a:extLst>
            </p:cNvPr>
            <p:cNvSpPr txBox="1"/>
            <p:nvPr/>
          </p:nvSpPr>
          <p:spPr>
            <a:xfrm>
              <a:off x="8623223" y="4521209"/>
              <a:ext cx="170987" cy="99064"/>
            </a:xfrm>
            <a:prstGeom prst="rect">
              <a:avLst/>
            </a:prstGeom>
            <a:noFill/>
          </p:spPr>
          <p:txBody>
            <a:bodyPr wrap="none" lIns="0" tIns="0" rIns="0" bIns="0" rtlCol="0">
              <a:spAutoFit/>
            </a:bodyPr>
            <a:lstStyle/>
            <a:p>
              <a:pPr algn="ctr"/>
              <a:r>
                <a:rPr lang="en-GB" sz="450">
                  <a:ln/>
                  <a:solidFill>
                    <a:schemeClr val="bg1">
                      <a:lumMod val="50000"/>
                    </a:schemeClr>
                  </a:solidFill>
                  <a:latin typeface="Arial" panose="020B0604020202020204" pitchFamily="34" charset="0"/>
                  <a:cs typeface="Arial" panose="020B0604020202020204" pitchFamily="34" charset="0"/>
                  <a:sym typeface="Arial"/>
                  <a:rtl val="0"/>
                </a:rPr>
                <a:t>1710</a:t>
              </a:r>
            </a:p>
          </p:txBody>
        </p:sp>
        <p:sp>
          <p:nvSpPr>
            <p:cNvPr id="2035" name="TextBox 2034">
              <a:extLst>
                <a:ext uri="{FF2B5EF4-FFF2-40B4-BE49-F238E27FC236}">
                  <a16:creationId xmlns:a16="http://schemas.microsoft.com/office/drawing/2014/main" id="{5E91D543-8F44-8C17-CF4C-850AA972126B}"/>
                </a:ext>
              </a:extLst>
            </p:cNvPr>
            <p:cNvSpPr txBox="1"/>
            <p:nvPr/>
          </p:nvSpPr>
          <p:spPr>
            <a:xfrm>
              <a:off x="8848611"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1737</a:t>
              </a:r>
            </a:p>
          </p:txBody>
        </p:sp>
        <p:sp>
          <p:nvSpPr>
            <p:cNvPr id="2036" name="TextBox 2035">
              <a:extLst>
                <a:ext uri="{FF2B5EF4-FFF2-40B4-BE49-F238E27FC236}">
                  <a16:creationId xmlns:a16="http://schemas.microsoft.com/office/drawing/2014/main" id="{6E824EBB-908D-6B18-0968-0609E7933AAB}"/>
                </a:ext>
              </a:extLst>
            </p:cNvPr>
            <p:cNvSpPr txBox="1"/>
            <p:nvPr/>
          </p:nvSpPr>
          <p:spPr>
            <a:xfrm>
              <a:off x="9074004"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1719</a:t>
              </a:r>
            </a:p>
          </p:txBody>
        </p:sp>
        <p:sp>
          <p:nvSpPr>
            <p:cNvPr id="2037" name="TextBox 2036">
              <a:extLst>
                <a:ext uri="{FF2B5EF4-FFF2-40B4-BE49-F238E27FC236}">
                  <a16:creationId xmlns:a16="http://schemas.microsoft.com/office/drawing/2014/main" id="{02BA733C-63F3-B514-B8BB-E7743310F78C}"/>
                </a:ext>
              </a:extLst>
            </p:cNvPr>
            <p:cNvSpPr txBox="1"/>
            <p:nvPr/>
          </p:nvSpPr>
          <p:spPr>
            <a:xfrm>
              <a:off x="9302686"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1690</a:t>
              </a:r>
            </a:p>
          </p:txBody>
        </p:sp>
        <p:sp>
          <p:nvSpPr>
            <p:cNvPr id="2038" name="TextBox 2037">
              <a:extLst>
                <a:ext uri="{FF2B5EF4-FFF2-40B4-BE49-F238E27FC236}">
                  <a16:creationId xmlns:a16="http://schemas.microsoft.com/office/drawing/2014/main" id="{57C065BF-57B6-E75A-7059-3BB36C6ABC42}"/>
                </a:ext>
              </a:extLst>
            </p:cNvPr>
            <p:cNvSpPr txBox="1"/>
            <p:nvPr/>
          </p:nvSpPr>
          <p:spPr>
            <a:xfrm>
              <a:off x="9528137"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1562</a:t>
              </a:r>
            </a:p>
          </p:txBody>
        </p:sp>
        <p:sp>
          <p:nvSpPr>
            <p:cNvPr id="2039" name="TextBox 2038">
              <a:extLst>
                <a:ext uri="{FF2B5EF4-FFF2-40B4-BE49-F238E27FC236}">
                  <a16:creationId xmlns:a16="http://schemas.microsoft.com/office/drawing/2014/main" id="{6F2DE625-68A5-018A-2F79-3BB950337FFE}"/>
                </a:ext>
              </a:extLst>
            </p:cNvPr>
            <p:cNvSpPr txBox="1"/>
            <p:nvPr/>
          </p:nvSpPr>
          <p:spPr>
            <a:xfrm>
              <a:off x="9753587"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1407</a:t>
              </a:r>
            </a:p>
          </p:txBody>
        </p:sp>
        <p:sp>
          <p:nvSpPr>
            <p:cNvPr id="2040" name="TextBox 2039">
              <a:extLst>
                <a:ext uri="{FF2B5EF4-FFF2-40B4-BE49-F238E27FC236}">
                  <a16:creationId xmlns:a16="http://schemas.microsoft.com/office/drawing/2014/main" id="{08D746EA-57BA-68CC-11B2-289F615AE6A0}"/>
                </a:ext>
              </a:extLst>
            </p:cNvPr>
            <p:cNvSpPr txBox="1"/>
            <p:nvPr/>
          </p:nvSpPr>
          <p:spPr>
            <a:xfrm>
              <a:off x="9982505"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1290</a:t>
              </a:r>
            </a:p>
          </p:txBody>
        </p:sp>
        <p:sp>
          <p:nvSpPr>
            <p:cNvPr id="2041" name="TextBox 2040">
              <a:extLst>
                <a:ext uri="{FF2B5EF4-FFF2-40B4-BE49-F238E27FC236}">
                  <a16:creationId xmlns:a16="http://schemas.microsoft.com/office/drawing/2014/main" id="{7A0B8E44-6969-5071-6599-AC06D57A7209}"/>
                </a:ext>
              </a:extLst>
            </p:cNvPr>
            <p:cNvSpPr txBox="1"/>
            <p:nvPr/>
          </p:nvSpPr>
          <p:spPr>
            <a:xfrm>
              <a:off x="10207190"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1156</a:t>
              </a:r>
            </a:p>
          </p:txBody>
        </p:sp>
        <p:sp>
          <p:nvSpPr>
            <p:cNvPr id="2042" name="TextBox 2041">
              <a:extLst>
                <a:ext uri="{FF2B5EF4-FFF2-40B4-BE49-F238E27FC236}">
                  <a16:creationId xmlns:a16="http://schemas.microsoft.com/office/drawing/2014/main" id="{821BF2F7-1CD6-4E85-AF3B-72CF76392533}"/>
                </a:ext>
              </a:extLst>
            </p:cNvPr>
            <p:cNvSpPr txBox="1"/>
            <p:nvPr/>
          </p:nvSpPr>
          <p:spPr>
            <a:xfrm>
              <a:off x="10433226"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1018</a:t>
              </a:r>
            </a:p>
          </p:txBody>
        </p:sp>
        <p:sp>
          <p:nvSpPr>
            <p:cNvPr id="2043" name="TextBox 2042">
              <a:extLst>
                <a:ext uri="{FF2B5EF4-FFF2-40B4-BE49-F238E27FC236}">
                  <a16:creationId xmlns:a16="http://schemas.microsoft.com/office/drawing/2014/main" id="{F828BE9D-A098-DB76-8F42-F3574985B2B2}"/>
                </a:ext>
              </a:extLst>
            </p:cNvPr>
            <p:cNvSpPr txBox="1"/>
            <p:nvPr/>
          </p:nvSpPr>
          <p:spPr>
            <a:xfrm>
              <a:off x="10679107"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894</a:t>
              </a:r>
            </a:p>
          </p:txBody>
        </p:sp>
        <p:sp>
          <p:nvSpPr>
            <p:cNvPr id="2044" name="TextBox 2043">
              <a:extLst>
                <a:ext uri="{FF2B5EF4-FFF2-40B4-BE49-F238E27FC236}">
                  <a16:creationId xmlns:a16="http://schemas.microsoft.com/office/drawing/2014/main" id="{260CC2F7-6EB2-CF90-1EDA-06E2ABCBCC8E}"/>
                </a:ext>
              </a:extLst>
            </p:cNvPr>
            <p:cNvSpPr txBox="1"/>
            <p:nvPr/>
          </p:nvSpPr>
          <p:spPr>
            <a:xfrm>
              <a:off x="10908733"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714</a:t>
              </a:r>
            </a:p>
          </p:txBody>
        </p:sp>
        <p:sp>
          <p:nvSpPr>
            <p:cNvPr id="2045" name="TextBox 2044">
              <a:extLst>
                <a:ext uri="{FF2B5EF4-FFF2-40B4-BE49-F238E27FC236}">
                  <a16:creationId xmlns:a16="http://schemas.microsoft.com/office/drawing/2014/main" id="{636D6765-4535-82ED-86C1-B78422A3231B}"/>
                </a:ext>
              </a:extLst>
            </p:cNvPr>
            <p:cNvSpPr txBox="1"/>
            <p:nvPr/>
          </p:nvSpPr>
          <p:spPr>
            <a:xfrm>
              <a:off x="11133653"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547</a:t>
              </a:r>
            </a:p>
          </p:txBody>
        </p:sp>
        <p:sp>
          <p:nvSpPr>
            <p:cNvPr id="2046" name="TextBox 2045">
              <a:extLst>
                <a:ext uri="{FF2B5EF4-FFF2-40B4-BE49-F238E27FC236}">
                  <a16:creationId xmlns:a16="http://schemas.microsoft.com/office/drawing/2014/main" id="{35BBD20D-DE07-E914-FA71-3C3E8367E1D5}"/>
                </a:ext>
              </a:extLst>
            </p:cNvPr>
            <p:cNvSpPr txBox="1"/>
            <p:nvPr/>
          </p:nvSpPr>
          <p:spPr>
            <a:xfrm>
              <a:off x="11358514"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385</a:t>
              </a:r>
            </a:p>
          </p:txBody>
        </p:sp>
        <p:sp>
          <p:nvSpPr>
            <p:cNvPr id="2047" name="TextBox 2046">
              <a:extLst>
                <a:ext uri="{FF2B5EF4-FFF2-40B4-BE49-F238E27FC236}">
                  <a16:creationId xmlns:a16="http://schemas.microsoft.com/office/drawing/2014/main" id="{4560A81B-5BBC-B285-C4F1-5A4BBC67B051}"/>
                </a:ext>
              </a:extLst>
            </p:cNvPr>
            <p:cNvSpPr txBox="1"/>
            <p:nvPr/>
          </p:nvSpPr>
          <p:spPr>
            <a:xfrm>
              <a:off x="11589081" y="4663327"/>
              <a:ext cx="128240"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225</a:t>
              </a:r>
            </a:p>
          </p:txBody>
        </p:sp>
        <p:sp>
          <p:nvSpPr>
            <p:cNvPr id="2048" name="TextBox 2047">
              <a:extLst>
                <a:ext uri="{FF2B5EF4-FFF2-40B4-BE49-F238E27FC236}">
                  <a16:creationId xmlns:a16="http://schemas.microsoft.com/office/drawing/2014/main" id="{A94B4856-3C81-8B7F-D6CB-08D7C1DA6829}"/>
                </a:ext>
              </a:extLst>
            </p:cNvPr>
            <p:cNvSpPr txBox="1"/>
            <p:nvPr/>
          </p:nvSpPr>
          <p:spPr>
            <a:xfrm>
              <a:off x="8623223" y="4663327"/>
              <a:ext cx="170987" cy="99064"/>
            </a:xfrm>
            <a:prstGeom prst="rect">
              <a:avLst/>
            </a:prstGeom>
            <a:noFill/>
          </p:spPr>
          <p:txBody>
            <a:bodyPr wrap="none" lIns="0" tIns="0" rIns="0" bIns="0" rtlCol="0">
              <a:spAutoFit/>
            </a:bodyPr>
            <a:lstStyle/>
            <a:p>
              <a:pPr algn="ctr"/>
              <a:r>
                <a:rPr lang="en-GB" sz="450">
                  <a:ln/>
                  <a:solidFill>
                    <a:schemeClr val="accent6"/>
                  </a:solidFill>
                  <a:latin typeface="Arial" panose="020B0604020202020204" pitchFamily="34" charset="0"/>
                  <a:cs typeface="Arial" panose="020B0604020202020204" pitchFamily="34" charset="0"/>
                  <a:sym typeface="Arial"/>
                  <a:rtl val="0"/>
                </a:rPr>
                <a:t>1786</a:t>
              </a:r>
            </a:p>
          </p:txBody>
        </p:sp>
        <p:sp>
          <p:nvSpPr>
            <p:cNvPr id="2049" name="TextBox 2048">
              <a:extLst>
                <a:ext uri="{FF2B5EF4-FFF2-40B4-BE49-F238E27FC236}">
                  <a16:creationId xmlns:a16="http://schemas.microsoft.com/office/drawing/2014/main" id="{57844EC4-2FBD-143E-BE5E-55EB92D0CAE4}"/>
                </a:ext>
              </a:extLst>
            </p:cNvPr>
            <p:cNvSpPr txBox="1"/>
            <p:nvPr/>
          </p:nvSpPr>
          <p:spPr>
            <a:xfrm>
              <a:off x="7895664" y="4663327"/>
              <a:ext cx="666850" cy="99064"/>
            </a:xfrm>
            <a:prstGeom prst="rect">
              <a:avLst/>
            </a:prstGeom>
            <a:noFill/>
          </p:spPr>
          <p:txBody>
            <a:bodyPr wrap="none" lIns="0" tIns="0" rIns="0" bIns="0" rtlCol="0">
              <a:spAutoFit/>
            </a:bodyPr>
            <a:lstStyle/>
            <a:p>
              <a:pPr algn="r"/>
              <a:r>
                <a:rPr lang="en-GB" sz="450">
                  <a:ln/>
                  <a:solidFill>
                    <a:schemeClr val="accent6"/>
                  </a:solidFill>
                  <a:latin typeface="Arial" panose="020B0604020202020204" pitchFamily="34" charset="0"/>
                  <a:cs typeface="Arial" panose="020B0604020202020204" pitchFamily="34" charset="0"/>
                  <a:sym typeface="Arial"/>
                  <a:rtl val="0"/>
                </a:rPr>
                <a:t>ASUN: Cryptogenic</a:t>
              </a:r>
            </a:p>
          </p:txBody>
        </p:sp>
        <p:sp>
          <p:nvSpPr>
            <p:cNvPr id="2050" name="TextBox 2049">
              <a:extLst>
                <a:ext uri="{FF2B5EF4-FFF2-40B4-BE49-F238E27FC236}">
                  <a16:creationId xmlns:a16="http://schemas.microsoft.com/office/drawing/2014/main" id="{C3569443-02D9-BE42-8E25-4A5F0C2DE0E9}"/>
                </a:ext>
              </a:extLst>
            </p:cNvPr>
            <p:cNvSpPr txBox="1"/>
            <p:nvPr/>
          </p:nvSpPr>
          <p:spPr>
            <a:xfrm>
              <a:off x="7908488" y="4521209"/>
              <a:ext cx="654026" cy="99064"/>
            </a:xfrm>
            <a:prstGeom prst="rect">
              <a:avLst/>
            </a:prstGeom>
            <a:noFill/>
          </p:spPr>
          <p:txBody>
            <a:bodyPr wrap="none" lIns="0" tIns="0" rIns="0" bIns="0" rtlCol="0">
              <a:spAutoFit/>
            </a:bodyPr>
            <a:lstStyle/>
            <a:p>
              <a:pPr algn="r"/>
              <a:r>
                <a:rPr lang="en-GB" sz="450">
                  <a:ln/>
                  <a:solidFill>
                    <a:schemeClr val="bg1">
                      <a:lumMod val="50000"/>
                    </a:schemeClr>
                  </a:solidFill>
                  <a:latin typeface="Arial" panose="020B0604020202020204" pitchFamily="34" charset="0"/>
                  <a:cs typeface="Arial" panose="020B0604020202020204" pitchFamily="34" charset="0"/>
                  <a:sym typeface="Arial"/>
                  <a:rtl val="0"/>
                </a:rPr>
                <a:t>PLCB: Cryptogenic</a:t>
              </a:r>
            </a:p>
          </p:txBody>
        </p:sp>
        <p:sp>
          <p:nvSpPr>
            <p:cNvPr id="2051" name="Freeform 2050">
              <a:extLst>
                <a:ext uri="{FF2B5EF4-FFF2-40B4-BE49-F238E27FC236}">
                  <a16:creationId xmlns:a16="http://schemas.microsoft.com/office/drawing/2014/main" id="{A58AB0ED-12C3-4246-5F4D-51146134C3DE}"/>
                </a:ext>
              </a:extLst>
            </p:cNvPr>
            <p:cNvSpPr/>
            <p:nvPr/>
          </p:nvSpPr>
          <p:spPr>
            <a:xfrm>
              <a:off x="8707010" y="2790752"/>
              <a:ext cx="3026616" cy="1071042"/>
            </a:xfrm>
            <a:custGeom>
              <a:avLst/>
              <a:gdLst>
                <a:gd name="csX0" fmla="*/ 0 w 3026616"/>
                <a:gd name="csY0" fmla="*/ 1141172 h 1141172"/>
                <a:gd name="csX1" fmla="*/ 6942 w 3026616"/>
                <a:gd name="csY1" fmla="*/ 1141172 h 1141172"/>
                <a:gd name="csX2" fmla="*/ 6942 w 3026616"/>
                <a:gd name="csY2" fmla="*/ 1087983 h 1141172"/>
                <a:gd name="csX3" fmla="*/ 11355 w 3026616"/>
                <a:gd name="csY3" fmla="*/ 1087983 h 1141172"/>
                <a:gd name="csX4" fmla="*/ 11355 w 3026616"/>
                <a:gd name="csY4" fmla="*/ 1078765 h 1141172"/>
                <a:gd name="csX5" fmla="*/ 15708 w 3026616"/>
                <a:gd name="csY5" fmla="*/ 1078765 h 1141172"/>
                <a:gd name="csX6" fmla="*/ 15708 w 3026616"/>
                <a:gd name="csY6" fmla="*/ 1074421 h 1141172"/>
                <a:gd name="csX7" fmla="*/ 20297 w 3026616"/>
                <a:gd name="csY7" fmla="*/ 1074421 h 1141172"/>
                <a:gd name="csX8" fmla="*/ 20297 w 3026616"/>
                <a:gd name="csY8" fmla="*/ 1052464 h 1141172"/>
                <a:gd name="csX9" fmla="*/ 24533 w 3026616"/>
                <a:gd name="csY9" fmla="*/ 1052464 h 1141172"/>
                <a:gd name="csX10" fmla="*/ 24533 w 3026616"/>
                <a:gd name="csY10" fmla="*/ 1030507 h 1141172"/>
                <a:gd name="csX11" fmla="*/ 33594 w 3026616"/>
                <a:gd name="csY11" fmla="*/ 1030507 h 1141172"/>
                <a:gd name="csX12" fmla="*/ 33594 w 3026616"/>
                <a:gd name="csY12" fmla="*/ 1008609 h 1141172"/>
                <a:gd name="csX13" fmla="*/ 37771 w 3026616"/>
                <a:gd name="csY13" fmla="*/ 1008609 h 1141172"/>
                <a:gd name="csX14" fmla="*/ 37771 w 3026616"/>
                <a:gd name="csY14" fmla="*/ 999509 h 1141172"/>
                <a:gd name="csX15" fmla="*/ 41124 w 3026616"/>
                <a:gd name="csY15" fmla="*/ 999509 h 1141172"/>
                <a:gd name="csX16" fmla="*/ 41124 w 3026616"/>
                <a:gd name="csY16" fmla="*/ 984832 h 1141172"/>
                <a:gd name="csX17" fmla="*/ 46714 w 3026616"/>
                <a:gd name="csY17" fmla="*/ 984832 h 1141172"/>
                <a:gd name="csX18" fmla="*/ 46714 w 3026616"/>
                <a:gd name="csY18" fmla="*/ 968981 h 1141172"/>
                <a:gd name="csX19" fmla="*/ 50891 w 3026616"/>
                <a:gd name="csY19" fmla="*/ 968981 h 1141172"/>
                <a:gd name="csX20" fmla="*/ 50891 w 3026616"/>
                <a:gd name="csY20" fmla="*/ 964225 h 1141172"/>
                <a:gd name="csX21" fmla="*/ 54891 w 3026616"/>
                <a:gd name="csY21" fmla="*/ 964225 h 1141172"/>
                <a:gd name="csX22" fmla="*/ 54891 w 3026616"/>
                <a:gd name="csY22" fmla="*/ 947141 h 1141172"/>
                <a:gd name="csX23" fmla="*/ 59657 w 3026616"/>
                <a:gd name="csY23" fmla="*/ 947141 h 1141172"/>
                <a:gd name="csX24" fmla="*/ 59657 w 3026616"/>
                <a:gd name="csY24" fmla="*/ 942327 h 1141172"/>
                <a:gd name="csX25" fmla="*/ 64599 w 3026616"/>
                <a:gd name="csY25" fmla="*/ 942327 h 1141172"/>
                <a:gd name="csX26" fmla="*/ 64599 w 3026616"/>
                <a:gd name="csY26" fmla="*/ 933403 h 1141172"/>
                <a:gd name="csX27" fmla="*/ 68423 w 3026616"/>
                <a:gd name="csY27" fmla="*/ 933403 h 1141172"/>
                <a:gd name="csX28" fmla="*/ 68423 w 3026616"/>
                <a:gd name="csY28" fmla="*/ 927826 h 1141172"/>
                <a:gd name="csX29" fmla="*/ 72777 w 3026616"/>
                <a:gd name="csY29" fmla="*/ 927826 h 1141172"/>
                <a:gd name="csX30" fmla="*/ 72777 w 3026616"/>
                <a:gd name="csY30" fmla="*/ 920488 h 1141172"/>
                <a:gd name="csX31" fmla="*/ 112430 w 3026616"/>
                <a:gd name="csY31" fmla="*/ 920488 h 1141172"/>
                <a:gd name="csX32" fmla="*/ 112430 w 3026616"/>
                <a:gd name="csY32" fmla="*/ 911388 h 1141172"/>
                <a:gd name="csX33" fmla="*/ 139494 w 3026616"/>
                <a:gd name="csY33" fmla="*/ 911388 h 1141172"/>
                <a:gd name="csX34" fmla="*/ 139494 w 3026616"/>
                <a:gd name="csY34" fmla="*/ 898472 h 1141172"/>
                <a:gd name="csX35" fmla="*/ 165557 w 3026616"/>
                <a:gd name="csY35" fmla="*/ 898472 h 1141172"/>
                <a:gd name="csX36" fmla="*/ 165557 w 3026616"/>
                <a:gd name="csY36" fmla="*/ 891721 h 1141172"/>
                <a:gd name="csX37" fmla="*/ 169322 w 3026616"/>
                <a:gd name="csY37" fmla="*/ 891721 h 1141172"/>
                <a:gd name="csX38" fmla="*/ 169322 w 3026616"/>
                <a:gd name="csY38" fmla="*/ 880566 h 1141172"/>
                <a:gd name="csX39" fmla="*/ 187619 w 3026616"/>
                <a:gd name="csY39" fmla="*/ 880566 h 1141172"/>
                <a:gd name="csX40" fmla="*/ 187619 w 3026616"/>
                <a:gd name="csY40" fmla="*/ 867650 h 1141172"/>
                <a:gd name="csX41" fmla="*/ 191620 w 3026616"/>
                <a:gd name="csY41" fmla="*/ 867650 h 1141172"/>
                <a:gd name="csX42" fmla="*/ 191620 w 3026616"/>
                <a:gd name="csY42" fmla="*/ 858550 h 1141172"/>
                <a:gd name="csX43" fmla="*/ 200798 w 3026616"/>
                <a:gd name="csY43" fmla="*/ 858550 h 1141172"/>
                <a:gd name="csX44" fmla="*/ 200798 w 3026616"/>
                <a:gd name="csY44" fmla="*/ 853736 h 1141172"/>
                <a:gd name="csX45" fmla="*/ 218330 w 3026616"/>
                <a:gd name="csY45" fmla="*/ 853736 h 1141172"/>
                <a:gd name="csX46" fmla="*/ 218330 w 3026616"/>
                <a:gd name="csY46" fmla="*/ 845224 h 1141172"/>
                <a:gd name="csX47" fmla="*/ 245393 w 3026616"/>
                <a:gd name="csY47" fmla="*/ 845224 h 1141172"/>
                <a:gd name="csX48" fmla="*/ 245393 w 3026616"/>
                <a:gd name="csY48" fmla="*/ 839059 h 1141172"/>
                <a:gd name="csX49" fmla="*/ 248982 w 3026616"/>
                <a:gd name="csY49" fmla="*/ 839059 h 1141172"/>
                <a:gd name="csX50" fmla="*/ 248982 w 3026616"/>
                <a:gd name="csY50" fmla="*/ 831486 h 1141172"/>
                <a:gd name="csX51" fmla="*/ 253924 w 3026616"/>
                <a:gd name="csY51" fmla="*/ 831486 h 1141172"/>
                <a:gd name="csX52" fmla="*/ 253924 w 3026616"/>
                <a:gd name="csY52" fmla="*/ 822973 h 1141172"/>
                <a:gd name="csX53" fmla="*/ 262867 w 3026616"/>
                <a:gd name="csY53" fmla="*/ 822973 h 1141172"/>
                <a:gd name="csX54" fmla="*/ 262867 w 3026616"/>
                <a:gd name="csY54" fmla="*/ 814813 h 1141172"/>
                <a:gd name="csX55" fmla="*/ 266691 w 3026616"/>
                <a:gd name="csY55" fmla="*/ 814813 h 1141172"/>
                <a:gd name="csX56" fmla="*/ 266691 w 3026616"/>
                <a:gd name="csY56" fmla="*/ 809646 h 1141172"/>
                <a:gd name="csX57" fmla="*/ 302109 w 3026616"/>
                <a:gd name="csY57" fmla="*/ 809646 h 1141172"/>
                <a:gd name="csX58" fmla="*/ 302109 w 3026616"/>
                <a:gd name="csY58" fmla="*/ 799549 h 1141172"/>
                <a:gd name="csX59" fmla="*/ 306109 w 3026616"/>
                <a:gd name="csY59" fmla="*/ 799549 h 1141172"/>
                <a:gd name="csX60" fmla="*/ 306109 w 3026616"/>
                <a:gd name="csY60" fmla="*/ 792210 h 1141172"/>
                <a:gd name="csX61" fmla="*/ 315228 w 3026616"/>
                <a:gd name="csY61" fmla="*/ 792210 h 1141172"/>
                <a:gd name="csX62" fmla="*/ 315228 w 3026616"/>
                <a:gd name="csY62" fmla="*/ 770958 h 1141172"/>
                <a:gd name="csX63" fmla="*/ 328995 w 3026616"/>
                <a:gd name="csY63" fmla="*/ 770958 h 1141172"/>
                <a:gd name="csX64" fmla="*/ 328995 w 3026616"/>
                <a:gd name="csY64" fmla="*/ 765967 h 1141172"/>
                <a:gd name="csX65" fmla="*/ 364590 w 3026616"/>
                <a:gd name="csY65" fmla="*/ 765967 h 1141172"/>
                <a:gd name="csX66" fmla="*/ 364590 w 3026616"/>
                <a:gd name="csY66" fmla="*/ 756809 h 1141172"/>
                <a:gd name="csX67" fmla="*/ 425894 w 3026616"/>
                <a:gd name="csY67" fmla="*/ 756809 h 1141172"/>
                <a:gd name="csX68" fmla="*/ 425894 w 3026616"/>
                <a:gd name="csY68" fmla="*/ 748883 h 1141172"/>
                <a:gd name="csX69" fmla="*/ 429718 w 3026616"/>
                <a:gd name="csY69" fmla="*/ 748883 h 1141172"/>
                <a:gd name="csX70" fmla="*/ 429718 w 3026616"/>
                <a:gd name="csY70" fmla="*/ 743306 h 1141172"/>
                <a:gd name="csX71" fmla="*/ 434483 w 3026616"/>
                <a:gd name="csY71" fmla="*/ 743306 h 1141172"/>
                <a:gd name="csX72" fmla="*/ 434483 w 3026616"/>
                <a:gd name="csY72" fmla="*/ 734969 h 1141172"/>
                <a:gd name="csX73" fmla="*/ 448192 w 3026616"/>
                <a:gd name="csY73" fmla="*/ 734969 h 1141172"/>
                <a:gd name="csX74" fmla="*/ 448192 w 3026616"/>
                <a:gd name="csY74" fmla="*/ 725635 h 1141172"/>
                <a:gd name="csX75" fmla="*/ 496611 w 3026616"/>
                <a:gd name="csY75" fmla="*/ 725635 h 1141172"/>
                <a:gd name="csX76" fmla="*/ 496611 w 3026616"/>
                <a:gd name="csY76" fmla="*/ 721877 h 1141172"/>
                <a:gd name="csX77" fmla="*/ 527440 w 3026616"/>
                <a:gd name="csY77" fmla="*/ 721877 h 1141172"/>
                <a:gd name="csX78" fmla="*/ 527440 w 3026616"/>
                <a:gd name="csY78" fmla="*/ 713893 h 1141172"/>
                <a:gd name="csX79" fmla="*/ 536383 w 3026616"/>
                <a:gd name="csY79" fmla="*/ 713893 h 1141172"/>
                <a:gd name="csX80" fmla="*/ 536383 w 3026616"/>
                <a:gd name="csY80" fmla="*/ 699392 h 1141172"/>
                <a:gd name="csX81" fmla="*/ 551150 w 3026616"/>
                <a:gd name="csY81" fmla="*/ 699392 h 1141172"/>
                <a:gd name="csX82" fmla="*/ 551150 w 3026616"/>
                <a:gd name="csY82" fmla="*/ 691877 h 1141172"/>
                <a:gd name="csX83" fmla="*/ 567035 w 3026616"/>
                <a:gd name="csY83" fmla="*/ 691877 h 1141172"/>
                <a:gd name="csX84" fmla="*/ 567035 w 3026616"/>
                <a:gd name="csY84" fmla="*/ 682543 h 1141172"/>
                <a:gd name="csX85" fmla="*/ 628339 w 3026616"/>
                <a:gd name="csY85" fmla="*/ 682543 h 1141172"/>
                <a:gd name="csX86" fmla="*/ 628339 w 3026616"/>
                <a:gd name="csY86" fmla="*/ 677964 h 1141172"/>
                <a:gd name="csX87" fmla="*/ 632751 w 3026616"/>
                <a:gd name="csY87" fmla="*/ 677964 h 1141172"/>
                <a:gd name="csX88" fmla="*/ 632751 w 3026616"/>
                <a:gd name="csY88" fmla="*/ 669451 h 1141172"/>
                <a:gd name="csX89" fmla="*/ 664168 w 3026616"/>
                <a:gd name="csY89" fmla="*/ 669451 h 1141172"/>
                <a:gd name="csX90" fmla="*/ 664168 w 3026616"/>
                <a:gd name="csY90" fmla="*/ 660292 h 1141172"/>
                <a:gd name="csX91" fmla="*/ 681701 w 3026616"/>
                <a:gd name="csY91" fmla="*/ 660292 h 1141172"/>
                <a:gd name="csX92" fmla="*/ 681701 w 3026616"/>
                <a:gd name="csY92" fmla="*/ 656300 h 1141172"/>
                <a:gd name="csX93" fmla="*/ 721295 w 3026616"/>
                <a:gd name="csY93" fmla="*/ 656300 h 1141172"/>
                <a:gd name="csX94" fmla="*/ 721295 w 3026616"/>
                <a:gd name="csY94" fmla="*/ 638864 h 1141172"/>
                <a:gd name="csX95" fmla="*/ 765303 w 3026616"/>
                <a:gd name="csY95" fmla="*/ 638864 h 1141172"/>
                <a:gd name="csX96" fmla="*/ 765303 w 3026616"/>
                <a:gd name="csY96" fmla="*/ 625302 h 1141172"/>
                <a:gd name="csX97" fmla="*/ 783423 w 3026616"/>
                <a:gd name="csY97" fmla="*/ 625302 h 1141172"/>
                <a:gd name="csX98" fmla="*/ 783423 w 3026616"/>
                <a:gd name="csY98" fmla="*/ 616202 h 1141172"/>
                <a:gd name="csX99" fmla="*/ 796955 w 3026616"/>
                <a:gd name="csY99" fmla="*/ 616202 h 1141172"/>
                <a:gd name="csX100" fmla="*/ 796955 w 3026616"/>
                <a:gd name="csY100" fmla="*/ 608159 h 1141172"/>
                <a:gd name="csX101" fmla="*/ 805603 w 3026616"/>
                <a:gd name="csY101" fmla="*/ 608159 h 1141172"/>
                <a:gd name="csX102" fmla="*/ 805603 w 3026616"/>
                <a:gd name="csY102" fmla="*/ 599118 h 1141172"/>
                <a:gd name="csX103" fmla="*/ 806309 w 3026616"/>
                <a:gd name="csY103" fmla="*/ 599118 h 1141172"/>
                <a:gd name="csX104" fmla="*/ 810310 w 3026616"/>
                <a:gd name="csY104" fmla="*/ 599118 h 1141172"/>
                <a:gd name="csX105" fmla="*/ 810310 w 3026616"/>
                <a:gd name="csY105" fmla="*/ 593952 h 1141172"/>
                <a:gd name="csX106" fmla="*/ 818076 w 3026616"/>
                <a:gd name="csY106" fmla="*/ 593952 h 1141172"/>
                <a:gd name="csX107" fmla="*/ 818076 w 3026616"/>
                <a:gd name="csY107" fmla="*/ 585792 h 1141172"/>
                <a:gd name="csX108" fmla="*/ 845316 w 3026616"/>
                <a:gd name="csY108" fmla="*/ 585792 h 1141172"/>
                <a:gd name="csX109" fmla="*/ 845316 w 3026616"/>
                <a:gd name="csY109" fmla="*/ 576692 h 1141172"/>
                <a:gd name="csX110" fmla="*/ 849905 w 3026616"/>
                <a:gd name="csY110" fmla="*/ 576692 h 1141172"/>
                <a:gd name="csX111" fmla="*/ 849905 w 3026616"/>
                <a:gd name="csY111" fmla="*/ 567944 h 1141172"/>
                <a:gd name="csX112" fmla="*/ 854494 w 3026616"/>
                <a:gd name="csY112" fmla="*/ 567944 h 1141172"/>
                <a:gd name="csX113" fmla="*/ 854494 w 3026616"/>
                <a:gd name="csY113" fmla="*/ 563776 h 1141172"/>
                <a:gd name="csX114" fmla="*/ 867849 w 3026616"/>
                <a:gd name="csY114" fmla="*/ 563776 h 1141172"/>
                <a:gd name="csX115" fmla="*/ 867849 w 3026616"/>
                <a:gd name="csY115" fmla="*/ 546457 h 1141172"/>
                <a:gd name="csX116" fmla="*/ 924388 w 3026616"/>
                <a:gd name="csY116" fmla="*/ 546457 h 1141172"/>
                <a:gd name="csX117" fmla="*/ 924388 w 3026616"/>
                <a:gd name="csY117" fmla="*/ 528375 h 1141172"/>
                <a:gd name="csX118" fmla="*/ 959570 w 3026616"/>
                <a:gd name="csY118" fmla="*/ 528375 h 1141172"/>
                <a:gd name="csX119" fmla="*/ 959570 w 3026616"/>
                <a:gd name="csY119" fmla="*/ 524030 h 1141172"/>
                <a:gd name="csX120" fmla="*/ 977691 w 3026616"/>
                <a:gd name="csY120" fmla="*/ 524030 h 1141172"/>
                <a:gd name="csX121" fmla="*/ 977691 w 3026616"/>
                <a:gd name="csY121" fmla="*/ 515459 h 1141172"/>
                <a:gd name="csX122" fmla="*/ 981103 w 3026616"/>
                <a:gd name="csY122" fmla="*/ 515459 h 1141172"/>
                <a:gd name="csX123" fmla="*/ 981103 w 3026616"/>
                <a:gd name="csY123" fmla="*/ 506124 h 1141172"/>
                <a:gd name="csX124" fmla="*/ 995046 w 3026616"/>
                <a:gd name="csY124" fmla="*/ 506124 h 1141172"/>
                <a:gd name="csX125" fmla="*/ 995046 w 3026616"/>
                <a:gd name="csY125" fmla="*/ 488453 h 1141172"/>
                <a:gd name="csX126" fmla="*/ 1017521 w 3026616"/>
                <a:gd name="csY126" fmla="*/ 488453 h 1141172"/>
                <a:gd name="csX127" fmla="*/ 1017521 w 3026616"/>
                <a:gd name="csY127" fmla="*/ 480117 h 1141172"/>
                <a:gd name="csX128" fmla="*/ 1025875 w 3026616"/>
                <a:gd name="csY128" fmla="*/ 480117 h 1141172"/>
                <a:gd name="csX129" fmla="*/ 1025875 w 3026616"/>
                <a:gd name="csY129" fmla="*/ 471017 h 1141172"/>
                <a:gd name="csX130" fmla="*/ 1105535 w 3026616"/>
                <a:gd name="csY130" fmla="*/ 471017 h 1141172"/>
                <a:gd name="csX131" fmla="*/ 1105535 w 3026616"/>
                <a:gd name="csY131" fmla="*/ 462034 h 1141172"/>
                <a:gd name="csX132" fmla="*/ 1140953 w 3026616"/>
                <a:gd name="csY132" fmla="*/ 462034 h 1141172"/>
                <a:gd name="csX133" fmla="*/ 1140953 w 3026616"/>
                <a:gd name="csY133" fmla="*/ 452113 h 1141172"/>
                <a:gd name="csX134" fmla="*/ 1144718 w 3026616"/>
                <a:gd name="csY134" fmla="*/ 452113 h 1141172"/>
                <a:gd name="csX135" fmla="*/ 1144718 w 3026616"/>
                <a:gd name="csY135" fmla="*/ 445361 h 1141172"/>
                <a:gd name="csX136" fmla="*/ 1154661 w 3026616"/>
                <a:gd name="csY136" fmla="*/ 445361 h 1141172"/>
                <a:gd name="csX137" fmla="*/ 1154661 w 3026616"/>
                <a:gd name="csY137" fmla="*/ 435616 h 1141172"/>
                <a:gd name="csX138" fmla="*/ 1175782 w 3026616"/>
                <a:gd name="csY138" fmla="*/ 435616 h 1141172"/>
                <a:gd name="csX139" fmla="*/ 1175782 w 3026616"/>
                <a:gd name="csY139" fmla="*/ 427279 h 1141172"/>
                <a:gd name="csX140" fmla="*/ 1251206 w 3026616"/>
                <a:gd name="csY140" fmla="*/ 427279 h 1141172"/>
                <a:gd name="csX141" fmla="*/ 1251206 w 3026616"/>
                <a:gd name="csY141" fmla="*/ 418766 h 1141172"/>
                <a:gd name="csX142" fmla="*/ 1255619 w 3026616"/>
                <a:gd name="csY142" fmla="*/ 418766 h 1141172"/>
                <a:gd name="csX143" fmla="*/ 1255619 w 3026616"/>
                <a:gd name="csY143" fmla="*/ 409021 h 1141172"/>
                <a:gd name="csX144" fmla="*/ 1259561 w 3026616"/>
                <a:gd name="csY144" fmla="*/ 409021 h 1141172"/>
                <a:gd name="csX145" fmla="*/ 1259561 w 3026616"/>
                <a:gd name="csY145" fmla="*/ 400273 h 1141172"/>
                <a:gd name="csX146" fmla="*/ 1287036 w 3026616"/>
                <a:gd name="csY146" fmla="*/ 400273 h 1141172"/>
                <a:gd name="csX147" fmla="*/ 1287036 w 3026616"/>
                <a:gd name="csY147" fmla="*/ 387357 h 1141172"/>
                <a:gd name="csX148" fmla="*/ 1331455 w 3026616"/>
                <a:gd name="csY148" fmla="*/ 387357 h 1141172"/>
                <a:gd name="csX149" fmla="*/ 1331455 w 3026616"/>
                <a:gd name="csY149" fmla="*/ 378845 h 1141172"/>
                <a:gd name="csX150" fmla="*/ 1370638 w 3026616"/>
                <a:gd name="csY150" fmla="*/ 378845 h 1141172"/>
                <a:gd name="csX151" fmla="*/ 1370638 w 3026616"/>
                <a:gd name="csY151" fmla="*/ 369099 h 1141172"/>
                <a:gd name="csX152" fmla="*/ 1392936 w 3026616"/>
                <a:gd name="csY152" fmla="*/ 369099 h 1141172"/>
                <a:gd name="csX153" fmla="*/ 1392936 w 3026616"/>
                <a:gd name="csY153" fmla="*/ 361937 h 1141172"/>
                <a:gd name="csX154" fmla="*/ 1396348 w 3026616"/>
                <a:gd name="csY154" fmla="*/ 361937 h 1141172"/>
                <a:gd name="csX155" fmla="*/ 1396348 w 3026616"/>
                <a:gd name="csY155" fmla="*/ 347436 h 1141172"/>
                <a:gd name="csX156" fmla="*/ 1440532 w 3026616"/>
                <a:gd name="csY156" fmla="*/ 347436 h 1141172"/>
                <a:gd name="csX157" fmla="*/ 1440532 w 3026616"/>
                <a:gd name="csY157" fmla="*/ 339510 h 1141172"/>
                <a:gd name="csX158" fmla="*/ 1480362 w 3026616"/>
                <a:gd name="csY158" fmla="*/ 339510 h 1141172"/>
                <a:gd name="csX159" fmla="*/ 1480362 w 3026616"/>
                <a:gd name="csY159" fmla="*/ 330176 h 1141172"/>
                <a:gd name="csX160" fmla="*/ 1484892 w 3026616"/>
                <a:gd name="csY160" fmla="*/ 330176 h 1141172"/>
                <a:gd name="csX161" fmla="*/ 1484892 w 3026616"/>
                <a:gd name="csY161" fmla="*/ 317260 h 1141172"/>
                <a:gd name="csX162" fmla="*/ 1489893 w 3026616"/>
                <a:gd name="csY162" fmla="*/ 317260 h 1141172"/>
                <a:gd name="csX163" fmla="*/ 1489893 w 3026616"/>
                <a:gd name="csY163" fmla="*/ 308277 h 1141172"/>
                <a:gd name="csX164" fmla="*/ 1538254 w 3026616"/>
                <a:gd name="csY164" fmla="*/ 308277 h 1141172"/>
                <a:gd name="csX165" fmla="*/ 1538254 w 3026616"/>
                <a:gd name="csY165" fmla="*/ 295185 h 1141172"/>
                <a:gd name="csX166" fmla="*/ 1551373 w 3026616"/>
                <a:gd name="csY166" fmla="*/ 295185 h 1141172"/>
                <a:gd name="csX167" fmla="*/ 1551373 w 3026616"/>
                <a:gd name="csY167" fmla="*/ 286438 h 1141172"/>
                <a:gd name="csX168" fmla="*/ 1581849 w 3026616"/>
                <a:gd name="csY168" fmla="*/ 286438 h 1141172"/>
                <a:gd name="csX169" fmla="*/ 1581849 w 3026616"/>
                <a:gd name="csY169" fmla="*/ 273170 h 1141172"/>
                <a:gd name="csX170" fmla="*/ 1731580 w 3026616"/>
                <a:gd name="csY170" fmla="*/ 273170 h 1141172"/>
                <a:gd name="csX171" fmla="*/ 1731580 w 3026616"/>
                <a:gd name="csY171" fmla="*/ 263600 h 1141172"/>
                <a:gd name="csX172" fmla="*/ 1776528 w 3026616"/>
                <a:gd name="csY172" fmla="*/ 263600 h 1141172"/>
                <a:gd name="csX173" fmla="*/ 1776528 w 3026616"/>
                <a:gd name="csY173" fmla="*/ 251506 h 1141172"/>
                <a:gd name="csX174" fmla="*/ 1878251 w 3026616"/>
                <a:gd name="csY174" fmla="*/ 251506 h 1141172"/>
                <a:gd name="csX175" fmla="*/ 1878251 w 3026616"/>
                <a:gd name="csY175" fmla="*/ 238180 h 1141172"/>
                <a:gd name="csX176" fmla="*/ 1944144 w 3026616"/>
                <a:gd name="csY176" fmla="*/ 238180 h 1141172"/>
                <a:gd name="csX177" fmla="*/ 1944144 w 3026616"/>
                <a:gd name="csY177" fmla="*/ 224677 h 1141172"/>
                <a:gd name="csX178" fmla="*/ 1996918 w 3026616"/>
                <a:gd name="csY178" fmla="*/ 224677 h 1141172"/>
                <a:gd name="csX179" fmla="*/ 1996918 w 3026616"/>
                <a:gd name="csY179" fmla="*/ 210763 h 1141172"/>
                <a:gd name="csX180" fmla="*/ 2009861 w 3026616"/>
                <a:gd name="csY180" fmla="*/ 210763 h 1141172"/>
                <a:gd name="csX181" fmla="*/ 2009861 w 3026616"/>
                <a:gd name="csY181" fmla="*/ 198434 h 1141172"/>
                <a:gd name="csX182" fmla="*/ 2085285 w 3026616"/>
                <a:gd name="csY182" fmla="*/ 198434 h 1141172"/>
                <a:gd name="csX183" fmla="*/ 2085285 w 3026616"/>
                <a:gd name="csY183" fmla="*/ 185166 h 1141172"/>
                <a:gd name="csX184" fmla="*/ 2190185 w 3026616"/>
                <a:gd name="csY184" fmla="*/ 185166 h 1141172"/>
                <a:gd name="csX185" fmla="*/ 2190185 w 3026616"/>
                <a:gd name="csY185" fmla="*/ 167495 h 1141172"/>
                <a:gd name="csX186" fmla="*/ 2252077 w 3026616"/>
                <a:gd name="csY186" fmla="*/ 167495 h 1141172"/>
                <a:gd name="csX187" fmla="*/ 2252077 w 3026616"/>
                <a:gd name="csY187" fmla="*/ 149765 h 1141172"/>
                <a:gd name="csX188" fmla="*/ 2274375 w 3026616"/>
                <a:gd name="csY188" fmla="*/ 149765 h 1141172"/>
                <a:gd name="csX189" fmla="*/ 2274375 w 3026616"/>
                <a:gd name="csY189" fmla="*/ 131918 h 1141172"/>
                <a:gd name="csX190" fmla="*/ 2301085 w 3026616"/>
                <a:gd name="csY190" fmla="*/ 131918 h 1141172"/>
                <a:gd name="csX191" fmla="*/ 2301085 w 3026616"/>
                <a:gd name="csY191" fmla="*/ 114246 h 1141172"/>
                <a:gd name="csX192" fmla="*/ 2345857 w 3026616"/>
                <a:gd name="csY192" fmla="*/ 114246 h 1141172"/>
                <a:gd name="csX193" fmla="*/ 2345857 w 3026616"/>
                <a:gd name="csY193" fmla="*/ 95988 h 1141172"/>
                <a:gd name="csX194" fmla="*/ 2455346 w 3026616"/>
                <a:gd name="csY194" fmla="*/ 95988 h 1141172"/>
                <a:gd name="csX195" fmla="*/ 2455346 w 3026616"/>
                <a:gd name="csY195" fmla="*/ 75323 h 1141172"/>
                <a:gd name="csX196" fmla="*/ 2623315 w 3026616"/>
                <a:gd name="csY196" fmla="*/ 75323 h 1141172"/>
                <a:gd name="csX197" fmla="*/ 2623315 w 3026616"/>
                <a:gd name="csY197" fmla="*/ 44090 h 1141172"/>
                <a:gd name="csX198" fmla="*/ 2804109 w 3026616"/>
                <a:gd name="csY198" fmla="*/ 44090 h 1141172"/>
                <a:gd name="csX199" fmla="*/ 2804109 w 3026616"/>
                <a:gd name="csY199" fmla="*/ 0 h 1141172"/>
                <a:gd name="csX200" fmla="*/ 3026617 w 3026616"/>
                <a:gd name="csY200" fmla="*/ 0 h 114117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 ang="0">
                  <a:pos x="csX140" y="csY140"/>
                </a:cxn>
                <a:cxn ang="0">
                  <a:pos x="csX141" y="csY141"/>
                </a:cxn>
                <a:cxn ang="0">
                  <a:pos x="csX142" y="csY142"/>
                </a:cxn>
                <a:cxn ang="0">
                  <a:pos x="csX143" y="csY143"/>
                </a:cxn>
                <a:cxn ang="0">
                  <a:pos x="csX144" y="csY144"/>
                </a:cxn>
                <a:cxn ang="0">
                  <a:pos x="csX145" y="csY145"/>
                </a:cxn>
                <a:cxn ang="0">
                  <a:pos x="csX146" y="csY146"/>
                </a:cxn>
                <a:cxn ang="0">
                  <a:pos x="csX147" y="csY147"/>
                </a:cxn>
                <a:cxn ang="0">
                  <a:pos x="csX148" y="csY148"/>
                </a:cxn>
                <a:cxn ang="0">
                  <a:pos x="csX149" y="csY149"/>
                </a:cxn>
                <a:cxn ang="0">
                  <a:pos x="csX150" y="csY150"/>
                </a:cxn>
                <a:cxn ang="0">
                  <a:pos x="csX151" y="csY151"/>
                </a:cxn>
                <a:cxn ang="0">
                  <a:pos x="csX152" y="csY152"/>
                </a:cxn>
                <a:cxn ang="0">
                  <a:pos x="csX153" y="csY153"/>
                </a:cxn>
                <a:cxn ang="0">
                  <a:pos x="csX154" y="csY154"/>
                </a:cxn>
                <a:cxn ang="0">
                  <a:pos x="csX155" y="csY155"/>
                </a:cxn>
                <a:cxn ang="0">
                  <a:pos x="csX156" y="csY156"/>
                </a:cxn>
                <a:cxn ang="0">
                  <a:pos x="csX157" y="csY157"/>
                </a:cxn>
                <a:cxn ang="0">
                  <a:pos x="csX158" y="csY158"/>
                </a:cxn>
                <a:cxn ang="0">
                  <a:pos x="csX159" y="csY159"/>
                </a:cxn>
                <a:cxn ang="0">
                  <a:pos x="csX160" y="csY160"/>
                </a:cxn>
                <a:cxn ang="0">
                  <a:pos x="csX161" y="csY161"/>
                </a:cxn>
                <a:cxn ang="0">
                  <a:pos x="csX162" y="csY162"/>
                </a:cxn>
                <a:cxn ang="0">
                  <a:pos x="csX163" y="csY163"/>
                </a:cxn>
                <a:cxn ang="0">
                  <a:pos x="csX164" y="csY164"/>
                </a:cxn>
                <a:cxn ang="0">
                  <a:pos x="csX165" y="csY165"/>
                </a:cxn>
                <a:cxn ang="0">
                  <a:pos x="csX166" y="csY166"/>
                </a:cxn>
                <a:cxn ang="0">
                  <a:pos x="csX167" y="csY167"/>
                </a:cxn>
                <a:cxn ang="0">
                  <a:pos x="csX168" y="csY168"/>
                </a:cxn>
                <a:cxn ang="0">
                  <a:pos x="csX169" y="csY169"/>
                </a:cxn>
                <a:cxn ang="0">
                  <a:pos x="csX170" y="csY170"/>
                </a:cxn>
                <a:cxn ang="0">
                  <a:pos x="csX171" y="csY171"/>
                </a:cxn>
                <a:cxn ang="0">
                  <a:pos x="csX172" y="csY172"/>
                </a:cxn>
                <a:cxn ang="0">
                  <a:pos x="csX173" y="csY173"/>
                </a:cxn>
                <a:cxn ang="0">
                  <a:pos x="csX174" y="csY174"/>
                </a:cxn>
                <a:cxn ang="0">
                  <a:pos x="csX175" y="csY175"/>
                </a:cxn>
                <a:cxn ang="0">
                  <a:pos x="csX176" y="csY176"/>
                </a:cxn>
                <a:cxn ang="0">
                  <a:pos x="csX177" y="csY177"/>
                </a:cxn>
                <a:cxn ang="0">
                  <a:pos x="csX178" y="csY178"/>
                </a:cxn>
                <a:cxn ang="0">
                  <a:pos x="csX179" y="csY179"/>
                </a:cxn>
                <a:cxn ang="0">
                  <a:pos x="csX180" y="csY180"/>
                </a:cxn>
                <a:cxn ang="0">
                  <a:pos x="csX181" y="csY181"/>
                </a:cxn>
                <a:cxn ang="0">
                  <a:pos x="csX182" y="csY182"/>
                </a:cxn>
                <a:cxn ang="0">
                  <a:pos x="csX183" y="csY183"/>
                </a:cxn>
                <a:cxn ang="0">
                  <a:pos x="csX184" y="csY184"/>
                </a:cxn>
                <a:cxn ang="0">
                  <a:pos x="csX185" y="csY185"/>
                </a:cxn>
                <a:cxn ang="0">
                  <a:pos x="csX186" y="csY186"/>
                </a:cxn>
                <a:cxn ang="0">
                  <a:pos x="csX187" y="csY187"/>
                </a:cxn>
                <a:cxn ang="0">
                  <a:pos x="csX188" y="csY188"/>
                </a:cxn>
                <a:cxn ang="0">
                  <a:pos x="csX189" y="csY189"/>
                </a:cxn>
                <a:cxn ang="0">
                  <a:pos x="csX190" y="csY190"/>
                </a:cxn>
                <a:cxn ang="0">
                  <a:pos x="csX191" y="csY191"/>
                </a:cxn>
                <a:cxn ang="0">
                  <a:pos x="csX192" y="csY192"/>
                </a:cxn>
                <a:cxn ang="0">
                  <a:pos x="csX193" y="csY193"/>
                </a:cxn>
                <a:cxn ang="0">
                  <a:pos x="csX194" y="csY194"/>
                </a:cxn>
                <a:cxn ang="0">
                  <a:pos x="csX195" y="csY195"/>
                </a:cxn>
                <a:cxn ang="0">
                  <a:pos x="csX196" y="csY196"/>
                </a:cxn>
                <a:cxn ang="0">
                  <a:pos x="csX197" y="csY197"/>
                </a:cxn>
                <a:cxn ang="0">
                  <a:pos x="csX198" y="csY198"/>
                </a:cxn>
                <a:cxn ang="0">
                  <a:pos x="csX199" y="csY199"/>
                </a:cxn>
                <a:cxn ang="0">
                  <a:pos x="csX200" y="csY200"/>
                </a:cxn>
              </a:cxnLst>
              <a:rect l="l" t="t" r="r" b="b"/>
              <a:pathLst>
                <a:path w="3026616" h="1141172">
                  <a:moveTo>
                    <a:pt x="0" y="1141172"/>
                  </a:moveTo>
                  <a:lnTo>
                    <a:pt x="6942" y="1141172"/>
                  </a:lnTo>
                  <a:lnTo>
                    <a:pt x="6942" y="1087983"/>
                  </a:lnTo>
                  <a:lnTo>
                    <a:pt x="11355" y="1087983"/>
                  </a:lnTo>
                  <a:lnTo>
                    <a:pt x="11355" y="1078765"/>
                  </a:lnTo>
                  <a:lnTo>
                    <a:pt x="15708" y="1078765"/>
                  </a:lnTo>
                  <a:lnTo>
                    <a:pt x="15708" y="1074421"/>
                  </a:lnTo>
                  <a:lnTo>
                    <a:pt x="20297" y="1074421"/>
                  </a:lnTo>
                  <a:lnTo>
                    <a:pt x="20297" y="1052464"/>
                  </a:lnTo>
                  <a:lnTo>
                    <a:pt x="24533" y="1052464"/>
                  </a:lnTo>
                  <a:lnTo>
                    <a:pt x="24533" y="1030507"/>
                  </a:lnTo>
                  <a:lnTo>
                    <a:pt x="33594" y="1030507"/>
                  </a:lnTo>
                  <a:lnTo>
                    <a:pt x="33594" y="1008609"/>
                  </a:lnTo>
                  <a:lnTo>
                    <a:pt x="37771" y="1008609"/>
                  </a:lnTo>
                  <a:lnTo>
                    <a:pt x="37771" y="999509"/>
                  </a:lnTo>
                  <a:lnTo>
                    <a:pt x="41124" y="999509"/>
                  </a:lnTo>
                  <a:lnTo>
                    <a:pt x="41124" y="984832"/>
                  </a:lnTo>
                  <a:lnTo>
                    <a:pt x="46714" y="984832"/>
                  </a:lnTo>
                  <a:lnTo>
                    <a:pt x="46714" y="968981"/>
                  </a:lnTo>
                  <a:lnTo>
                    <a:pt x="50891" y="968981"/>
                  </a:lnTo>
                  <a:lnTo>
                    <a:pt x="50891" y="964225"/>
                  </a:lnTo>
                  <a:lnTo>
                    <a:pt x="54891" y="964225"/>
                  </a:lnTo>
                  <a:lnTo>
                    <a:pt x="54891" y="947141"/>
                  </a:lnTo>
                  <a:lnTo>
                    <a:pt x="59657" y="947141"/>
                  </a:lnTo>
                  <a:lnTo>
                    <a:pt x="59657" y="942327"/>
                  </a:lnTo>
                  <a:lnTo>
                    <a:pt x="64599" y="942327"/>
                  </a:lnTo>
                  <a:lnTo>
                    <a:pt x="64599" y="933403"/>
                  </a:lnTo>
                  <a:lnTo>
                    <a:pt x="68423" y="933403"/>
                  </a:lnTo>
                  <a:lnTo>
                    <a:pt x="68423" y="927826"/>
                  </a:lnTo>
                  <a:lnTo>
                    <a:pt x="72777" y="927826"/>
                  </a:lnTo>
                  <a:lnTo>
                    <a:pt x="72777" y="920488"/>
                  </a:lnTo>
                  <a:lnTo>
                    <a:pt x="112430" y="920488"/>
                  </a:lnTo>
                  <a:lnTo>
                    <a:pt x="112430" y="911388"/>
                  </a:lnTo>
                  <a:lnTo>
                    <a:pt x="139494" y="911388"/>
                  </a:lnTo>
                  <a:lnTo>
                    <a:pt x="139494" y="898472"/>
                  </a:lnTo>
                  <a:lnTo>
                    <a:pt x="165557" y="898472"/>
                  </a:lnTo>
                  <a:lnTo>
                    <a:pt x="165557" y="891721"/>
                  </a:lnTo>
                  <a:lnTo>
                    <a:pt x="169322" y="891721"/>
                  </a:lnTo>
                  <a:lnTo>
                    <a:pt x="169322" y="880566"/>
                  </a:lnTo>
                  <a:lnTo>
                    <a:pt x="187619" y="880566"/>
                  </a:lnTo>
                  <a:lnTo>
                    <a:pt x="187619" y="867650"/>
                  </a:lnTo>
                  <a:lnTo>
                    <a:pt x="191620" y="867650"/>
                  </a:lnTo>
                  <a:lnTo>
                    <a:pt x="191620" y="858550"/>
                  </a:lnTo>
                  <a:lnTo>
                    <a:pt x="200798" y="858550"/>
                  </a:lnTo>
                  <a:lnTo>
                    <a:pt x="200798" y="853736"/>
                  </a:lnTo>
                  <a:lnTo>
                    <a:pt x="218330" y="853736"/>
                  </a:lnTo>
                  <a:lnTo>
                    <a:pt x="218330" y="845224"/>
                  </a:lnTo>
                  <a:lnTo>
                    <a:pt x="245393" y="845224"/>
                  </a:lnTo>
                  <a:lnTo>
                    <a:pt x="245393" y="839059"/>
                  </a:lnTo>
                  <a:lnTo>
                    <a:pt x="248982" y="839059"/>
                  </a:lnTo>
                  <a:lnTo>
                    <a:pt x="248982" y="831486"/>
                  </a:lnTo>
                  <a:lnTo>
                    <a:pt x="253924" y="831486"/>
                  </a:lnTo>
                  <a:lnTo>
                    <a:pt x="253924" y="822973"/>
                  </a:lnTo>
                  <a:lnTo>
                    <a:pt x="262867" y="822973"/>
                  </a:lnTo>
                  <a:lnTo>
                    <a:pt x="262867" y="814813"/>
                  </a:lnTo>
                  <a:lnTo>
                    <a:pt x="266691" y="814813"/>
                  </a:lnTo>
                  <a:lnTo>
                    <a:pt x="266691" y="809646"/>
                  </a:lnTo>
                  <a:lnTo>
                    <a:pt x="302109" y="809646"/>
                  </a:lnTo>
                  <a:lnTo>
                    <a:pt x="302109" y="799549"/>
                  </a:lnTo>
                  <a:lnTo>
                    <a:pt x="306109" y="799549"/>
                  </a:lnTo>
                  <a:lnTo>
                    <a:pt x="306109" y="792210"/>
                  </a:lnTo>
                  <a:lnTo>
                    <a:pt x="315228" y="792210"/>
                  </a:lnTo>
                  <a:lnTo>
                    <a:pt x="315228" y="770958"/>
                  </a:lnTo>
                  <a:lnTo>
                    <a:pt x="328995" y="770958"/>
                  </a:lnTo>
                  <a:lnTo>
                    <a:pt x="328995" y="765967"/>
                  </a:lnTo>
                  <a:lnTo>
                    <a:pt x="364590" y="765967"/>
                  </a:lnTo>
                  <a:lnTo>
                    <a:pt x="364590" y="756809"/>
                  </a:lnTo>
                  <a:lnTo>
                    <a:pt x="425894" y="756809"/>
                  </a:lnTo>
                  <a:lnTo>
                    <a:pt x="425894" y="748883"/>
                  </a:lnTo>
                  <a:lnTo>
                    <a:pt x="429718" y="748883"/>
                  </a:lnTo>
                  <a:lnTo>
                    <a:pt x="429718" y="743306"/>
                  </a:lnTo>
                  <a:lnTo>
                    <a:pt x="434483" y="743306"/>
                  </a:lnTo>
                  <a:lnTo>
                    <a:pt x="434483" y="734969"/>
                  </a:lnTo>
                  <a:lnTo>
                    <a:pt x="448192" y="734969"/>
                  </a:lnTo>
                  <a:lnTo>
                    <a:pt x="448192" y="725635"/>
                  </a:lnTo>
                  <a:lnTo>
                    <a:pt x="496611" y="725635"/>
                  </a:lnTo>
                  <a:lnTo>
                    <a:pt x="496611" y="721877"/>
                  </a:lnTo>
                  <a:lnTo>
                    <a:pt x="527440" y="721877"/>
                  </a:lnTo>
                  <a:lnTo>
                    <a:pt x="527440" y="713893"/>
                  </a:lnTo>
                  <a:lnTo>
                    <a:pt x="536383" y="713893"/>
                  </a:lnTo>
                  <a:lnTo>
                    <a:pt x="536383" y="699392"/>
                  </a:lnTo>
                  <a:lnTo>
                    <a:pt x="551150" y="699392"/>
                  </a:lnTo>
                  <a:lnTo>
                    <a:pt x="551150" y="691877"/>
                  </a:lnTo>
                  <a:lnTo>
                    <a:pt x="567035" y="691877"/>
                  </a:lnTo>
                  <a:lnTo>
                    <a:pt x="567035" y="682543"/>
                  </a:lnTo>
                  <a:lnTo>
                    <a:pt x="628339" y="682543"/>
                  </a:lnTo>
                  <a:lnTo>
                    <a:pt x="628339" y="677964"/>
                  </a:lnTo>
                  <a:lnTo>
                    <a:pt x="632751" y="677964"/>
                  </a:lnTo>
                  <a:lnTo>
                    <a:pt x="632751" y="669451"/>
                  </a:lnTo>
                  <a:lnTo>
                    <a:pt x="664168" y="669451"/>
                  </a:lnTo>
                  <a:lnTo>
                    <a:pt x="664168" y="660292"/>
                  </a:lnTo>
                  <a:lnTo>
                    <a:pt x="681701" y="660292"/>
                  </a:lnTo>
                  <a:lnTo>
                    <a:pt x="681701" y="656300"/>
                  </a:lnTo>
                  <a:lnTo>
                    <a:pt x="721295" y="656300"/>
                  </a:lnTo>
                  <a:lnTo>
                    <a:pt x="721295" y="638864"/>
                  </a:lnTo>
                  <a:lnTo>
                    <a:pt x="765303" y="638864"/>
                  </a:lnTo>
                  <a:lnTo>
                    <a:pt x="765303" y="625302"/>
                  </a:lnTo>
                  <a:lnTo>
                    <a:pt x="783423" y="625302"/>
                  </a:lnTo>
                  <a:lnTo>
                    <a:pt x="783423" y="616202"/>
                  </a:lnTo>
                  <a:lnTo>
                    <a:pt x="796955" y="616202"/>
                  </a:lnTo>
                  <a:lnTo>
                    <a:pt x="796955" y="608159"/>
                  </a:lnTo>
                  <a:lnTo>
                    <a:pt x="805603" y="608159"/>
                  </a:lnTo>
                  <a:lnTo>
                    <a:pt x="805603" y="599118"/>
                  </a:lnTo>
                  <a:lnTo>
                    <a:pt x="806309" y="599118"/>
                  </a:lnTo>
                  <a:lnTo>
                    <a:pt x="810310" y="599118"/>
                  </a:lnTo>
                  <a:lnTo>
                    <a:pt x="810310" y="593952"/>
                  </a:lnTo>
                  <a:lnTo>
                    <a:pt x="818076" y="593952"/>
                  </a:lnTo>
                  <a:lnTo>
                    <a:pt x="818076" y="585792"/>
                  </a:lnTo>
                  <a:lnTo>
                    <a:pt x="845316" y="585792"/>
                  </a:lnTo>
                  <a:lnTo>
                    <a:pt x="845316" y="576692"/>
                  </a:lnTo>
                  <a:lnTo>
                    <a:pt x="849905" y="576692"/>
                  </a:lnTo>
                  <a:lnTo>
                    <a:pt x="849905" y="567944"/>
                  </a:lnTo>
                  <a:lnTo>
                    <a:pt x="854494" y="567944"/>
                  </a:lnTo>
                  <a:lnTo>
                    <a:pt x="854494" y="563776"/>
                  </a:lnTo>
                  <a:lnTo>
                    <a:pt x="867849" y="563776"/>
                  </a:lnTo>
                  <a:lnTo>
                    <a:pt x="867849" y="546457"/>
                  </a:lnTo>
                  <a:lnTo>
                    <a:pt x="924388" y="546457"/>
                  </a:lnTo>
                  <a:lnTo>
                    <a:pt x="924388" y="528375"/>
                  </a:lnTo>
                  <a:lnTo>
                    <a:pt x="959570" y="528375"/>
                  </a:lnTo>
                  <a:lnTo>
                    <a:pt x="959570" y="524030"/>
                  </a:lnTo>
                  <a:lnTo>
                    <a:pt x="977691" y="524030"/>
                  </a:lnTo>
                  <a:lnTo>
                    <a:pt x="977691" y="515459"/>
                  </a:lnTo>
                  <a:lnTo>
                    <a:pt x="981103" y="515459"/>
                  </a:lnTo>
                  <a:lnTo>
                    <a:pt x="981103" y="506124"/>
                  </a:lnTo>
                  <a:lnTo>
                    <a:pt x="995046" y="506124"/>
                  </a:lnTo>
                  <a:lnTo>
                    <a:pt x="995046" y="488453"/>
                  </a:lnTo>
                  <a:lnTo>
                    <a:pt x="1017521" y="488453"/>
                  </a:lnTo>
                  <a:lnTo>
                    <a:pt x="1017521" y="480117"/>
                  </a:lnTo>
                  <a:lnTo>
                    <a:pt x="1025875" y="480117"/>
                  </a:lnTo>
                  <a:lnTo>
                    <a:pt x="1025875" y="471017"/>
                  </a:lnTo>
                  <a:lnTo>
                    <a:pt x="1105535" y="471017"/>
                  </a:lnTo>
                  <a:lnTo>
                    <a:pt x="1105535" y="462034"/>
                  </a:lnTo>
                  <a:lnTo>
                    <a:pt x="1140953" y="462034"/>
                  </a:lnTo>
                  <a:lnTo>
                    <a:pt x="1140953" y="452113"/>
                  </a:lnTo>
                  <a:lnTo>
                    <a:pt x="1144718" y="452113"/>
                  </a:lnTo>
                  <a:lnTo>
                    <a:pt x="1144718" y="445361"/>
                  </a:lnTo>
                  <a:lnTo>
                    <a:pt x="1154661" y="445361"/>
                  </a:lnTo>
                  <a:lnTo>
                    <a:pt x="1154661" y="435616"/>
                  </a:lnTo>
                  <a:lnTo>
                    <a:pt x="1175782" y="435616"/>
                  </a:lnTo>
                  <a:lnTo>
                    <a:pt x="1175782" y="427279"/>
                  </a:lnTo>
                  <a:lnTo>
                    <a:pt x="1251206" y="427279"/>
                  </a:lnTo>
                  <a:lnTo>
                    <a:pt x="1251206" y="418766"/>
                  </a:lnTo>
                  <a:lnTo>
                    <a:pt x="1255619" y="418766"/>
                  </a:lnTo>
                  <a:lnTo>
                    <a:pt x="1255619" y="409021"/>
                  </a:lnTo>
                  <a:lnTo>
                    <a:pt x="1259561" y="409021"/>
                  </a:lnTo>
                  <a:lnTo>
                    <a:pt x="1259561" y="400273"/>
                  </a:lnTo>
                  <a:lnTo>
                    <a:pt x="1287036" y="400273"/>
                  </a:lnTo>
                  <a:lnTo>
                    <a:pt x="1287036" y="387357"/>
                  </a:lnTo>
                  <a:lnTo>
                    <a:pt x="1331455" y="387357"/>
                  </a:lnTo>
                  <a:lnTo>
                    <a:pt x="1331455" y="378845"/>
                  </a:lnTo>
                  <a:lnTo>
                    <a:pt x="1370638" y="378845"/>
                  </a:lnTo>
                  <a:lnTo>
                    <a:pt x="1370638" y="369099"/>
                  </a:lnTo>
                  <a:lnTo>
                    <a:pt x="1392936" y="369099"/>
                  </a:lnTo>
                  <a:lnTo>
                    <a:pt x="1392936" y="361937"/>
                  </a:lnTo>
                  <a:lnTo>
                    <a:pt x="1396348" y="361937"/>
                  </a:lnTo>
                  <a:lnTo>
                    <a:pt x="1396348" y="347436"/>
                  </a:lnTo>
                  <a:lnTo>
                    <a:pt x="1440532" y="347436"/>
                  </a:lnTo>
                  <a:lnTo>
                    <a:pt x="1440532" y="339510"/>
                  </a:lnTo>
                  <a:lnTo>
                    <a:pt x="1480362" y="339510"/>
                  </a:lnTo>
                  <a:lnTo>
                    <a:pt x="1480362" y="330176"/>
                  </a:lnTo>
                  <a:lnTo>
                    <a:pt x="1484892" y="330176"/>
                  </a:lnTo>
                  <a:lnTo>
                    <a:pt x="1484892" y="317260"/>
                  </a:lnTo>
                  <a:lnTo>
                    <a:pt x="1489893" y="317260"/>
                  </a:lnTo>
                  <a:lnTo>
                    <a:pt x="1489893" y="308277"/>
                  </a:lnTo>
                  <a:lnTo>
                    <a:pt x="1538254" y="308277"/>
                  </a:lnTo>
                  <a:lnTo>
                    <a:pt x="1538254" y="295185"/>
                  </a:lnTo>
                  <a:lnTo>
                    <a:pt x="1551373" y="295185"/>
                  </a:lnTo>
                  <a:lnTo>
                    <a:pt x="1551373" y="286438"/>
                  </a:lnTo>
                  <a:lnTo>
                    <a:pt x="1581849" y="286438"/>
                  </a:lnTo>
                  <a:lnTo>
                    <a:pt x="1581849" y="273170"/>
                  </a:lnTo>
                  <a:lnTo>
                    <a:pt x="1731580" y="273170"/>
                  </a:lnTo>
                  <a:lnTo>
                    <a:pt x="1731580" y="263600"/>
                  </a:lnTo>
                  <a:lnTo>
                    <a:pt x="1776528" y="263600"/>
                  </a:lnTo>
                  <a:lnTo>
                    <a:pt x="1776528" y="251506"/>
                  </a:lnTo>
                  <a:lnTo>
                    <a:pt x="1878251" y="251506"/>
                  </a:lnTo>
                  <a:lnTo>
                    <a:pt x="1878251" y="238180"/>
                  </a:lnTo>
                  <a:lnTo>
                    <a:pt x="1944144" y="238180"/>
                  </a:lnTo>
                  <a:lnTo>
                    <a:pt x="1944144" y="224677"/>
                  </a:lnTo>
                  <a:lnTo>
                    <a:pt x="1996918" y="224677"/>
                  </a:lnTo>
                  <a:lnTo>
                    <a:pt x="1996918" y="210763"/>
                  </a:lnTo>
                  <a:lnTo>
                    <a:pt x="2009861" y="210763"/>
                  </a:lnTo>
                  <a:lnTo>
                    <a:pt x="2009861" y="198434"/>
                  </a:lnTo>
                  <a:lnTo>
                    <a:pt x="2085285" y="198434"/>
                  </a:lnTo>
                  <a:lnTo>
                    <a:pt x="2085285" y="185166"/>
                  </a:lnTo>
                  <a:lnTo>
                    <a:pt x="2190185" y="185166"/>
                  </a:lnTo>
                  <a:lnTo>
                    <a:pt x="2190185" y="167495"/>
                  </a:lnTo>
                  <a:lnTo>
                    <a:pt x="2252077" y="167495"/>
                  </a:lnTo>
                  <a:lnTo>
                    <a:pt x="2252077" y="149765"/>
                  </a:lnTo>
                  <a:lnTo>
                    <a:pt x="2274375" y="149765"/>
                  </a:lnTo>
                  <a:lnTo>
                    <a:pt x="2274375" y="131918"/>
                  </a:lnTo>
                  <a:lnTo>
                    <a:pt x="2301085" y="131918"/>
                  </a:lnTo>
                  <a:lnTo>
                    <a:pt x="2301085" y="114246"/>
                  </a:lnTo>
                  <a:lnTo>
                    <a:pt x="2345857" y="114246"/>
                  </a:lnTo>
                  <a:lnTo>
                    <a:pt x="2345857" y="95988"/>
                  </a:lnTo>
                  <a:lnTo>
                    <a:pt x="2455346" y="95988"/>
                  </a:lnTo>
                  <a:lnTo>
                    <a:pt x="2455346" y="75323"/>
                  </a:lnTo>
                  <a:lnTo>
                    <a:pt x="2623315" y="75323"/>
                  </a:lnTo>
                  <a:lnTo>
                    <a:pt x="2623315" y="44090"/>
                  </a:lnTo>
                  <a:lnTo>
                    <a:pt x="2804109" y="44090"/>
                  </a:lnTo>
                  <a:lnTo>
                    <a:pt x="2804109" y="0"/>
                  </a:lnTo>
                  <a:lnTo>
                    <a:pt x="3026617" y="0"/>
                  </a:lnTo>
                </a:path>
              </a:pathLst>
            </a:custGeom>
            <a:noFill/>
            <a:ln w="9525" cap="flat">
              <a:solidFill>
                <a:schemeClr val="bg1">
                  <a:lumMod val="50000"/>
                </a:schemeClr>
              </a:solidFill>
              <a:prstDash val="solid"/>
              <a:miter/>
            </a:ln>
          </p:spPr>
          <p:txBody>
            <a:bodyPr/>
            <a:lstStyle/>
            <a:p>
              <a:endParaRPr lang="en-US"/>
            </a:p>
          </p:txBody>
        </p:sp>
        <p:sp>
          <p:nvSpPr>
            <p:cNvPr id="2052" name="Freeform 2051">
              <a:extLst>
                <a:ext uri="{FF2B5EF4-FFF2-40B4-BE49-F238E27FC236}">
                  <a16:creationId xmlns:a16="http://schemas.microsoft.com/office/drawing/2014/main" id="{44C409F8-EDDA-7877-482B-4F486C581DDE}"/>
                </a:ext>
              </a:extLst>
            </p:cNvPr>
            <p:cNvSpPr/>
            <p:nvPr/>
          </p:nvSpPr>
          <p:spPr>
            <a:xfrm>
              <a:off x="8625349" y="2185640"/>
              <a:ext cx="3108277" cy="1688827"/>
            </a:xfrm>
            <a:custGeom>
              <a:avLst/>
              <a:gdLst>
                <a:gd name="csX0" fmla="*/ 0 w 3108277"/>
                <a:gd name="csY0" fmla="*/ 0 h 1799409"/>
                <a:gd name="csX1" fmla="*/ 0 w 3108277"/>
                <a:gd name="csY1" fmla="*/ 1799410 h 1799409"/>
                <a:gd name="csX2" fmla="*/ 3108277 w 3108277"/>
                <a:gd name="csY2" fmla="*/ 1799410 h 1799409"/>
              </a:gdLst>
              <a:ahLst/>
              <a:cxnLst>
                <a:cxn ang="0">
                  <a:pos x="csX0" y="csY0"/>
                </a:cxn>
                <a:cxn ang="0">
                  <a:pos x="csX1" y="csY1"/>
                </a:cxn>
                <a:cxn ang="0">
                  <a:pos x="csX2" y="csY2"/>
                </a:cxn>
              </a:cxnLst>
              <a:rect l="l" t="t" r="r" b="b"/>
              <a:pathLst>
                <a:path w="3108277" h="1799409">
                  <a:moveTo>
                    <a:pt x="0" y="0"/>
                  </a:moveTo>
                  <a:lnTo>
                    <a:pt x="0" y="1799410"/>
                  </a:lnTo>
                  <a:lnTo>
                    <a:pt x="3108277" y="1799410"/>
                  </a:lnTo>
                </a:path>
              </a:pathLst>
            </a:custGeom>
            <a:noFill/>
            <a:ln w="9525" cap="flat">
              <a:solidFill>
                <a:schemeClr val="tx2"/>
              </a:solidFill>
              <a:prstDash val="solid"/>
              <a:miter/>
            </a:ln>
          </p:spPr>
          <p:txBody>
            <a:bodyPr/>
            <a:lstStyle/>
            <a:p>
              <a:endParaRPr lang="en-US"/>
            </a:p>
          </p:txBody>
        </p:sp>
        <p:sp>
          <p:nvSpPr>
            <p:cNvPr id="2053" name="Freeform 2052">
              <a:extLst>
                <a:ext uri="{FF2B5EF4-FFF2-40B4-BE49-F238E27FC236}">
                  <a16:creationId xmlns:a16="http://schemas.microsoft.com/office/drawing/2014/main" id="{0B5B068F-AC51-9B06-781D-B2313D26E4EB}"/>
                </a:ext>
              </a:extLst>
            </p:cNvPr>
            <p:cNvSpPr/>
            <p:nvPr/>
          </p:nvSpPr>
          <p:spPr>
            <a:xfrm>
              <a:off x="8580519" y="2211371"/>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4" name="Freeform 2053">
              <a:extLst>
                <a:ext uri="{FF2B5EF4-FFF2-40B4-BE49-F238E27FC236}">
                  <a16:creationId xmlns:a16="http://schemas.microsoft.com/office/drawing/2014/main" id="{66196E7C-D5BD-B127-08C9-A3A422D12D79}"/>
                </a:ext>
              </a:extLst>
            </p:cNvPr>
            <p:cNvSpPr/>
            <p:nvPr/>
          </p:nvSpPr>
          <p:spPr>
            <a:xfrm>
              <a:off x="8580519" y="2447257"/>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5" name="Freeform 2054">
              <a:extLst>
                <a:ext uri="{FF2B5EF4-FFF2-40B4-BE49-F238E27FC236}">
                  <a16:creationId xmlns:a16="http://schemas.microsoft.com/office/drawing/2014/main" id="{1BE863BE-3DE8-A28B-1B65-F10F0DEAEE1B}"/>
                </a:ext>
              </a:extLst>
            </p:cNvPr>
            <p:cNvSpPr/>
            <p:nvPr/>
          </p:nvSpPr>
          <p:spPr>
            <a:xfrm>
              <a:off x="8580519" y="2683141"/>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6" name="Freeform 2055">
              <a:extLst>
                <a:ext uri="{FF2B5EF4-FFF2-40B4-BE49-F238E27FC236}">
                  <a16:creationId xmlns:a16="http://schemas.microsoft.com/office/drawing/2014/main" id="{EE35F61D-D948-A08D-3DEE-4131E7BA24C8}"/>
                </a:ext>
              </a:extLst>
            </p:cNvPr>
            <p:cNvSpPr/>
            <p:nvPr/>
          </p:nvSpPr>
          <p:spPr>
            <a:xfrm>
              <a:off x="8580519" y="2919026"/>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7" name="Freeform 2056">
              <a:extLst>
                <a:ext uri="{FF2B5EF4-FFF2-40B4-BE49-F238E27FC236}">
                  <a16:creationId xmlns:a16="http://schemas.microsoft.com/office/drawing/2014/main" id="{CE2C73A2-1E6A-A010-2C15-CD7FA11AB90B}"/>
                </a:ext>
              </a:extLst>
            </p:cNvPr>
            <p:cNvSpPr/>
            <p:nvPr/>
          </p:nvSpPr>
          <p:spPr>
            <a:xfrm>
              <a:off x="8580519" y="3154911"/>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8" name="Freeform 2057">
              <a:extLst>
                <a:ext uri="{FF2B5EF4-FFF2-40B4-BE49-F238E27FC236}">
                  <a16:creationId xmlns:a16="http://schemas.microsoft.com/office/drawing/2014/main" id="{29720858-C902-7B87-812C-A2816218DE5D}"/>
                </a:ext>
              </a:extLst>
            </p:cNvPr>
            <p:cNvSpPr/>
            <p:nvPr/>
          </p:nvSpPr>
          <p:spPr>
            <a:xfrm>
              <a:off x="8580519" y="3390741"/>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59" name="Freeform 2058">
              <a:extLst>
                <a:ext uri="{FF2B5EF4-FFF2-40B4-BE49-F238E27FC236}">
                  <a16:creationId xmlns:a16="http://schemas.microsoft.com/office/drawing/2014/main" id="{D7B9B438-039C-102C-2E22-125E91E3097B}"/>
                </a:ext>
              </a:extLst>
            </p:cNvPr>
            <p:cNvSpPr/>
            <p:nvPr/>
          </p:nvSpPr>
          <p:spPr>
            <a:xfrm>
              <a:off x="8580519" y="3626626"/>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60" name="Freeform 2059">
              <a:extLst>
                <a:ext uri="{FF2B5EF4-FFF2-40B4-BE49-F238E27FC236}">
                  <a16:creationId xmlns:a16="http://schemas.microsoft.com/office/drawing/2014/main" id="{115DA5F4-13EF-B1A8-1882-5DD80E5D2B1B}"/>
                </a:ext>
              </a:extLst>
            </p:cNvPr>
            <p:cNvSpPr/>
            <p:nvPr/>
          </p:nvSpPr>
          <p:spPr>
            <a:xfrm>
              <a:off x="8580519" y="3862511"/>
              <a:ext cx="44830" cy="0"/>
            </a:xfrm>
            <a:custGeom>
              <a:avLst/>
              <a:gdLst>
                <a:gd name="csX0" fmla="*/ 44831 w 44830"/>
                <a:gd name="csY0" fmla="*/ 0 h 5870"/>
                <a:gd name="csX1" fmla="*/ 0 w 44830"/>
                <a:gd name="csY1" fmla="*/ 0 h 5870"/>
              </a:gdLst>
              <a:ahLst/>
              <a:cxnLst>
                <a:cxn ang="0">
                  <a:pos x="csX0" y="csY0"/>
                </a:cxn>
                <a:cxn ang="0">
                  <a:pos x="csX1" y="csY1"/>
                </a:cxn>
              </a:cxnLst>
              <a:rect l="l" t="t" r="r" b="b"/>
              <a:pathLst>
                <a:path w="44830" h="5870">
                  <a:moveTo>
                    <a:pt x="44831" y="0"/>
                  </a:moveTo>
                  <a:lnTo>
                    <a:pt x="0" y="0"/>
                  </a:lnTo>
                </a:path>
              </a:pathLst>
            </a:custGeom>
            <a:ln w="9525" cap="flat">
              <a:solidFill>
                <a:schemeClr val="tx2"/>
              </a:solidFill>
              <a:prstDash val="solid"/>
              <a:miter/>
            </a:ln>
          </p:spPr>
          <p:txBody>
            <a:bodyPr/>
            <a:lstStyle/>
            <a:p>
              <a:endParaRPr lang="en-US"/>
            </a:p>
          </p:txBody>
        </p:sp>
        <p:sp>
          <p:nvSpPr>
            <p:cNvPr id="2061" name="Freeform 2060">
              <a:extLst>
                <a:ext uri="{FF2B5EF4-FFF2-40B4-BE49-F238E27FC236}">
                  <a16:creationId xmlns:a16="http://schemas.microsoft.com/office/drawing/2014/main" id="{D643F278-EF8C-A850-7E5D-B4DE7AAC8527}"/>
                </a:ext>
              </a:extLst>
            </p:cNvPr>
            <p:cNvSpPr/>
            <p:nvPr/>
          </p:nvSpPr>
          <p:spPr>
            <a:xfrm>
              <a:off x="8708716"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2" name="Freeform 2061">
              <a:extLst>
                <a:ext uri="{FF2B5EF4-FFF2-40B4-BE49-F238E27FC236}">
                  <a16:creationId xmlns:a16="http://schemas.microsoft.com/office/drawing/2014/main" id="{F506E149-6410-7892-0F8D-D833711AA972}"/>
                </a:ext>
              </a:extLst>
            </p:cNvPr>
            <p:cNvSpPr/>
            <p:nvPr/>
          </p:nvSpPr>
          <p:spPr>
            <a:xfrm>
              <a:off x="8934106"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3" name="Freeform 2062">
              <a:extLst>
                <a:ext uri="{FF2B5EF4-FFF2-40B4-BE49-F238E27FC236}">
                  <a16:creationId xmlns:a16="http://schemas.microsoft.com/office/drawing/2014/main" id="{B846E56F-EC4B-6B03-F0BA-E8A5B3C640F5}"/>
                </a:ext>
              </a:extLst>
            </p:cNvPr>
            <p:cNvSpPr/>
            <p:nvPr/>
          </p:nvSpPr>
          <p:spPr>
            <a:xfrm>
              <a:off x="9159496"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4" name="Freeform 2063">
              <a:extLst>
                <a:ext uri="{FF2B5EF4-FFF2-40B4-BE49-F238E27FC236}">
                  <a16:creationId xmlns:a16="http://schemas.microsoft.com/office/drawing/2014/main" id="{47B01619-0618-8829-63D0-F27C2034BBDF}"/>
                </a:ext>
              </a:extLst>
            </p:cNvPr>
            <p:cNvSpPr/>
            <p:nvPr/>
          </p:nvSpPr>
          <p:spPr>
            <a:xfrm>
              <a:off x="9388181"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5" name="Freeform 2064">
              <a:extLst>
                <a:ext uri="{FF2B5EF4-FFF2-40B4-BE49-F238E27FC236}">
                  <a16:creationId xmlns:a16="http://schemas.microsoft.com/office/drawing/2014/main" id="{9C43117F-EC6F-0AD6-052F-985F1CBA471D}"/>
                </a:ext>
              </a:extLst>
            </p:cNvPr>
            <p:cNvSpPr/>
            <p:nvPr/>
          </p:nvSpPr>
          <p:spPr>
            <a:xfrm>
              <a:off x="9613630"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6" name="Freeform 2065">
              <a:extLst>
                <a:ext uri="{FF2B5EF4-FFF2-40B4-BE49-F238E27FC236}">
                  <a16:creationId xmlns:a16="http://schemas.microsoft.com/office/drawing/2014/main" id="{5F427DAA-615C-8A47-9D09-444674565095}"/>
                </a:ext>
              </a:extLst>
            </p:cNvPr>
            <p:cNvSpPr/>
            <p:nvPr/>
          </p:nvSpPr>
          <p:spPr>
            <a:xfrm>
              <a:off x="9839079"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7" name="Freeform 2066">
              <a:extLst>
                <a:ext uri="{FF2B5EF4-FFF2-40B4-BE49-F238E27FC236}">
                  <a16:creationId xmlns:a16="http://schemas.microsoft.com/office/drawing/2014/main" id="{B5931255-C7C0-7EEE-DEF0-436D6111ACDA}"/>
                </a:ext>
              </a:extLst>
            </p:cNvPr>
            <p:cNvSpPr/>
            <p:nvPr/>
          </p:nvSpPr>
          <p:spPr>
            <a:xfrm>
              <a:off x="10067999"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8" name="Freeform 2067">
              <a:extLst>
                <a:ext uri="{FF2B5EF4-FFF2-40B4-BE49-F238E27FC236}">
                  <a16:creationId xmlns:a16="http://schemas.microsoft.com/office/drawing/2014/main" id="{6D6CF883-68B5-0A79-5C4C-C00696E8844B}"/>
                </a:ext>
              </a:extLst>
            </p:cNvPr>
            <p:cNvSpPr/>
            <p:nvPr/>
          </p:nvSpPr>
          <p:spPr>
            <a:xfrm>
              <a:off x="10292683"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69" name="Freeform 2068">
              <a:extLst>
                <a:ext uri="{FF2B5EF4-FFF2-40B4-BE49-F238E27FC236}">
                  <a16:creationId xmlns:a16="http://schemas.microsoft.com/office/drawing/2014/main" id="{166EE0FF-AAC8-8259-816A-F9D733837360}"/>
                </a:ext>
              </a:extLst>
            </p:cNvPr>
            <p:cNvSpPr/>
            <p:nvPr/>
          </p:nvSpPr>
          <p:spPr>
            <a:xfrm>
              <a:off x="10518720"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0" name="Freeform 2069">
              <a:extLst>
                <a:ext uri="{FF2B5EF4-FFF2-40B4-BE49-F238E27FC236}">
                  <a16:creationId xmlns:a16="http://schemas.microsoft.com/office/drawing/2014/main" id="{129FF0D8-87E8-E843-55EE-91B3C2DF7690}"/>
                </a:ext>
              </a:extLst>
            </p:cNvPr>
            <p:cNvSpPr/>
            <p:nvPr/>
          </p:nvSpPr>
          <p:spPr>
            <a:xfrm>
              <a:off x="10743228"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1" name="Freeform 2070">
              <a:extLst>
                <a:ext uri="{FF2B5EF4-FFF2-40B4-BE49-F238E27FC236}">
                  <a16:creationId xmlns:a16="http://schemas.microsoft.com/office/drawing/2014/main" id="{5A9C12E6-E039-A815-3CCB-19ADA7060063}"/>
                </a:ext>
              </a:extLst>
            </p:cNvPr>
            <p:cNvSpPr/>
            <p:nvPr/>
          </p:nvSpPr>
          <p:spPr>
            <a:xfrm>
              <a:off x="10972854" y="3873641"/>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2" name="Freeform 2071">
              <a:extLst>
                <a:ext uri="{FF2B5EF4-FFF2-40B4-BE49-F238E27FC236}">
                  <a16:creationId xmlns:a16="http://schemas.microsoft.com/office/drawing/2014/main" id="{CAD1D578-DCFD-E5B1-76D6-686C70F0203A}"/>
                </a:ext>
              </a:extLst>
            </p:cNvPr>
            <p:cNvSpPr/>
            <p:nvPr/>
          </p:nvSpPr>
          <p:spPr>
            <a:xfrm>
              <a:off x="11197773"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3" name="Freeform 2072">
              <a:extLst>
                <a:ext uri="{FF2B5EF4-FFF2-40B4-BE49-F238E27FC236}">
                  <a16:creationId xmlns:a16="http://schemas.microsoft.com/office/drawing/2014/main" id="{3FDEDB6B-5523-CB6B-3A3E-6BFA8CECD071}"/>
                </a:ext>
              </a:extLst>
            </p:cNvPr>
            <p:cNvSpPr/>
            <p:nvPr/>
          </p:nvSpPr>
          <p:spPr>
            <a:xfrm>
              <a:off x="11422634" y="3875018"/>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4" name="Freeform 2073">
              <a:extLst>
                <a:ext uri="{FF2B5EF4-FFF2-40B4-BE49-F238E27FC236}">
                  <a16:creationId xmlns:a16="http://schemas.microsoft.com/office/drawing/2014/main" id="{8965627A-1752-1C7C-7A48-4BAD43627758}"/>
                </a:ext>
              </a:extLst>
            </p:cNvPr>
            <p:cNvSpPr/>
            <p:nvPr/>
          </p:nvSpPr>
          <p:spPr>
            <a:xfrm>
              <a:off x="11653201" y="3874467"/>
              <a:ext cx="0" cy="41986"/>
            </a:xfrm>
            <a:custGeom>
              <a:avLst/>
              <a:gdLst>
                <a:gd name="csX0" fmla="*/ 0 w 5883"/>
                <a:gd name="csY0" fmla="*/ 0 h 44735"/>
                <a:gd name="csX1" fmla="*/ 0 w 5883"/>
                <a:gd name="csY1" fmla="*/ 44736 h 44735"/>
              </a:gdLst>
              <a:ahLst/>
              <a:cxnLst>
                <a:cxn ang="0">
                  <a:pos x="csX0" y="csY0"/>
                </a:cxn>
                <a:cxn ang="0">
                  <a:pos x="csX1" y="csY1"/>
                </a:cxn>
              </a:cxnLst>
              <a:rect l="l" t="t" r="r" b="b"/>
              <a:pathLst>
                <a:path w="5883" h="44735">
                  <a:moveTo>
                    <a:pt x="0" y="0"/>
                  </a:moveTo>
                  <a:lnTo>
                    <a:pt x="0" y="44736"/>
                  </a:lnTo>
                </a:path>
              </a:pathLst>
            </a:custGeom>
            <a:ln w="9525" cap="flat">
              <a:solidFill>
                <a:schemeClr val="tx2"/>
              </a:solidFill>
              <a:prstDash val="solid"/>
              <a:miter/>
            </a:ln>
          </p:spPr>
          <p:txBody>
            <a:bodyPr/>
            <a:lstStyle/>
            <a:p>
              <a:endParaRPr lang="en-US"/>
            </a:p>
          </p:txBody>
        </p:sp>
        <p:sp>
          <p:nvSpPr>
            <p:cNvPr id="2075" name="Freeform 2074">
              <a:extLst>
                <a:ext uri="{FF2B5EF4-FFF2-40B4-BE49-F238E27FC236}">
                  <a16:creationId xmlns:a16="http://schemas.microsoft.com/office/drawing/2014/main" id="{2CD29312-00A3-BAA5-D2F9-CE014420DF5C}"/>
                </a:ext>
              </a:extLst>
            </p:cNvPr>
            <p:cNvSpPr/>
            <p:nvPr/>
          </p:nvSpPr>
          <p:spPr>
            <a:xfrm>
              <a:off x="8707010" y="3142404"/>
              <a:ext cx="3026616" cy="719390"/>
            </a:xfrm>
            <a:custGeom>
              <a:avLst/>
              <a:gdLst>
                <a:gd name="csX0" fmla="*/ 0 w 3026616"/>
                <a:gd name="csY0" fmla="*/ 766496 h 766495"/>
                <a:gd name="csX1" fmla="*/ 6942 w 3026616"/>
                <a:gd name="csY1" fmla="*/ 766496 h 766495"/>
                <a:gd name="csX2" fmla="*/ 6942 w 3026616"/>
                <a:gd name="csY2" fmla="*/ 730566 h 766495"/>
                <a:gd name="csX3" fmla="*/ 11472 w 3026616"/>
                <a:gd name="csY3" fmla="*/ 730566 h 766495"/>
                <a:gd name="csX4" fmla="*/ 11472 w 3026616"/>
                <a:gd name="csY4" fmla="*/ 717357 h 766495"/>
                <a:gd name="csX5" fmla="*/ 23710 w 3026616"/>
                <a:gd name="csY5" fmla="*/ 717357 h 766495"/>
                <a:gd name="csX6" fmla="*/ 23710 w 3026616"/>
                <a:gd name="csY6" fmla="*/ 708316 h 766495"/>
                <a:gd name="csX7" fmla="*/ 33005 w 3026616"/>
                <a:gd name="csY7" fmla="*/ 708316 h 766495"/>
                <a:gd name="csX8" fmla="*/ 33005 w 3026616"/>
                <a:gd name="csY8" fmla="*/ 696163 h 766495"/>
                <a:gd name="csX9" fmla="*/ 50773 w 3026616"/>
                <a:gd name="csY9" fmla="*/ 696163 h 766495"/>
                <a:gd name="csX10" fmla="*/ 50773 w 3026616"/>
                <a:gd name="csY10" fmla="*/ 686652 h 766495"/>
                <a:gd name="csX11" fmla="*/ 55244 w 3026616"/>
                <a:gd name="csY11" fmla="*/ 686652 h 766495"/>
                <a:gd name="csX12" fmla="*/ 55244 w 3026616"/>
                <a:gd name="csY12" fmla="*/ 681838 h 766495"/>
                <a:gd name="csX13" fmla="*/ 59539 w 3026616"/>
                <a:gd name="csY13" fmla="*/ 681838 h 766495"/>
                <a:gd name="csX14" fmla="*/ 59539 w 3026616"/>
                <a:gd name="csY14" fmla="*/ 673678 h 766495"/>
                <a:gd name="csX15" fmla="*/ 64011 w 3026616"/>
                <a:gd name="csY15" fmla="*/ 673678 h 766495"/>
                <a:gd name="csX16" fmla="*/ 64011 w 3026616"/>
                <a:gd name="csY16" fmla="*/ 664402 h 766495"/>
                <a:gd name="csX17" fmla="*/ 72777 w 3026616"/>
                <a:gd name="csY17" fmla="*/ 664402 h 766495"/>
                <a:gd name="csX18" fmla="*/ 72777 w 3026616"/>
                <a:gd name="csY18" fmla="*/ 646907 h 766495"/>
                <a:gd name="csX19" fmla="*/ 77013 w 3026616"/>
                <a:gd name="csY19" fmla="*/ 646907 h 766495"/>
                <a:gd name="csX20" fmla="*/ 77013 w 3026616"/>
                <a:gd name="csY20" fmla="*/ 638453 h 766495"/>
                <a:gd name="csX21" fmla="*/ 86073 w 3026616"/>
                <a:gd name="csY21" fmla="*/ 638453 h 766495"/>
                <a:gd name="csX22" fmla="*/ 86073 w 3026616"/>
                <a:gd name="csY22" fmla="*/ 629177 h 766495"/>
                <a:gd name="csX23" fmla="*/ 90544 w 3026616"/>
                <a:gd name="csY23" fmla="*/ 629177 h 766495"/>
                <a:gd name="csX24" fmla="*/ 90544 w 3026616"/>
                <a:gd name="csY24" fmla="*/ 624657 h 766495"/>
                <a:gd name="csX25" fmla="*/ 99310 w 3026616"/>
                <a:gd name="csY25" fmla="*/ 624657 h 766495"/>
                <a:gd name="csX26" fmla="*/ 99310 w 3026616"/>
                <a:gd name="csY26" fmla="*/ 616203 h 766495"/>
                <a:gd name="csX27" fmla="*/ 103311 w 3026616"/>
                <a:gd name="csY27" fmla="*/ 616203 h 766495"/>
                <a:gd name="csX28" fmla="*/ 103311 w 3026616"/>
                <a:gd name="csY28" fmla="*/ 611154 h 766495"/>
                <a:gd name="csX29" fmla="*/ 125315 w 3026616"/>
                <a:gd name="csY29" fmla="*/ 611154 h 766495"/>
                <a:gd name="csX30" fmla="*/ 125315 w 3026616"/>
                <a:gd name="csY30" fmla="*/ 602934 h 766495"/>
                <a:gd name="csX31" fmla="*/ 139670 w 3026616"/>
                <a:gd name="csY31" fmla="*/ 602934 h 766495"/>
                <a:gd name="csX32" fmla="*/ 139670 w 3026616"/>
                <a:gd name="csY32" fmla="*/ 594480 h 766495"/>
                <a:gd name="csX33" fmla="*/ 143671 w 3026616"/>
                <a:gd name="csY33" fmla="*/ 594480 h 766495"/>
                <a:gd name="csX34" fmla="*/ 143671 w 3026616"/>
                <a:gd name="csY34" fmla="*/ 566888 h 766495"/>
                <a:gd name="csX35" fmla="*/ 147907 w 3026616"/>
                <a:gd name="csY35" fmla="*/ 566888 h 766495"/>
                <a:gd name="csX36" fmla="*/ 147907 w 3026616"/>
                <a:gd name="csY36" fmla="*/ 559255 h 766495"/>
                <a:gd name="csX37" fmla="*/ 182383 w 3026616"/>
                <a:gd name="csY37" fmla="*/ 559255 h 766495"/>
                <a:gd name="csX38" fmla="*/ 182383 w 3026616"/>
                <a:gd name="csY38" fmla="*/ 553913 h 766495"/>
                <a:gd name="csX39" fmla="*/ 196738 w 3026616"/>
                <a:gd name="csY39" fmla="*/ 553913 h 766495"/>
                <a:gd name="csX40" fmla="*/ 196738 w 3026616"/>
                <a:gd name="csY40" fmla="*/ 545459 h 766495"/>
                <a:gd name="csX41" fmla="*/ 200739 w 3026616"/>
                <a:gd name="csY41" fmla="*/ 545459 h 766495"/>
                <a:gd name="csX42" fmla="*/ 200739 w 3026616"/>
                <a:gd name="csY42" fmla="*/ 540410 h 766495"/>
                <a:gd name="csX43" fmla="*/ 214506 w 3026616"/>
                <a:gd name="csY43" fmla="*/ 540410 h 766495"/>
                <a:gd name="csX44" fmla="*/ 214506 w 3026616"/>
                <a:gd name="csY44" fmla="*/ 532191 h 766495"/>
                <a:gd name="csX45" fmla="*/ 244805 w 3026616"/>
                <a:gd name="csY45" fmla="*/ 532191 h 766495"/>
                <a:gd name="csX46" fmla="*/ 244805 w 3026616"/>
                <a:gd name="csY46" fmla="*/ 519216 h 766495"/>
                <a:gd name="csX47" fmla="*/ 271574 w 3026616"/>
                <a:gd name="csY47" fmla="*/ 519216 h 766495"/>
                <a:gd name="csX48" fmla="*/ 271574 w 3026616"/>
                <a:gd name="csY48" fmla="*/ 509706 h 766495"/>
                <a:gd name="csX49" fmla="*/ 275810 w 3026616"/>
                <a:gd name="csY49" fmla="*/ 509706 h 766495"/>
                <a:gd name="csX50" fmla="*/ 275810 w 3026616"/>
                <a:gd name="csY50" fmla="*/ 504950 h 766495"/>
                <a:gd name="csX51" fmla="*/ 381475 w 3026616"/>
                <a:gd name="csY51" fmla="*/ 504950 h 766495"/>
                <a:gd name="csX52" fmla="*/ 381475 w 3026616"/>
                <a:gd name="csY52" fmla="*/ 497377 h 766495"/>
                <a:gd name="csX53" fmla="*/ 425600 w 3026616"/>
                <a:gd name="csY53" fmla="*/ 497377 h 766495"/>
                <a:gd name="csX54" fmla="*/ 425600 w 3026616"/>
                <a:gd name="csY54" fmla="*/ 488336 h 766495"/>
                <a:gd name="csX55" fmla="*/ 447897 w 3026616"/>
                <a:gd name="csY55" fmla="*/ 488336 h 766495"/>
                <a:gd name="csX56" fmla="*/ 447897 w 3026616"/>
                <a:gd name="csY56" fmla="*/ 483933 h 766495"/>
                <a:gd name="csX57" fmla="*/ 491728 w 3026616"/>
                <a:gd name="csY57" fmla="*/ 483933 h 766495"/>
                <a:gd name="csX58" fmla="*/ 491728 w 3026616"/>
                <a:gd name="csY58" fmla="*/ 475596 h 766495"/>
                <a:gd name="csX59" fmla="*/ 544855 w 3026616"/>
                <a:gd name="csY59" fmla="*/ 475596 h 766495"/>
                <a:gd name="csX60" fmla="*/ 544855 w 3026616"/>
                <a:gd name="csY60" fmla="*/ 470841 h 766495"/>
                <a:gd name="csX61" fmla="*/ 553797 w 3026616"/>
                <a:gd name="csY61" fmla="*/ 470841 h 766495"/>
                <a:gd name="csX62" fmla="*/ 553797 w 3026616"/>
                <a:gd name="csY62" fmla="*/ 462328 h 766495"/>
                <a:gd name="csX63" fmla="*/ 562681 w 3026616"/>
                <a:gd name="csY63" fmla="*/ 462328 h 766495"/>
                <a:gd name="csX64" fmla="*/ 562681 w 3026616"/>
                <a:gd name="csY64" fmla="*/ 453757 h 766495"/>
                <a:gd name="csX65" fmla="*/ 580213 w 3026616"/>
                <a:gd name="csY65" fmla="*/ 453757 h 766495"/>
                <a:gd name="csX66" fmla="*/ 580213 w 3026616"/>
                <a:gd name="csY66" fmla="*/ 449001 h 766495"/>
                <a:gd name="csX67" fmla="*/ 615396 w 3026616"/>
                <a:gd name="csY67" fmla="*/ 449001 h 766495"/>
                <a:gd name="csX68" fmla="*/ 615396 w 3026616"/>
                <a:gd name="csY68" fmla="*/ 440136 h 766495"/>
                <a:gd name="csX69" fmla="*/ 633457 w 3026616"/>
                <a:gd name="csY69" fmla="*/ 440136 h 766495"/>
                <a:gd name="csX70" fmla="*/ 633457 w 3026616"/>
                <a:gd name="csY70" fmla="*/ 435263 h 766495"/>
                <a:gd name="csX71" fmla="*/ 646577 w 3026616"/>
                <a:gd name="csY71" fmla="*/ 435263 h 766495"/>
                <a:gd name="csX72" fmla="*/ 646577 w 3026616"/>
                <a:gd name="csY72" fmla="*/ 426868 h 766495"/>
                <a:gd name="csX73" fmla="*/ 668346 w 3026616"/>
                <a:gd name="csY73" fmla="*/ 426868 h 766495"/>
                <a:gd name="csX74" fmla="*/ 668346 w 3026616"/>
                <a:gd name="csY74" fmla="*/ 418590 h 766495"/>
                <a:gd name="csX75" fmla="*/ 708058 w 3026616"/>
                <a:gd name="csY75" fmla="*/ 418590 h 766495"/>
                <a:gd name="csX76" fmla="*/ 708058 w 3026616"/>
                <a:gd name="csY76" fmla="*/ 413659 h 766495"/>
                <a:gd name="csX77" fmla="*/ 792013 w 3026616"/>
                <a:gd name="csY77" fmla="*/ 413659 h 766495"/>
                <a:gd name="csX78" fmla="*/ 792013 w 3026616"/>
                <a:gd name="csY78" fmla="*/ 405381 h 766495"/>
                <a:gd name="csX79" fmla="*/ 814193 w 3026616"/>
                <a:gd name="csY79" fmla="*/ 405381 h 766495"/>
                <a:gd name="csX80" fmla="*/ 814193 w 3026616"/>
                <a:gd name="csY80" fmla="*/ 396340 h 766495"/>
                <a:gd name="csX81" fmla="*/ 849140 w 3026616"/>
                <a:gd name="csY81" fmla="*/ 396340 h 766495"/>
                <a:gd name="csX82" fmla="*/ 849140 w 3026616"/>
                <a:gd name="csY82" fmla="*/ 391761 h 766495"/>
                <a:gd name="csX83" fmla="*/ 867025 w 3026616"/>
                <a:gd name="csY83" fmla="*/ 391761 h 766495"/>
                <a:gd name="csX84" fmla="*/ 867025 w 3026616"/>
                <a:gd name="csY84" fmla="*/ 374500 h 766495"/>
                <a:gd name="csX85" fmla="*/ 893383 w 3026616"/>
                <a:gd name="csY85" fmla="*/ 374500 h 766495"/>
                <a:gd name="csX86" fmla="*/ 893383 w 3026616"/>
                <a:gd name="csY86" fmla="*/ 370038 h 766495"/>
                <a:gd name="csX87" fmla="*/ 942097 w 3026616"/>
                <a:gd name="csY87" fmla="*/ 370038 h 766495"/>
                <a:gd name="csX88" fmla="*/ 942097 w 3026616"/>
                <a:gd name="csY88" fmla="*/ 361115 h 766495"/>
                <a:gd name="csX89" fmla="*/ 1100829 w 3026616"/>
                <a:gd name="csY89" fmla="*/ 361115 h 766495"/>
                <a:gd name="csX90" fmla="*/ 1100829 w 3026616"/>
                <a:gd name="csY90" fmla="*/ 352250 h 766495"/>
                <a:gd name="csX91" fmla="*/ 1118537 w 3026616"/>
                <a:gd name="csY91" fmla="*/ 352250 h 766495"/>
                <a:gd name="csX92" fmla="*/ 1118537 w 3026616"/>
                <a:gd name="csY92" fmla="*/ 342915 h 766495"/>
                <a:gd name="csX93" fmla="*/ 1123303 w 3026616"/>
                <a:gd name="csY93" fmla="*/ 342915 h 766495"/>
                <a:gd name="csX94" fmla="*/ 1123303 w 3026616"/>
                <a:gd name="csY94" fmla="*/ 334696 h 766495"/>
                <a:gd name="csX95" fmla="*/ 1127774 w 3026616"/>
                <a:gd name="csY95" fmla="*/ 334696 h 766495"/>
                <a:gd name="csX96" fmla="*/ 1127774 w 3026616"/>
                <a:gd name="csY96" fmla="*/ 325361 h 766495"/>
                <a:gd name="csX97" fmla="*/ 1202728 w 3026616"/>
                <a:gd name="csY97" fmla="*/ 325361 h 766495"/>
                <a:gd name="csX98" fmla="*/ 1202728 w 3026616"/>
                <a:gd name="csY98" fmla="*/ 317201 h 766495"/>
                <a:gd name="csX99" fmla="*/ 1215612 w 3026616"/>
                <a:gd name="csY99" fmla="*/ 317201 h 766495"/>
                <a:gd name="csX100" fmla="*/ 1215612 w 3026616"/>
                <a:gd name="csY100" fmla="*/ 308277 h 766495"/>
                <a:gd name="csX101" fmla="*/ 1410056 w 3026616"/>
                <a:gd name="csY101" fmla="*/ 308277 h 766495"/>
                <a:gd name="csX102" fmla="*/ 1410056 w 3026616"/>
                <a:gd name="csY102" fmla="*/ 299001 h 766495"/>
                <a:gd name="csX103" fmla="*/ 1414469 w 3026616"/>
                <a:gd name="csY103" fmla="*/ 299001 h 766495"/>
                <a:gd name="csX104" fmla="*/ 1414469 w 3026616"/>
                <a:gd name="csY104" fmla="*/ 290489 h 766495"/>
                <a:gd name="csX105" fmla="*/ 1458240 w 3026616"/>
                <a:gd name="csY105" fmla="*/ 290489 h 766495"/>
                <a:gd name="csX106" fmla="*/ 1458240 w 3026616"/>
                <a:gd name="csY106" fmla="*/ 281741 h 766495"/>
                <a:gd name="csX107" fmla="*/ 1551079 w 3026616"/>
                <a:gd name="csY107" fmla="*/ 281741 h 766495"/>
                <a:gd name="csX108" fmla="*/ 1551079 w 3026616"/>
                <a:gd name="csY108" fmla="*/ 268356 h 766495"/>
                <a:gd name="csX109" fmla="*/ 1754172 w 3026616"/>
                <a:gd name="csY109" fmla="*/ 268356 h 766495"/>
                <a:gd name="csX110" fmla="*/ 1754172 w 3026616"/>
                <a:gd name="csY110" fmla="*/ 259784 h 766495"/>
                <a:gd name="csX111" fmla="*/ 1829184 w 3026616"/>
                <a:gd name="csY111" fmla="*/ 259784 h 766495"/>
                <a:gd name="csX112" fmla="*/ 1829184 w 3026616"/>
                <a:gd name="csY112" fmla="*/ 246164 h 766495"/>
                <a:gd name="csX113" fmla="*/ 1904020 w 3026616"/>
                <a:gd name="csY113" fmla="*/ 246164 h 766495"/>
                <a:gd name="csX114" fmla="*/ 1904020 w 3026616"/>
                <a:gd name="csY114" fmla="*/ 233189 h 766495"/>
                <a:gd name="csX115" fmla="*/ 2072048 w 3026616"/>
                <a:gd name="csY115" fmla="*/ 233189 h 766495"/>
                <a:gd name="csX116" fmla="*/ 2072048 w 3026616"/>
                <a:gd name="csY116" fmla="*/ 219687 h 766495"/>
                <a:gd name="csX117" fmla="*/ 2151355 w 3026616"/>
                <a:gd name="csY117" fmla="*/ 219687 h 766495"/>
                <a:gd name="csX118" fmla="*/ 2151355 w 3026616"/>
                <a:gd name="csY118" fmla="*/ 206653 h 766495"/>
                <a:gd name="csX119" fmla="*/ 2164592 w 3026616"/>
                <a:gd name="csY119" fmla="*/ 206653 h 766495"/>
                <a:gd name="csX120" fmla="*/ 2164592 w 3026616"/>
                <a:gd name="csY120" fmla="*/ 189276 h 766495"/>
                <a:gd name="csX121" fmla="*/ 2243723 w 3026616"/>
                <a:gd name="csY121" fmla="*/ 189276 h 766495"/>
                <a:gd name="csX122" fmla="*/ 2243723 w 3026616"/>
                <a:gd name="csY122" fmla="*/ 175655 h 766495"/>
                <a:gd name="csX123" fmla="*/ 2323266 w 3026616"/>
                <a:gd name="csY123" fmla="*/ 175655 h 766495"/>
                <a:gd name="csX124" fmla="*/ 2323266 w 3026616"/>
                <a:gd name="csY124" fmla="*/ 158395 h 766495"/>
                <a:gd name="csX125" fmla="*/ 2340974 w 3026616"/>
                <a:gd name="csY125" fmla="*/ 158395 h 766495"/>
                <a:gd name="csX126" fmla="*/ 2340974 w 3026616"/>
                <a:gd name="csY126" fmla="*/ 140724 h 766495"/>
                <a:gd name="csX127" fmla="*/ 2358801 w 3026616"/>
                <a:gd name="csY127" fmla="*/ 140724 h 766495"/>
                <a:gd name="csX128" fmla="*/ 2358801 w 3026616"/>
                <a:gd name="csY128" fmla="*/ 123111 h 766495"/>
                <a:gd name="csX129" fmla="*/ 2406985 w 3026616"/>
                <a:gd name="csY129" fmla="*/ 123111 h 766495"/>
                <a:gd name="csX130" fmla="*/ 2406985 w 3026616"/>
                <a:gd name="csY130" fmla="*/ 105323 h 766495"/>
                <a:gd name="csX131" fmla="*/ 2455934 w 3026616"/>
                <a:gd name="csY131" fmla="*/ 105323 h 766495"/>
                <a:gd name="csX132" fmla="*/ 2455934 w 3026616"/>
                <a:gd name="csY132" fmla="*/ 83601 h 766495"/>
                <a:gd name="csX133" fmla="*/ 2543713 w 3026616"/>
                <a:gd name="csY133" fmla="*/ 83601 h 766495"/>
                <a:gd name="csX134" fmla="*/ 2543713 w 3026616"/>
                <a:gd name="csY134" fmla="*/ 61526 h 766495"/>
                <a:gd name="csX135" fmla="*/ 2737922 w 3026616"/>
                <a:gd name="csY135" fmla="*/ 61526 h 766495"/>
                <a:gd name="csX136" fmla="*/ 2737922 w 3026616"/>
                <a:gd name="csY136" fmla="*/ 30881 h 766495"/>
                <a:gd name="csX137" fmla="*/ 2742452 w 3026616"/>
                <a:gd name="csY137" fmla="*/ 30881 h 766495"/>
                <a:gd name="csX138" fmla="*/ 2742452 w 3026616"/>
                <a:gd name="csY138" fmla="*/ 0 h 766495"/>
                <a:gd name="csX139" fmla="*/ 3026617 w 3026616"/>
                <a:gd name="csY139" fmla="*/ 0 h 7664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 ang="0">
                  <a:pos x="csX107" y="csY107"/>
                </a:cxn>
                <a:cxn ang="0">
                  <a:pos x="csX108" y="csY108"/>
                </a:cxn>
                <a:cxn ang="0">
                  <a:pos x="csX109" y="csY109"/>
                </a:cxn>
                <a:cxn ang="0">
                  <a:pos x="csX110" y="csY110"/>
                </a:cxn>
                <a:cxn ang="0">
                  <a:pos x="csX111" y="csY111"/>
                </a:cxn>
                <a:cxn ang="0">
                  <a:pos x="csX112" y="csY112"/>
                </a:cxn>
                <a:cxn ang="0">
                  <a:pos x="csX113" y="csY113"/>
                </a:cxn>
                <a:cxn ang="0">
                  <a:pos x="csX114" y="csY114"/>
                </a:cxn>
                <a:cxn ang="0">
                  <a:pos x="csX115" y="csY115"/>
                </a:cxn>
                <a:cxn ang="0">
                  <a:pos x="csX116" y="csY116"/>
                </a:cxn>
                <a:cxn ang="0">
                  <a:pos x="csX117" y="csY117"/>
                </a:cxn>
                <a:cxn ang="0">
                  <a:pos x="csX118" y="csY118"/>
                </a:cxn>
                <a:cxn ang="0">
                  <a:pos x="csX119" y="csY119"/>
                </a:cxn>
                <a:cxn ang="0">
                  <a:pos x="csX120" y="csY120"/>
                </a:cxn>
                <a:cxn ang="0">
                  <a:pos x="csX121" y="csY121"/>
                </a:cxn>
                <a:cxn ang="0">
                  <a:pos x="csX122" y="csY122"/>
                </a:cxn>
                <a:cxn ang="0">
                  <a:pos x="csX123" y="csY123"/>
                </a:cxn>
                <a:cxn ang="0">
                  <a:pos x="csX124" y="csY124"/>
                </a:cxn>
                <a:cxn ang="0">
                  <a:pos x="csX125" y="csY125"/>
                </a:cxn>
                <a:cxn ang="0">
                  <a:pos x="csX126" y="csY126"/>
                </a:cxn>
                <a:cxn ang="0">
                  <a:pos x="csX127" y="csY127"/>
                </a:cxn>
                <a:cxn ang="0">
                  <a:pos x="csX128" y="csY128"/>
                </a:cxn>
                <a:cxn ang="0">
                  <a:pos x="csX129" y="csY129"/>
                </a:cxn>
                <a:cxn ang="0">
                  <a:pos x="csX130" y="csY130"/>
                </a:cxn>
                <a:cxn ang="0">
                  <a:pos x="csX131" y="csY131"/>
                </a:cxn>
                <a:cxn ang="0">
                  <a:pos x="csX132" y="csY132"/>
                </a:cxn>
                <a:cxn ang="0">
                  <a:pos x="csX133" y="csY133"/>
                </a:cxn>
                <a:cxn ang="0">
                  <a:pos x="csX134" y="csY134"/>
                </a:cxn>
                <a:cxn ang="0">
                  <a:pos x="csX135" y="csY135"/>
                </a:cxn>
                <a:cxn ang="0">
                  <a:pos x="csX136" y="csY136"/>
                </a:cxn>
                <a:cxn ang="0">
                  <a:pos x="csX137" y="csY137"/>
                </a:cxn>
                <a:cxn ang="0">
                  <a:pos x="csX138" y="csY138"/>
                </a:cxn>
                <a:cxn ang="0">
                  <a:pos x="csX139" y="csY139"/>
                </a:cxn>
              </a:cxnLst>
              <a:rect l="l" t="t" r="r" b="b"/>
              <a:pathLst>
                <a:path w="3026616" h="766495">
                  <a:moveTo>
                    <a:pt x="0" y="766496"/>
                  </a:moveTo>
                  <a:lnTo>
                    <a:pt x="6942" y="766496"/>
                  </a:lnTo>
                  <a:lnTo>
                    <a:pt x="6942" y="730566"/>
                  </a:lnTo>
                  <a:lnTo>
                    <a:pt x="11472" y="730566"/>
                  </a:lnTo>
                  <a:lnTo>
                    <a:pt x="11472" y="717357"/>
                  </a:lnTo>
                  <a:lnTo>
                    <a:pt x="23710" y="717357"/>
                  </a:lnTo>
                  <a:lnTo>
                    <a:pt x="23710" y="708316"/>
                  </a:lnTo>
                  <a:lnTo>
                    <a:pt x="33005" y="708316"/>
                  </a:lnTo>
                  <a:lnTo>
                    <a:pt x="33005" y="696163"/>
                  </a:lnTo>
                  <a:lnTo>
                    <a:pt x="50773" y="696163"/>
                  </a:lnTo>
                  <a:lnTo>
                    <a:pt x="50773" y="686652"/>
                  </a:lnTo>
                  <a:lnTo>
                    <a:pt x="55244" y="686652"/>
                  </a:lnTo>
                  <a:lnTo>
                    <a:pt x="55244" y="681838"/>
                  </a:lnTo>
                  <a:lnTo>
                    <a:pt x="59539" y="681838"/>
                  </a:lnTo>
                  <a:lnTo>
                    <a:pt x="59539" y="673678"/>
                  </a:lnTo>
                  <a:lnTo>
                    <a:pt x="64011" y="673678"/>
                  </a:lnTo>
                  <a:lnTo>
                    <a:pt x="64011" y="664402"/>
                  </a:lnTo>
                  <a:lnTo>
                    <a:pt x="72777" y="664402"/>
                  </a:lnTo>
                  <a:lnTo>
                    <a:pt x="72777" y="646907"/>
                  </a:lnTo>
                  <a:lnTo>
                    <a:pt x="77013" y="646907"/>
                  </a:lnTo>
                  <a:lnTo>
                    <a:pt x="77013" y="638453"/>
                  </a:lnTo>
                  <a:lnTo>
                    <a:pt x="86073" y="638453"/>
                  </a:lnTo>
                  <a:lnTo>
                    <a:pt x="86073" y="629177"/>
                  </a:lnTo>
                  <a:lnTo>
                    <a:pt x="90544" y="629177"/>
                  </a:lnTo>
                  <a:lnTo>
                    <a:pt x="90544" y="624657"/>
                  </a:lnTo>
                  <a:lnTo>
                    <a:pt x="99310" y="624657"/>
                  </a:lnTo>
                  <a:lnTo>
                    <a:pt x="99310" y="616203"/>
                  </a:lnTo>
                  <a:lnTo>
                    <a:pt x="103311" y="616203"/>
                  </a:lnTo>
                  <a:lnTo>
                    <a:pt x="103311" y="611154"/>
                  </a:lnTo>
                  <a:lnTo>
                    <a:pt x="125315" y="611154"/>
                  </a:lnTo>
                  <a:lnTo>
                    <a:pt x="125315" y="602934"/>
                  </a:lnTo>
                  <a:lnTo>
                    <a:pt x="139670" y="602934"/>
                  </a:lnTo>
                  <a:lnTo>
                    <a:pt x="139670" y="594480"/>
                  </a:lnTo>
                  <a:lnTo>
                    <a:pt x="143671" y="594480"/>
                  </a:lnTo>
                  <a:lnTo>
                    <a:pt x="143671" y="566888"/>
                  </a:lnTo>
                  <a:lnTo>
                    <a:pt x="147907" y="566888"/>
                  </a:lnTo>
                  <a:lnTo>
                    <a:pt x="147907" y="559255"/>
                  </a:lnTo>
                  <a:lnTo>
                    <a:pt x="182383" y="559255"/>
                  </a:lnTo>
                  <a:lnTo>
                    <a:pt x="182383" y="553913"/>
                  </a:lnTo>
                  <a:lnTo>
                    <a:pt x="196738" y="553913"/>
                  </a:lnTo>
                  <a:lnTo>
                    <a:pt x="196738" y="545459"/>
                  </a:lnTo>
                  <a:lnTo>
                    <a:pt x="200739" y="545459"/>
                  </a:lnTo>
                  <a:lnTo>
                    <a:pt x="200739" y="540410"/>
                  </a:lnTo>
                  <a:lnTo>
                    <a:pt x="214506" y="540410"/>
                  </a:lnTo>
                  <a:lnTo>
                    <a:pt x="214506" y="532191"/>
                  </a:lnTo>
                  <a:lnTo>
                    <a:pt x="244805" y="532191"/>
                  </a:lnTo>
                  <a:lnTo>
                    <a:pt x="244805" y="519216"/>
                  </a:lnTo>
                  <a:lnTo>
                    <a:pt x="271574" y="519216"/>
                  </a:lnTo>
                  <a:lnTo>
                    <a:pt x="271574" y="509706"/>
                  </a:lnTo>
                  <a:lnTo>
                    <a:pt x="275810" y="509706"/>
                  </a:lnTo>
                  <a:lnTo>
                    <a:pt x="275810" y="504950"/>
                  </a:lnTo>
                  <a:lnTo>
                    <a:pt x="381475" y="504950"/>
                  </a:lnTo>
                  <a:lnTo>
                    <a:pt x="381475" y="497377"/>
                  </a:lnTo>
                  <a:lnTo>
                    <a:pt x="425600" y="497377"/>
                  </a:lnTo>
                  <a:lnTo>
                    <a:pt x="425600" y="488336"/>
                  </a:lnTo>
                  <a:lnTo>
                    <a:pt x="447897" y="488336"/>
                  </a:lnTo>
                  <a:lnTo>
                    <a:pt x="447897" y="483933"/>
                  </a:lnTo>
                  <a:lnTo>
                    <a:pt x="491728" y="483933"/>
                  </a:lnTo>
                  <a:lnTo>
                    <a:pt x="491728" y="475596"/>
                  </a:lnTo>
                  <a:lnTo>
                    <a:pt x="544855" y="475596"/>
                  </a:lnTo>
                  <a:lnTo>
                    <a:pt x="544855" y="470841"/>
                  </a:lnTo>
                  <a:lnTo>
                    <a:pt x="553797" y="470841"/>
                  </a:lnTo>
                  <a:lnTo>
                    <a:pt x="553797" y="462328"/>
                  </a:lnTo>
                  <a:lnTo>
                    <a:pt x="562681" y="462328"/>
                  </a:lnTo>
                  <a:lnTo>
                    <a:pt x="562681" y="453757"/>
                  </a:lnTo>
                  <a:lnTo>
                    <a:pt x="580213" y="453757"/>
                  </a:lnTo>
                  <a:lnTo>
                    <a:pt x="580213" y="449001"/>
                  </a:lnTo>
                  <a:lnTo>
                    <a:pt x="615396" y="449001"/>
                  </a:lnTo>
                  <a:lnTo>
                    <a:pt x="615396" y="440136"/>
                  </a:lnTo>
                  <a:lnTo>
                    <a:pt x="633457" y="440136"/>
                  </a:lnTo>
                  <a:lnTo>
                    <a:pt x="633457" y="435263"/>
                  </a:lnTo>
                  <a:lnTo>
                    <a:pt x="646577" y="435263"/>
                  </a:lnTo>
                  <a:lnTo>
                    <a:pt x="646577" y="426868"/>
                  </a:lnTo>
                  <a:lnTo>
                    <a:pt x="668346" y="426868"/>
                  </a:lnTo>
                  <a:lnTo>
                    <a:pt x="668346" y="418590"/>
                  </a:lnTo>
                  <a:lnTo>
                    <a:pt x="708058" y="418590"/>
                  </a:lnTo>
                  <a:lnTo>
                    <a:pt x="708058" y="413659"/>
                  </a:lnTo>
                  <a:lnTo>
                    <a:pt x="792013" y="413659"/>
                  </a:lnTo>
                  <a:lnTo>
                    <a:pt x="792013" y="405381"/>
                  </a:lnTo>
                  <a:lnTo>
                    <a:pt x="814193" y="405381"/>
                  </a:lnTo>
                  <a:lnTo>
                    <a:pt x="814193" y="396340"/>
                  </a:lnTo>
                  <a:lnTo>
                    <a:pt x="849140" y="396340"/>
                  </a:lnTo>
                  <a:lnTo>
                    <a:pt x="849140" y="391761"/>
                  </a:lnTo>
                  <a:lnTo>
                    <a:pt x="867025" y="391761"/>
                  </a:lnTo>
                  <a:lnTo>
                    <a:pt x="867025" y="374500"/>
                  </a:lnTo>
                  <a:lnTo>
                    <a:pt x="893383" y="374500"/>
                  </a:lnTo>
                  <a:lnTo>
                    <a:pt x="893383" y="370038"/>
                  </a:lnTo>
                  <a:lnTo>
                    <a:pt x="942097" y="370038"/>
                  </a:lnTo>
                  <a:lnTo>
                    <a:pt x="942097" y="361115"/>
                  </a:lnTo>
                  <a:lnTo>
                    <a:pt x="1100829" y="361115"/>
                  </a:lnTo>
                  <a:lnTo>
                    <a:pt x="1100829" y="352250"/>
                  </a:lnTo>
                  <a:lnTo>
                    <a:pt x="1118537" y="352250"/>
                  </a:lnTo>
                  <a:lnTo>
                    <a:pt x="1118537" y="342915"/>
                  </a:lnTo>
                  <a:lnTo>
                    <a:pt x="1123303" y="342915"/>
                  </a:lnTo>
                  <a:lnTo>
                    <a:pt x="1123303" y="334696"/>
                  </a:lnTo>
                  <a:lnTo>
                    <a:pt x="1127774" y="334696"/>
                  </a:lnTo>
                  <a:lnTo>
                    <a:pt x="1127774" y="325361"/>
                  </a:lnTo>
                  <a:lnTo>
                    <a:pt x="1202728" y="325361"/>
                  </a:lnTo>
                  <a:lnTo>
                    <a:pt x="1202728" y="317201"/>
                  </a:lnTo>
                  <a:lnTo>
                    <a:pt x="1215612" y="317201"/>
                  </a:lnTo>
                  <a:lnTo>
                    <a:pt x="1215612" y="308277"/>
                  </a:lnTo>
                  <a:lnTo>
                    <a:pt x="1410056" y="308277"/>
                  </a:lnTo>
                  <a:lnTo>
                    <a:pt x="1410056" y="299001"/>
                  </a:lnTo>
                  <a:lnTo>
                    <a:pt x="1414469" y="299001"/>
                  </a:lnTo>
                  <a:lnTo>
                    <a:pt x="1414469" y="290489"/>
                  </a:lnTo>
                  <a:lnTo>
                    <a:pt x="1458240" y="290489"/>
                  </a:lnTo>
                  <a:lnTo>
                    <a:pt x="1458240" y="281741"/>
                  </a:lnTo>
                  <a:lnTo>
                    <a:pt x="1551079" y="281741"/>
                  </a:lnTo>
                  <a:lnTo>
                    <a:pt x="1551079" y="268356"/>
                  </a:lnTo>
                  <a:lnTo>
                    <a:pt x="1754172" y="268356"/>
                  </a:lnTo>
                  <a:lnTo>
                    <a:pt x="1754172" y="259784"/>
                  </a:lnTo>
                  <a:lnTo>
                    <a:pt x="1829184" y="259784"/>
                  </a:lnTo>
                  <a:lnTo>
                    <a:pt x="1829184" y="246164"/>
                  </a:lnTo>
                  <a:lnTo>
                    <a:pt x="1904020" y="246164"/>
                  </a:lnTo>
                  <a:lnTo>
                    <a:pt x="1904020" y="233189"/>
                  </a:lnTo>
                  <a:lnTo>
                    <a:pt x="2072048" y="233189"/>
                  </a:lnTo>
                  <a:lnTo>
                    <a:pt x="2072048" y="219687"/>
                  </a:lnTo>
                  <a:lnTo>
                    <a:pt x="2151355" y="219687"/>
                  </a:lnTo>
                  <a:lnTo>
                    <a:pt x="2151355" y="206653"/>
                  </a:lnTo>
                  <a:lnTo>
                    <a:pt x="2164592" y="206653"/>
                  </a:lnTo>
                  <a:lnTo>
                    <a:pt x="2164592" y="189276"/>
                  </a:lnTo>
                  <a:lnTo>
                    <a:pt x="2243723" y="189276"/>
                  </a:lnTo>
                  <a:lnTo>
                    <a:pt x="2243723" y="175655"/>
                  </a:lnTo>
                  <a:lnTo>
                    <a:pt x="2323266" y="175655"/>
                  </a:lnTo>
                  <a:lnTo>
                    <a:pt x="2323266" y="158395"/>
                  </a:lnTo>
                  <a:lnTo>
                    <a:pt x="2340974" y="158395"/>
                  </a:lnTo>
                  <a:lnTo>
                    <a:pt x="2340974" y="140724"/>
                  </a:lnTo>
                  <a:lnTo>
                    <a:pt x="2358801" y="140724"/>
                  </a:lnTo>
                  <a:lnTo>
                    <a:pt x="2358801" y="123111"/>
                  </a:lnTo>
                  <a:lnTo>
                    <a:pt x="2406985" y="123111"/>
                  </a:lnTo>
                  <a:lnTo>
                    <a:pt x="2406985" y="105323"/>
                  </a:lnTo>
                  <a:lnTo>
                    <a:pt x="2455934" y="105323"/>
                  </a:lnTo>
                  <a:lnTo>
                    <a:pt x="2455934" y="83601"/>
                  </a:lnTo>
                  <a:lnTo>
                    <a:pt x="2543713" y="83601"/>
                  </a:lnTo>
                  <a:lnTo>
                    <a:pt x="2543713" y="61526"/>
                  </a:lnTo>
                  <a:lnTo>
                    <a:pt x="2737922" y="61526"/>
                  </a:lnTo>
                  <a:lnTo>
                    <a:pt x="2737922" y="30881"/>
                  </a:lnTo>
                  <a:lnTo>
                    <a:pt x="2742452" y="30881"/>
                  </a:lnTo>
                  <a:lnTo>
                    <a:pt x="2742452" y="0"/>
                  </a:lnTo>
                  <a:lnTo>
                    <a:pt x="3026617" y="0"/>
                  </a:lnTo>
                </a:path>
              </a:pathLst>
            </a:custGeom>
            <a:noFill/>
            <a:ln w="9525" cap="flat">
              <a:solidFill>
                <a:schemeClr val="accent6"/>
              </a:solidFill>
              <a:prstDash val="solid"/>
              <a:miter/>
            </a:ln>
          </p:spPr>
          <p:txBody>
            <a:bodyPr/>
            <a:lstStyle/>
            <a:p>
              <a:endParaRPr lang="en-US"/>
            </a:p>
          </p:txBody>
        </p:sp>
        <p:sp>
          <p:nvSpPr>
            <p:cNvPr id="2076" name="TextBox 2075">
              <a:extLst>
                <a:ext uri="{FF2B5EF4-FFF2-40B4-BE49-F238E27FC236}">
                  <a16:creationId xmlns:a16="http://schemas.microsoft.com/office/drawing/2014/main" id="{1D3461EC-32EB-E6CD-F5D0-40D1C888F229}"/>
                </a:ext>
              </a:extLst>
            </p:cNvPr>
            <p:cNvSpPr txBox="1"/>
            <p:nvPr/>
          </p:nvSpPr>
          <p:spPr>
            <a:xfrm>
              <a:off x="7892459" y="4811603"/>
              <a:ext cx="1943100" cy="92333"/>
            </a:xfrm>
            <a:prstGeom prst="rect">
              <a:avLst/>
            </a:prstGeom>
            <a:noFill/>
          </p:spPr>
          <p:txBody>
            <a:bodyPr wrap="square" lIns="0" tIns="0" rIns="0" bIns="0">
              <a:spAutoFit/>
            </a:bodyPr>
            <a:lstStyle>
              <a:defPPr>
                <a:defRPr lang="en-US"/>
              </a:defPPr>
              <a:lvl1pPr>
                <a:defRPr sz="600" b="0">
                  <a:latin typeface="Arial" panose="020B0604020202020204" pitchFamily="34" charset="0"/>
                  <a:cs typeface="Arial" panose="020B0604020202020204" pitchFamily="34" charset="0"/>
                </a:defRPr>
              </a:lvl1pPr>
            </a:lstStyle>
            <a:p>
              <a:endParaRPr lang="en-US" sz="450"/>
            </a:p>
          </p:txBody>
        </p:sp>
      </p:grpSp>
      <p:sp>
        <p:nvSpPr>
          <p:cNvPr id="2083" name="Rectangle: Rounded Corners 5">
            <a:extLst>
              <a:ext uri="{FF2B5EF4-FFF2-40B4-BE49-F238E27FC236}">
                <a16:creationId xmlns:a16="http://schemas.microsoft.com/office/drawing/2014/main" id="{1A9B6E5C-1361-B083-39CC-6ABCB2FDCA17}"/>
              </a:ext>
            </a:extLst>
          </p:cNvPr>
          <p:cNvSpPr/>
          <p:nvPr/>
        </p:nvSpPr>
        <p:spPr>
          <a:xfrm>
            <a:off x="1583086" y="771090"/>
            <a:ext cx="5977829" cy="20431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US" sz="1200" b="1">
                <a:solidFill>
                  <a:schemeClr val="tx2"/>
                </a:solidFill>
                <a:latin typeface="Arial" panose="020B0604020202020204" pitchFamily="34" charset="0"/>
                <a:cs typeface="Arial" panose="020B0604020202020204" pitchFamily="34" charset="0"/>
              </a:rPr>
              <a:t>Cumulative incidence of ischemic stroke</a:t>
            </a:r>
          </a:p>
        </p:txBody>
      </p:sp>
    </p:spTree>
    <p:extLst>
      <p:ext uri="{BB962C8B-B14F-4D97-AF65-F5344CB8AC3E}">
        <p14:creationId xmlns:p14="http://schemas.microsoft.com/office/powerpoint/2010/main" val="28335090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F4923-6D96-98D1-8E09-0C37447DD3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211B3-02A3-2BB8-ABBF-ED25538DA900}"/>
              </a:ext>
            </a:extLst>
          </p:cNvPr>
          <p:cNvSpPr>
            <a:spLocks noGrp="1"/>
          </p:cNvSpPr>
          <p:nvPr>
            <p:ph type="title"/>
          </p:nvPr>
        </p:nvSpPr>
        <p:spPr/>
        <p:txBody>
          <a:bodyPr/>
          <a:lstStyle/>
          <a:p>
            <a:r>
              <a:rPr lang="en-US"/>
              <a:t>Asundexian 50 mg, in combination with antiplatelet </a:t>
            </a:r>
            <a:br>
              <a:rPr lang="en-US"/>
            </a:br>
            <a:r>
              <a:rPr lang="en-US"/>
              <a:t>therapy, did not increase major bleeding at any time point</a:t>
            </a:r>
          </a:p>
        </p:txBody>
      </p:sp>
      <p:sp>
        <p:nvSpPr>
          <p:cNvPr id="3" name="Text Placeholder 2">
            <a:extLst>
              <a:ext uri="{FF2B5EF4-FFF2-40B4-BE49-F238E27FC236}">
                <a16:creationId xmlns:a16="http://schemas.microsoft.com/office/drawing/2014/main" id="{6CD5E300-7032-C045-1AD8-F35AF802A831}"/>
              </a:ext>
            </a:extLst>
          </p:cNvPr>
          <p:cNvSpPr>
            <a:spLocks noGrp="1"/>
          </p:cNvSpPr>
          <p:nvPr>
            <p:ph type="body" sz="quarter" idx="14"/>
          </p:nvPr>
        </p:nvSpPr>
        <p:spPr/>
        <p:txBody>
          <a:bodyPr>
            <a:noAutofit/>
          </a:bodyPr>
          <a:lstStyle/>
          <a:p>
            <a:br>
              <a:rPr lang="en-US" dirty="0">
                <a:solidFill>
                  <a:schemeClr val="accent2"/>
                </a:solidFill>
              </a:rPr>
            </a:br>
            <a:r>
              <a:rPr lang="en-US" dirty="0">
                <a:solidFill>
                  <a:schemeClr val="accent2"/>
                </a:solidFill>
              </a:rPr>
              <a:t>*Major bleeding occurred in 117 (1.9%) patients assigned </a:t>
            </a:r>
            <a:r>
              <a:rPr lang="en-US" dirty="0" err="1">
                <a:solidFill>
                  <a:schemeClr val="accent2"/>
                </a:solidFill>
              </a:rPr>
              <a:t>asundexian</a:t>
            </a:r>
            <a:r>
              <a:rPr lang="en-US" dirty="0">
                <a:solidFill>
                  <a:schemeClr val="accent2"/>
                </a:solidFill>
              </a:rPr>
              <a:t> and 107 (1.7%) assigned placebo (HR: 1.10; 95% CI: 0.85–1.44); </a:t>
            </a:r>
            <a:r>
              <a:rPr lang="en-US" baseline="30000" dirty="0">
                <a:solidFill>
                  <a:schemeClr val="accent2"/>
                </a:solidFill>
              </a:rPr>
              <a:t>†</a:t>
            </a:r>
            <a:r>
              <a:rPr lang="en-US" dirty="0">
                <a:solidFill>
                  <a:schemeClr val="accent2"/>
                </a:solidFill>
              </a:rPr>
              <a:t>p-value is obtained from stratified log-rank test (stratified by baseline intention of DAPT). </a:t>
            </a:r>
            <a:r>
              <a:rPr lang="en-US" dirty="0" err="1">
                <a:solidFill>
                  <a:schemeClr val="accent2"/>
                </a:solidFill>
              </a:rPr>
              <a:t>csHR</a:t>
            </a:r>
            <a:r>
              <a:rPr lang="en-US" dirty="0">
                <a:solidFill>
                  <a:schemeClr val="accent2"/>
                </a:solidFill>
              </a:rPr>
              <a:t> and 95% CI are provided here.</a:t>
            </a:r>
            <a:br>
              <a:rPr lang="en-US" dirty="0">
                <a:solidFill>
                  <a:schemeClr val="accent2"/>
                </a:solidFill>
              </a:rPr>
            </a:br>
            <a:r>
              <a:rPr lang="en-US" dirty="0">
                <a:solidFill>
                  <a:schemeClr val="accent2"/>
                </a:solidFill>
              </a:rPr>
              <a:t>Cumulative incidence curves are estimated by Aalen–Johansen method, truncated at Day 820. </a:t>
            </a:r>
            <a:br>
              <a:rPr lang="en-US" dirty="0">
                <a:solidFill>
                  <a:schemeClr val="accent2"/>
                </a:solidFill>
              </a:rPr>
            </a:br>
            <a:r>
              <a:rPr lang="en-GB" dirty="0">
                <a:solidFill>
                  <a:schemeClr val="accent2"/>
                </a:solidFill>
              </a:rPr>
              <a:t>CI, confidence interval; </a:t>
            </a:r>
            <a:r>
              <a:rPr lang="en-GB" dirty="0" err="1">
                <a:solidFill>
                  <a:schemeClr val="accent2"/>
                </a:solidFill>
              </a:rPr>
              <a:t>csHR</a:t>
            </a:r>
            <a:r>
              <a:rPr lang="en-GB" dirty="0">
                <a:solidFill>
                  <a:schemeClr val="accent2"/>
                </a:solidFill>
              </a:rPr>
              <a:t>, cause-specific hazard ratio; DAPT, dual antiplatelet therapy; HR, hazard ratio; </a:t>
            </a:r>
            <a:r>
              <a:rPr lang="en-US" dirty="0">
                <a:solidFill>
                  <a:schemeClr val="accent2"/>
                </a:solidFill>
              </a:rPr>
              <a:t>ISTH, International Society on Thrombosis and Hemostasis.</a:t>
            </a:r>
          </a:p>
          <a:p>
            <a:r>
              <a:rPr lang="en-GB" dirty="0">
                <a:solidFill>
                  <a:schemeClr val="accent2"/>
                </a:solidFill>
              </a:rPr>
              <a:t>Sharma M, et al. N Engl J Med 2026;394:1467–79. DOI: 10.1056/NEJMoa2513880.</a:t>
            </a:r>
          </a:p>
        </p:txBody>
      </p:sp>
      <p:sp>
        <p:nvSpPr>
          <p:cNvPr id="6" name="Rectangle: Rounded Corners 5">
            <a:extLst>
              <a:ext uri="{FF2B5EF4-FFF2-40B4-BE49-F238E27FC236}">
                <a16:creationId xmlns:a16="http://schemas.microsoft.com/office/drawing/2014/main" id="{8A2F2482-DAF8-0CFE-E23A-F6B17A63975C}"/>
              </a:ext>
            </a:extLst>
          </p:cNvPr>
          <p:cNvSpPr/>
          <p:nvPr/>
        </p:nvSpPr>
        <p:spPr>
          <a:xfrm>
            <a:off x="1583086" y="1018064"/>
            <a:ext cx="5977829" cy="204311"/>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spAutoFit/>
          </a:bodyPr>
          <a:lstStyle/>
          <a:p>
            <a:pPr algn="ctr"/>
            <a:r>
              <a:rPr lang="en-US" sz="1200" b="1">
                <a:solidFill>
                  <a:schemeClr val="tx2"/>
                </a:solidFill>
                <a:latin typeface="Arial" panose="020B0604020202020204" pitchFamily="34" charset="0"/>
                <a:cs typeface="Arial" panose="020B0604020202020204" pitchFamily="34" charset="0"/>
              </a:rPr>
              <a:t>Primary safety endpoint: Time to first occurrence of ISTH major bleeding*</a:t>
            </a:r>
            <a:r>
              <a:rPr lang="en-US" sz="1200" b="1" baseline="30000">
                <a:solidFill>
                  <a:schemeClr val="tx2"/>
                </a:solidFill>
                <a:latin typeface="Arial" panose="020B0604020202020204" pitchFamily="34" charset="0"/>
                <a:cs typeface="Arial" panose="020B0604020202020204" pitchFamily="34" charset="0"/>
              </a:rPr>
              <a:t>,†</a:t>
            </a:r>
            <a:r>
              <a:rPr lang="en-US" sz="1200" b="1">
                <a:solidFill>
                  <a:schemeClr val="tx2"/>
                </a:solidFill>
                <a:latin typeface="Arial" panose="020B0604020202020204" pitchFamily="34" charset="0"/>
                <a:cs typeface="Arial" panose="020B0604020202020204" pitchFamily="34" charset="0"/>
              </a:rPr>
              <a:t> </a:t>
            </a:r>
          </a:p>
        </p:txBody>
      </p:sp>
      <p:grpSp>
        <p:nvGrpSpPr>
          <p:cNvPr id="15" name="Group 14">
            <a:extLst>
              <a:ext uri="{FF2B5EF4-FFF2-40B4-BE49-F238E27FC236}">
                <a16:creationId xmlns:a16="http://schemas.microsoft.com/office/drawing/2014/main" id="{88C674F2-3276-C89F-3DE9-374C404A2A48}"/>
              </a:ext>
            </a:extLst>
          </p:cNvPr>
          <p:cNvGrpSpPr/>
          <p:nvPr/>
        </p:nvGrpSpPr>
        <p:grpSpPr>
          <a:xfrm>
            <a:off x="1381021" y="1432296"/>
            <a:ext cx="6381973" cy="2693140"/>
            <a:chOff x="2315926" y="1567395"/>
            <a:chExt cx="4534348" cy="2693140"/>
          </a:xfrm>
        </p:grpSpPr>
        <p:sp>
          <p:nvSpPr>
            <p:cNvPr id="72" name="TextBox 71">
              <a:extLst>
                <a:ext uri="{FF2B5EF4-FFF2-40B4-BE49-F238E27FC236}">
                  <a16:creationId xmlns:a16="http://schemas.microsoft.com/office/drawing/2014/main" id="{5EE11077-41E0-8B44-5BAB-56DC42708877}"/>
                </a:ext>
              </a:extLst>
            </p:cNvPr>
            <p:cNvSpPr txBox="1"/>
            <p:nvPr/>
          </p:nvSpPr>
          <p:spPr>
            <a:xfrm>
              <a:off x="2750341" y="1567395"/>
              <a:ext cx="28084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12</a:t>
              </a:r>
            </a:p>
          </p:txBody>
        </p:sp>
        <p:sp>
          <p:nvSpPr>
            <p:cNvPr id="83" name="TextBox 82">
              <a:extLst>
                <a:ext uri="{FF2B5EF4-FFF2-40B4-BE49-F238E27FC236}">
                  <a16:creationId xmlns:a16="http://schemas.microsoft.com/office/drawing/2014/main" id="{C4CC5BF5-6FDE-447E-8DCD-88161F407789}"/>
                </a:ext>
              </a:extLst>
            </p:cNvPr>
            <p:cNvSpPr txBox="1"/>
            <p:nvPr/>
          </p:nvSpPr>
          <p:spPr>
            <a:xfrm>
              <a:off x="2805071" y="3394224"/>
              <a:ext cx="23275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0</a:t>
              </a:r>
            </a:p>
          </p:txBody>
        </p:sp>
        <p:sp>
          <p:nvSpPr>
            <p:cNvPr id="84" name="TextBox 83">
              <a:extLst>
                <a:ext uri="{FF2B5EF4-FFF2-40B4-BE49-F238E27FC236}">
                  <a16:creationId xmlns:a16="http://schemas.microsoft.com/office/drawing/2014/main" id="{8ECB528C-ACDB-79F2-A555-5F4843A9226B}"/>
                </a:ext>
              </a:extLst>
            </p:cNvPr>
            <p:cNvSpPr txBox="1"/>
            <p:nvPr/>
          </p:nvSpPr>
          <p:spPr>
            <a:xfrm>
              <a:off x="3012263" y="3559610"/>
              <a:ext cx="23275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0</a:t>
              </a:r>
            </a:p>
          </p:txBody>
        </p:sp>
        <p:sp>
          <p:nvSpPr>
            <p:cNvPr id="86" name="Freeform 85">
              <a:extLst>
                <a:ext uri="{FF2B5EF4-FFF2-40B4-BE49-F238E27FC236}">
                  <a16:creationId xmlns:a16="http://schemas.microsoft.com/office/drawing/2014/main" id="{9EAE2992-DFC6-D557-7404-342443B8D2EF}"/>
                </a:ext>
              </a:extLst>
            </p:cNvPr>
            <p:cNvSpPr/>
            <p:nvPr/>
          </p:nvSpPr>
          <p:spPr>
            <a:xfrm>
              <a:off x="3127367"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87" name="TextBox 86">
              <a:extLst>
                <a:ext uri="{FF2B5EF4-FFF2-40B4-BE49-F238E27FC236}">
                  <a16:creationId xmlns:a16="http://schemas.microsoft.com/office/drawing/2014/main" id="{AF9D020F-9C87-DBBD-1811-FD3F16AA3504}"/>
                </a:ext>
              </a:extLst>
            </p:cNvPr>
            <p:cNvSpPr txBox="1"/>
            <p:nvPr/>
          </p:nvSpPr>
          <p:spPr>
            <a:xfrm>
              <a:off x="3253348" y="3559610"/>
              <a:ext cx="28084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60</a:t>
              </a:r>
            </a:p>
          </p:txBody>
        </p:sp>
        <p:sp>
          <p:nvSpPr>
            <p:cNvPr id="88" name="Freeform 87">
              <a:extLst>
                <a:ext uri="{FF2B5EF4-FFF2-40B4-BE49-F238E27FC236}">
                  <a16:creationId xmlns:a16="http://schemas.microsoft.com/office/drawing/2014/main" id="{B614151A-1FA7-E2EB-C0EE-2DA6F000EDA8}"/>
                </a:ext>
              </a:extLst>
            </p:cNvPr>
            <p:cNvSpPr/>
            <p:nvPr/>
          </p:nvSpPr>
          <p:spPr>
            <a:xfrm>
              <a:off x="3395792"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89" name="TextBox 88">
              <a:extLst>
                <a:ext uri="{FF2B5EF4-FFF2-40B4-BE49-F238E27FC236}">
                  <a16:creationId xmlns:a16="http://schemas.microsoft.com/office/drawing/2014/main" id="{74D20BDF-9C4F-CA29-0796-167FD76267D8}"/>
                </a:ext>
              </a:extLst>
            </p:cNvPr>
            <p:cNvSpPr txBox="1"/>
            <p:nvPr/>
          </p:nvSpPr>
          <p:spPr>
            <a:xfrm>
              <a:off x="3488179"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120</a:t>
              </a:r>
            </a:p>
          </p:txBody>
        </p:sp>
        <p:sp>
          <p:nvSpPr>
            <p:cNvPr id="90" name="Freeform 89">
              <a:extLst>
                <a:ext uri="{FF2B5EF4-FFF2-40B4-BE49-F238E27FC236}">
                  <a16:creationId xmlns:a16="http://schemas.microsoft.com/office/drawing/2014/main" id="{62EBFC63-BEFA-6864-6C52-8DA013B801F1}"/>
                </a:ext>
              </a:extLst>
            </p:cNvPr>
            <p:cNvSpPr/>
            <p:nvPr/>
          </p:nvSpPr>
          <p:spPr>
            <a:xfrm>
              <a:off x="3657978"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91" name="TextBox 90">
              <a:extLst>
                <a:ext uri="{FF2B5EF4-FFF2-40B4-BE49-F238E27FC236}">
                  <a16:creationId xmlns:a16="http://schemas.microsoft.com/office/drawing/2014/main" id="{F5F375FC-819F-53EC-7D62-FCA536143189}"/>
                </a:ext>
              </a:extLst>
            </p:cNvPr>
            <p:cNvSpPr txBox="1"/>
            <p:nvPr/>
          </p:nvSpPr>
          <p:spPr>
            <a:xfrm>
              <a:off x="3754136"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180</a:t>
              </a:r>
            </a:p>
          </p:txBody>
        </p:sp>
        <p:sp>
          <p:nvSpPr>
            <p:cNvPr id="92" name="Freeform 91">
              <a:extLst>
                <a:ext uri="{FF2B5EF4-FFF2-40B4-BE49-F238E27FC236}">
                  <a16:creationId xmlns:a16="http://schemas.microsoft.com/office/drawing/2014/main" id="{9BD94A8E-AA0F-6650-FFCE-3B4F66C652BA}"/>
                </a:ext>
              </a:extLst>
            </p:cNvPr>
            <p:cNvSpPr/>
            <p:nvPr/>
          </p:nvSpPr>
          <p:spPr>
            <a:xfrm>
              <a:off x="3923933"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93" name="TextBox 92">
              <a:extLst>
                <a:ext uri="{FF2B5EF4-FFF2-40B4-BE49-F238E27FC236}">
                  <a16:creationId xmlns:a16="http://schemas.microsoft.com/office/drawing/2014/main" id="{9FE37728-D2B5-F880-752B-C9DF31C335F8}"/>
                </a:ext>
              </a:extLst>
            </p:cNvPr>
            <p:cNvSpPr txBox="1"/>
            <p:nvPr/>
          </p:nvSpPr>
          <p:spPr>
            <a:xfrm>
              <a:off x="4020095"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240</a:t>
              </a:r>
            </a:p>
          </p:txBody>
        </p:sp>
        <p:sp>
          <p:nvSpPr>
            <p:cNvPr id="94" name="Freeform 93">
              <a:extLst>
                <a:ext uri="{FF2B5EF4-FFF2-40B4-BE49-F238E27FC236}">
                  <a16:creationId xmlns:a16="http://schemas.microsoft.com/office/drawing/2014/main" id="{C8C877C5-F951-078D-08A9-D132DF6BCFF7}"/>
                </a:ext>
              </a:extLst>
            </p:cNvPr>
            <p:cNvSpPr/>
            <p:nvPr/>
          </p:nvSpPr>
          <p:spPr>
            <a:xfrm>
              <a:off x="4189887"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D8F73CD9-978B-2545-24FA-6058EBD7C8B6}"/>
                </a:ext>
              </a:extLst>
            </p:cNvPr>
            <p:cNvSpPr txBox="1"/>
            <p:nvPr/>
          </p:nvSpPr>
          <p:spPr>
            <a:xfrm>
              <a:off x="4286039"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300</a:t>
              </a:r>
            </a:p>
          </p:txBody>
        </p:sp>
        <p:sp>
          <p:nvSpPr>
            <p:cNvPr id="96" name="Freeform 95">
              <a:extLst>
                <a:ext uri="{FF2B5EF4-FFF2-40B4-BE49-F238E27FC236}">
                  <a16:creationId xmlns:a16="http://schemas.microsoft.com/office/drawing/2014/main" id="{6C82F22D-D071-2C29-E424-C704C7FE13CF}"/>
                </a:ext>
              </a:extLst>
            </p:cNvPr>
            <p:cNvSpPr/>
            <p:nvPr/>
          </p:nvSpPr>
          <p:spPr>
            <a:xfrm>
              <a:off x="4455842"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97" name="TextBox 96">
              <a:extLst>
                <a:ext uri="{FF2B5EF4-FFF2-40B4-BE49-F238E27FC236}">
                  <a16:creationId xmlns:a16="http://schemas.microsoft.com/office/drawing/2014/main" id="{3854DD7C-5FBD-E6FA-CA17-5ECAEE1B0593}"/>
                </a:ext>
              </a:extLst>
            </p:cNvPr>
            <p:cNvSpPr txBox="1"/>
            <p:nvPr/>
          </p:nvSpPr>
          <p:spPr>
            <a:xfrm>
              <a:off x="4552012"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360</a:t>
              </a:r>
            </a:p>
          </p:txBody>
        </p:sp>
        <p:sp>
          <p:nvSpPr>
            <p:cNvPr id="98" name="Freeform 97">
              <a:extLst>
                <a:ext uri="{FF2B5EF4-FFF2-40B4-BE49-F238E27FC236}">
                  <a16:creationId xmlns:a16="http://schemas.microsoft.com/office/drawing/2014/main" id="{CE2FA9DF-C736-6D08-7952-2C3871B44F7A}"/>
                </a:ext>
              </a:extLst>
            </p:cNvPr>
            <p:cNvSpPr/>
            <p:nvPr/>
          </p:nvSpPr>
          <p:spPr>
            <a:xfrm>
              <a:off x="4721797"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99" name="TextBox 98">
              <a:extLst>
                <a:ext uri="{FF2B5EF4-FFF2-40B4-BE49-F238E27FC236}">
                  <a16:creationId xmlns:a16="http://schemas.microsoft.com/office/drawing/2014/main" id="{0EC428F7-FDE9-08CF-DFB2-2FB03E2B04D0}"/>
                </a:ext>
              </a:extLst>
            </p:cNvPr>
            <p:cNvSpPr txBox="1"/>
            <p:nvPr/>
          </p:nvSpPr>
          <p:spPr>
            <a:xfrm>
              <a:off x="4817956"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420</a:t>
              </a:r>
            </a:p>
          </p:txBody>
        </p:sp>
        <p:sp>
          <p:nvSpPr>
            <p:cNvPr id="100" name="Freeform 99">
              <a:extLst>
                <a:ext uri="{FF2B5EF4-FFF2-40B4-BE49-F238E27FC236}">
                  <a16:creationId xmlns:a16="http://schemas.microsoft.com/office/drawing/2014/main" id="{0DE57B00-C777-C59E-761B-AF2782031BC4}"/>
                </a:ext>
              </a:extLst>
            </p:cNvPr>
            <p:cNvSpPr/>
            <p:nvPr/>
          </p:nvSpPr>
          <p:spPr>
            <a:xfrm>
              <a:off x="4987752"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01" name="TextBox 100">
              <a:extLst>
                <a:ext uri="{FF2B5EF4-FFF2-40B4-BE49-F238E27FC236}">
                  <a16:creationId xmlns:a16="http://schemas.microsoft.com/office/drawing/2014/main" id="{3F6B68B4-D235-4B0A-851F-27E8851F9F39}"/>
                </a:ext>
              </a:extLst>
            </p:cNvPr>
            <p:cNvSpPr txBox="1"/>
            <p:nvPr/>
          </p:nvSpPr>
          <p:spPr>
            <a:xfrm>
              <a:off x="5083915"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480</a:t>
              </a:r>
            </a:p>
          </p:txBody>
        </p:sp>
        <p:sp>
          <p:nvSpPr>
            <p:cNvPr id="102" name="Freeform 101">
              <a:extLst>
                <a:ext uri="{FF2B5EF4-FFF2-40B4-BE49-F238E27FC236}">
                  <a16:creationId xmlns:a16="http://schemas.microsoft.com/office/drawing/2014/main" id="{BBF5000D-6117-36B3-5CA7-21898D93E05E}"/>
                </a:ext>
              </a:extLst>
            </p:cNvPr>
            <p:cNvSpPr/>
            <p:nvPr/>
          </p:nvSpPr>
          <p:spPr>
            <a:xfrm>
              <a:off x="5253707"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03" name="TextBox 102">
              <a:extLst>
                <a:ext uri="{FF2B5EF4-FFF2-40B4-BE49-F238E27FC236}">
                  <a16:creationId xmlns:a16="http://schemas.microsoft.com/office/drawing/2014/main" id="{732C80C2-8134-4F28-A9BA-C32879DE15A1}"/>
                </a:ext>
              </a:extLst>
            </p:cNvPr>
            <p:cNvSpPr txBox="1"/>
            <p:nvPr/>
          </p:nvSpPr>
          <p:spPr>
            <a:xfrm>
              <a:off x="5349858"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540</a:t>
              </a:r>
            </a:p>
          </p:txBody>
        </p:sp>
        <p:sp>
          <p:nvSpPr>
            <p:cNvPr id="104" name="Freeform 103">
              <a:extLst>
                <a:ext uri="{FF2B5EF4-FFF2-40B4-BE49-F238E27FC236}">
                  <a16:creationId xmlns:a16="http://schemas.microsoft.com/office/drawing/2014/main" id="{4855561B-B3AE-AE68-215D-ED40489762E7}"/>
                </a:ext>
              </a:extLst>
            </p:cNvPr>
            <p:cNvSpPr/>
            <p:nvPr/>
          </p:nvSpPr>
          <p:spPr>
            <a:xfrm>
              <a:off x="5519662"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05" name="TextBox 104">
              <a:extLst>
                <a:ext uri="{FF2B5EF4-FFF2-40B4-BE49-F238E27FC236}">
                  <a16:creationId xmlns:a16="http://schemas.microsoft.com/office/drawing/2014/main" id="{80F98329-43EC-320A-60FD-5C98A1FAA219}"/>
                </a:ext>
              </a:extLst>
            </p:cNvPr>
            <p:cNvSpPr txBox="1"/>
            <p:nvPr/>
          </p:nvSpPr>
          <p:spPr>
            <a:xfrm>
              <a:off x="5615831"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600</a:t>
              </a:r>
            </a:p>
          </p:txBody>
        </p:sp>
        <p:sp>
          <p:nvSpPr>
            <p:cNvPr id="106" name="Freeform 105">
              <a:extLst>
                <a:ext uri="{FF2B5EF4-FFF2-40B4-BE49-F238E27FC236}">
                  <a16:creationId xmlns:a16="http://schemas.microsoft.com/office/drawing/2014/main" id="{22EC7CD9-BB58-B507-B801-798675E466CC}"/>
                </a:ext>
              </a:extLst>
            </p:cNvPr>
            <p:cNvSpPr/>
            <p:nvPr/>
          </p:nvSpPr>
          <p:spPr>
            <a:xfrm>
              <a:off x="5785617"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07" name="TextBox 106">
              <a:extLst>
                <a:ext uri="{FF2B5EF4-FFF2-40B4-BE49-F238E27FC236}">
                  <a16:creationId xmlns:a16="http://schemas.microsoft.com/office/drawing/2014/main" id="{F1C57F6F-91E6-089F-EBDF-37A9D566858A}"/>
                </a:ext>
              </a:extLst>
            </p:cNvPr>
            <p:cNvSpPr txBox="1"/>
            <p:nvPr/>
          </p:nvSpPr>
          <p:spPr>
            <a:xfrm>
              <a:off x="5881759"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660</a:t>
              </a:r>
            </a:p>
          </p:txBody>
        </p:sp>
        <p:sp>
          <p:nvSpPr>
            <p:cNvPr id="108" name="Freeform 107">
              <a:extLst>
                <a:ext uri="{FF2B5EF4-FFF2-40B4-BE49-F238E27FC236}">
                  <a16:creationId xmlns:a16="http://schemas.microsoft.com/office/drawing/2014/main" id="{41573F29-A070-5DD6-E03D-617486277405}"/>
                </a:ext>
              </a:extLst>
            </p:cNvPr>
            <p:cNvSpPr/>
            <p:nvPr/>
          </p:nvSpPr>
          <p:spPr>
            <a:xfrm>
              <a:off x="6051571"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09" name="TextBox 108">
              <a:extLst>
                <a:ext uri="{FF2B5EF4-FFF2-40B4-BE49-F238E27FC236}">
                  <a16:creationId xmlns:a16="http://schemas.microsoft.com/office/drawing/2014/main" id="{5480B63E-B327-076B-27FE-77ED4EA981CF}"/>
                </a:ext>
              </a:extLst>
            </p:cNvPr>
            <p:cNvSpPr txBox="1"/>
            <p:nvPr/>
          </p:nvSpPr>
          <p:spPr>
            <a:xfrm>
              <a:off x="6147733"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720</a:t>
              </a:r>
            </a:p>
          </p:txBody>
        </p:sp>
        <p:sp>
          <p:nvSpPr>
            <p:cNvPr id="110" name="Freeform 109">
              <a:extLst>
                <a:ext uri="{FF2B5EF4-FFF2-40B4-BE49-F238E27FC236}">
                  <a16:creationId xmlns:a16="http://schemas.microsoft.com/office/drawing/2014/main" id="{5C9893A1-77C6-6E7D-78E9-EB32B8C09B77}"/>
                </a:ext>
              </a:extLst>
            </p:cNvPr>
            <p:cNvSpPr/>
            <p:nvPr/>
          </p:nvSpPr>
          <p:spPr>
            <a:xfrm>
              <a:off x="6317526"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11" name="TextBox 110">
              <a:extLst>
                <a:ext uri="{FF2B5EF4-FFF2-40B4-BE49-F238E27FC236}">
                  <a16:creationId xmlns:a16="http://schemas.microsoft.com/office/drawing/2014/main" id="{97E0B5EF-F98C-5D80-4276-A595ACE73EAA}"/>
                </a:ext>
              </a:extLst>
            </p:cNvPr>
            <p:cNvSpPr txBox="1"/>
            <p:nvPr/>
          </p:nvSpPr>
          <p:spPr>
            <a:xfrm>
              <a:off x="6413692" y="3559610"/>
              <a:ext cx="328936" cy="196208"/>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780</a:t>
              </a:r>
            </a:p>
          </p:txBody>
        </p:sp>
        <p:sp>
          <p:nvSpPr>
            <p:cNvPr id="112" name="Freeform 111">
              <a:extLst>
                <a:ext uri="{FF2B5EF4-FFF2-40B4-BE49-F238E27FC236}">
                  <a16:creationId xmlns:a16="http://schemas.microsoft.com/office/drawing/2014/main" id="{9DB78BF0-42B8-0FCE-2D57-01214231ED71}"/>
                </a:ext>
              </a:extLst>
            </p:cNvPr>
            <p:cNvSpPr/>
            <p:nvPr/>
          </p:nvSpPr>
          <p:spPr>
            <a:xfrm>
              <a:off x="6583481" y="3529879"/>
              <a:ext cx="15142" cy="48044"/>
            </a:xfrm>
            <a:custGeom>
              <a:avLst/>
              <a:gdLst>
                <a:gd name="csX0" fmla="*/ 0 w 15447"/>
                <a:gd name="csY0" fmla="*/ 0 h 47197"/>
                <a:gd name="csX1" fmla="*/ 0 w 15447"/>
                <a:gd name="csY1" fmla="*/ 47198 h 47197"/>
              </a:gdLst>
              <a:ahLst/>
              <a:cxnLst>
                <a:cxn ang="0">
                  <a:pos x="csX0" y="csY0"/>
                </a:cxn>
                <a:cxn ang="0">
                  <a:pos x="csX1" y="csY1"/>
                </a:cxn>
              </a:cxnLst>
              <a:rect l="l" t="t" r="r" b="b"/>
              <a:pathLst>
                <a:path w="15447" h="47197">
                  <a:moveTo>
                    <a:pt x="0" y="0"/>
                  </a:moveTo>
                  <a:lnTo>
                    <a:pt x="0" y="47198"/>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19" name="TextBox 118">
              <a:extLst>
                <a:ext uri="{FF2B5EF4-FFF2-40B4-BE49-F238E27FC236}">
                  <a16:creationId xmlns:a16="http://schemas.microsoft.com/office/drawing/2014/main" id="{9AC4E224-7C1E-F1F8-23E1-B5C7172FB210}"/>
                </a:ext>
              </a:extLst>
            </p:cNvPr>
            <p:cNvSpPr txBox="1"/>
            <p:nvPr/>
          </p:nvSpPr>
          <p:spPr>
            <a:xfrm>
              <a:off x="4320286" y="3674011"/>
              <a:ext cx="1183337" cy="192360"/>
            </a:xfrm>
            <a:prstGeom prst="rect">
              <a:avLst/>
            </a:prstGeom>
            <a:noFill/>
          </p:spPr>
          <p:txBody>
            <a:bodyPr wrap="none" lIns="91440" tIns="45720" rIns="91440" bIns="45720" rtlCol="0" anchor="t">
              <a:spAutoFit/>
            </a:bodyPr>
            <a:lstStyle/>
            <a:p>
              <a:pPr algn="l"/>
              <a:r>
                <a:rPr lang="en-GB" sz="650" b="1">
                  <a:ln/>
                  <a:solidFill>
                    <a:srgbClr val="000000"/>
                  </a:solidFill>
                  <a:latin typeface="Arial"/>
                  <a:cs typeface="Arial"/>
                  <a:sym typeface="Arial"/>
                </a:rPr>
                <a:t>Days from randomization</a:t>
              </a:r>
              <a:endParaRPr lang="en-GB" sz="675" b="1">
                <a:ln/>
                <a:solidFill>
                  <a:srgbClr val="000000"/>
                </a:solidFill>
                <a:latin typeface="Arial" panose="020B0604020202020204" pitchFamily="34" charset="0"/>
                <a:cs typeface="Arial" panose="020B0604020202020204" pitchFamily="34" charset="0"/>
                <a:sym typeface="Arial"/>
                <a:rtl val="0"/>
              </a:endParaRPr>
            </a:p>
          </p:txBody>
        </p:sp>
        <p:sp>
          <p:nvSpPr>
            <p:cNvPr id="120" name="TextBox 119">
              <a:extLst>
                <a:ext uri="{FF2B5EF4-FFF2-40B4-BE49-F238E27FC236}">
                  <a16:creationId xmlns:a16="http://schemas.microsoft.com/office/drawing/2014/main" id="{F899B8F5-C658-51FE-8F69-4F76925CC0E9}"/>
                </a:ext>
              </a:extLst>
            </p:cNvPr>
            <p:cNvSpPr txBox="1"/>
            <p:nvPr/>
          </p:nvSpPr>
          <p:spPr>
            <a:xfrm>
              <a:off x="6024407" y="3802135"/>
              <a:ext cx="825867" cy="184666"/>
            </a:xfrm>
            <a:prstGeom prst="rect">
              <a:avLst/>
            </a:prstGeom>
            <a:noFill/>
          </p:spPr>
          <p:txBody>
            <a:bodyPr wrap="none" rtlCol="0">
              <a:spAutoFit/>
            </a:bodyPr>
            <a:lstStyle/>
            <a:p>
              <a:pPr algn="l"/>
              <a:r>
                <a:rPr lang="en-GB" sz="600">
                  <a:ln/>
                  <a:solidFill>
                    <a:srgbClr val="000000"/>
                  </a:solidFill>
                  <a:latin typeface="Arial" panose="020B0604020202020204" pitchFamily="34" charset="0"/>
                  <a:cs typeface="Arial" panose="020B0604020202020204" pitchFamily="34" charset="0"/>
                  <a:sym typeface="Arial"/>
                  <a:rtl val="0"/>
                </a:rPr>
                <a:t>Asundexian 50 mg</a:t>
              </a:r>
            </a:p>
          </p:txBody>
        </p:sp>
        <p:sp>
          <p:nvSpPr>
            <p:cNvPr id="121" name="TextBox 120">
              <a:extLst>
                <a:ext uri="{FF2B5EF4-FFF2-40B4-BE49-F238E27FC236}">
                  <a16:creationId xmlns:a16="http://schemas.microsoft.com/office/drawing/2014/main" id="{30C19A4F-60AE-EF36-015D-508C53E7665D}"/>
                </a:ext>
              </a:extLst>
            </p:cNvPr>
            <p:cNvSpPr txBox="1"/>
            <p:nvPr/>
          </p:nvSpPr>
          <p:spPr>
            <a:xfrm>
              <a:off x="2995436" y="3839138"/>
              <a:ext cx="686406" cy="184666"/>
            </a:xfrm>
            <a:prstGeom prst="rect">
              <a:avLst/>
            </a:prstGeom>
            <a:noFill/>
          </p:spPr>
          <p:txBody>
            <a:bodyPr wrap="none" rtlCol="0">
              <a:spAutoFit/>
            </a:bodyPr>
            <a:lstStyle/>
            <a:p>
              <a:pPr algn="l"/>
              <a:r>
                <a:rPr lang="en-GB" sz="600">
                  <a:ln/>
                  <a:solidFill>
                    <a:srgbClr val="000000"/>
                  </a:solidFill>
                  <a:latin typeface="Arial" panose="020B0604020202020204" pitchFamily="34" charset="0"/>
                  <a:cs typeface="Arial" panose="020B0604020202020204" pitchFamily="34" charset="0"/>
                  <a:sym typeface="Arial"/>
                  <a:rtl val="0"/>
                </a:rPr>
                <a:t>Number at risk</a:t>
              </a:r>
            </a:p>
          </p:txBody>
        </p:sp>
        <p:sp>
          <p:nvSpPr>
            <p:cNvPr id="128" name="TextBox 127">
              <a:extLst>
                <a:ext uri="{FF2B5EF4-FFF2-40B4-BE49-F238E27FC236}">
                  <a16:creationId xmlns:a16="http://schemas.microsoft.com/office/drawing/2014/main" id="{C16CF3C5-95FF-35CE-F4CA-4701E1FDA23B}"/>
                </a:ext>
              </a:extLst>
            </p:cNvPr>
            <p:cNvSpPr txBox="1"/>
            <p:nvPr/>
          </p:nvSpPr>
          <p:spPr>
            <a:xfrm>
              <a:off x="3255487"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5391</a:t>
              </a:r>
            </a:p>
          </p:txBody>
        </p:sp>
        <p:sp>
          <p:nvSpPr>
            <p:cNvPr id="129" name="TextBox 128">
              <a:extLst>
                <a:ext uri="{FF2B5EF4-FFF2-40B4-BE49-F238E27FC236}">
                  <a16:creationId xmlns:a16="http://schemas.microsoft.com/office/drawing/2014/main" id="{BE755F96-45BA-58CC-4E33-DB15EFF8207D}"/>
                </a:ext>
              </a:extLst>
            </p:cNvPr>
            <p:cNvSpPr txBox="1"/>
            <p:nvPr/>
          </p:nvSpPr>
          <p:spPr>
            <a:xfrm>
              <a:off x="3521816"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5021</a:t>
              </a:r>
            </a:p>
          </p:txBody>
        </p:sp>
        <p:sp>
          <p:nvSpPr>
            <p:cNvPr id="130" name="TextBox 129">
              <a:extLst>
                <a:ext uri="{FF2B5EF4-FFF2-40B4-BE49-F238E27FC236}">
                  <a16:creationId xmlns:a16="http://schemas.microsoft.com/office/drawing/2014/main" id="{BE500B04-5D67-4B2A-015F-B409D438827C}"/>
                </a:ext>
              </a:extLst>
            </p:cNvPr>
            <p:cNvSpPr txBox="1"/>
            <p:nvPr/>
          </p:nvSpPr>
          <p:spPr>
            <a:xfrm>
              <a:off x="3788090"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4833</a:t>
              </a:r>
            </a:p>
          </p:txBody>
        </p:sp>
        <p:sp>
          <p:nvSpPr>
            <p:cNvPr id="131" name="TextBox 130">
              <a:extLst>
                <a:ext uri="{FF2B5EF4-FFF2-40B4-BE49-F238E27FC236}">
                  <a16:creationId xmlns:a16="http://schemas.microsoft.com/office/drawing/2014/main" id="{773A4653-F3D6-BA71-5360-C176DD742152}"/>
                </a:ext>
              </a:extLst>
            </p:cNvPr>
            <p:cNvSpPr txBox="1"/>
            <p:nvPr/>
          </p:nvSpPr>
          <p:spPr>
            <a:xfrm>
              <a:off x="4054397"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4415</a:t>
              </a:r>
            </a:p>
          </p:txBody>
        </p:sp>
        <p:sp>
          <p:nvSpPr>
            <p:cNvPr id="132" name="TextBox 131">
              <a:extLst>
                <a:ext uri="{FF2B5EF4-FFF2-40B4-BE49-F238E27FC236}">
                  <a16:creationId xmlns:a16="http://schemas.microsoft.com/office/drawing/2014/main" id="{EBE1822E-0273-D15B-47C6-6B393287849B}"/>
                </a:ext>
              </a:extLst>
            </p:cNvPr>
            <p:cNvSpPr txBox="1"/>
            <p:nvPr/>
          </p:nvSpPr>
          <p:spPr>
            <a:xfrm>
              <a:off x="4320705"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3944</a:t>
              </a:r>
            </a:p>
          </p:txBody>
        </p:sp>
        <p:sp>
          <p:nvSpPr>
            <p:cNvPr id="133" name="TextBox 132">
              <a:extLst>
                <a:ext uri="{FF2B5EF4-FFF2-40B4-BE49-F238E27FC236}">
                  <a16:creationId xmlns:a16="http://schemas.microsoft.com/office/drawing/2014/main" id="{A53F4E7E-36E6-B8F7-EA19-E693497BFB55}"/>
                </a:ext>
              </a:extLst>
            </p:cNvPr>
            <p:cNvSpPr txBox="1"/>
            <p:nvPr/>
          </p:nvSpPr>
          <p:spPr>
            <a:xfrm>
              <a:off x="4587001"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3572</a:t>
              </a:r>
            </a:p>
          </p:txBody>
        </p:sp>
        <p:sp>
          <p:nvSpPr>
            <p:cNvPr id="134" name="TextBox 133">
              <a:extLst>
                <a:ext uri="{FF2B5EF4-FFF2-40B4-BE49-F238E27FC236}">
                  <a16:creationId xmlns:a16="http://schemas.microsoft.com/office/drawing/2014/main" id="{3E525F81-9CC0-7AAB-4FA0-8ACD96C2CF79}"/>
                </a:ext>
              </a:extLst>
            </p:cNvPr>
            <p:cNvSpPr txBox="1"/>
            <p:nvPr/>
          </p:nvSpPr>
          <p:spPr>
            <a:xfrm>
              <a:off x="4853320"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3165</a:t>
              </a:r>
            </a:p>
          </p:txBody>
        </p:sp>
        <p:sp>
          <p:nvSpPr>
            <p:cNvPr id="135" name="TextBox 134">
              <a:extLst>
                <a:ext uri="{FF2B5EF4-FFF2-40B4-BE49-F238E27FC236}">
                  <a16:creationId xmlns:a16="http://schemas.microsoft.com/office/drawing/2014/main" id="{00DAD8F6-CD6A-7BE6-444E-9ED3D586A42F}"/>
                </a:ext>
              </a:extLst>
            </p:cNvPr>
            <p:cNvSpPr txBox="1"/>
            <p:nvPr/>
          </p:nvSpPr>
          <p:spPr>
            <a:xfrm>
              <a:off x="5119615"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2775</a:t>
              </a:r>
            </a:p>
          </p:txBody>
        </p:sp>
        <p:sp>
          <p:nvSpPr>
            <p:cNvPr id="136" name="TextBox 135">
              <a:extLst>
                <a:ext uri="{FF2B5EF4-FFF2-40B4-BE49-F238E27FC236}">
                  <a16:creationId xmlns:a16="http://schemas.microsoft.com/office/drawing/2014/main" id="{51879F59-1353-F0EA-F912-F432C6EDD78F}"/>
                </a:ext>
              </a:extLst>
            </p:cNvPr>
            <p:cNvSpPr txBox="1"/>
            <p:nvPr/>
          </p:nvSpPr>
          <p:spPr>
            <a:xfrm>
              <a:off x="5385911"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2441</a:t>
              </a:r>
            </a:p>
          </p:txBody>
        </p:sp>
        <p:sp>
          <p:nvSpPr>
            <p:cNvPr id="137" name="TextBox 136">
              <a:extLst>
                <a:ext uri="{FF2B5EF4-FFF2-40B4-BE49-F238E27FC236}">
                  <a16:creationId xmlns:a16="http://schemas.microsoft.com/office/drawing/2014/main" id="{100A7A12-BDF3-7C9E-CEF1-3EB2E52A3E0C}"/>
                </a:ext>
              </a:extLst>
            </p:cNvPr>
            <p:cNvSpPr txBox="1"/>
            <p:nvPr/>
          </p:nvSpPr>
          <p:spPr>
            <a:xfrm>
              <a:off x="5652230"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2026</a:t>
              </a:r>
            </a:p>
          </p:txBody>
        </p:sp>
        <p:sp>
          <p:nvSpPr>
            <p:cNvPr id="138" name="TextBox 137">
              <a:extLst>
                <a:ext uri="{FF2B5EF4-FFF2-40B4-BE49-F238E27FC236}">
                  <a16:creationId xmlns:a16="http://schemas.microsoft.com/office/drawing/2014/main" id="{918D4B6A-6A1C-8FFC-490B-D7B58B211832}"/>
                </a:ext>
              </a:extLst>
            </p:cNvPr>
            <p:cNvSpPr txBox="1"/>
            <p:nvPr/>
          </p:nvSpPr>
          <p:spPr>
            <a:xfrm>
              <a:off x="5918526"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1549</a:t>
              </a:r>
            </a:p>
          </p:txBody>
        </p:sp>
        <p:sp>
          <p:nvSpPr>
            <p:cNvPr id="140" name="TextBox 139">
              <a:extLst>
                <a:ext uri="{FF2B5EF4-FFF2-40B4-BE49-F238E27FC236}">
                  <a16:creationId xmlns:a16="http://schemas.microsoft.com/office/drawing/2014/main" id="{71D055B2-5B3A-D9DE-2C74-40E48C5422A9}"/>
                </a:ext>
              </a:extLst>
            </p:cNvPr>
            <p:cNvSpPr txBox="1"/>
            <p:nvPr/>
          </p:nvSpPr>
          <p:spPr>
            <a:xfrm>
              <a:off x="6179419"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1121</a:t>
              </a:r>
            </a:p>
          </p:txBody>
        </p:sp>
        <p:sp>
          <p:nvSpPr>
            <p:cNvPr id="141" name="TextBox 140">
              <a:extLst>
                <a:ext uri="{FF2B5EF4-FFF2-40B4-BE49-F238E27FC236}">
                  <a16:creationId xmlns:a16="http://schemas.microsoft.com/office/drawing/2014/main" id="{0C1B2759-E7E6-8211-D46F-E7AF70887948}"/>
                </a:ext>
              </a:extLst>
            </p:cNvPr>
            <p:cNvSpPr txBox="1"/>
            <p:nvPr/>
          </p:nvSpPr>
          <p:spPr>
            <a:xfrm>
              <a:off x="6470477" y="3962002"/>
              <a:ext cx="22345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618</a:t>
              </a:r>
            </a:p>
          </p:txBody>
        </p:sp>
        <p:sp>
          <p:nvSpPr>
            <p:cNvPr id="142" name="TextBox 141">
              <a:extLst>
                <a:ext uri="{FF2B5EF4-FFF2-40B4-BE49-F238E27FC236}">
                  <a16:creationId xmlns:a16="http://schemas.microsoft.com/office/drawing/2014/main" id="{CBA841C9-0E94-3F87-FEE9-A41AAC7B6D09}"/>
                </a:ext>
              </a:extLst>
            </p:cNvPr>
            <p:cNvSpPr txBox="1"/>
            <p:nvPr/>
          </p:nvSpPr>
          <p:spPr>
            <a:xfrm>
              <a:off x="2991996" y="3962002"/>
              <a:ext cx="254207"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6130</a:t>
              </a:r>
            </a:p>
          </p:txBody>
        </p:sp>
        <p:sp>
          <p:nvSpPr>
            <p:cNvPr id="143" name="TextBox 142">
              <a:extLst>
                <a:ext uri="{FF2B5EF4-FFF2-40B4-BE49-F238E27FC236}">
                  <a16:creationId xmlns:a16="http://schemas.microsoft.com/office/drawing/2014/main" id="{CF2882BA-0881-C223-FDB6-C8DD2C8661EF}"/>
                </a:ext>
              </a:extLst>
            </p:cNvPr>
            <p:cNvSpPr txBox="1"/>
            <p:nvPr/>
          </p:nvSpPr>
          <p:spPr>
            <a:xfrm>
              <a:off x="3255487"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5354</a:t>
              </a:r>
            </a:p>
          </p:txBody>
        </p:sp>
        <p:sp>
          <p:nvSpPr>
            <p:cNvPr id="144" name="TextBox 143">
              <a:extLst>
                <a:ext uri="{FF2B5EF4-FFF2-40B4-BE49-F238E27FC236}">
                  <a16:creationId xmlns:a16="http://schemas.microsoft.com/office/drawing/2014/main" id="{03DA227C-F359-E71E-3DA4-02F424C3CA7A}"/>
                </a:ext>
              </a:extLst>
            </p:cNvPr>
            <p:cNvSpPr txBox="1"/>
            <p:nvPr/>
          </p:nvSpPr>
          <p:spPr>
            <a:xfrm>
              <a:off x="3521816"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4968</a:t>
              </a:r>
            </a:p>
          </p:txBody>
        </p:sp>
        <p:sp>
          <p:nvSpPr>
            <p:cNvPr id="145" name="TextBox 144">
              <a:extLst>
                <a:ext uri="{FF2B5EF4-FFF2-40B4-BE49-F238E27FC236}">
                  <a16:creationId xmlns:a16="http://schemas.microsoft.com/office/drawing/2014/main" id="{04F0C593-4D27-DB92-2833-E9157FD93300}"/>
                </a:ext>
              </a:extLst>
            </p:cNvPr>
            <p:cNvSpPr txBox="1"/>
            <p:nvPr/>
          </p:nvSpPr>
          <p:spPr>
            <a:xfrm>
              <a:off x="3788090"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4807</a:t>
              </a:r>
            </a:p>
          </p:txBody>
        </p:sp>
        <p:sp>
          <p:nvSpPr>
            <p:cNvPr id="146" name="TextBox 145">
              <a:extLst>
                <a:ext uri="{FF2B5EF4-FFF2-40B4-BE49-F238E27FC236}">
                  <a16:creationId xmlns:a16="http://schemas.microsoft.com/office/drawing/2014/main" id="{21699910-2C37-DC65-1858-A2D326C17A80}"/>
                </a:ext>
              </a:extLst>
            </p:cNvPr>
            <p:cNvSpPr txBox="1"/>
            <p:nvPr/>
          </p:nvSpPr>
          <p:spPr>
            <a:xfrm>
              <a:off x="4054397"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4366</a:t>
              </a:r>
            </a:p>
          </p:txBody>
        </p:sp>
        <p:sp>
          <p:nvSpPr>
            <p:cNvPr id="147" name="TextBox 146">
              <a:extLst>
                <a:ext uri="{FF2B5EF4-FFF2-40B4-BE49-F238E27FC236}">
                  <a16:creationId xmlns:a16="http://schemas.microsoft.com/office/drawing/2014/main" id="{0FB55E63-5165-253A-70B5-F67929DB129B}"/>
                </a:ext>
              </a:extLst>
            </p:cNvPr>
            <p:cNvSpPr txBox="1"/>
            <p:nvPr/>
          </p:nvSpPr>
          <p:spPr>
            <a:xfrm>
              <a:off x="4320705"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3900</a:t>
              </a:r>
            </a:p>
          </p:txBody>
        </p:sp>
        <p:sp>
          <p:nvSpPr>
            <p:cNvPr id="148" name="TextBox 147">
              <a:extLst>
                <a:ext uri="{FF2B5EF4-FFF2-40B4-BE49-F238E27FC236}">
                  <a16:creationId xmlns:a16="http://schemas.microsoft.com/office/drawing/2014/main" id="{68837CB8-F9ED-8BE9-EA24-6DEAE58C94DE}"/>
                </a:ext>
              </a:extLst>
            </p:cNvPr>
            <p:cNvSpPr txBox="1"/>
            <p:nvPr/>
          </p:nvSpPr>
          <p:spPr>
            <a:xfrm>
              <a:off x="4587001"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3547</a:t>
              </a:r>
            </a:p>
          </p:txBody>
        </p:sp>
        <p:sp>
          <p:nvSpPr>
            <p:cNvPr id="149" name="TextBox 148">
              <a:extLst>
                <a:ext uri="{FF2B5EF4-FFF2-40B4-BE49-F238E27FC236}">
                  <a16:creationId xmlns:a16="http://schemas.microsoft.com/office/drawing/2014/main" id="{05664093-EA0A-0564-8C9C-268E7C72B917}"/>
                </a:ext>
              </a:extLst>
            </p:cNvPr>
            <p:cNvSpPr txBox="1"/>
            <p:nvPr/>
          </p:nvSpPr>
          <p:spPr>
            <a:xfrm>
              <a:off x="4853320"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3104</a:t>
              </a:r>
            </a:p>
          </p:txBody>
        </p:sp>
        <p:sp>
          <p:nvSpPr>
            <p:cNvPr id="150" name="TextBox 149">
              <a:extLst>
                <a:ext uri="{FF2B5EF4-FFF2-40B4-BE49-F238E27FC236}">
                  <a16:creationId xmlns:a16="http://schemas.microsoft.com/office/drawing/2014/main" id="{232C29C3-12F6-2113-CE2E-473C6BA6093F}"/>
                </a:ext>
              </a:extLst>
            </p:cNvPr>
            <p:cNvSpPr txBox="1"/>
            <p:nvPr/>
          </p:nvSpPr>
          <p:spPr>
            <a:xfrm>
              <a:off x="5119615"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2699</a:t>
              </a:r>
            </a:p>
          </p:txBody>
        </p:sp>
        <p:sp>
          <p:nvSpPr>
            <p:cNvPr id="151" name="TextBox 150">
              <a:extLst>
                <a:ext uri="{FF2B5EF4-FFF2-40B4-BE49-F238E27FC236}">
                  <a16:creationId xmlns:a16="http://schemas.microsoft.com/office/drawing/2014/main" id="{E8B1DA95-2891-FED3-66B4-38586492A99C}"/>
                </a:ext>
              </a:extLst>
            </p:cNvPr>
            <p:cNvSpPr txBox="1"/>
            <p:nvPr/>
          </p:nvSpPr>
          <p:spPr>
            <a:xfrm>
              <a:off x="5385911"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2374</a:t>
              </a:r>
            </a:p>
          </p:txBody>
        </p:sp>
        <p:sp>
          <p:nvSpPr>
            <p:cNvPr id="152" name="TextBox 151">
              <a:extLst>
                <a:ext uri="{FF2B5EF4-FFF2-40B4-BE49-F238E27FC236}">
                  <a16:creationId xmlns:a16="http://schemas.microsoft.com/office/drawing/2014/main" id="{C9F3594A-901E-6837-AFFC-59AF5C8C6F4C}"/>
                </a:ext>
              </a:extLst>
            </p:cNvPr>
            <p:cNvSpPr txBox="1"/>
            <p:nvPr/>
          </p:nvSpPr>
          <p:spPr>
            <a:xfrm>
              <a:off x="5652230"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1943</a:t>
              </a:r>
            </a:p>
          </p:txBody>
        </p:sp>
        <p:sp>
          <p:nvSpPr>
            <p:cNvPr id="153" name="TextBox 152">
              <a:extLst>
                <a:ext uri="{FF2B5EF4-FFF2-40B4-BE49-F238E27FC236}">
                  <a16:creationId xmlns:a16="http://schemas.microsoft.com/office/drawing/2014/main" id="{8712CF2B-3AA2-5E63-9F30-881673D3CCDD}"/>
                </a:ext>
              </a:extLst>
            </p:cNvPr>
            <p:cNvSpPr txBox="1"/>
            <p:nvPr/>
          </p:nvSpPr>
          <p:spPr>
            <a:xfrm>
              <a:off x="5918526"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1508</a:t>
              </a:r>
            </a:p>
          </p:txBody>
        </p:sp>
        <p:sp>
          <p:nvSpPr>
            <p:cNvPr id="154" name="TextBox 153">
              <a:extLst>
                <a:ext uri="{FF2B5EF4-FFF2-40B4-BE49-F238E27FC236}">
                  <a16:creationId xmlns:a16="http://schemas.microsoft.com/office/drawing/2014/main" id="{6CDF7C14-AE29-7FC2-F98E-DFDFF18A57B4}"/>
                </a:ext>
              </a:extLst>
            </p:cNvPr>
            <p:cNvSpPr txBox="1"/>
            <p:nvPr/>
          </p:nvSpPr>
          <p:spPr>
            <a:xfrm>
              <a:off x="6184822"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1082</a:t>
              </a:r>
            </a:p>
          </p:txBody>
        </p:sp>
        <p:sp>
          <p:nvSpPr>
            <p:cNvPr id="155" name="TextBox 154">
              <a:extLst>
                <a:ext uri="{FF2B5EF4-FFF2-40B4-BE49-F238E27FC236}">
                  <a16:creationId xmlns:a16="http://schemas.microsoft.com/office/drawing/2014/main" id="{2F2C8998-D9D9-32EB-97EE-7838BE59FDEB}"/>
                </a:ext>
              </a:extLst>
            </p:cNvPr>
            <p:cNvSpPr txBox="1"/>
            <p:nvPr/>
          </p:nvSpPr>
          <p:spPr>
            <a:xfrm>
              <a:off x="6470477" y="4075869"/>
              <a:ext cx="22345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613</a:t>
              </a:r>
            </a:p>
          </p:txBody>
        </p:sp>
        <p:sp>
          <p:nvSpPr>
            <p:cNvPr id="156" name="TextBox 155">
              <a:extLst>
                <a:ext uri="{FF2B5EF4-FFF2-40B4-BE49-F238E27FC236}">
                  <a16:creationId xmlns:a16="http://schemas.microsoft.com/office/drawing/2014/main" id="{6109BA80-92E0-E029-EC12-FB6E9E1858C7}"/>
                </a:ext>
              </a:extLst>
            </p:cNvPr>
            <p:cNvSpPr txBox="1"/>
            <p:nvPr/>
          </p:nvSpPr>
          <p:spPr>
            <a:xfrm>
              <a:off x="2991996" y="4075869"/>
              <a:ext cx="254207"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6124</a:t>
              </a:r>
            </a:p>
          </p:txBody>
        </p:sp>
        <p:sp>
          <p:nvSpPr>
            <p:cNvPr id="157" name="TextBox 156">
              <a:extLst>
                <a:ext uri="{FF2B5EF4-FFF2-40B4-BE49-F238E27FC236}">
                  <a16:creationId xmlns:a16="http://schemas.microsoft.com/office/drawing/2014/main" id="{6694E8EF-3D82-C680-2CA2-0DE9D30DDEFF}"/>
                </a:ext>
              </a:extLst>
            </p:cNvPr>
            <p:cNvSpPr txBox="1"/>
            <p:nvPr/>
          </p:nvSpPr>
          <p:spPr>
            <a:xfrm>
              <a:off x="2315926" y="4075869"/>
              <a:ext cx="586773" cy="184666"/>
            </a:xfrm>
            <a:prstGeom prst="rect">
              <a:avLst/>
            </a:prstGeom>
            <a:noFill/>
          </p:spPr>
          <p:txBody>
            <a:bodyPr wrap="none" rtlCol="0">
              <a:spAutoFit/>
            </a:bodyPr>
            <a:lstStyle/>
            <a:p>
              <a:pPr algn="l"/>
              <a:r>
                <a:rPr lang="en-GB" sz="600">
                  <a:ln/>
                  <a:solidFill>
                    <a:schemeClr val="accent6"/>
                  </a:solidFill>
                  <a:latin typeface="Arial" panose="020B0604020202020204" pitchFamily="34" charset="0"/>
                  <a:cs typeface="Arial" panose="020B0604020202020204" pitchFamily="34" charset="0"/>
                  <a:sym typeface="Arial"/>
                  <a:rtl val="0"/>
                </a:rPr>
                <a:t>Asundexian 50 mg</a:t>
              </a:r>
            </a:p>
          </p:txBody>
        </p:sp>
        <p:sp>
          <p:nvSpPr>
            <p:cNvPr id="158" name="TextBox 157">
              <a:extLst>
                <a:ext uri="{FF2B5EF4-FFF2-40B4-BE49-F238E27FC236}">
                  <a16:creationId xmlns:a16="http://schemas.microsoft.com/office/drawing/2014/main" id="{91AC8394-2E14-D134-C80F-A54AFA4B79CA}"/>
                </a:ext>
              </a:extLst>
            </p:cNvPr>
            <p:cNvSpPr txBox="1"/>
            <p:nvPr/>
          </p:nvSpPr>
          <p:spPr>
            <a:xfrm>
              <a:off x="2672036" y="3962002"/>
              <a:ext cx="330516" cy="184666"/>
            </a:xfrm>
            <a:prstGeom prst="rect">
              <a:avLst/>
            </a:prstGeom>
            <a:noFill/>
          </p:spPr>
          <p:txBody>
            <a:bodyPr wrap="none" rtlCol="0">
              <a:spAutoFit/>
            </a:bodyPr>
            <a:lstStyle/>
            <a:p>
              <a:pPr algn="l"/>
              <a:r>
                <a:rPr lang="en-GB" sz="600">
                  <a:ln/>
                  <a:solidFill>
                    <a:schemeClr val="bg1">
                      <a:lumMod val="50000"/>
                    </a:schemeClr>
                  </a:solidFill>
                  <a:latin typeface="Arial" panose="020B0604020202020204" pitchFamily="34" charset="0"/>
                  <a:cs typeface="Arial" panose="020B0604020202020204" pitchFamily="34" charset="0"/>
                  <a:sym typeface="Arial"/>
                  <a:rtl val="0"/>
                </a:rPr>
                <a:t>Placebo</a:t>
              </a:r>
            </a:p>
          </p:txBody>
        </p:sp>
        <p:sp>
          <p:nvSpPr>
            <p:cNvPr id="203" name="Freeform 202">
              <a:extLst>
                <a:ext uri="{FF2B5EF4-FFF2-40B4-BE49-F238E27FC236}">
                  <a16:creationId xmlns:a16="http://schemas.microsoft.com/office/drawing/2014/main" id="{68CF9E17-00AF-FCF0-87B4-C0F393EE34FA}"/>
                </a:ext>
              </a:extLst>
            </p:cNvPr>
            <p:cNvSpPr/>
            <p:nvPr/>
          </p:nvSpPr>
          <p:spPr>
            <a:xfrm>
              <a:off x="5808842" y="3884688"/>
              <a:ext cx="279618" cy="11613"/>
            </a:xfrm>
            <a:custGeom>
              <a:avLst/>
              <a:gdLst>
                <a:gd name="csX0" fmla="*/ 0 w 372824"/>
                <a:gd name="csY0" fmla="*/ 0 h 15484"/>
                <a:gd name="csX1" fmla="*/ 372824 w 372824"/>
                <a:gd name="csY1" fmla="*/ 0 h 15484"/>
              </a:gdLst>
              <a:ahLst/>
              <a:cxnLst>
                <a:cxn ang="0">
                  <a:pos x="csX0" y="csY0"/>
                </a:cxn>
                <a:cxn ang="0">
                  <a:pos x="csX1" y="csY1"/>
                </a:cxn>
              </a:cxnLst>
              <a:rect l="l" t="t" r="r" b="b"/>
              <a:pathLst>
                <a:path w="372824" h="15484">
                  <a:moveTo>
                    <a:pt x="0" y="0"/>
                  </a:moveTo>
                  <a:lnTo>
                    <a:pt x="372824" y="0"/>
                  </a:lnTo>
                </a:path>
              </a:pathLst>
            </a:custGeom>
            <a:ln w="11303" cap="flat">
              <a:solidFill>
                <a:schemeClr val="accent6"/>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204" name="TextBox 203">
              <a:extLst>
                <a:ext uri="{FF2B5EF4-FFF2-40B4-BE49-F238E27FC236}">
                  <a16:creationId xmlns:a16="http://schemas.microsoft.com/office/drawing/2014/main" id="{F9A434BB-4AC7-5D32-8BDB-77D6703AA591}"/>
                </a:ext>
              </a:extLst>
            </p:cNvPr>
            <p:cNvSpPr txBox="1"/>
            <p:nvPr/>
          </p:nvSpPr>
          <p:spPr>
            <a:xfrm>
              <a:off x="5312900" y="3802135"/>
              <a:ext cx="465192" cy="184666"/>
            </a:xfrm>
            <a:prstGeom prst="rect">
              <a:avLst/>
            </a:prstGeom>
            <a:noFill/>
          </p:spPr>
          <p:txBody>
            <a:bodyPr wrap="none" rtlCol="0">
              <a:spAutoFit/>
            </a:bodyPr>
            <a:lstStyle/>
            <a:p>
              <a:pPr algn="l"/>
              <a:r>
                <a:rPr lang="en-GB" sz="600">
                  <a:ln/>
                  <a:solidFill>
                    <a:srgbClr val="000000"/>
                  </a:solidFill>
                  <a:latin typeface="Arial" panose="020B0604020202020204" pitchFamily="34" charset="0"/>
                  <a:cs typeface="Arial" panose="020B0604020202020204" pitchFamily="34" charset="0"/>
                  <a:sym typeface="Arial"/>
                  <a:rtl val="0"/>
                </a:rPr>
                <a:t>Placebo</a:t>
              </a:r>
            </a:p>
          </p:txBody>
        </p:sp>
        <p:sp>
          <p:nvSpPr>
            <p:cNvPr id="205" name="Freeform 204">
              <a:extLst>
                <a:ext uri="{FF2B5EF4-FFF2-40B4-BE49-F238E27FC236}">
                  <a16:creationId xmlns:a16="http://schemas.microsoft.com/office/drawing/2014/main" id="{A24EB441-434C-9E38-9F69-769C1D9F7C58}"/>
                </a:ext>
              </a:extLst>
            </p:cNvPr>
            <p:cNvSpPr/>
            <p:nvPr/>
          </p:nvSpPr>
          <p:spPr>
            <a:xfrm>
              <a:off x="5069473" y="3884688"/>
              <a:ext cx="279618" cy="11613"/>
            </a:xfrm>
            <a:custGeom>
              <a:avLst/>
              <a:gdLst>
                <a:gd name="csX0" fmla="*/ 0 w 372824"/>
                <a:gd name="csY0" fmla="*/ 0 h 15484"/>
                <a:gd name="csX1" fmla="*/ 372824 w 372824"/>
                <a:gd name="csY1" fmla="*/ 0 h 15484"/>
              </a:gdLst>
              <a:ahLst/>
              <a:cxnLst>
                <a:cxn ang="0">
                  <a:pos x="csX0" y="csY0"/>
                </a:cxn>
                <a:cxn ang="0">
                  <a:pos x="csX1" y="csY1"/>
                </a:cxn>
              </a:cxnLst>
              <a:rect l="l" t="t" r="r" b="b"/>
              <a:pathLst>
                <a:path w="372824" h="15484">
                  <a:moveTo>
                    <a:pt x="0" y="0"/>
                  </a:moveTo>
                  <a:lnTo>
                    <a:pt x="372824" y="0"/>
                  </a:lnTo>
                </a:path>
              </a:pathLst>
            </a:custGeom>
            <a:ln w="11303" cap="flat">
              <a:solidFill>
                <a:schemeClr val="bg1">
                  <a:lumMod val="50000"/>
                </a:schemeClr>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21" name="Freeform 20">
              <a:extLst>
                <a:ext uri="{FF2B5EF4-FFF2-40B4-BE49-F238E27FC236}">
                  <a16:creationId xmlns:a16="http://schemas.microsoft.com/office/drawing/2014/main" id="{2FCDA9B4-F6C8-4C6B-19DA-3D20546EE20A}"/>
                </a:ext>
              </a:extLst>
            </p:cNvPr>
            <p:cNvSpPr/>
            <p:nvPr/>
          </p:nvSpPr>
          <p:spPr>
            <a:xfrm>
              <a:off x="3127884" y="3149440"/>
              <a:ext cx="3559043" cy="380438"/>
            </a:xfrm>
            <a:custGeom>
              <a:avLst/>
              <a:gdLst>
                <a:gd name="csX0" fmla="*/ 0 w 3630787"/>
                <a:gd name="csY0" fmla="*/ 394488 h 394487"/>
                <a:gd name="csX1" fmla="*/ 0 w 3630787"/>
                <a:gd name="csY1" fmla="*/ 367198 h 394487"/>
                <a:gd name="csX2" fmla="*/ 8687 w 3630787"/>
                <a:gd name="csY2" fmla="*/ 367198 h 394487"/>
                <a:gd name="csX3" fmla="*/ 8687 w 3630787"/>
                <a:gd name="csY3" fmla="*/ 350256 h 394487"/>
                <a:gd name="csX4" fmla="*/ 21179 w 3630787"/>
                <a:gd name="csY4" fmla="*/ 350256 h 394487"/>
                <a:gd name="csX5" fmla="*/ 21179 w 3630787"/>
                <a:gd name="csY5" fmla="*/ 334050 h 394487"/>
                <a:gd name="csX6" fmla="*/ 36244 w 3630787"/>
                <a:gd name="csY6" fmla="*/ 334050 h 394487"/>
                <a:gd name="csX7" fmla="*/ 36244 w 3630787"/>
                <a:gd name="csY7" fmla="*/ 317845 h 394487"/>
                <a:gd name="csX8" fmla="*/ 55350 w 3630787"/>
                <a:gd name="csY8" fmla="*/ 317845 h 394487"/>
                <a:gd name="csX9" fmla="*/ 55350 w 3630787"/>
                <a:gd name="csY9" fmla="*/ 305691 h 394487"/>
                <a:gd name="csX10" fmla="*/ 73354 w 3630787"/>
                <a:gd name="csY10" fmla="*/ 305691 h 394487"/>
                <a:gd name="csX11" fmla="*/ 73354 w 3630787"/>
                <a:gd name="csY11" fmla="*/ 296115 h 394487"/>
                <a:gd name="csX12" fmla="*/ 98706 w 3630787"/>
                <a:gd name="csY12" fmla="*/ 296115 h 394487"/>
                <a:gd name="csX13" fmla="*/ 98706 w 3630787"/>
                <a:gd name="csY13" fmla="*/ 286539 h 394487"/>
                <a:gd name="csX14" fmla="*/ 121487 w 3630787"/>
                <a:gd name="csY14" fmla="*/ 286539 h 394487"/>
                <a:gd name="csX15" fmla="*/ 121487 w 3630787"/>
                <a:gd name="csY15" fmla="*/ 278068 h 394487"/>
                <a:gd name="csX16" fmla="*/ 153086 w 3630787"/>
                <a:gd name="csY16" fmla="*/ 278068 h 394487"/>
                <a:gd name="csX17" fmla="*/ 153086 w 3630787"/>
                <a:gd name="csY17" fmla="*/ 268124 h 394487"/>
                <a:gd name="csX18" fmla="*/ 204893 w 3630787"/>
                <a:gd name="csY18" fmla="*/ 268124 h 394487"/>
                <a:gd name="csX19" fmla="*/ 204893 w 3630787"/>
                <a:gd name="csY19" fmla="*/ 259285 h 394487"/>
                <a:gd name="csX20" fmla="*/ 228408 w 3630787"/>
                <a:gd name="csY20" fmla="*/ 259285 h 394487"/>
                <a:gd name="csX21" fmla="*/ 228408 w 3630787"/>
                <a:gd name="csY21" fmla="*/ 247868 h 394487"/>
                <a:gd name="csX22" fmla="*/ 260742 w 3630787"/>
                <a:gd name="csY22" fmla="*/ 247868 h 394487"/>
                <a:gd name="csX23" fmla="*/ 260742 w 3630787"/>
                <a:gd name="csY23" fmla="*/ 238660 h 394487"/>
                <a:gd name="csX24" fmla="*/ 274337 w 3630787"/>
                <a:gd name="csY24" fmla="*/ 238660 h 394487"/>
                <a:gd name="csX25" fmla="*/ 274337 w 3630787"/>
                <a:gd name="csY25" fmla="*/ 230557 h 394487"/>
                <a:gd name="csX26" fmla="*/ 326879 w 3630787"/>
                <a:gd name="csY26" fmla="*/ 230557 h 394487"/>
                <a:gd name="csX27" fmla="*/ 326879 w 3630787"/>
                <a:gd name="csY27" fmla="*/ 219877 h 394487"/>
                <a:gd name="csX28" fmla="*/ 378319 w 3630787"/>
                <a:gd name="csY28" fmla="*/ 219877 h 394487"/>
                <a:gd name="csX29" fmla="*/ 378319 w 3630787"/>
                <a:gd name="csY29" fmla="*/ 213615 h 394487"/>
                <a:gd name="csX30" fmla="*/ 430861 w 3630787"/>
                <a:gd name="csY30" fmla="*/ 213615 h 394487"/>
                <a:gd name="csX31" fmla="*/ 461358 w 3630787"/>
                <a:gd name="csY31" fmla="*/ 213615 h 394487"/>
                <a:gd name="csX32" fmla="*/ 461358 w 3630787"/>
                <a:gd name="csY32" fmla="*/ 205881 h 394487"/>
                <a:gd name="csX33" fmla="*/ 496630 w 3630787"/>
                <a:gd name="csY33" fmla="*/ 205881 h 394487"/>
                <a:gd name="csX34" fmla="*/ 496630 w 3630787"/>
                <a:gd name="csY34" fmla="*/ 197042 h 394487"/>
                <a:gd name="csX35" fmla="*/ 625230 w 3630787"/>
                <a:gd name="csY35" fmla="*/ 197042 h 394487"/>
                <a:gd name="csX36" fmla="*/ 625230 w 3630787"/>
                <a:gd name="csY36" fmla="*/ 185256 h 394487"/>
                <a:gd name="csX37" fmla="*/ 782856 w 3630787"/>
                <a:gd name="csY37" fmla="*/ 185256 h 394487"/>
                <a:gd name="csX38" fmla="*/ 782856 w 3630787"/>
                <a:gd name="csY38" fmla="*/ 169787 h 394487"/>
                <a:gd name="csX39" fmla="*/ 987881 w 3630787"/>
                <a:gd name="csY39" fmla="*/ 169787 h 394487"/>
                <a:gd name="csX40" fmla="*/ 987881 w 3630787"/>
                <a:gd name="csY40" fmla="*/ 159843 h 394487"/>
                <a:gd name="csX41" fmla="*/ 1159102 w 3630787"/>
                <a:gd name="csY41" fmla="*/ 159843 h 394487"/>
                <a:gd name="csX42" fmla="*/ 1340244 w 3630787"/>
                <a:gd name="csY42" fmla="*/ 159843 h 394487"/>
                <a:gd name="csX43" fmla="*/ 1340244 w 3630787"/>
                <a:gd name="csY43" fmla="*/ 147689 h 394487"/>
                <a:gd name="csX44" fmla="*/ 1469579 w 3630787"/>
                <a:gd name="csY44" fmla="*/ 147689 h 394487"/>
                <a:gd name="csX45" fmla="*/ 1469579 w 3630787"/>
                <a:gd name="csY45" fmla="*/ 140323 h 394487"/>
                <a:gd name="csX46" fmla="*/ 1531674 w 3630787"/>
                <a:gd name="csY46" fmla="*/ 140323 h 394487"/>
                <a:gd name="csX47" fmla="*/ 1531674 w 3630787"/>
                <a:gd name="csY47" fmla="*/ 133694 h 394487"/>
                <a:gd name="csX48" fmla="*/ 1583848 w 3630787"/>
                <a:gd name="csY48" fmla="*/ 133694 h 394487"/>
                <a:gd name="csX49" fmla="*/ 1583848 w 3630787"/>
                <a:gd name="csY49" fmla="*/ 126696 h 394487"/>
                <a:gd name="csX50" fmla="*/ 1639698 w 3630787"/>
                <a:gd name="csY50" fmla="*/ 126696 h 394487"/>
                <a:gd name="csX51" fmla="*/ 1639698 w 3630787"/>
                <a:gd name="csY51" fmla="*/ 118962 h 394487"/>
                <a:gd name="csX52" fmla="*/ 1669827 w 3630787"/>
                <a:gd name="csY52" fmla="*/ 118962 h 394487"/>
                <a:gd name="csX53" fmla="*/ 1669827 w 3630787"/>
                <a:gd name="csY53" fmla="*/ 110491 h 394487"/>
                <a:gd name="csX54" fmla="*/ 1794752 w 3630787"/>
                <a:gd name="csY54" fmla="*/ 110491 h 394487"/>
                <a:gd name="csX55" fmla="*/ 1794752 w 3630787"/>
                <a:gd name="csY55" fmla="*/ 102020 h 394487"/>
                <a:gd name="csX56" fmla="*/ 1901306 w 3630787"/>
                <a:gd name="csY56" fmla="*/ 102020 h 394487"/>
                <a:gd name="csX57" fmla="*/ 1901306 w 3630787"/>
                <a:gd name="csY57" fmla="*/ 92444 h 394487"/>
                <a:gd name="csX58" fmla="*/ 1933640 w 3630787"/>
                <a:gd name="csY58" fmla="*/ 92444 h 394487"/>
                <a:gd name="csX59" fmla="*/ 1933640 w 3630787"/>
                <a:gd name="csY59" fmla="*/ 83236 h 394487"/>
                <a:gd name="csX60" fmla="*/ 2105229 w 3630787"/>
                <a:gd name="csY60" fmla="*/ 83236 h 394487"/>
                <a:gd name="csX61" fmla="*/ 2177612 w 3630787"/>
                <a:gd name="csY61" fmla="*/ 83236 h 394487"/>
                <a:gd name="csX62" fmla="*/ 2261018 w 3630787"/>
                <a:gd name="csY62" fmla="*/ 83236 h 394487"/>
                <a:gd name="csX63" fmla="*/ 2261018 w 3630787"/>
                <a:gd name="csY63" fmla="*/ 71819 h 394487"/>
                <a:gd name="csX64" fmla="*/ 2377492 w 3630787"/>
                <a:gd name="csY64" fmla="*/ 71819 h 394487"/>
                <a:gd name="csX65" fmla="*/ 2377492 w 3630787"/>
                <a:gd name="csY65" fmla="*/ 64085 h 394487"/>
                <a:gd name="csX66" fmla="*/ 2413132 w 3630787"/>
                <a:gd name="csY66" fmla="*/ 64085 h 394487"/>
                <a:gd name="csX67" fmla="*/ 2413132 w 3630787"/>
                <a:gd name="csY67" fmla="*/ 55982 h 394487"/>
                <a:gd name="csX68" fmla="*/ 2455019 w 3630787"/>
                <a:gd name="csY68" fmla="*/ 55982 h 394487"/>
                <a:gd name="csX69" fmla="*/ 2455019 w 3630787"/>
                <a:gd name="csY69" fmla="*/ 44933 h 394487"/>
                <a:gd name="csX70" fmla="*/ 2657839 w 3630787"/>
                <a:gd name="csY70" fmla="*/ 44933 h 394487"/>
                <a:gd name="csX71" fmla="*/ 2657839 w 3630787"/>
                <a:gd name="csY71" fmla="*/ 39408 h 394487"/>
                <a:gd name="csX72" fmla="*/ 2741980 w 3630787"/>
                <a:gd name="csY72" fmla="*/ 39408 h 394487"/>
                <a:gd name="csX73" fmla="*/ 2741980 w 3630787"/>
                <a:gd name="csY73" fmla="*/ 34252 h 394487"/>
                <a:gd name="csX74" fmla="*/ 2780928 w 3630787"/>
                <a:gd name="csY74" fmla="*/ 34252 h 394487"/>
                <a:gd name="csX75" fmla="*/ 2780928 w 3630787"/>
                <a:gd name="csY75" fmla="*/ 29096 h 394487"/>
                <a:gd name="csX76" fmla="*/ 2923122 w 3630787"/>
                <a:gd name="csY76" fmla="*/ 29096 h 394487"/>
                <a:gd name="csX77" fmla="*/ 2923122 w 3630787"/>
                <a:gd name="csY77" fmla="*/ 21730 h 394487"/>
                <a:gd name="csX78" fmla="*/ 3013509 w 3630787"/>
                <a:gd name="csY78" fmla="*/ 21730 h 394487"/>
                <a:gd name="csX79" fmla="*/ 3013509 w 3630787"/>
                <a:gd name="csY79" fmla="*/ 14732 h 394487"/>
                <a:gd name="csX80" fmla="*/ 3369546 w 3630787"/>
                <a:gd name="csY80" fmla="*/ 14732 h 394487"/>
                <a:gd name="csX81" fmla="*/ 3369546 w 3630787"/>
                <a:gd name="csY81" fmla="*/ 0 h 394487"/>
                <a:gd name="csX82" fmla="*/ 3630787 w 3630787"/>
                <a:gd name="csY82" fmla="*/ 0 h 39448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Lst>
              <a:rect l="l" t="t" r="r" b="b"/>
              <a:pathLst>
                <a:path w="3630787" h="394487">
                  <a:moveTo>
                    <a:pt x="0" y="394488"/>
                  </a:moveTo>
                  <a:lnTo>
                    <a:pt x="0" y="367198"/>
                  </a:lnTo>
                  <a:lnTo>
                    <a:pt x="8687" y="367198"/>
                  </a:lnTo>
                  <a:lnTo>
                    <a:pt x="8687" y="350256"/>
                  </a:lnTo>
                  <a:lnTo>
                    <a:pt x="21179" y="350256"/>
                  </a:lnTo>
                  <a:lnTo>
                    <a:pt x="21179" y="334050"/>
                  </a:lnTo>
                  <a:lnTo>
                    <a:pt x="36244" y="334050"/>
                  </a:lnTo>
                  <a:lnTo>
                    <a:pt x="36244" y="317845"/>
                  </a:lnTo>
                  <a:lnTo>
                    <a:pt x="55350" y="317845"/>
                  </a:lnTo>
                  <a:lnTo>
                    <a:pt x="55350" y="305691"/>
                  </a:lnTo>
                  <a:lnTo>
                    <a:pt x="73354" y="305691"/>
                  </a:lnTo>
                  <a:lnTo>
                    <a:pt x="73354" y="296115"/>
                  </a:lnTo>
                  <a:lnTo>
                    <a:pt x="98706" y="296115"/>
                  </a:lnTo>
                  <a:lnTo>
                    <a:pt x="98706" y="286539"/>
                  </a:lnTo>
                  <a:lnTo>
                    <a:pt x="121487" y="286539"/>
                  </a:lnTo>
                  <a:lnTo>
                    <a:pt x="121487" y="278068"/>
                  </a:lnTo>
                  <a:lnTo>
                    <a:pt x="153086" y="278068"/>
                  </a:lnTo>
                  <a:lnTo>
                    <a:pt x="153086" y="268124"/>
                  </a:lnTo>
                  <a:lnTo>
                    <a:pt x="204893" y="268124"/>
                  </a:lnTo>
                  <a:lnTo>
                    <a:pt x="204893" y="259285"/>
                  </a:lnTo>
                  <a:lnTo>
                    <a:pt x="228408" y="259285"/>
                  </a:lnTo>
                  <a:lnTo>
                    <a:pt x="228408" y="247868"/>
                  </a:lnTo>
                  <a:lnTo>
                    <a:pt x="260742" y="247868"/>
                  </a:lnTo>
                  <a:lnTo>
                    <a:pt x="260742" y="238660"/>
                  </a:lnTo>
                  <a:lnTo>
                    <a:pt x="274337" y="238660"/>
                  </a:lnTo>
                  <a:lnTo>
                    <a:pt x="274337" y="230557"/>
                  </a:lnTo>
                  <a:lnTo>
                    <a:pt x="326879" y="230557"/>
                  </a:lnTo>
                  <a:lnTo>
                    <a:pt x="326879" y="219877"/>
                  </a:lnTo>
                  <a:lnTo>
                    <a:pt x="378319" y="219877"/>
                  </a:lnTo>
                  <a:lnTo>
                    <a:pt x="378319" y="213615"/>
                  </a:lnTo>
                  <a:lnTo>
                    <a:pt x="430861" y="213615"/>
                  </a:lnTo>
                  <a:lnTo>
                    <a:pt x="461358" y="213615"/>
                  </a:lnTo>
                  <a:lnTo>
                    <a:pt x="461358" y="205881"/>
                  </a:lnTo>
                  <a:lnTo>
                    <a:pt x="496630" y="205881"/>
                  </a:lnTo>
                  <a:lnTo>
                    <a:pt x="496630" y="197042"/>
                  </a:lnTo>
                  <a:lnTo>
                    <a:pt x="625230" y="197042"/>
                  </a:lnTo>
                  <a:lnTo>
                    <a:pt x="625230" y="185256"/>
                  </a:lnTo>
                  <a:lnTo>
                    <a:pt x="782856" y="185256"/>
                  </a:lnTo>
                  <a:lnTo>
                    <a:pt x="782856" y="169787"/>
                  </a:lnTo>
                  <a:lnTo>
                    <a:pt x="987881" y="169787"/>
                  </a:lnTo>
                  <a:lnTo>
                    <a:pt x="987881" y="159843"/>
                  </a:lnTo>
                  <a:lnTo>
                    <a:pt x="1159102" y="159843"/>
                  </a:lnTo>
                  <a:lnTo>
                    <a:pt x="1340244" y="159843"/>
                  </a:lnTo>
                  <a:lnTo>
                    <a:pt x="1340244" y="147689"/>
                  </a:lnTo>
                  <a:lnTo>
                    <a:pt x="1469579" y="147689"/>
                  </a:lnTo>
                  <a:lnTo>
                    <a:pt x="1469579" y="140323"/>
                  </a:lnTo>
                  <a:lnTo>
                    <a:pt x="1531674" y="140323"/>
                  </a:lnTo>
                  <a:lnTo>
                    <a:pt x="1531674" y="133694"/>
                  </a:lnTo>
                  <a:lnTo>
                    <a:pt x="1583848" y="133694"/>
                  </a:lnTo>
                  <a:lnTo>
                    <a:pt x="1583848" y="126696"/>
                  </a:lnTo>
                  <a:lnTo>
                    <a:pt x="1639698" y="126696"/>
                  </a:lnTo>
                  <a:lnTo>
                    <a:pt x="1639698" y="118962"/>
                  </a:lnTo>
                  <a:lnTo>
                    <a:pt x="1669827" y="118962"/>
                  </a:lnTo>
                  <a:lnTo>
                    <a:pt x="1669827" y="110491"/>
                  </a:lnTo>
                  <a:lnTo>
                    <a:pt x="1794752" y="110491"/>
                  </a:lnTo>
                  <a:lnTo>
                    <a:pt x="1794752" y="102020"/>
                  </a:lnTo>
                  <a:lnTo>
                    <a:pt x="1901306" y="102020"/>
                  </a:lnTo>
                  <a:lnTo>
                    <a:pt x="1901306" y="92444"/>
                  </a:lnTo>
                  <a:lnTo>
                    <a:pt x="1933640" y="92444"/>
                  </a:lnTo>
                  <a:lnTo>
                    <a:pt x="1933640" y="83236"/>
                  </a:lnTo>
                  <a:lnTo>
                    <a:pt x="2105229" y="83236"/>
                  </a:lnTo>
                  <a:lnTo>
                    <a:pt x="2177612" y="83236"/>
                  </a:lnTo>
                  <a:lnTo>
                    <a:pt x="2261018" y="83236"/>
                  </a:lnTo>
                  <a:lnTo>
                    <a:pt x="2261018" y="71819"/>
                  </a:lnTo>
                  <a:lnTo>
                    <a:pt x="2377492" y="71819"/>
                  </a:lnTo>
                  <a:lnTo>
                    <a:pt x="2377492" y="64085"/>
                  </a:lnTo>
                  <a:lnTo>
                    <a:pt x="2413132" y="64085"/>
                  </a:lnTo>
                  <a:lnTo>
                    <a:pt x="2413132" y="55982"/>
                  </a:lnTo>
                  <a:lnTo>
                    <a:pt x="2455019" y="55982"/>
                  </a:lnTo>
                  <a:lnTo>
                    <a:pt x="2455019" y="44933"/>
                  </a:lnTo>
                  <a:lnTo>
                    <a:pt x="2657839" y="44933"/>
                  </a:lnTo>
                  <a:lnTo>
                    <a:pt x="2657839" y="39408"/>
                  </a:lnTo>
                  <a:lnTo>
                    <a:pt x="2741980" y="39408"/>
                  </a:lnTo>
                  <a:lnTo>
                    <a:pt x="2741980" y="34252"/>
                  </a:lnTo>
                  <a:lnTo>
                    <a:pt x="2780928" y="34252"/>
                  </a:lnTo>
                  <a:lnTo>
                    <a:pt x="2780928" y="29096"/>
                  </a:lnTo>
                  <a:lnTo>
                    <a:pt x="2923122" y="29096"/>
                  </a:lnTo>
                  <a:lnTo>
                    <a:pt x="2923122" y="21730"/>
                  </a:lnTo>
                  <a:lnTo>
                    <a:pt x="3013509" y="21730"/>
                  </a:lnTo>
                  <a:lnTo>
                    <a:pt x="3013509" y="14732"/>
                  </a:lnTo>
                  <a:lnTo>
                    <a:pt x="3369546" y="14732"/>
                  </a:lnTo>
                  <a:lnTo>
                    <a:pt x="3369546" y="0"/>
                  </a:lnTo>
                  <a:lnTo>
                    <a:pt x="3630787" y="0"/>
                  </a:lnTo>
                </a:path>
              </a:pathLst>
            </a:custGeom>
            <a:noFill/>
            <a:ln w="11321" cap="flat">
              <a:solidFill>
                <a:schemeClr val="accent6"/>
              </a:solidFill>
              <a:prstDash val="solid"/>
              <a:miter/>
            </a:ln>
          </p:spPr>
          <p:txBody>
            <a:bodyPr/>
            <a:lstStyle/>
            <a:p>
              <a:endParaRPr lang="en-GB" sz="2100">
                <a:solidFill>
                  <a:schemeClr val="accent6"/>
                </a:solidFill>
                <a:latin typeface="Arial" panose="020B0604020202020204" pitchFamily="34" charset="0"/>
                <a:cs typeface="Arial" panose="020B0604020202020204" pitchFamily="34" charset="0"/>
              </a:endParaRPr>
            </a:p>
          </p:txBody>
        </p:sp>
        <p:sp>
          <p:nvSpPr>
            <p:cNvPr id="71" name="Freeform 70">
              <a:extLst>
                <a:ext uri="{FF2B5EF4-FFF2-40B4-BE49-F238E27FC236}">
                  <a16:creationId xmlns:a16="http://schemas.microsoft.com/office/drawing/2014/main" id="{7A310B07-60B7-6664-694A-3593C2F9A5BB}"/>
                </a:ext>
              </a:extLst>
            </p:cNvPr>
            <p:cNvSpPr/>
            <p:nvPr/>
          </p:nvSpPr>
          <p:spPr>
            <a:xfrm>
              <a:off x="2992604" y="1662210"/>
              <a:ext cx="3682494" cy="1867089"/>
            </a:xfrm>
            <a:custGeom>
              <a:avLst/>
              <a:gdLst>
                <a:gd name="csX0" fmla="*/ 3756727 w 3756726"/>
                <a:gd name="csY0" fmla="*/ 1936037 h 1936037"/>
                <a:gd name="csX1" fmla="*/ 40651 w 3756726"/>
                <a:gd name="csY1" fmla="*/ 1936037 h 1936037"/>
                <a:gd name="csX2" fmla="*/ 40651 w 3756726"/>
                <a:gd name="csY2" fmla="*/ 0 h 1936037"/>
                <a:gd name="csX3" fmla="*/ 0 w 3756726"/>
                <a:gd name="csY3" fmla="*/ 0 h 1936037"/>
              </a:gdLst>
              <a:ahLst/>
              <a:cxnLst>
                <a:cxn ang="0">
                  <a:pos x="csX0" y="csY0"/>
                </a:cxn>
                <a:cxn ang="0">
                  <a:pos x="csX1" y="csY1"/>
                </a:cxn>
                <a:cxn ang="0">
                  <a:pos x="csX2" y="csY2"/>
                </a:cxn>
                <a:cxn ang="0">
                  <a:pos x="csX3" y="csY3"/>
                </a:cxn>
              </a:cxnLst>
              <a:rect l="l" t="t" r="r" b="b"/>
              <a:pathLst>
                <a:path w="3756726" h="1936037">
                  <a:moveTo>
                    <a:pt x="3756727" y="1936037"/>
                  </a:moveTo>
                  <a:lnTo>
                    <a:pt x="40651" y="1936037"/>
                  </a:lnTo>
                  <a:lnTo>
                    <a:pt x="40651" y="0"/>
                  </a:lnTo>
                  <a:lnTo>
                    <a:pt x="0" y="0"/>
                  </a:lnTo>
                </a:path>
              </a:pathLst>
            </a:custGeom>
            <a:noFill/>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40B72561-2571-7E74-047B-283AA76592A5}"/>
                </a:ext>
              </a:extLst>
            </p:cNvPr>
            <p:cNvSpPr txBox="1"/>
            <p:nvPr/>
          </p:nvSpPr>
          <p:spPr>
            <a:xfrm>
              <a:off x="2750341" y="1866627"/>
              <a:ext cx="280846" cy="185883"/>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10</a:t>
              </a:r>
            </a:p>
          </p:txBody>
        </p:sp>
        <p:sp>
          <p:nvSpPr>
            <p:cNvPr id="74" name="Freeform 73">
              <a:extLst>
                <a:ext uri="{FF2B5EF4-FFF2-40B4-BE49-F238E27FC236}">
                  <a16:creationId xmlns:a16="http://schemas.microsoft.com/office/drawing/2014/main" id="{FD8C92B6-662C-9706-8EC4-825AC4CE7D19}"/>
                </a:ext>
              </a:extLst>
            </p:cNvPr>
            <p:cNvSpPr/>
            <p:nvPr/>
          </p:nvSpPr>
          <p:spPr>
            <a:xfrm>
              <a:off x="2992604" y="1969257"/>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2A556022-4AFE-52B5-8569-45DFACCB9823}"/>
                </a:ext>
              </a:extLst>
            </p:cNvPr>
            <p:cNvSpPr txBox="1"/>
            <p:nvPr/>
          </p:nvSpPr>
          <p:spPr>
            <a:xfrm>
              <a:off x="2805071" y="2174444"/>
              <a:ext cx="232756" cy="185883"/>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8</a:t>
              </a:r>
            </a:p>
          </p:txBody>
        </p:sp>
        <p:sp>
          <p:nvSpPr>
            <p:cNvPr id="76" name="Freeform 75">
              <a:extLst>
                <a:ext uri="{FF2B5EF4-FFF2-40B4-BE49-F238E27FC236}">
                  <a16:creationId xmlns:a16="http://schemas.microsoft.com/office/drawing/2014/main" id="{A42AC7A8-6686-6AF7-5AED-9341DF1EC0CC}"/>
                </a:ext>
              </a:extLst>
            </p:cNvPr>
            <p:cNvSpPr/>
            <p:nvPr/>
          </p:nvSpPr>
          <p:spPr>
            <a:xfrm>
              <a:off x="2992604" y="2277077"/>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77" name="TextBox 76">
              <a:extLst>
                <a:ext uri="{FF2B5EF4-FFF2-40B4-BE49-F238E27FC236}">
                  <a16:creationId xmlns:a16="http://schemas.microsoft.com/office/drawing/2014/main" id="{B63541C7-F034-F307-8AC4-7F5135A51EAA}"/>
                </a:ext>
              </a:extLst>
            </p:cNvPr>
            <p:cNvSpPr txBox="1"/>
            <p:nvPr/>
          </p:nvSpPr>
          <p:spPr>
            <a:xfrm>
              <a:off x="2805071" y="2482259"/>
              <a:ext cx="232756" cy="185883"/>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6</a:t>
              </a:r>
            </a:p>
          </p:txBody>
        </p:sp>
        <p:sp>
          <p:nvSpPr>
            <p:cNvPr id="78" name="Freeform 77">
              <a:extLst>
                <a:ext uri="{FF2B5EF4-FFF2-40B4-BE49-F238E27FC236}">
                  <a16:creationId xmlns:a16="http://schemas.microsoft.com/office/drawing/2014/main" id="{1F8E5A5A-C223-E9F5-BF5D-B5B2A30BED4C}"/>
                </a:ext>
              </a:extLst>
            </p:cNvPr>
            <p:cNvSpPr/>
            <p:nvPr/>
          </p:nvSpPr>
          <p:spPr>
            <a:xfrm>
              <a:off x="2992604" y="2584897"/>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79" name="TextBox 78">
              <a:extLst>
                <a:ext uri="{FF2B5EF4-FFF2-40B4-BE49-F238E27FC236}">
                  <a16:creationId xmlns:a16="http://schemas.microsoft.com/office/drawing/2014/main" id="{EF7E890A-6781-9648-CC39-CCE3BACCB94A}"/>
                </a:ext>
              </a:extLst>
            </p:cNvPr>
            <p:cNvSpPr txBox="1"/>
            <p:nvPr/>
          </p:nvSpPr>
          <p:spPr>
            <a:xfrm>
              <a:off x="2805071" y="2790091"/>
              <a:ext cx="232756" cy="185883"/>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4</a:t>
              </a:r>
            </a:p>
          </p:txBody>
        </p:sp>
        <p:sp>
          <p:nvSpPr>
            <p:cNvPr id="80" name="Freeform 79">
              <a:extLst>
                <a:ext uri="{FF2B5EF4-FFF2-40B4-BE49-F238E27FC236}">
                  <a16:creationId xmlns:a16="http://schemas.microsoft.com/office/drawing/2014/main" id="{D8D99743-2FA6-0CD6-AD3C-551A5A81EC2E}"/>
                </a:ext>
              </a:extLst>
            </p:cNvPr>
            <p:cNvSpPr/>
            <p:nvPr/>
          </p:nvSpPr>
          <p:spPr>
            <a:xfrm>
              <a:off x="2992604" y="2892717"/>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81" name="TextBox 80">
              <a:extLst>
                <a:ext uri="{FF2B5EF4-FFF2-40B4-BE49-F238E27FC236}">
                  <a16:creationId xmlns:a16="http://schemas.microsoft.com/office/drawing/2014/main" id="{93AA7B98-92B1-219B-CFA7-D2DCC0856B05}"/>
                </a:ext>
              </a:extLst>
            </p:cNvPr>
            <p:cNvSpPr txBox="1"/>
            <p:nvPr/>
          </p:nvSpPr>
          <p:spPr>
            <a:xfrm>
              <a:off x="2805071" y="3097899"/>
              <a:ext cx="232756" cy="185883"/>
            </a:xfrm>
            <a:prstGeom prst="rect">
              <a:avLst/>
            </a:prstGeom>
            <a:noFill/>
          </p:spPr>
          <p:txBody>
            <a:bodyPr wrap="none" rtlCol="0">
              <a:spAutoFit/>
            </a:bodyPr>
            <a:lstStyle/>
            <a:p>
              <a:pPr algn="l"/>
              <a:r>
                <a:rPr lang="en-GB" sz="675">
                  <a:ln/>
                  <a:solidFill>
                    <a:srgbClr val="595959"/>
                  </a:solidFill>
                  <a:latin typeface="Arial" panose="020B0604020202020204" pitchFamily="34" charset="0"/>
                  <a:cs typeface="Arial" panose="020B0604020202020204" pitchFamily="34" charset="0"/>
                  <a:sym typeface="Arial"/>
                  <a:rtl val="0"/>
                </a:rPr>
                <a:t>2</a:t>
              </a:r>
            </a:p>
          </p:txBody>
        </p:sp>
        <p:sp>
          <p:nvSpPr>
            <p:cNvPr id="82" name="Freeform 81">
              <a:extLst>
                <a:ext uri="{FF2B5EF4-FFF2-40B4-BE49-F238E27FC236}">
                  <a16:creationId xmlns:a16="http://schemas.microsoft.com/office/drawing/2014/main" id="{840013F6-2344-680B-C6E2-1DC1F1DBD37A}"/>
                </a:ext>
              </a:extLst>
            </p:cNvPr>
            <p:cNvSpPr/>
            <p:nvPr/>
          </p:nvSpPr>
          <p:spPr>
            <a:xfrm>
              <a:off x="2992604" y="3200538"/>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85" name="Freeform 84">
              <a:extLst>
                <a:ext uri="{FF2B5EF4-FFF2-40B4-BE49-F238E27FC236}">
                  <a16:creationId xmlns:a16="http://schemas.microsoft.com/office/drawing/2014/main" id="{BB60A593-A3E5-6FD6-0B56-E4CD70604199}"/>
                </a:ext>
              </a:extLst>
            </p:cNvPr>
            <p:cNvSpPr/>
            <p:nvPr/>
          </p:nvSpPr>
          <p:spPr>
            <a:xfrm>
              <a:off x="2992604" y="3503993"/>
              <a:ext cx="39848" cy="14933"/>
            </a:xfrm>
            <a:custGeom>
              <a:avLst/>
              <a:gdLst>
                <a:gd name="csX0" fmla="*/ 0 w 40651"/>
                <a:gd name="csY0" fmla="*/ 0 h 15484"/>
                <a:gd name="csX1" fmla="*/ 40651 w 40651"/>
                <a:gd name="csY1" fmla="*/ 0 h 15484"/>
              </a:gdLst>
              <a:ahLst/>
              <a:cxnLst>
                <a:cxn ang="0">
                  <a:pos x="csX0" y="csY0"/>
                </a:cxn>
                <a:cxn ang="0">
                  <a:pos x="csX1" y="csY1"/>
                </a:cxn>
              </a:cxnLst>
              <a:rect l="l" t="t" r="r" b="b"/>
              <a:pathLst>
                <a:path w="40651" h="15484">
                  <a:moveTo>
                    <a:pt x="0" y="0"/>
                  </a:moveTo>
                  <a:lnTo>
                    <a:pt x="40651" y="0"/>
                  </a:lnTo>
                </a:path>
              </a:pathLst>
            </a:custGeom>
            <a:ln w="9525" cap="flat">
              <a:solidFill>
                <a:srgbClr val="000000"/>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13" name="Freeform 112">
              <a:extLst>
                <a:ext uri="{FF2B5EF4-FFF2-40B4-BE49-F238E27FC236}">
                  <a16:creationId xmlns:a16="http://schemas.microsoft.com/office/drawing/2014/main" id="{FAABA6D4-8F5D-6BD9-A3EF-C1965ED7AA67}"/>
                </a:ext>
              </a:extLst>
            </p:cNvPr>
            <p:cNvSpPr/>
            <p:nvPr/>
          </p:nvSpPr>
          <p:spPr>
            <a:xfrm>
              <a:off x="3126020" y="3184627"/>
              <a:ext cx="3559854" cy="341487"/>
            </a:xfrm>
            <a:custGeom>
              <a:avLst/>
              <a:gdLst>
                <a:gd name="csX0" fmla="*/ 0 w 3631614"/>
                <a:gd name="csY0" fmla="*/ 354097 h 354097"/>
                <a:gd name="csX1" fmla="*/ 0 w 3631614"/>
                <a:gd name="csY1" fmla="*/ 327381 h 354097"/>
                <a:gd name="csX2" fmla="*/ 10039 w 3631614"/>
                <a:gd name="csY2" fmla="*/ 327381 h 354097"/>
                <a:gd name="csX3" fmla="*/ 10039 w 3631614"/>
                <a:gd name="csY3" fmla="*/ 315244 h 354097"/>
                <a:gd name="csX4" fmla="*/ 21851 w 3631614"/>
                <a:gd name="csY4" fmla="*/ 315244 h 354097"/>
                <a:gd name="csX5" fmla="*/ 21851 w 3631614"/>
                <a:gd name="csY5" fmla="*/ 303109 h 354097"/>
                <a:gd name="csX6" fmla="*/ 33073 w 3631614"/>
                <a:gd name="csY6" fmla="*/ 303109 h 354097"/>
                <a:gd name="csX7" fmla="*/ 33073 w 3631614"/>
                <a:gd name="csY7" fmla="*/ 290972 h 354097"/>
                <a:gd name="csX8" fmla="*/ 58764 w 3631614"/>
                <a:gd name="csY8" fmla="*/ 290972 h 354097"/>
                <a:gd name="csX9" fmla="*/ 58764 w 3631614"/>
                <a:gd name="csY9" fmla="*/ 280316 h 354097"/>
                <a:gd name="csX10" fmla="*/ 82979 w 3631614"/>
                <a:gd name="csY10" fmla="*/ 280316 h 354097"/>
                <a:gd name="csX11" fmla="*/ 82979 w 3631614"/>
                <a:gd name="csY11" fmla="*/ 270252 h 354097"/>
                <a:gd name="csX12" fmla="*/ 112214 w 3631614"/>
                <a:gd name="csY12" fmla="*/ 270252 h 354097"/>
                <a:gd name="csX13" fmla="*/ 112214 w 3631614"/>
                <a:gd name="csY13" fmla="*/ 263148 h 354097"/>
                <a:gd name="csX14" fmla="*/ 142039 w 3631614"/>
                <a:gd name="csY14" fmla="*/ 263148 h 354097"/>
                <a:gd name="csX15" fmla="*/ 142039 w 3631614"/>
                <a:gd name="csY15" fmla="*/ 254564 h 354097"/>
                <a:gd name="csX16" fmla="*/ 177180 w 3631614"/>
                <a:gd name="csY16" fmla="*/ 254564 h 354097"/>
                <a:gd name="csX17" fmla="*/ 177180 w 3631614"/>
                <a:gd name="csY17" fmla="*/ 248052 h 354097"/>
                <a:gd name="csX18" fmla="*/ 291166 w 3631614"/>
                <a:gd name="csY18" fmla="*/ 248052 h 354097"/>
                <a:gd name="csX19" fmla="*/ 291166 w 3631614"/>
                <a:gd name="csY19" fmla="*/ 237396 h 354097"/>
                <a:gd name="csX20" fmla="*/ 367945 w 3631614"/>
                <a:gd name="csY20" fmla="*/ 237396 h 354097"/>
                <a:gd name="csX21" fmla="*/ 367945 w 3631614"/>
                <a:gd name="csY21" fmla="*/ 230291 h 354097"/>
                <a:gd name="csX22" fmla="*/ 436750 w 3631614"/>
                <a:gd name="csY22" fmla="*/ 230291 h 354097"/>
                <a:gd name="csX23" fmla="*/ 436750 w 3631614"/>
                <a:gd name="csY23" fmla="*/ 220227 h 354097"/>
                <a:gd name="csX24" fmla="*/ 567568 w 3631614"/>
                <a:gd name="csY24" fmla="*/ 220227 h 354097"/>
                <a:gd name="csX25" fmla="*/ 567568 w 3631614"/>
                <a:gd name="csY25" fmla="*/ 210163 h 354097"/>
                <a:gd name="csX26" fmla="*/ 643756 w 3631614"/>
                <a:gd name="csY26" fmla="*/ 210163 h 354097"/>
                <a:gd name="csX27" fmla="*/ 643756 w 3631614"/>
                <a:gd name="csY27" fmla="*/ 197139 h 354097"/>
                <a:gd name="csX28" fmla="*/ 739729 w 3631614"/>
                <a:gd name="csY28" fmla="*/ 197139 h 354097"/>
                <a:gd name="csX29" fmla="*/ 739729 w 3631614"/>
                <a:gd name="csY29" fmla="*/ 187075 h 354097"/>
                <a:gd name="csX30" fmla="*/ 814145 w 3631614"/>
                <a:gd name="csY30" fmla="*/ 187075 h 354097"/>
                <a:gd name="csX31" fmla="*/ 814145 w 3631614"/>
                <a:gd name="csY31" fmla="*/ 178195 h 354097"/>
                <a:gd name="csX32" fmla="*/ 843970 w 3631614"/>
                <a:gd name="csY32" fmla="*/ 178195 h 354097"/>
                <a:gd name="csX33" fmla="*/ 843970 w 3631614"/>
                <a:gd name="csY33" fmla="*/ 168426 h 354097"/>
                <a:gd name="csX34" fmla="*/ 871138 w 3631614"/>
                <a:gd name="csY34" fmla="*/ 168426 h 354097"/>
                <a:gd name="csX35" fmla="*/ 871138 w 3631614"/>
                <a:gd name="csY35" fmla="*/ 159546 h 354097"/>
                <a:gd name="csX36" fmla="*/ 911890 w 3631614"/>
                <a:gd name="csY36" fmla="*/ 159546 h 354097"/>
                <a:gd name="csX37" fmla="*/ 911890 w 3631614"/>
                <a:gd name="csY37" fmla="*/ 153330 h 354097"/>
                <a:gd name="csX38" fmla="*/ 1028534 w 3631614"/>
                <a:gd name="csY38" fmla="*/ 153330 h 354097"/>
                <a:gd name="csX39" fmla="*/ 1028534 w 3631614"/>
                <a:gd name="csY39" fmla="*/ 147706 h 354097"/>
                <a:gd name="csX40" fmla="*/ 1094386 w 3631614"/>
                <a:gd name="csY40" fmla="*/ 147706 h 354097"/>
                <a:gd name="csX41" fmla="*/ 1094386 w 3631614"/>
                <a:gd name="csY41" fmla="*/ 137050 h 354097"/>
                <a:gd name="csX42" fmla="*/ 1156399 w 3631614"/>
                <a:gd name="csY42" fmla="*/ 137050 h 354097"/>
                <a:gd name="csX43" fmla="*/ 1156399 w 3631614"/>
                <a:gd name="csY43" fmla="*/ 125210 h 354097"/>
                <a:gd name="csX44" fmla="*/ 1207191 w 3631614"/>
                <a:gd name="csY44" fmla="*/ 125210 h 354097"/>
                <a:gd name="csX45" fmla="*/ 1207191 w 3631614"/>
                <a:gd name="csY45" fmla="*/ 113666 h 354097"/>
                <a:gd name="csX46" fmla="*/ 1274224 w 3631614"/>
                <a:gd name="csY46" fmla="*/ 113666 h 354097"/>
                <a:gd name="csX47" fmla="*/ 1274224 w 3631614"/>
                <a:gd name="csY47" fmla="*/ 104490 h 354097"/>
                <a:gd name="csX48" fmla="*/ 1314976 w 3631614"/>
                <a:gd name="csY48" fmla="*/ 104490 h 354097"/>
                <a:gd name="csX49" fmla="*/ 1314976 w 3631614"/>
                <a:gd name="csY49" fmla="*/ 97089 h 354097"/>
                <a:gd name="csX50" fmla="*/ 1477687 w 3631614"/>
                <a:gd name="csY50" fmla="*/ 97089 h 354097"/>
                <a:gd name="csX51" fmla="*/ 1477687 w 3631614"/>
                <a:gd name="csY51" fmla="*/ 88209 h 354097"/>
                <a:gd name="csX52" fmla="*/ 1579861 w 3631614"/>
                <a:gd name="csY52" fmla="*/ 88209 h 354097"/>
                <a:gd name="csX53" fmla="*/ 1579861 w 3631614"/>
                <a:gd name="csY53" fmla="*/ 81697 h 354097"/>
                <a:gd name="csX54" fmla="*/ 1830276 w 3631614"/>
                <a:gd name="csY54" fmla="*/ 81697 h 354097"/>
                <a:gd name="csX55" fmla="*/ 1977632 w 3631614"/>
                <a:gd name="csY55" fmla="*/ 81697 h 354097"/>
                <a:gd name="csX56" fmla="*/ 1977632 w 3631614"/>
                <a:gd name="csY56" fmla="*/ 74297 h 354097"/>
                <a:gd name="csX57" fmla="*/ 2116424 w 3631614"/>
                <a:gd name="csY57" fmla="*/ 74297 h 354097"/>
                <a:gd name="csX58" fmla="*/ 2116424 w 3631614"/>
                <a:gd name="csY58" fmla="*/ 66897 h 354097"/>
                <a:gd name="csX59" fmla="*/ 2301282 w 3631614"/>
                <a:gd name="csY59" fmla="*/ 66897 h 354097"/>
                <a:gd name="csX60" fmla="*/ 2301282 w 3631614"/>
                <a:gd name="csY60" fmla="*/ 59201 h 354097"/>
                <a:gd name="csX61" fmla="*/ 2397551 w 3631614"/>
                <a:gd name="csY61" fmla="*/ 59201 h 354097"/>
                <a:gd name="csX62" fmla="*/ 2397551 w 3631614"/>
                <a:gd name="csY62" fmla="*/ 50321 h 354097"/>
                <a:gd name="csX63" fmla="*/ 2590973 w 3631614"/>
                <a:gd name="csY63" fmla="*/ 50321 h 354097"/>
                <a:gd name="csX64" fmla="*/ 2590973 w 3631614"/>
                <a:gd name="csY64" fmla="*/ 41145 h 354097"/>
                <a:gd name="csX65" fmla="*/ 3110112 w 3631614"/>
                <a:gd name="csY65" fmla="*/ 41145 h 354097"/>
                <a:gd name="csX66" fmla="*/ 3110112 w 3631614"/>
                <a:gd name="csY66" fmla="*/ 32561 h 354097"/>
                <a:gd name="csX67" fmla="*/ 3192501 w 3631614"/>
                <a:gd name="csY67" fmla="*/ 32561 h 354097"/>
                <a:gd name="csX68" fmla="*/ 3192501 w 3631614"/>
                <a:gd name="csY68" fmla="*/ 23088 h 354097"/>
                <a:gd name="csX69" fmla="*/ 3274005 w 3631614"/>
                <a:gd name="csY69" fmla="*/ 23088 h 354097"/>
                <a:gd name="csX70" fmla="*/ 3274005 w 3631614"/>
                <a:gd name="csY70" fmla="*/ 14504 h 354097"/>
                <a:gd name="csX71" fmla="*/ 3490460 w 3631614"/>
                <a:gd name="csY71" fmla="*/ 14504 h 354097"/>
                <a:gd name="csX72" fmla="*/ 3490460 w 3631614"/>
                <a:gd name="csY72" fmla="*/ 0 h 354097"/>
                <a:gd name="csX73" fmla="*/ 3631614 w 3631614"/>
                <a:gd name="csY73" fmla="*/ 0 h 3540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Lst>
              <a:rect l="l" t="t" r="r" b="b"/>
              <a:pathLst>
                <a:path w="3631614" h="354097">
                  <a:moveTo>
                    <a:pt x="0" y="354097"/>
                  </a:moveTo>
                  <a:lnTo>
                    <a:pt x="0" y="327381"/>
                  </a:lnTo>
                  <a:lnTo>
                    <a:pt x="10039" y="327381"/>
                  </a:lnTo>
                  <a:lnTo>
                    <a:pt x="10039" y="315244"/>
                  </a:lnTo>
                  <a:lnTo>
                    <a:pt x="21851" y="315244"/>
                  </a:lnTo>
                  <a:lnTo>
                    <a:pt x="21851" y="303109"/>
                  </a:lnTo>
                  <a:lnTo>
                    <a:pt x="33073" y="303109"/>
                  </a:lnTo>
                  <a:lnTo>
                    <a:pt x="33073" y="290972"/>
                  </a:lnTo>
                  <a:lnTo>
                    <a:pt x="58764" y="290972"/>
                  </a:lnTo>
                  <a:lnTo>
                    <a:pt x="58764" y="280316"/>
                  </a:lnTo>
                  <a:lnTo>
                    <a:pt x="82979" y="280316"/>
                  </a:lnTo>
                  <a:lnTo>
                    <a:pt x="82979" y="270252"/>
                  </a:lnTo>
                  <a:lnTo>
                    <a:pt x="112214" y="270252"/>
                  </a:lnTo>
                  <a:lnTo>
                    <a:pt x="112214" y="263148"/>
                  </a:lnTo>
                  <a:lnTo>
                    <a:pt x="142039" y="263148"/>
                  </a:lnTo>
                  <a:lnTo>
                    <a:pt x="142039" y="254564"/>
                  </a:lnTo>
                  <a:lnTo>
                    <a:pt x="177180" y="254564"/>
                  </a:lnTo>
                  <a:lnTo>
                    <a:pt x="177180" y="248052"/>
                  </a:lnTo>
                  <a:lnTo>
                    <a:pt x="291166" y="248052"/>
                  </a:lnTo>
                  <a:lnTo>
                    <a:pt x="291166" y="237396"/>
                  </a:lnTo>
                  <a:lnTo>
                    <a:pt x="367945" y="237396"/>
                  </a:lnTo>
                  <a:lnTo>
                    <a:pt x="367945" y="230291"/>
                  </a:lnTo>
                  <a:lnTo>
                    <a:pt x="436750" y="230291"/>
                  </a:lnTo>
                  <a:lnTo>
                    <a:pt x="436750" y="220227"/>
                  </a:lnTo>
                  <a:lnTo>
                    <a:pt x="567568" y="220227"/>
                  </a:lnTo>
                  <a:lnTo>
                    <a:pt x="567568" y="210163"/>
                  </a:lnTo>
                  <a:lnTo>
                    <a:pt x="643756" y="210163"/>
                  </a:lnTo>
                  <a:lnTo>
                    <a:pt x="643756" y="197139"/>
                  </a:lnTo>
                  <a:lnTo>
                    <a:pt x="739729" y="197139"/>
                  </a:lnTo>
                  <a:lnTo>
                    <a:pt x="739729" y="187075"/>
                  </a:lnTo>
                  <a:lnTo>
                    <a:pt x="814145" y="187075"/>
                  </a:lnTo>
                  <a:lnTo>
                    <a:pt x="814145" y="178195"/>
                  </a:lnTo>
                  <a:lnTo>
                    <a:pt x="843970" y="178195"/>
                  </a:lnTo>
                  <a:lnTo>
                    <a:pt x="843970" y="168426"/>
                  </a:lnTo>
                  <a:lnTo>
                    <a:pt x="871138" y="168426"/>
                  </a:lnTo>
                  <a:lnTo>
                    <a:pt x="871138" y="159546"/>
                  </a:lnTo>
                  <a:lnTo>
                    <a:pt x="911890" y="159546"/>
                  </a:lnTo>
                  <a:lnTo>
                    <a:pt x="911890" y="153330"/>
                  </a:lnTo>
                  <a:lnTo>
                    <a:pt x="1028534" y="153330"/>
                  </a:lnTo>
                  <a:lnTo>
                    <a:pt x="1028534" y="147706"/>
                  </a:lnTo>
                  <a:lnTo>
                    <a:pt x="1094386" y="147706"/>
                  </a:lnTo>
                  <a:lnTo>
                    <a:pt x="1094386" y="137050"/>
                  </a:lnTo>
                  <a:lnTo>
                    <a:pt x="1156399" y="137050"/>
                  </a:lnTo>
                  <a:lnTo>
                    <a:pt x="1156399" y="125210"/>
                  </a:lnTo>
                  <a:lnTo>
                    <a:pt x="1207191" y="125210"/>
                  </a:lnTo>
                  <a:lnTo>
                    <a:pt x="1207191" y="113666"/>
                  </a:lnTo>
                  <a:lnTo>
                    <a:pt x="1274224" y="113666"/>
                  </a:lnTo>
                  <a:lnTo>
                    <a:pt x="1274224" y="104490"/>
                  </a:lnTo>
                  <a:lnTo>
                    <a:pt x="1314976" y="104490"/>
                  </a:lnTo>
                  <a:lnTo>
                    <a:pt x="1314976" y="97089"/>
                  </a:lnTo>
                  <a:lnTo>
                    <a:pt x="1477687" y="97089"/>
                  </a:lnTo>
                  <a:lnTo>
                    <a:pt x="1477687" y="88209"/>
                  </a:lnTo>
                  <a:lnTo>
                    <a:pt x="1579861" y="88209"/>
                  </a:lnTo>
                  <a:lnTo>
                    <a:pt x="1579861" y="81697"/>
                  </a:lnTo>
                  <a:lnTo>
                    <a:pt x="1830276" y="81697"/>
                  </a:lnTo>
                  <a:lnTo>
                    <a:pt x="1977632" y="81697"/>
                  </a:lnTo>
                  <a:lnTo>
                    <a:pt x="1977632" y="74297"/>
                  </a:lnTo>
                  <a:lnTo>
                    <a:pt x="2116424" y="74297"/>
                  </a:lnTo>
                  <a:lnTo>
                    <a:pt x="2116424" y="66897"/>
                  </a:lnTo>
                  <a:lnTo>
                    <a:pt x="2301282" y="66897"/>
                  </a:lnTo>
                  <a:lnTo>
                    <a:pt x="2301282" y="59201"/>
                  </a:lnTo>
                  <a:lnTo>
                    <a:pt x="2397551" y="59201"/>
                  </a:lnTo>
                  <a:lnTo>
                    <a:pt x="2397551" y="50321"/>
                  </a:lnTo>
                  <a:lnTo>
                    <a:pt x="2590973" y="50321"/>
                  </a:lnTo>
                  <a:lnTo>
                    <a:pt x="2590973" y="41145"/>
                  </a:lnTo>
                  <a:lnTo>
                    <a:pt x="3110112" y="41145"/>
                  </a:lnTo>
                  <a:lnTo>
                    <a:pt x="3110112" y="32561"/>
                  </a:lnTo>
                  <a:lnTo>
                    <a:pt x="3192501" y="32561"/>
                  </a:lnTo>
                  <a:lnTo>
                    <a:pt x="3192501" y="23088"/>
                  </a:lnTo>
                  <a:lnTo>
                    <a:pt x="3274005" y="23088"/>
                  </a:lnTo>
                  <a:lnTo>
                    <a:pt x="3274005" y="14504"/>
                  </a:lnTo>
                  <a:lnTo>
                    <a:pt x="3490460" y="14504"/>
                  </a:lnTo>
                  <a:lnTo>
                    <a:pt x="3490460" y="0"/>
                  </a:lnTo>
                  <a:lnTo>
                    <a:pt x="3631614" y="0"/>
                  </a:lnTo>
                </a:path>
              </a:pathLst>
            </a:custGeom>
            <a:noFill/>
            <a:ln w="11321" cap="flat">
              <a:solidFill>
                <a:schemeClr val="bg1">
                  <a:lumMod val="50000"/>
                </a:schemeClr>
              </a:solidFill>
              <a:prstDash val="solid"/>
              <a:miter/>
            </a:ln>
          </p:spPr>
          <p:txBody>
            <a:bodyPr/>
            <a:lstStyle/>
            <a:p>
              <a:endParaRPr lang="en-GB" sz="2100">
                <a:latin typeface="Arial" panose="020B0604020202020204" pitchFamily="34" charset="0"/>
                <a:cs typeface="Arial" panose="020B0604020202020204" pitchFamily="34" charset="0"/>
              </a:endParaRPr>
            </a:p>
          </p:txBody>
        </p:sp>
        <p:sp>
          <p:nvSpPr>
            <p:cNvPr id="118" name="TextBox 117">
              <a:extLst>
                <a:ext uri="{FF2B5EF4-FFF2-40B4-BE49-F238E27FC236}">
                  <a16:creationId xmlns:a16="http://schemas.microsoft.com/office/drawing/2014/main" id="{F2FA3528-B466-870A-3870-B23E2F55C3A3}"/>
                </a:ext>
              </a:extLst>
            </p:cNvPr>
            <p:cNvSpPr txBox="1"/>
            <p:nvPr/>
          </p:nvSpPr>
          <p:spPr>
            <a:xfrm rot="16200000">
              <a:off x="2004216" y="2511206"/>
              <a:ext cx="1279006" cy="207749"/>
            </a:xfrm>
            <a:prstGeom prst="rect">
              <a:avLst/>
            </a:prstGeom>
            <a:noFill/>
          </p:spPr>
          <p:txBody>
            <a:bodyPr wrap="none" rtlCol="0">
              <a:spAutoFit/>
            </a:bodyPr>
            <a:lstStyle/>
            <a:p>
              <a:pPr algn="l"/>
              <a:r>
                <a:rPr lang="en-GB" sz="750" b="1">
                  <a:ln/>
                  <a:solidFill>
                    <a:srgbClr val="000000"/>
                  </a:solidFill>
                  <a:latin typeface="Arial" panose="020B0604020202020204" pitchFamily="34" charset="0"/>
                  <a:cs typeface="Arial" panose="020B0604020202020204" pitchFamily="34" charset="0"/>
                  <a:sym typeface="Arial"/>
                  <a:rtl val="0"/>
                </a:rPr>
                <a:t>Cumulative incidence (%)</a:t>
              </a:r>
            </a:p>
          </p:txBody>
        </p:sp>
        <p:sp>
          <p:nvSpPr>
            <p:cNvPr id="7" name="TextBox 6">
              <a:extLst>
                <a:ext uri="{FF2B5EF4-FFF2-40B4-BE49-F238E27FC236}">
                  <a16:creationId xmlns:a16="http://schemas.microsoft.com/office/drawing/2014/main" id="{8850F95F-879A-5C8F-1A82-778037C2314B}"/>
                </a:ext>
              </a:extLst>
            </p:cNvPr>
            <p:cNvSpPr txBox="1"/>
            <p:nvPr/>
          </p:nvSpPr>
          <p:spPr>
            <a:xfrm>
              <a:off x="3094402" y="1652570"/>
              <a:ext cx="1874654" cy="338554"/>
            </a:xfrm>
            <a:prstGeom prst="rect">
              <a:avLst/>
            </a:prstGeom>
            <a:noFill/>
          </p:spPr>
          <p:txBody>
            <a:bodyPr wrap="square" lIns="91440" tIns="45720" rIns="91440" bIns="45720" anchor="ctr">
              <a:spAutoFit/>
            </a:bodyPr>
            <a:lstStyle/>
            <a:p>
              <a:pPr defTabSz="685800">
                <a:spcBef>
                  <a:spcPts val="0"/>
                </a:spcBef>
                <a:spcAft>
                  <a:spcPts val="0"/>
                </a:spcAft>
                <a:defRPr/>
              </a:pPr>
              <a:r>
                <a:rPr lang="en-US" sz="800">
                  <a:solidFill>
                    <a:schemeClr val="bg1">
                      <a:lumMod val="50000"/>
                    </a:schemeClr>
                  </a:solidFill>
                  <a:latin typeface="Arial"/>
                  <a:cs typeface="Arial"/>
                </a:rPr>
                <a:t>HR: 1.10 (95% CI: 0.85–1.44)</a:t>
              </a:r>
            </a:p>
            <a:p>
              <a:pPr defTabSz="685800">
                <a:spcBef>
                  <a:spcPts val="0"/>
                </a:spcBef>
                <a:spcAft>
                  <a:spcPts val="0"/>
                </a:spcAft>
                <a:defRPr/>
              </a:pPr>
              <a:r>
                <a:rPr lang="en-US" sz="800" b="1">
                  <a:solidFill>
                    <a:schemeClr val="bg1">
                      <a:lumMod val="50000"/>
                    </a:schemeClr>
                  </a:solidFill>
                  <a:latin typeface="Arial"/>
                  <a:cs typeface="Arial"/>
                </a:rPr>
                <a:t>p=0.46</a:t>
              </a:r>
              <a:endParaRPr lang="en-GB" sz="800" b="1">
                <a:solidFill>
                  <a:schemeClr val="bg1">
                    <a:lumMod val="50000"/>
                  </a:schemeClr>
                </a:solidFill>
                <a:latin typeface="Arial"/>
                <a:cs typeface="Arial"/>
              </a:endParaRPr>
            </a:p>
          </p:txBody>
        </p:sp>
        <p:sp>
          <p:nvSpPr>
            <p:cNvPr id="9" name="TextBox 8">
              <a:extLst>
                <a:ext uri="{FF2B5EF4-FFF2-40B4-BE49-F238E27FC236}">
                  <a16:creationId xmlns:a16="http://schemas.microsoft.com/office/drawing/2014/main" id="{393D0208-34F0-8816-A011-3B718733BF23}"/>
                </a:ext>
              </a:extLst>
            </p:cNvPr>
            <p:cNvSpPr txBox="1"/>
            <p:nvPr/>
          </p:nvSpPr>
          <p:spPr>
            <a:xfrm>
              <a:off x="6320195" y="3230815"/>
              <a:ext cx="465192" cy="174948"/>
            </a:xfrm>
            <a:prstGeom prst="rect">
              <a:avLst/>
            </a:prstGeom>
            <a:noFill/>
          </p:spPr>
          <p:txBody>
            <a:bodyPr wrap="none" rtlCol="0">
              <a:spAutoFit/>
            </a:bodyPr>
            <a:lstStyle/>
            <a:p>
              <a:pPr algn="l"/>
              <a:r>
                <a:rPr lang="en-GB" sz="600">
                  <a:ln/>
                  <a:solidFill>
                    <a:srgbClr val="000000"/>
                  </a:solidFill>
                  <a:latin typeface="Arial" panose="020B0604020202020204" pitchFamily="34" charset="0"/>
                  <a:cs typeface="Arial" panose="020B0604020202020204" pitchFamily="34" charset="0"/>
                  <a:sym typeface="Arial"/>
                  <a:rtl val="0"/>
                </a:rPr>
                <a:t>Placebo</a:t>
              </a:r>
            </a:p>
          </p:txBody>
        </p:sp>
        <p:sp>
          <p:nvSpPr>
            <p:cNvPr id="10" name="TextBox 9">
              <a:extLst>
                <a:ext uri="{FF2B5EF4-FFF2-40B4-BE49-F238E27FC236}">
                  <a16:creationId xmlns:a16="http://schemas.microsoft.com/office/drawing/2014/main" id="{9A3B9A3F-5DEA-8EB3-0DDE-EDB8B676464D}"/>
                </a:ext>
              </a:extLst>
            </p:cNvPr>
            <p:cNvSpPr txBox="1"/>
            <p:nvPr/>
          </p:nvSpPr>
          <p:spPr>
            <a:xfrm>
              <a:off x="5992000" y="3004434"/>
              <a:ext cx="825867" cy="174948"/>
            </a:xfrm>
            <a:prstGeom prst="rect">
              <a:avLst/>
            </a:prstGeom>
            <a:noFill/>
          </p:spPr>
          <p:txBody>
            <a:bodyPr wrap="none" rtlCol="0">
              <a:spAutoFit/>
            </a:bodyPr>
            <a:lstStyle/>
            <a:p>
              <a:pPr algn="l"/>
              <a:r>
                <a:rPr lang="en-GB" sz="600">
                  <a:ln/>
                  <a:solidFill>
                    <a:srgbClr val="000000"/>
                  </a:solidFill>
                  <a:latin typeface="Arial" panose="020B0604020202020204" pitchFamily="34" charset="0"/>
                  <a:cs typeface="Arial" panose="020B0604020202020204" pitchFamily="34" charset="0"/>
                  <a:sym typeface="Arial"/>
                  <a:rtl val="0"/>
                </a:rPr>
                <a:t>Asundexian 50 mg</a:t>
              </a:r>
            </a:p>
          </p:txBody>
        </p:sp>
      </p:grpSp>
      <p:pic>
        <p:nvPicPr>
          <p:cNvPr id="4" name="Picture 3" descr="A bird with a beak on a black background&#10;&#10;AI-generated content may be incorrect.">
            <a:extLst>
              <a:ext uri="{FF2B5EF4-FFF2-40B4-BE49-F238E27FC236}">
                <a16:creationId xmlns:a16="http://schemas.microsoft.com/office/drawing/2014/main" id="{583146F2-4602-ADD8-2323-DFC04CF51A3A}"/>
              </a:ext>
            </a:extLst>
          </p:cNvPr>
          <p:cNvPicPr>
            <a:picLocks noChangeAspect="1"/>
          </p:cNvPicPr>
          <p:nvPr/>
        </p:nvPicPr>
        <p:blipFill>
          <a:blip r:embed="rId3"/>
          <a:stretch>
            <a:fillRect/>
          </a:stretch>
        </p:blipFill>
        <p:spPr>
          <a:xfrm>
            <a:off x="8055672" y="224398"/>
            <a:ext cx="904115" cy="448889"/>
          </a:xfrm>
          <a:prstGeom prst="rect">
            <a:avLst/>
          </a:prstGeom>
        </p:spPr>
      </p:pic>
    </p:spTree>
    <p:extLst>
      <p:ext uri="{BB962C8B-B14F-4D97-AF65-F5344CB8AC3E}">
        <p14:creationId xmlns:p14="http://schemas.microsoft.com/office/powerpoint/2010/main" val="22122957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74027-4D2C-7873-431F-83373119B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3094E1-B58F-E0EF-3C28-60A3A3F6AAD6}"/>
              </a:ext>
            </a:extLst>
          </p:cNvPr>
          <p:cNvSpPr>
            <a:spLocks noGrp="1"/>
          </p:cNvSpPr>
          <p:nvPr>
            <p:ph type="title"/>
          </p:nvPr>
        </p:nvSpPr>
        <p:spPr/>
        <p:txBody>
          <a:bodyPr/>
          <a:lstStyle/>
          <a:p>
            <a:r>
              <a:rPr lang="en-US"/>
              <a:t>Safety outcomes </a:t>
            </a:r>
            <a:endParaRPr lang="en-GB"/>
          </a:p>
        </p:txBody>
      </p:sp>
      <p:sp>
        <p:nvSpPr>
          <p:cNvPr id="7" name="Text Placeholder 6">
            <a:extLst>
              <a:ext uri="{FF2B5EF4-FFF2-40B4-BE49-F238E27FC236}">
                <a16:creationId xmlns:a16="http://schemas.microsoft.com/office/drawing/2014/main" id="{BDC12B66-74DC-8E07-DE3B-BB36ABD28481}"/>
              </a:ext>
            </a:extLst>
          </p:cNvPr>
          <p:cNvSpPr>
            <a:spLocks noGrp="1"/>
          </p:cNvSpPr>
          <p:nvPr>
            <p:ph type="body" sz="quarter" idx="14"/>
          </p:nvPr>
        </p:nvSpPr>
        <p:spPr>
          <a:xfrm>
            <a:off x="359569" y="4639855"/>
            <a:ext cx="8424000" cy="87716"/>
          </a:xfrm>
        </p:spPr>
        <p:txBody>
          <a:bodyPr>
            <a:noAutofit/>
          </a:bodyPr>
          <a:lstStyle/>
          <a:p>
            <a:r>
              <a:rPr lang="en-US" dirty="0">
                <a:solidFill>
                  <a:schemeClr val="accent2"/>
                </a:solidFill>
              </a:rPr>
              <a:t>*</a:t>
            </a:r>
            <a:r>
              <a:rPr lang="en-US" dirty="0" err="1">
                <a:solidFill>
                  <a:schemeClr val="accent2"/>
                </a:solidFill>
              </a:rPr>
              <a:t>csHRs</a:t>
            </a:r>
            <a:r>
              <a:rPr lang="en-US" dirty="0">
                <a:solidFill>
                  <a:schemeClr val="accent2"/>
                </a:solidFill>
              </a:rPr>
              <a:t> are estimated from stratified Cox proportional hazards model (stratified by baseline intention of DAPT). </a:t>
            </a:r>
            <a:r>
              <a:rPr lang="en-US" baseline="30000" dirty="0">
                <a:solidFill>
                  <a:schemeClr val="accent2"/>
                </a:solidFill>
              </a:rPr>
              <a:t>†</a:t>
            </a:r>
            <a:r>
              <a:rPr lang="en-US" dirty="0">
                <a:solidFill>
                  <a:schemeClr val="accent2"/>
                </a:solidFill>
              </a:rPr>
              <a:t>Includes intracerebral hemorrhage.</a:t>
            </a:r>
            <a:br>
              <a:rPr lang="en-US" dirty="0">
                <a:solidFill>
                  <a:schemeClr val="accent2"/>
                </a:solidFill>
              </a:rPr>
            </a:br>
            <a:r>
              <a:rPr lang="en-US" dirty="0">
                <a:solidFill>
                  <a:schemeClr val="accent2"/>
                </a:solidFill>
              </a:rPr>
              <a:t>CI, confidence interval; </a:t>
            </a:r>
            <a:r>
              <a:rPr lang="en-US" dirty="0" err="1">
                <a:solidFill>
                  <a:schemeClr val="accent2"/>
                </a:solidFill>
              </a:rPr>
              <a:t>csHR</a:t>
            </a:r>
            <a:r>
              <a:rPr lang="en-US" dirty="0">
                <a:solidFill>
                  <a:schemeClr val="accent2"/>
                </a:solidFill>
              </a:rPr>
              <a:t>, cause-specific hazard ratio; DAPT, dual antiplatelet therapy; ICH intracranial hemorrhage; ISTH, International Society on Thrombosis and Hemostasis.</a:t>
            </a:r>
            <a:br>
              <a:rPr lang="en-US" dirty="0">
                <a:solidFill>
                  <a:schemeClr val="accent2"/>
                </a:solidFill>
              </a:rPr>
            </a:br>
            <a:r>
              <a:rPr lang="en-GB" dirty="0">
                <a:solidFill>
                  <a:schemeClr val="accent2"/>
                </a:solidFill>
              </a:rPr>
              <a:t>Sharma M, et al. N Engl J Med 2026;394:1467–79. DOI: 10.1056/NEJMoa2513880.</a:t>
            </a:r>
            <a:endParaRPr lang="en-GB" dirty="0">
              <a:solidFill>
                <a:schemeClr val="accent2"/>
              </a:solidFill>
              <a:cs typeface="Arial"/>
            </a:endParaRPr>
          </a:p>
        </p:txBody>
      </p:sp>
      <p:graphicFrame>
        <p:nvGraphicFramePr>
          <p:cNvPr id="4" name="Table 3">
            <a:extLst>
              <a:ext uri="{FF2B5EF4-FFF2-40B4-BE49-F238E27FC236}">
                <a16:creationId xmlns:a16="http://schemas.microsoft.com/office/drawing/2014/main" id="{B8D42CA9-6612-4DF1-4991-2412D6C8F172}"/>
              </a:ext>
            </a:extLst>
          </p:cNvPr>
          <p:cNvGraphicFramePr>
            <a:graphicFrameLocks noGrp="1"/>
          </p:cNvGraphicFramePr>
          <p:nvPr>
            <p:extLst>
              <p:ext uri="{D42A27DB-BD31-4B8C-83A1-F6EECF244321}">
                <p14:modId xmlns:p14="http://schemas.microsoft.com/office/powerpoint/2010/main" val="3255308757"/>
              </p:ext>
            </p:extLst>
          </p:nvPr>
        </p:nvGraphicFramePr>
        <p:xfrm>
          <a:off x="365760" y="1233365"/>
          <a:ext cx="8417809" cy="2908800"/>
        </p:xfrm>
        <a:graphic>
          <a:graphicData uri="http://schemas.openxmlformats.org/drawingml/2006/table">
            <a:tbl>
              <a:tblPr firstRow="1" bandRow="1">
                <a:tableStyleId>{69012ECD-51FC-41F1-AA8D-1B2483CD663E}</a:tableStyleId>
              </a:tblPr>
              <a:tblGrid>
                <a:gridCol w="2561942">
                  <a:extLst>
                    <a:ext uri="{9D8B030D-6E8A-4147-A177-3AD203B41FA5}">
                      <a16:colId xmlns:a16="http://schemas.microsoft.com/office/drawing/2014/main" val="453498597"/>
                    </a:ext>
                  </a:extLst>
                </a:gridCol>
                <a:gridCol w="514745">
                  <a:extLst>
                    <a:ext uri="{9D8B030D-6E8A-4147-A177-3AD203B41FA5}">
                      <a16:colId xmlns:a16="http://schemas.microsoft.com/office/drawing/2014/main" val="3259049070"/>
                    </a:ext>
                  </a:extLst>
                </a:gridCol>
                <a:gridCol w="1780374">
                  <a:extLst>
                    <a:ext uri="{9D8B030D-6E8A-4147-A177-3AD203B41FA5}">
                      <a16:colId xmlns:a16="http://schemas.microsoft.com/office/drawing/2014/main" val="3969819435"/>
                    </a:ext>
                  </a:extLst>
                </a:gridCol>
                <a:gridCol w="1780374">
                  <a:extLst>
                    <a:ext uri="{9D8B030D-6E8A-4147-A177-3AD203B41FA5}">
                      <a16:colId xmlns:a16="http://schemas.microsoft.com/office/drawing/2014/main" val="1220671141"/>
                    </a:ext>
                  </a:extLst>
                </a:gridCol>
                <a:gridCol w="1780374">
                  <a:extLst>
                    <a:ext uri="{9D8B030D-6E8A-4147-A177-3AD203B41FA5}">
                      <a16:colId xmlns:a16="http://schemas.microsoft.com/office/drawing/2014/main" val="678051169"/>
                    </a:ext>
                  </a:extLst>
                </a:gridCol>
              </a:tblGrid>
              <a:tr h="0">
                <a:tc gridSpan="2">
                  <a:txBody>
                    <a:bodyPr/>
                    <a:lstStyle/>
                    <a:p>
                      <a:pPr>
                        <a:lnSpc>
                          <a:spcPct val="100000"/>
                        </a:lnSpc>
                        <a:spcAft>
                          <a:spcPts val="800"/>
                        </a:spcAft>
                        <a:buNone/>
                      </a:pPr>
                      <a:r>
                        <a:rPr lang="en-US" sz="1000" b="1" kern="0">
                          <a:effectLst/>
                          <a:latin typeface="Arial"/>
                          <a:cs typeface="Arial"/>
                        </a:rPr>
                        <a:t>Outcome</a:t>
                      </a:r>
                      <a:endParaRPr lang="en-GB" sz="1000" b="1" kern="100">
                        <a:effectLst/>
                        <a:latin typeface="Arial"/>
                        <a:ea typeface="Aptos" panose="020B0004020202020204" pitchFamily="34" charset="0"/>
                        <a:cs typeface="Arial"/>
                      </a:endParaRPr>
                    </a:p>
                  </a:txBody>
                  <a:tcPr marT="54000" marB="5400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Placebo (n=6,165)</a:t>
                      </a:r>
                      <a:br>
                        <a:rPr lang="en-US" sz="1000" b="1" kern="0">
                          <a:solidFill>
                            <a:schemeClr val="bg1"/>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Placebo </a:t>
                      </a:r>
                      <a:br>
                        <a:rPr lang="en-US" sz="1000" b="1" kern="0">
                          <a:solidFill>
                            <a:schemeClr val="bg1"/>
                          </a:solidFill>
                          <a:effectLst/>
                          <a:latin typeface="Arial"/>
                          <a:cs typeface="Arial"/>
                        </a:rPr>
                      </a:br>
                      <a:r>
                        <a:rPr lang="en-US" sz="1000" b="1" kern="0">
                          <a:solidFill>
                            <a:schemeClr val="bg1"/>
                          </a:solidFill>
                          <a:effectLst/>
                          <a:latin typeface="Arial"/>
                          <a:cs typeface="Arial"/>
                        </a:rPr>
                        <a:t>(n=6,165)</a:t>
                      </a:r>
                      <a:br>
                        <a:rPr lang="en-US" sz="1000" b="1" kern="0">
                          <a:solidFill>
                            <a:schemeClr val="bg1"/>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50000"/>
                      </a:schemeClr>
                    </a:solidFill>
                  </a:tcPr>
                </a:tc>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US" sz="1000" b="1" kern="0">
                          <a:solidFill>
                            <a:schemeClr val="bg1"/>
                          </a:solidFill>
                          <a:effectLst/>
                          <a:latin typeface="Arial"/>
                          <a:cs typeface="Arial"/>
                        </a:rPr>
                        <a:t>Asundexian 50 mg </a:t>
                      </a:r>
                      <a:br>
                        <a:rPr lang="en-US" sz="1000" b="1" kern="0">
                          <a:solidFill>
                            <a:schemeClr val="bg1"/>
                          </a:solidFill>
                          <a:effectLst/>
                          <a:latin typeface="Arial"/>
                          <a:cs typeface="Arial"/>
                        </a:rPr>
                      </a:br>
                      <a:r>
                        <a:rPr lang="en-US" sz="1000" b="1" kern="0">
                          <a:solidFill>
                            <a:schemeClr val="bg1"/>
                          </a:solidFill>
                          <a:effectLst/>
                          <a:latin typeface="Arial"/>
                          <a:cs typeface="Arial"/>
                        </a:rPr>
                        <a:t>(n=6,162)</a:t>
                      </a:r>
                      <a:br>
                        <a:rPr lang="en-US" sz="1000" b="1" kern="0">
                          <a:solidFill>
                            <a:srgbClr val="FFFFFF"/>
                          </a:solidFill>
                          <a:effectLst/>
                          <a:latin typeface="Arial"/>
                          <a:cs typeface="Arial"/>
                        </a:rPr>
                      </a:br>
                      <a:r>
                        <a:rPr lang="en-US" sz="1000" b="1" kern="0">
                          <a:solidFill>
                            <a:schemeClr val="bg1"/>
                          </a:solidFill>
                          <a:effectLst/>
                          <a:latin typeface="Arial"/>
                          <a:cs typeface="Arial"/>
                        </a:rPr>
                        <a:t>n (%)</a:t>
                      </a:r>
                      <a:endParaRPr lang="en-GB" sz="1000" b="1" kern="100">
                        <a:solidFill>
                          <a:schemeClr val="bg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p>
                      <a:pPr algn="ctr">
                        <a:lnSpc>
                          <a:spcPct val="100000"/>
                        </a:lnSpc>
                        <a:spcAft>
                          <a:spcPts val="800"/>
                        </a:spcAft>
                        <a:buNone/>
                      </a:pPr>
                      <a:r>
                        <a:rPr lang="en-US" sz="1000" b="1" kern="0" err="1">
                          <a:solidFill>
                            <a:schemeClr val="tx1"/>
                          </a:solidFill>
                          <a:effectLst/>
                          <a:latin typeface="Arial"/>
                          <a:cs typeface="Arial"/>
                        </a:rPr>
                        <a:t>csHR</a:t>
                      </a:r>
                      <a:r>
                        <a:rPr lang="en-US" sz="1000" b="1" kern="0">
                          <a:solidFill>
                            <a:schemeClr val="tx1"/>
                          </a:solidFill>
                          <a:effectLst/>
                          <a:latin typeface="Arial"/>
                          <a:cs typeface="Arial"/>
                        </a:rPr>
                        <a:t> </a:t>
                      </a:r>
                      <a:br>
                        <a:rPr lang="en-US" sz="1000" b="1" kern="0">
                          <a:solidFill>
                            <a:schemeClr val="tx1"/>
                          </a:solidFill>
                          <a:effectLst/>
                          <a:latin typeface="Arial"/>
                          <a:cs typeface="Arial"/>
                        </a:rPr>
                      </a:br>
                      <a:r>
                        <a:rPr lang="en-US" sz="1000" b="1" kern="0">
                          <a:solidFill>
                            <a:schemeClr val="tx1"/>
                          </a:solidFill>
                          <a:effectLst/>
                          <a:latin typeface="Arial"/>
                          <a:cs typeface="Arial"/>
                        </a:rPr>
                        <a:t>(95% CI</a:t>
                      </a:r>
                      <a:r>
                        <a:rPr lang="en-US" sz="1000" b="1" kern="0" baseline="0">
                          <a:solidFill>
                            <a:schemeClr val="tx1"/>
                          </a:solidFill>
                          <a:effectLst/>
                          <a:latin typeface="Arial"/>
                          <a:cs typeface="Arial"/>
                        </a:rPr>
                        <a:t>)*</a:t>
                      </a:r>
                      <a:endParaRPr lang="en-GB" sz="1000" b="1" kern="100" baseline="30000">
                        <a:solidFill>
                          <a:schemeClr val="tx1"/>
                        </a:solidFill>
                        <a:effectLst/>
                        <a:latin typeface="Arial"/>
                        <a:ea typeface="Aptos" panose="020B0004020202020204" pitchFamily="34" charset="0"/>
                        <a:cs typeface="Arial"/>
                      </a:endParaRPr>
                    </a:p>
                  </a:txBody>
                  <a:tcPr marL="27000" marR="27000" marT="54000" marB="54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4135122335"/>
                  </a:ext>
                </a:extLst>
              </a:tr>
              <a:tr h="0">
                <a:tc gridSpan="5">
                  <a:txBody>
                    <a:bodyPr/>
                    <a:lstStyle/>
                    <a:p>
                      <a:pPr algn="l">
                        <a:lnSpc>
                          <a:spcPct val="100000"/>
                        </a:lnSpc>
                        <a:spcBef>
                          <a:spcPts val="300"/>
                        </a:spcBef>
                        <a:spcAft>
                          <a:spcPts val="300"/>
                        </a:spcAft>
                        <a:buNone/>
                      </a:pPr>
                      <a:r>
                        <a:rPr lang="en-US" sz="1000" b="1" kern="0">
                          <a:solidFill>
                            <a:schemeClr val="tx1"/>
                          </a:solidFill>
                          <a:effectLst/>
                          <a:latin typeface="Arial"/>
                          <a:cs typeface="Arial"/>
                        </a:rPr>
                        <a:t>Primary safety event</a:t>
                      </a:r>
                      <a:endParaRPr lang="en-GB" sz="1000" b="1" kern="100">
                        <a:solidFill>
                          <a:schemeClr val="tx1"/>
                        </a:solidFill>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US"/>
                    </a:p>
                  </a:txBody>
                  <a:tcPr/>
                </a:tc>
                <a:tc hMerge="1">
                  <a:txBody>
                    <a:bodyPr/>
                    <a:lstStyle/>
                    <a:p>
                      <a:endParaRPr lang="en-GB"/>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2294445646"/>
                  </a:ext>
                </a:extLst>
              </a:tr>
              <a:tr h="0">
                <a:tc>
                  <a:txBody>
                    <a:bodyPr/>
                    <a:lstStyle/>
                    <a:p>
                      <a:pPr algn="l">
                        <a:lnSpc>
                          <a:spcPct val="100000"/>
                        </a:lnSpc>
                        <a:spcBef>
                          <a:spcPts val="300"/>
                        </a:spcBef>
                        <a:spcAft>
                          <a:spcPts val="300"/>
                        </a:spcAft>
                        <a:buNone/>
                      </a:pPr>
                      <a:r>
                        <a:rPr lang="en-US" sz="1000" b="1" kern="0">
                          <a:effectLst/>
                          <a:latin typeface="Arial"/>
                          <a:cs typeface="Arial"/>
                        </a:rPr>
                        <a:t>ISTH major bleeding</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lnSpc>
                          <a:spcPct val="100000"/>
                        </a:lnSpc>
                        <a:spcBef>
                          <a:spcPts val="300"/>
                        </a:spcBef>
                        <a:spcAft>
                          <a:spcPts val="300"/>
                        </a:spcAft>
                        <a:buNone/>
                      </a:pPr>
                      <a:r>
                        <a:rPr lang="en-US" sz="1000" kern="0">
                          <a:effectLst/>
                          <a:latin typeface="Arial"/>
                          <a:cs typeface="Arial"/>
                        </a:rPr>
                        <a:t>107 (1.7)</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117 (1.9)</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1.10 (0.85–1.44)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51662014"/>
                  </a:ext>
                </a:extLst>
              </a:tr>
              <a:tr h="0">
                <a:tc gridSpan="5">
                  <a:txBody>
                    <a:bodyPr/>
                    <a:lstStyle/>
                    <a:p>
                      <a:pPr algn="l">
                        <a:lnSpc>
                          <a:spcPct val="100000"/>
                        </a:lnSpc>
                        <a:spcBef>
                          <a:spcPts val="300"/>
                        </a:spcBef>
                        <a:spcAft>
                          <a:spcPts val="300"/>
                        </a:spcAft>
                        <a:buNone/>
                      </a:pPr>
                      <a:r>
                        <a:rPr lang="en-US" sz="1000" b="1" kern="0">
                          <a:solidFill>
                            <a:schemeClr val="tx1"/>
                          </a:solidFill>
                          <a:effectLst/>
                          <a:latin typeface="Arial"/>
                          <a:cs typeface="Arial"/>
                        </a:rPr>
                        <a:t>Secondary safety events</a:t>
                      </a:r>
                      <a:endParaRPr lang="en-GB" sz="1000" b="1" kern="100">
                        <a:solidFill>
                          <a:schemeClr val="tx1"/>
                        </a:solidFill>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hMerge="1">
                  <a:txBody>
                    <a:bodyPr/>
                    <a:lstStyle/>
                    <a:p>
                      <a:endParaRPr lang="en-GB"/>
                    </a:p>
                  </a:txBody>
                  <a:tcPr/>
                </a:tc>
                <a:tc hMerge="1">
                  <a:txBody>
                    <a:bodyPr/>
                    <a:lstStyle/>
                    <a:p>
                      <a:endParaRPr lang="en-US"/>
                    </a:p>
                  </a:txBody>
                  <a:tcPr/>
                </a:tc>
                <a:tc hMerge="1">
                  <a:txBody>
                    <a:bodyPr/>
                    <a:lstStyle/>
                    <a:p>
                      <a:endParaRPr lang="en-GB"/>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hMerge="1">
                  <a:txBody>
                    <a:bodyPr/>
                    <a:lstStyle/>
                    <a:p>
                      <a:endParaRPr lang="en-GB"/>
                    </a:p>
                  </a:txBody>
                  <a:tcPr>
                    <a:lnL w="12700" cap="flat" cmpd="sng" algn="ctr">
                      <a:solidFill>
                        <a:schemeClr val="accent1"/>
                      </a:solidFill>
                      <a:prstDash val="solid"/>
                      <a:round/>
                      <a:headEnd type="none" w="med" len="med"/>
                      <a:tailEnd type="none" w="med" len="med"/>
                    </a:lnL>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2296056767"/>
                  </a:ext>
                </a:extLst>
              </a:tr>
              <a:tr h="0">
                <a:tc gridSpan="2">
                  <a:txBody>
                    <a:bodyPr/>
                    <a:lstStyle/>
                    <a:p>
                      <a:pPr algn="l">
                        <a:lnSpc>
                          <a:spcPct val="100000"/>
                        </a:lnSpc>
                        <a:spcBef>
                          <a:spcPts val="300"/>
                        </a:spcBef>
                        <a:spcAft>
                          <a:spcPts val="300"/>
                        </a:spcAft>
                        <a:buNone/>
                      </a:pPr>
                      <a:r>
                        <a:rPr lang="en-US" sz="1000" b="1" kern="0">
                          <a:effectLst/>
                          <a:latin typeface="Arial"/>
                          <a:cs typeface="Arial"/>
                        </a:rPr>
                        <a:t>ISTH major or clinically relevant non-major bleed</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307 (5.0)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307 (5.0)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339 (5.5)</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1.12 (0.96–1.30)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miter lim="800000"/>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0535292"/>
                  </a:ext>
                </a:extLst>
              </a:tr>
              <a:tr h="0">
                <a:tc gridSpan="2">
                  <a:txBody>
                    <a:bodyPr/>
                    <a:lstStyle/>
                    <a:p>
                      <a:pPr algn="l">
                        <a:lnSpc>
                          <a:spcPct val="100000"/>
                        </a:lnSpc>
                        <a:spcBef>
                          <a:spcPts val="300"/>
                        </a:spcBef>
                        <a:spcAft>
                          <a:spcPts val="300"/>
                        </a:spcAft>
                        <a:buNone/>
                      </a:pPr>
                      <a:r>
                        <a:rPr lang="en-US" sz="1000" b="1" kern="0">
                          <a:effectLst/>
                          <a:latin typeface="Arial"/>
                          <a:cs typeface="Arial"/>
                        </a:rPr>
                        <a:t>Clinically relevant non-major bleeding</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210 (3.4)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210 (3.4)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231 (3.8)</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1.11 (0.92–1.34)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1858659"/>
                  </a:ext>
                </a:extLst>
              </a:tr>
              <a:tr h="0">
                <a:tc gridSpan="2">
                  <a:txBody>
                    <a:bodyPr/>
                    <a:lstStyle/>
                    <a:p>
                      <a:pPr algn="l">
                        <a:lnSpc>
                          <a:spcPct val="100000"/>
                        </a:lnSpc>
                        <a:spcBef>
                          <a:spcPts val="300"/>
                        </a:spcBef>
                        <a:spcAft>
                          <a:spcPts val="300"/>
                        </a:spcAft>
                        <a:buNone/>
                      </a:pPr>
                      <a:r>
                        <a:rPr lang="en-US" sz="1000" b="1" kern="0">
                          <a:effectLst/>
                          <a:latin typeface="Arial"/>
                          <a:cs typeface="Arial"/>
                        </a:rPr>
                        <a:t>Symptomatic ICH</a:t>
                      </a:r>
                      <a:r>
                        <a:rPr lang="en-US" sz="1000" b="1" kern="0" baseline="30000">
                          <a:effectLst/>
                          <a:latin typeface="Arial"/>
                          <a:cs typeface="Arial"/>
                        </a:rPr>
                        <a:t>†</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36 (0.6)</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36 (0.6)</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41 (0.7)</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1.15 (0.74–1.80)</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6955646"/>
                  </a:ext>
                </a:extLst>
              </a:tr>
              <a:tr h="0">
                <a:tc gridSpan="2">
                  <a:txBody>
                    <a:bodyPr/>
                    <a:lstStyle/>
                    <a:p>
                      <a:pPr algn="l">
                        <a:lnSpc>
                          <a:spcPct val="100000"/>
                        </a:lnSpc>
                        <a:spcBef>
                          <a:spcPts val="300"/>
                        </a:spcBef>
                        <a:spcAft>
                          <a:spcPts val="300"/>
                        </a:spcAft>
                        <a:buNone/>
                      </a:pPr>
                      <a:r>
                        <a:rPr lang="en-US" sz="1000" b="1" kern="0">
                          <a:effectLst/>
                          <a:latin typeface="Arial"/>
                          <a:cs typeface="Arial"/>
                        </a:rPr>
                        <a:t>Hemorrhagic stroke</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20 (0.3)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20 (0.3)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13 (0.2)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0.66 (0.33–1.32)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97590914"/>
                  </a:ext>
                </a:extLst>
              </a:tr>
              <a:tr h="0">
                <a:tc gridSpan="2">
                  <a:txBody>
                    <a:bodyPr/>
                    <a:lstStyle/>
                    <a:p>
                      <a:pPr algn="l">
                        <a:lnSpc>
                          <a:spcPct val="100000"/>
                        </a:lnSpc>
                        <a:spcBef>
                          <a:spcPts val="300"/>
                        </a:spcBef>
                        <a:spcAft>
                          <a:spcPts val="300"/>
                        </a:spcAft>
                        <a:buNone/>
                      </a:pPr>
                      <a:r>
                        <a:rPr lang="en-US" sz="1000" b="1" kern="0">
                          <a:effectLst/>
                          <a:latin typeface="Arial"/>
                          <a:cs typeface="Arial"/>
                        </a:rPr>
                        <a:t>Fatal bleeding</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8 (0.1)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8 (0.1)</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14 (0.2)</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1.77 (0.74–4.23)</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5480822"/>
                  </a:ext>
                </a:extLst>
              </a:tr>
              <a:tr h="0">
                <a:tc gridSpan="2">
                  <a:txBody>
                    <a:bodyPr/>
                    <a:lstStyle/>
                    <a:p>
                      <a:pPr algn="l">
                        <a:lnSpc>
                          <a:spcPct val="100000"/>
                        </a:lnSpc>
                        <a:spcBef>
                          <a:spcPts val="300"/>
                        </a:spcBef>
                        <a:spcAft>
                          <a:spcPts val="300"/>
                        </a:spcAft>
                        <a:buNone/>
                      </a:pPr>
                      <a:r>
                        <a:rPr lang="en-US" sz="1000" b="1" kern="0">
                          <a:effectLst/>
                          <a:latin typeface="Arial"/>
                          <a:cs typeface="Arial"/>
                        </a:rPr>
                        <a:t>Minor bleeding</a:t>
                      </a:r>
                      <a:endParaRPr lang="en-GB" sz="1000" b="1" kern="100">
                        <a:effectLst/>
                        <a:latin typeface="Arial"/>
                        <a:ea typeface="Aptos" panose="020B0004020202020204" pitchFamily="34" charset="0"/>
                        <a:cs typeface="Arial"/>
                      </a:endParaRPr>
                    </a:p>
                  </a:txBody>
                  <a:tcPr marL="54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lnSpc>
                          <a:spcPct val="100000"/>
                        </a:lnSpc>
                        <a:spcBef>
                          <a:spcPts val="300"/>
                        </a:spcBef>
                        <a:spcAft>
                          <a:spcPts val="300"/>
                        </a:spcAft>
                        <a:buNone/>
                      </a:pPr>
                      <a:r>
                        <a:rPr lang="en-US" sz="1000" kern="0">
                          <a:effectLst/>
                          <a:latin typeface="Arial"/>
                          <a:cs typeface="Arial"/>
                        </a:rPr>
                        <a:t>512 (8.4)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512 (8.4)</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479 (7.8)</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00000"/>
                        </a:lnSpc>
                        <a:spcBef>
                          <a:spcPts val="300"/>
                        </a:spcBef>
                        <a:spcAft>
                          <a:spcPts val="300"/>
                        </a:spcAft>
                        <a:buNone/>
                      </a:pPr>
                      <a:r>
                        <a:rPr lang="en-US" sz="1000" kern="0">
                          <a:effectLst/>
                          <a:latin typeface="Arial"/>
                          <a:cs typeface="Arial"/>
                        </a:rPr>
                        <a:t>0.94 (0.83–1.07)</a:t>
                      </a:r>
                      <a:endParaRPr lang="en-GB" sz="1000" kern="100">
                        <a:effectLst/>
                        <a:latin typeface="Arial"/>
                        <a:ea typeface="Aptos" panose="020B0004020202020204" pitchFamily="34" charset="0"/>
                        <a:cs typeface="Arial"/>
                      </a:endParaRPr>
                    </a:p>
                  </a:txBody>
                  <a:tcPr marL="27000" marR="27000" marT="54000" marB="5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49819115"/>
                  </a:ext>
                </a:extLst>
              </a:tr>
            </a:tbl>
          </a:graphicData>
        </a:graphic>
      </p:graphicFrame>
    </p:spTree>
    <p:extLst>
      <p:ext uri="{BB962C8B-B14F-4D97-AF65-F5344CB8AC3E}">
        <p14:creationId xmlns:p14="http://schemas.microsoft.com/office/powerpoint/2010/main" val="19288436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BD304-F588-7459-B18C-A0E2B0DCD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9DE20-5F93-8521-5E79-8FB0A7ABE2AA}"/>
              </a:ext>
            </a:extLst>
          </p:cNvPr>
          <p:cNvSpPr>
            <a:spLocks noGrp="1"/>
          </p:cNvSpPr>
          <p:nvPr>
            <p:ph type="title"/>
          </p:nvPr>
        </p:nvSpPr>
        <p:spPr/>
        <p:txBody>
          <a:bodyPr/>
          <a:lstStyle/>
          <a:p>
            <a:r>
              <a:rPr lang="en-US" err="1"/>
              <a:t>Asundexian</a:t>
            </a:r>
            <a:r>
              <a:rPr lang="en-US"/>
              <a:t> was consistent across safety outcomes, </a:t>
            </a:r>
            <a:br>
              <a:rPr lang="en-US"/>
            </a:br>
            <a:r>
              <a:rPr lang="en-US"/>
              <a:t>irrespective of underlying etiology  </a:t>
            </a:r>
          </a:p>
        </p:txBody>
      </p:sp>
      <p:sp>
        <p:nvSpPr>
          <p:cNvPr id="28" name="Text Placeholder 27">
            <a:extLst>
              <a:ext uri="{FF2B5EF4-FFF2-40B4-BE49-F238E27FC236}">
                <a16:creationId xmlns:a16="http://schemas.microsoft.com/office/drawing/2014/main" id="{825EDEA8-9852-EEDD-8B48-0634453EBEC0}"/>
              </a:ext>
            </a:extLst>
          </p:cNvPr>
          <p:cNvSpPr>
            <a:spLocks noGrp="1"/>
          </p:cNvSpPr>
          <p:nvPr>
            <p:ph type="body" sz="quarter" idx="14"/>
          </p:nvPr>
        </p:nvSpPr>
        <p:spPr/>
        <p:txBody>
          <a:bodyPr>
            <a:noAutofit/>
          </a:bodyPr>
          <a:lstStyle/>
          <a:p>
            <a:r>
              <a:rPr lang="en-US">
                <a:solidFill>
                  <a:schemeClr val="accent2"/>
                </a:solidFill>
              </a:rPr>
              <a:t>*Cause-specific hazard ratios are estimated from stratified cox proportional hazards model (stratified by baseline intention of T).</a:t>
            </a:r>
          </a:p>
          <a:p>
            <a:r>
              <a:rPr lang="en-US">
                <a:solidFill>
                  <a:schemeClr val="accent2"/>
                </a:solidFill>
              </a:rPr>
              <a:t>HR, hazard ratio; ICH, intracranial hemorrhage; ISTH, International Society on Thrombosis and Hemostasis.</a:t>
            </a:r>
            <a:br>
              <a:rPr lang="en-US">
                <a:solidFill>
                  <a:schemeClr val="accent2"/>
                </a:solidFill>
              </a:rPr>
            </a:br>
            <a:r>
              <a:rPr lang="en-US" err="1">
                <a:solidFill>
                  <a:schemeClr val="accent2"/>
                </a:solidFill>
              </a:rPr>
              <a:t>Shoamanesh</a:t>
            </a:r>
            <a:r>
              <a:rPr lang="en-US">
                <a:solidFill>
                  <a:schemeClr val="accent2"/>
                </a:solidFill>
              </a:rPr>
              <a:t> A, et al. </a:t>
            </a:r>
            <a:r>
              <a:rPr lang="en-GB">
                <a:solidFill>
                  <a:schemeClr val="accent2"/>
                </a:solidFill>
              </a:rPr>
              <a:t>Presented at: International Stroke Conference, Feb 4</a:t>
            </a:r>
            <a:r>
              <a:rPr lang="en-US">
                <a:solidFill>
                  <a:schemeClr val="accent2"/>
                </a:solidFill>
              </a:rPr>
              <a:t>–6, 2026; New Orleans, LA. Presentation LB020. </a:t>
            </a:r>
            <a:endParaRPr lang="en-US">
              <a:solidFill>
                <a:schemeClr val="accent2"/>
              </a:solidFill>
              <a:cs typeface="Arial"/>
            </a:endParaRPr>
          </a:p>
        </p:txBody>
      </p:sp>
      <p:graphicFrame>
        <p:nvGraphicFramePr>
          <p:cNvPr id="4" name="Table 3">
            <a:extLst>
              <a:ext uri="{FF2B5EF4-FFF2-40B4-BE49-F238E27FC236}">
                <a16:creationId xmlns:a16="http://schemas.microsoft.com/office/drawing/2014/main" id="{1A76BF25-9134-C398-5E1C-FEC094C3FF35}"/>
              </a:ext>
            </a:extLst>
          </p:cNvPr>
          <p:cNvGraphicFramePr>
            <a:graphicFrameLocks noGrp="1"/>
          </p:cNvGraphicFramePr>
          <p:nvPr>
            <p:extLst>
              <p:ext uri="{D42A27DB-BD31-4B8C-83A1-F6EECF244321}">
                <p14:modId xmlns:p14="http://schemas.microsoft.com/office/powerpoint/2010/main" val="2470536265"/>
              </p:ext>
            </p:extLst>
          </p:nvPr>
        </p:nvGraphicFramePr>
        <p:xfrm>
          <a:off x="360364" y="1222375"/>
          <a:ext cx="8423207" cy="3017520"/>
        </p:xfrm>
        <a:graphic>
          <a:graphicData uri="http://schemas.openxmlformats.org/drawingml/2006/table">
            <a:tbl>
              <a:tblPr firstRow="1">
                <a:tableStyleId>{B301B821-A1FF-4177-AEE7-76D212191A09}</a:tableStyleId>
              </a:tblPr>
              <a:tblGrid>
                <a:gridCol w="1106295">
                  <a:extLst>
                    <a:ext uri="{9D8B030D-6E8A-4147-A177-3AD203B41FA5}">
                      <a16:colId xmlns:a16="http://schemas.microsoft.com/office/drawing/2014/main" val="618689054"/>
                    </a:ext>
                  </a:extLst>
                </a:gridCol>
                <a:gridCol w="750680">
                  <a:extLst>
                    <a:ext uri="{9D8B030D-6E8A-4147-A177-3AD203B41FA5}">
                      <a16:colId xmlns:a16="http://schemas.microsoft.com/office/drawing/2014/main" val="2990895341"/>
                    </a:ext>
                  </a:extLst>
                </a:gridCol>
                <a:gridCol w="750680">
                  <a:extLst>
                    <a:ext uri="{9D8B030D-6E8A-4147-A177-3AD203B41FA5}">
                      <a16:colId xmlns:a16="http://schemas.microsoft.com/office/drawing/2014/main" val="1187126929"/>
                    </a:ext>
                  </a:extLst>
                </a:gridCol>
                <a:gridCol w="750680">
                  <a:extLst>
                    <a:ext uri="{9D8B030D-6E8A-4147-A177-3AD203B41FA5}">
                      <a16:colId xmlns:a16="http://schemas.microsoft.com/office/drawing/2014/main" val="2663697763"/>
                    </a:ext>
                  </a:extLst>
                </a:gridCol>
                <a:gridCol w="750680">
                  <a:extLst>
                    <a:ext uri="{9D8B030D-6E8A-4147-A177-3AD203B41FA5}">
                      <a16:colId xmlns:a16="http://schemas.microsoft.com/office/drawing/2014/main" val="575519971"/>
                    </a:ext>
                  </a:extLst>
                </a:gridCol>
                <a:gridCol w="750680">
                  <a:extLst>
                    <a:ext uri="{9D8B030D-6E8A-4147-A177-3AD203B41FA5}">
                      <a16:colId xmlns:a16="http://schemas.microsoft.com/office/drawing/2014/main" val="3455745920"/>
                    </a:ext>
                  </a:extLst>
                </a:gridCol>
                <a:gridCol w="750680">
                  <a:extLst>
                    <a:ext uri="{9D8B030D-6E8A-4147-A177-3AD203B41FA5}">
                      <a16:colId xmlns:a16="http://schemas.microsoft.com/office/drawing/2014/main" val="2727586108"/>
                    </a:ext>
                  </a:extLst>
                </a:gridCol>
                <a:gridCol w="750680">
                  <a:extLst>
                    <a:ext uri="{9D8B030D-6E8A-4147-A177-3AD203B41FA5}">
                      <a16:colId xmlns:a16="http://schemas.microsoft.com/office/drawing/2014/main" val="3684626784"/>
                    </a:ext>
                  </a:extLst>
                </a:gridCol>
                <a:gridCol w="750680">
                  <a:extLst>
                    <a:ext uri="{9D8B030D-6E8A-4147-A177-3AD203B41FA5}">
                      <a16:colId xmlns:a16="http://schemas.microsoft.com/office/drawing/2014/main" val="2536481068"/>
                    </a:ext>
                  </a:extLst>
                </a:gridCol>
                <a:gridCol w="750680">
                  <a:extLst>
                    <a:ext uri="{9D8B030D-6E8A-4147-A177-3AD203B41FA5}">
                      <a16:colId xmlns:a16="http://schemas.microsoft.com/office/drawing/2014/main" val="1194020674"/>
                    </a:ext>
                  </a:extLst>
                </a:gridCol>
                <a:gridCol w="560792">
                  <a:extLst>
                    <a:ext uri="{9D8B030D-6E8A-4147-A177-3AD203B41FA5}">
                      <a16:colId xmlns:a16="http://schemas.microsoft.com/office/drawing/2014/main" val="1498695173"/>
                    </a:ext>
                  </a:extLst>
                </a:gridCol>
              </a:tblGrid>
              <a:tr h="0">
                <a:tc>
                  <a:txBody>
                    <a:bodyPr/>
                    <a:lstStyle/>
                    <a:p>
                      <a:pPr marL="0" lvl="1" algn="l" defTabSz="914400" rtl="0" eaLnBrk="1" fontAlgn="base" latinLnBrk="0" hangingPunct="1">
                        <a:lnSpc>
                          <a:spcPct val="100000"/>
                        </a:lnSpc>
                        <a:spcBef>
                          <a:spcPts val="0"/>
                        </a:spcBef>
                        <a:spcAft>
                          <a:spcPts val="0"/>
                        </a:spcAft>
                        <a:buNone/>
                      </a:pPr>
                      <a:endParaRPr lang="en-US" sz="800" b="0" i="0" kern="1200">
                        <a:solidFill>
                          <a:schemeClr val="dk1"/>
                        </a:solidFill>
                        <a:effectLst/>
                        <a:latin typeface="+mn-lt"/>
                        <a:ea typeface="+mn-ea"/>
                        <a:cs typeface="Arial" panose="020B0604020202020204" pitchFamily="34" charset="0"/>
                      </a:endParaRPr>
                    </a:p>
                  </a:txBody>
                  <a:tcPr marL="68580" marR="68580" marT="91440" marB="91440" anchor="ctr">
                    <a:lnL w="12700" cmpd="sng">
                      <a:noFill/>
                    </a:lnL>
                    <a:lnR w="12700" cap="flat" cmpd="sng" algn="ctr">
                      <a:solidFill>
                        <a:schemeClr val="bg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marL="0" lvl="1" algn="ctr" defTabSz="914400" rtl="0" eaLnBrk="1" fontAlgn="base" latinLnBrk="0" hangingPunct="1">
                        <a:lnSpc>
                          <a:spcPct val="100000"/>
                        </a:lnSpc>
                        <a:spcBef>
                          <a:spcPts val="0"/>
                        </a:spcBef>
                        <a:spcAft>
                          <a:spcPts val="0"/>
                        </a:spcAft>
                        <a:buNone/>
                      </a:pPr>
                      <a:r>
                        <a:rPr lang="en-US" sz="1000" b="1" kern="1200">
                          <a:solidFill>
                            <a:schemeClr val="bg1"/>
                          </a:solidFill>
                          <a:effectLst/>
                          <a:latin typeface="+mn-lt"/>
                        </a:rPr>
                        <a:t>Large-artery atherosclerosis​</a:t>
                      </a:r>
                      <a:endParaRPr lang="en-US" sz="1000" b="1"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pPr marL="0" lvl="1" algn="l" defTabSz="914400" rtl="0" eaLnBrk="1" fontAlgn="base" latinLnBrk="0" hangingPunct="1">
                        <a:lnSpc>
                          <a:spcPct val="100000"/>
                        </a:lnSpc>
                        <a:spcBef>
                          <a:spcPts val="300"/>
                        </a:spcBef>
                        <a:spcAft>
                          <a:spcPts val="300"/>
                        </a:spcAft>
                        <a:buNone/>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rgbClr val="ED7D00"/>
                      </a:solidFill>
                      <a:prstDash val="solid"/>
                      <a:round/>
                      <a:headEnd type="none" w="med" len="med"/>
                      <a:tailEnd type="none" w="med" len="med"/>
                    </a:lnL>
                    <a:lnR w="12700" cap="flat" cmpd="sng" algn="ctr">
                      <a:solidFill>
                        <a:srgbClr val="ED7D00"/>
                      </a:solidFill>
                      <a:prstDash val="solid"/>
                      <a:round/>
                      <a:headEnd type="none" w="med" len="med"/>
                      <a:tailEnd type="none" w="med" len="med"/>
                    </a:lnR>
                    <a:lnT w="12700" cap="flat" cmpd="sng" algn="ctr">
                      <a:solidFill>
                        <a:srgbClr val="ED7D00"/>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lvl="1" algn="ctr" defTabSz="914400" rtl="0" eaLnBrk="1" fontAlgn="base" latinLnBrk="0" hangingPunct="1">
                        <a:lnSpc>
                          <a:spcPct val="100000"/>
                        </a:lnSpc>
                        <a:spcBef>
                          <a:spcPts val="0"/>
                        </a:spcBef>
                        <a:spcAft>
                          <a:spcPts val="0"/>
                        </a:spcAft>
                        <a:buNone/>
                      </a:pPr>
                      <a:r>
                        <a:rPr lang="en-US" sz="1000" b="1" kern="1200">
                          <a:solidFill>
                            <a:schemeClr val="bg1"/>
                          </a:solidFill>
                          <a:effectLst/>
                          <a:latin typeface="+mn-lt"/>
                        </a:rPr>
                        <a:t>Small-vessel occlusion</a:t>
                      </a:r>
                      <a:endParaRPr lang="en-US" sz="1000" b="1"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solidFill>
                  </a:tcPr>
                </a:tc>
                <a:tc hMerge="1">
                  <a:txBody>
                    <a:bodyPr/>
                    <a:lstStyle/>
                    <a:p>
                      <a:endParaRPr lang="en-GB"/>
                    </a:p>
                  </a:txBody>
                  <a:tcPr/>
                </a:tc>
                <a:tc hMerge="1">
                  <a:txBody>
                    <a:bodyPr/>
                    <a:lstStyle/>
                    <a:p>
                      <a:pPr marL="0" lvl="1" algn="l" defTabSz="914400" rtl="0" eaLnBrk="1" fontAlgn="base" latinLnBrk="0" hangingPunct="1">
                        <a:lnSpc>
                          <a:spcPct val="100000"/>
                        </a:lnSpc>
                        <a:spcBef>
                          <a:spcPts val="300"/>
                        </a:spcBef>
                        <a:spcAft>
                          <a:spcPts val="300"/>
                        </a:spcAft>
                        <a:buNone/>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rgbClr val="ED7D00"/>
                      </a:solidFill>
                      <a:prstDash val="solid"/>
                      <a:round/>
                      <a:headEnd type="none" w="med" len="med"/>
                      <a:tailEnd type="none" w="med" len="med"/>
                    </a:lnL>
                    <a:lnR w="12700" cap="flat" cmpd="sng" algn="ctr">
                      <a:solidFill>
                        <a:srgbClr val="ED7D00"/>
                      </a:solidFill>
                      <a:prstDash val="solid"/>
                      <a:round/>
                      <a:headEnd type="none" w="med" len="med"/>
                      <a:tailEnd type="none" w="med" len="med"/>
                    </a:lnR>
                    <a:lnT w="12700" cap="flat" cmpd="sng" algn="ctr">
                      <a:solidFill>
                        <a:srgbClr val="ED7D00"/>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3">
                  <a:txBody>
                    <a:bodyPr/>
                    <a:lstStyle/>
                    <a:p>
                      <a:pPr marL="0" lvl="1" algn="ctr" defTabSz="914400" rtl="0" eaLnBrk="1" fontAlgn="base" latinLnBrk="0" hangingPunct="1">
                        <a:lnSpc>
                          <a:spcPct val="100000"/>
                        </a:lnSpc>
                        <a:spcBef>
                          <a:spcPts val="0"/>
                        </a:spcBef>
                        <a:spcAft>
                          <a:spcPts val="0"/>
                        </a:spcAft>
                        <a:buNone/>
                      </a:pPr>
                      <a:r>
                        <a:rPr lang="en-US" sz="1000" b="1" kern="1200">
                          <a:solidFill>
                            <a:schemeClr val="bg1"/>
                          </a:solidFill>
                          <a:effectLst/>
                          <a:latin typeface="+mn-lt"/>
                        </a:rPr>
                        <a:t>Stroke of undetermined etiology​</a:t>
                      </a:r>
                      <a:endParaRPr lang="en-US" sz="1000" b="1"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2"/>
                    </a:solidFill>
                  </a:tcPr>
                </a:tc>
                <a:tc hMerge="1">
                  <a:txBody>
                    <a:bodyPr/>
                    <a:lstStyle/>
                    <a:p>
                      <a:endParaRPr/>
                    </a:p>
                  </a:txBody>
                  <a:tcPr>
                    <a:lnL w="12700" cap="flat" cmpd="sng" algn="ctr">
                      <a:solidFill>
                        <a:srgbClr val="ED7D00"/>
                      </a:solidFill>
                      <a:prstDash val="solid"/>
                      <a:round/>
                      <a:headEnd type="none" w="med" len="med"/>
                      <a:tailEnd type="none" w="med" len="med"/>
                    </a:lnL>
                    <a:lnR w="12700" cap="flat" cmpd="sng" algn="ctr">
                      <a:solidFill>
                        <a:srgbClr val="ED7D00"/>
                      </a:solidFill>
                      <a:prstDash val="solid"/>
                      <a:round/>
                      <a:headEnd type="none" w="med" len="med"/>
                      <a:tailEnd type="none" w="med" len="med"/>
                    </a:lnR>
                    <a:lnT w="12700" cap="flat" cmpd="sng" algn="ctr">
                      <a:solidFill>
                        <a:srgbClr val="ED7D00"/>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pPr marL="0" lvl="1" algn="l" defTabSz="914400" rtl="0" eaLnBrk="1" fontAlgn="base" latinLnBrk="0" hangingPunct="1">
                        <a:lnSpc>
                          <a:spcPct val="100000"/>
                        </a:lnSpc>
                        <a:spcBef>
                          <a:spcPts val="300"/>
                        </a:spcBef>
                        <a:spcAft>
                          <a:spcPts val="300"/>
                        </a:spcAft>
                        <a:buNone/>
                      </a:pPr>
                      <a:endParaRPr lang="en-US" sz="800" b="0" i="0" kern="1200">
                        <a:solidFill>
                          <a:schemeClr val="dk1"/>
                        </a:solidFill>
                        <a:effectLst/>
                        <a:latin typeface="Arial" panose="020B0604020202020204" pitchFamily="34" charset="0"/>
                        <a:ea typeface="+mn-ea"/>
                        <a:cs typeface="Arial" panose="020B0604020202020204" pitchFamily="34" charset="0"/>
                      </a:endParaRPr>
                    </a:p>
                  </a:txBody>
                  <a:tcPr>
                    <a:lnL w="12700" cap="flat" cmpd="sng" algn="ctr">
                      <a:solidFill>
                        <a:srgbClr val="ED7D00"/>
                      </a:solidFill>
                      <a:prstDash val="solid"/>
                      <a:round/>
                      <a:headEnd type="none" w="med" len="med"/>
                      <a:tailEnd type="none" w="med" len="med"/>
                    </a:lnL>
                    <a:lnR w="12700" cap="flat" cmpd="sng" algn="ctr">
                      <a:solidFill>
                        <a:srgbClr val="ED7D00"/>
                      </a:solidFill>
                      <a:prstDash val="solid"/>
                      <a:round/>
                      <a:headEnd type="none" w="med" len="med"/>
                      <a:tailEnd type="none" w="med" len="med"/>
                    </a:lnR>
                    <a:lnT w="12700" cap="flat" cmpd="sng" algn="ctr">
                      <a:solidFill>
                        <a:srgbClr val="ED7D00"/>
                      </a:solidFill>
                      <a:prstDash val="solid"/>
                      <a:round/>
                      <a:headEnd type="none" w="med" len="med"/>
                      <a:tailEnd type="none" w="med" len="med"/>
                    </a:lnT>
                    <a:lnB w="12700" cap="flat" cmpd="sng" algn="ctr">
                      <a:solidFill>
                        <a:srgbClr val="ED7D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1" algn="ctr" defTabSz="914400" rtl="0" eaLnBrk="1" fontAlgn="base" latinLnBrk="0" hangingPunct="1">
                        <a:lnSpc>
                          <a:spcPct val="100000"/>
                        </a:lnSpc>
                        <a:spcBef>
                          <a:spcPts val="0"/>
                        </a:spcBef>
                        <a:spcAft>
                          <a:spcPts val="0"/>
                        </a:spcAft>
                        <a:buNone/>
                      </a:pPr>
                      <a:endParaRPr lang="en-US" sz="800" b="0" i="0" kern="1200">
                        <a:solidFill>
                          <a:schemeClr val="dk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9097958"/>
                  </a:ext>
                </a:extLst>
              </a:tr>
              <a:tr h="670560">
                <a:tc>
                  <a:txBody>
                    <a:bodyPr/>
                    <a:lstStyle/>
                    <a:p>
                      <a:pPr marL="0" lvl="1" algn="l"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Safety endpoints​</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2F2F2"/>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Placebo​</a:t>
                      </a:r>
                      <a:br>
                        <a:rPr lang="en-US" sz="800" b="0" kern="1200">
                          <a:solidFill>
                            <a:schemeClr val="bg1"/>
                          </a:solidFill>
                          <a:effectLst/>
                          <a:latin typeface="+mn-lt"/>
                        </a:rPr>
                      </a:br>
                      <a:r>
                        <a:rPr lang="en-US" sz="800" b="0" kern="1200">
                          <a:solidFill>
                            <a:schemeClr val="bg1"/>
                          </a:solidFill>
                          <a:effectLst/>
                          <a:latin typeface="+mn-lt"/>
                        </a:rPr>
                        <a:t>n (%)​</a:t>
                      </a:r>
                      <a:br>
                        <a:rPr lang="en-US" sz="800" b="0" kern="1200">
                          <a:solidFill>
                            <a:schemeClr val="bg1"/>
                          </a:solidFill>
                          <a:effectLst/>
                          <a:latin typeface="+mn-lt"/>
                        </a:rPr>
                      </a:br>
                      <a:r>
                        <a:rPr lang="en-US" sz="800" b="0" kern="1200">
                          <a:solidFill>
                            <a:schemeClr val="bg1"/>
                          </a:solidFill>
                          <a:effectLst/>
                          <a:latin typeface="+mn-lt"/>
                        </a:rPr>
                        <a:t>(n=2,468)​</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5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Asundexian​</a:t>
                      </a:r>
                      <a:br>
                        <a:rPr lang="en-US" sz="800" b="0" kern="1200">
                          <a:solidFill>
                            <a:srgbClr val="FFFFFF"/>
                          </a:solidFill>
                          <a:effectLst/>
                          <a:latin typeface="+mn-lt"/>
                        </a:rPr>
                      </a:br>
                      <a:r>
                        <a:rPr lang="en-US" sz="800" b="0" kern="1200">
                          <a:solidFill>
                            <a:schemeClr val="bg1"/>
                          </a:solidFill>
                          <a:effectLst/>
                          <a:latin typeface="+mn-lt"/>
                        </a:rPr>
                        <a:t>n (%)​</a:t>
                      </a:r>
                      <a:br>
                        <a:rPr lang="en-US" sz="800" b="0" kern="1200">
                          <a:solidFill>
                            <a:srgbClr val="FFFFFF"/>
                          </a:solidFill>
                          <a:effectLst/>
                          <a:latin typeface="+mn-lt"/>
                        </a:rPr>
                      </a:br>
                      <a:r>
                        <a:rPr lang="en-US" sz="800" b="0" kern="1200">
                          <a:solidFill>
                            <a:schemeClr val="bg1"/>
                          </a:solidFill>
                          <a:effectLst/>
                          <a:latin typeface="+mn-lt"/>
                        </a:rPr>
                        <a:t>(n=2,496)​</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Asundexian vs Placebo HR (95% CI)</a:t>
                      </a:r>
                      <a:r>
                        <a:rPr lang="en-US" sz="800" b="0" kern="1200" baseline="0">
                          <a:solidFill>
                            <a:schemeClr val="tx1"/>
                          </a:solidFill>
                          <a:effectLst/>
                          <a:latin typeface="+mn-lt"/>
                        </a:rPr>
                        <a:t>*</a:t>
                      </a:r>
                      <a:endParaRPr lang="en-US" sz="800" b="0" i="0" kern="1200" baseline="30000">
                        <a:solidFill>
                          <a:schemeClr val="tx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Placebo​</a:t>
                      </a:r>
                      <a:br>
                        <a:rPr lang="en-US" sz="800" b="0" kern="1200">
                          <a:solidFill>
                            <a:schemeClr val="bg1"/>
                          </a:solidFill>
                          <a:effectLst/>
                          <a:latin typeface="+mn-lt"/>
                        </a:rPr>
                      </a:br>
                      <a:r>
                        <a:rPr lang="en-US" sz="800" b="0" kern="1200">
                          <a:solidFill>
                            <a:schemeClr val="bg1"/>
                          </a:solidFill>
                          <a:effectLst/>
                          <a:latin typeface="+mn-lt"/>
                        </a:rPr>
                        <a:t>n (%)​</a:t>
                      </a:r>
                      <a:br>
                        <a:rPr lang="en-US" sz="800" b="0" kern="1200">
                          <a:solidFill>
                            <a:schemeClr val="bg1"/>
                          </a:solidFill>
                          <a:effectLst/>
                          <a:latin typeface="+mn-lt"/>
                        </a:rPr>
                      </a:br>
                      <a:r>
                        <a:rPr lang="en-US" sz="800" b="0" kern="1200">
                          <a:solidFill>
                            <a:schemeClr val="bg1"/>
                          </a:solidFill>
                          <a:effectLst/>
                          <a:latin typeface="+mn-lt"/>
                        </a:rPr>
                        <a:t>(n=1,342)​</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5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Asundexian​</a:t>
                      </a:r>
                      <a:br>
                        <a:rPr lang="en-US" sz="800" b="0" kern="1200">
                          <a:solidFill>
                            <a:srgbClr val="FFFFFF"/>
                          </a:solidFill>
                          <a:effectLst/>
                          <a:latin typeface="+mn-lt"/>
                        </a:rPr>
                      </a:br>
                      <a:r>
                        <a:rPr lang="en-US" sz="800" b="0" kern="1200">
                          <a:solidFill>
                            <a:schemeClr val="bg1"/>
                          </a:solidFill>
                          <a:effectLst/>
                          <a:latin typeface="+mn-lt"/>
                        </a:rPr>
                        <a:t>n (%)​</a:t>
                      </a:r>
                      <a:br>
                        <a:rPr lang="en-US" sz="800" b="0" kern="1200">
                          <a:solidFill>
                            <a:srgbClr val="FFFFFF"/>
                          </a:solidFill>
                          <a:effectLst/>
                          <a:latin typeface="+mn-lt"/>
                        </a:rPr>
                      </a:br>
                      <a:r>
                        <a:rPr lang="en-US" sz="800" b="0" kern="1200">
                          <a:solidFill>
                            <a:schemeClr val="bg1"/>
                          </a:solidFill>
                          <a:effectLst/>
                          <a:latin typeface="+mn-lt"/>
                        </a:rPr>
                        <a:t>(n=1,280)​</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Asundexian vs Placebo HR (95% CI)</a:t>
                      </a:r>
                      <a:r>
                        <a:rPr lang="en-US" sz="800" b="0" kern="1200" baseline="0">
                          <a:solidFill>
                            <a:schemeClr val="tx1"/>
                          </a:solidFill>
                          <a:effectLst/>
                          <a:latin typeface="+mn-lt"/>
                        </a:rPr>
                        <a:t>*</a:t>
                      </a:r>
                      <a:endParaRPr lang="en-US" sz="800" b="0" i="0" kern="1200" baseline="30000">
                        <a:solidFill>
                          <a:schemeClr val="tx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Placebo​</a:t>
                      </a:r>
                      <a:br>
                        <a:rPr lang="en-US" sz="800" b="0" kern="1200">
                          <a:solidFill>
                            <a:schemeClr val="bg1"/>
                          </a:solidFill>
                          <a:effectLst/>
                          <a:latin typeface="+mn-lt"/>
                        </a:rPr>
                      </a:br>
                      <a:r>
                        <a:rPr lang="en-US" sz="800" b="0" kern="1200">
                          <a:solidFill>
                            <a:schemeClr val="bg1"/>
                          </a:solidFill>
                          <a:effectLst/>
                          <a:latin typeface="+mn-lt"/>
                        </a:rPr>
                        <a:t>n (%)​</a:t>
                      </a:r>
                      <a:br>
                        <a:rPr lang="en-US" sz="800" b="0" kern="1200">
                          <a:solidFill>
                            <a:schemeClr val="bg1"/>
                          </a:solidFill>
                          <a:effectLst/>
                          <a:latin typeface="+mn-lt"/>
                        </a:rPr>
                      </a:br>
                      <a:r>
                        <a:rPr lang="en-US" sz="800" b="0" kern="1200">
                          <a:solidFill>
                            <a:schemeClr val="bg1"/>
                          </a:solidFill>
                          <a:effectLst/>
                          <a:latin typeface="+mn-lt"/>
                        </a:rPr>
                        <a:t>(n=1,705​)</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lumMod val="5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bg1"/>
                          </a:solidFill>
                          <a:effectLst/>
                          <a:latin typeface="+mn-lt"/>
                        </a:rPr>
                        <a:t>Asundexian​</a:t>
                      </a:r>
                      <a:br>
                        <a:rPr lang="en-US" sz="800" b="0" kern="1200">
                          <a:solidFill>
                            <a:srgbClr val="FFFFFF"/>
                          </a:solidFill>
                          <a:effectLst/>
                          <a:latin typeface="+mn-lt"/>
                        </a:rPr>
                      </a:br>
                      <a:r>
                        <a:rPr lang="en-US" sz="800" b="0" kern="1200">
                          <a:solidFill>
                            <a:schemeClr val="bg1"/>
                          </a:solidFill>
                          <a:effectLst/>
                          <a:latin typeface="+mn-lt"/>
                        </a:rPr>
                        <a:t>n (%)​</a:t>
                      </a:r>
                      <a:br>
                        <a:rPr lang="en-US" sz="800" b="0" kern="1200">
                          <a:solidFill>
                            <a:srgbClr val="FFFFFF"/>
                          </a:solidFill>
                          <a:effectLst/>
                          <a:latin typeface="+mn-lt"/>
                        </a:rPr>
                      </a:br>
                      <a:r>
                        <a:rPr lang="en-US" sz="800" b="0" kern="1200">
                          <a:solidFill>
                            <a:schemeClr val="bg1"/>
                          </a:solidFill>
                          <a:effectLst/>
                          <a:latin typeface="+mn-lt"/>
                        </a:rPr>
                        <a:t>(n=1,777)​</a:t>
                      </a:r>
                      <a:endParaRPr lang="en-US" sz="800" b="0" i="0" kern="1200">
                        <a:solidFill>
                          <a:schemeClr val="bg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Asundexian vs Placebo HR (95% CI)</a:t>
                      </a:r>
                      <a:r>
                        <a:rPr lang="en-US" sz="800" b="0" kern="1200" baseline="0">
                          <a:solidFill>
                            <a:schemeClr val="tx1"/>
                          </a:solidFill>
                          <a:effectLst/>
                          <a:latin typeface="+mn-lt"/>
                        </a:rPr>
                        <a:t>*</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Inter. </a:t>
                      </a:r>
                      <a:br>
                        <a:rPr lang="en-US" sz="800" b="0" kern="1200">
                          <a:solidFill>
                            <a:srgbClr val="000000"/>
                          </a:solidFill>
                          <a:effectLst/>
                          <a:latin typeface="+mn-lt"/>
                        </a:rPr>
                      </a:br>
                      <a:r>
                        <a:rPr lang="en-US" sz="800" b="0" kern="1200">
                          <a:solidFill>
                            <a:schemeClr val="tx1"/>
                          </a:solidFill>
                          <a:effectLst/>
                          <a:latin typeface="+mn-lt"/>
                        </a:rPr>
                        <a:t>p-value​</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ap="flat" cmpd="sng" algn="ctr">
                      <a:solidFill>
                        <a:schemeClr val="bg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518781476"/>
                  </a:ext>
                </a:extLst>
              </a:tr>
              <a:tr h="670560">
                <a:tc>
                  <a:txBody>
                    <a:bodyPr/>
                    <a:lstStyle/>
                    <a:p>
                      <a:pPr marL="0" lvl="1" algn="l"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Primary Safety endpoint: ISTH major bleeding​</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mpd="sng">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44 (1.8)​</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53 (2.1)​</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rPr>
                        <a:t>1.20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rPr>
                        <a:t>(0.80–1.79)</a:t>
                      </a:r>
                      <a:r>
                        <a:rPr lang="en-US" sz="800" b="0" kern="1200">
                          <a:solidFill>
                            <a:srgbClr val="C00000"/>
                          </a:solidFill>
                          <a:effectLst/>
                          <a:latin typeface="+mn-lt"/>
                        </a:rPr>
                        <a:t>​</a:t>
                      </a:r>
                      <a:endParaRPr lang="en-US" sz="800" b="0" i="0" kern="1200">
                        <a:solidFill>
                          <a:srgbClr val="C00000"/>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30 (2.2)​</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23 (1.8)​</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0.82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(0.48–1.42)​</a:t>
                      </a: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25 (1.5)​</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29 (1.6)​</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1.11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(0.65–1.90)​</a:t>
                      </a:r>
                    </a:p>
                  </a:txBody>
                  <a:tcPr marL="68580" marR="68580" marT="91440" marB="91440"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0.52​</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w="12700" cmpd="sng">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89910680"/>
                  </a:ext>
                </a:extLst>
              </a:tr>
              <a:tr h="670560">
                <a:tc>
                  <a:txBody>
                    <a:bodyPr/>
                    <a:lstStyle/>
                    <a:p>
                      <a:pPr marL="0" lvl="1" algn="l"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Symptomatic ICH</a:t>
                      </a:r>
                      <a:br>
                        <a:rPr lang="en-US" sz="800" b="0" kern="1200">
                          <a:solidFill>
                            <a:srgbClr val="000000"/>
                          </a:solidFill>
                          <a:effectLst/>
                          <a:latin typeface="+mn-lt"/>
                        </a:rPr>
                      </a:br>
                      <a:r>
                        <a:rPr lang="en-US" sz="800" b="0" kern="1200">
                          <a:solidFill>
                            <a:schemeClr val="tx1"/>
                          </a:solidFill>
                          <a:effectLst/>
                          <a:latin typeface="+mn-lt"/>
                        </a:rPr>
                        <a:t>(including intracerebral hemorrhage)​</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mpd="sng">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12 (0.5)​</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14 (0.6)​</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1.17 ​</a:t>
                      </a:r>
                    </a:p>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(0.54–2.54)​</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12 (0.9)​</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13 (1.0)​</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1.19 ​</a:t>
                      </a:r>
                    </a:p>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(0.54–2.60)​</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9 (0.5)​</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9 (0.5)​</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0.95 ​</a:t>
                      </a:r>
                    </a:p>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(0.38–2.40)​</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0.93​</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676155"/>
                  </a:ext>
                </a:extLst>
              </a:tr>
              <a:tr h="670560">
                <a:tc>
                  <a:txBody>
                    <a:bodyPr/>
                    <a:lstStyle/>
                    <a:p>
                      <a:pPr marL="0" lvl="1" algn="l"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Hemorrhagic stroke​</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w="12700" cmpd="sng">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5 (0.2)​</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4 (0.2)​</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0.80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(0.21–2.98)​</a:t>
                      </a: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8 (0.6)​</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6 (0.5)​</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0.82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(0.28–2.37)​</a:t>
                      </a: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5 (0.3)​</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2 (0.1)​​</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0.38 ​</a:t>
                      </a:r>
                    </a:p>
                    <a:p>
                      <a:pPr marL="0" lvl="1" algn="ctr" defTabSz="914400" rtl="0" eaLnBrk="1" fontAlgn="base" latinLnBrk="0" hangingPunct="1">
                        <a:lnSpc>
                          <a:spcPct val="100000"/>
                        </a:lnSpc>
                        <a:spcBef>
                          <a:spcPts val="0"/>
                        </a:spcBef>
                        <a:spcAft>
                          <a:spcPts val="0"/>
                        </a:spcAft>
                        <a:buNone/>
                      </a:pPr>
                      <a:r>
                        <a:rPr lang="en-US" sz="800" b="0" kern="1200">
                          <a:solidFill>
                            <a:schemeClr val="accent6"/>
                          </a:solidFill>
                          <a:effectLst/>
                          <a:latin typeface="+mn-lt"/>
                          <a:ea typeface="+mn-ea"/>
                          <a:cs typeface="+mn-cs"/>
                        </a:rPr>
                        <a:t>(0.07–1.98)​</a:t>
                      </a:r>
                    </a:p>
                  </a:txBody>
                  <a:tcPr marL="68580" marR="68580" marT="91440" marB="91440"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lvl="1" algn="ctr" defTabSz="914400" rtl="0" eaLnBrk="1" fontAlgn="base" latinLnBrk="0" hangingPunct="1">
                        <a:lnSpc>
                          <a:spcPct val="100000"/>
                        </a:lnSpc>
                        <a:spcBef>
                          <a:spcPts val="0"/>
                        </a:spcBef>
                        <a:spcAft>
                          <a:spcPts val="0"/>
                        </a:spcAft>
                        <a:buNone/>
                      </a:pPr>
                      <a:r>
                        <a:rPr lang="en-US" sz="800" b="0" kern="1200">
                          <a:solidFill>
                            <a:schemeClr val="tx1"/>
                          </a:solidFill>
                          <a:effectLst/>
                          <a:latin typeface="+mn-lt"/>
                        </a:rPr>
                        <a:t>0.72​</a:t>
                      </a:r>
                      <a:endParaRPr lang="en-US" sz="800" b="0" i="0" kern="1200">
                        <a:solidFill>
                          <a:schemeClr val="tx1"/>
                        </a:solidFill>
                        <a:effectLst/>
                        <a:latin typeface="+mn-lt"/>
                        <a:ea typeface="+mn-ea"/>
                        <a:cs typeface="Arial" panose="020B0604020202020204" pitchFamily="34" charset="0"/>
                      </a:endParaRPr>
                    </a:p>
                  </a:txBody>
                  <a:tcPr marL="68580" marR="68580" marT="91440" marB="91440" anchor="ctr">
                    <a:lnL>
                      <a:noFill/>
                    </a:lnL>
                    <a:lnR w="12700" cmpd="sng">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48995677"/>
                  </a:ext>
                </a:extLst>
              </a:tr>
            </a:tbl>
          </a:graphicData>
        </a:graphic>
      </p:graphicFrame>
    </p:spTree>
    <p:extLst>
      <p:ext uri="{BB962C8B-B14F-4D97-AF65-F5344CB8AC3E}">
        <p14:creationId xmlns:p14="http://schemas.microsoft.com/office/powerpoint/2010/main" val="26984122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95968-A519-0CDA-D926-0DD8D6B446A9}"/>
              </a:ext>
            </a:extLst>
          </p:cNvPr>
          <p:cNvSpPr>
            <a:spLocks noGrp="1"/>
          </p:cNvSpPr>
          <p:nvPr>
            <p:ph type="title"/>
          </p:nvPr>
        </p:nvSpPr>
        <p:spPr>
          <a:xfrm>
            <a:off x="360363" y="236538"/>
            <a:ext cx="8424862" cy="782535"/>
          </a:xfrm>
        </p:spPr>
        <p:txBody>
          <a:bodyPr anchor="t"/>
          <a:lstStyle/>
          <a:p>
            <a:r>
              <a:rPr lang="en-US"/>
              <a:t>Participants receiving </a:t>
            </a:r>
            <a:r>
              <a:rPr lang="en-US" err="1"/>
              <a:t>asundexian</a:t>
            </a:r>
            <a:r>
              <a:rPr lang="en-US"/>
              <a:t> 50 mg once daily, in combination with antiplatelet therapy, experienced lower rates of recurrent ischemic stroke without an increase in major bleeding</a:t>
            </a:r>
          </a:p>
        </p:txBody>
      </p:sp>
      <p:sp>
        <p:nvSpPr>
          <p:cNvPr id="3" name="Text Placeholder 2">
            <a:extLst>
              <a:ext uri="{FF2B5EF4-FFF2-40B4-BE49-F238E27FC236}">
                <a16:creationId xmlns:a16="http://schemas.microsoft.com/office/drawing/2014/main" id="{3C49706B-DD0A-BBEB-996B-29E5340FDCF3}"/>
              </a:ext>
            </a:extLst>
          </p:cNvPr>
          <p:cNvSpPr>
            <a:spLocks noGrp="1"/>
          </p:cNvSpPr>
          <p:nvPr>
            <p:ph type="body" sz="quarter" idx="14"/>
          </p:nvPr>
        </p:nvSpPr>
        <p:spPr>
          <a:xfrm>
            <a:off x="359569" y="4639855"/>
            <a:ext cx="8424000" cy="87716"/>
          </a:xfrm>
        </p:spPr>
        <p:txBody>
          <a:bodyPr>
            <a:noAutofit/>
          </a:bodyPr>
          <a:lstStyle/>
          <a:p>
            <a:br>
              <a:rPr lang="en-US" dirty="0">
                <a:solidFill>
                  <a:schemeClr val="accent2"/>
                </a:solidFill>
              </a:rPr>
            </a:br>
            <a:r>
              <a:rPr lang="en-US" dirty="0">
                <a:solidFill>
                  <a:schemeClr val="accent2"/>
                </a:solidFill>
              </a:rPr>
              <a:t>CI, confidence interval; FXIa, activated Factor XI; HR, hazard ratio; ISTH, International Society on Thrombosis and Hemostasis. </a:t>
            </a:r>
            <a:br>
              <a:rPr lang="en-US" dirty="0">
                <a:solidFill>
                  <a:schemeClr val="accent2"/>
                </a:solidFill>
              </a:rPr>
            </a:br>
            <a:r>
              <a:rPr lang="en-US" dirty="0">
                <a:solidFill>
                  <a:schemeClr val="accent2"/>
                </a:solidFill>
              </a:rPr>
              <a:t>1. </a:t>
            </a:r>
            <a:r>
              <a:rPr lang="en-GB" dirty="0">
                <a:solidFill>
                  <a:schemeClr val="accent2"/>
                </a:solidFill>
              </a:rPr>
              <a:t>Sharma M, et al. N Engl J Med 2026;394:1467–79. DOI: 10.1056/NEJMoa2513880</a:t>
            </a:r>
            <a:r>
              <a:rPr lang="en-US" dirty="0">
                <a:solidFill>
                  <a:schemeClr val="accent2"/>
                </a:solidFill>
              </a:rPr>
              <a:t>; 2. Bayer Global. November 23, 2025. Available at: </a:t>
            </a:r>
            <a:r>
              <a:rPr lang="en-US" dirty="0">
                <a:solidFill>
                  <a:schemeClr val="accent2"/>
                </a:solidFill>
                <a:hlinkClick r:id="rId3">
                  <a:extLst>
                    <a:ext uri="{A12FA001-AC4F-418D-AE19-62706E023703}">
                      <ahyp:hlinkClr xmlns:ahyp="http://schemas.microsoft.com/office/drawing/2018/hyperlinkcolor" val="tx"/>
                    </a:ext>
                  </a:extLst>
                </a:hlinkClick>
              </a:rPr>
              <a:t>https://www.bayer.com/media/en-us/bayers-asundexian-met-primary-efficacy-and-safety-endpoints-in-landmark-phase-iii-oceanic-stroke-study-in-secondary-stroke-prevention/</a:t>
            </a:r>
            <a:r>
              <a:rPr lang="en-US" dirty="0">
                <a:solidFill>
                  <a:schemeClr val="accent2"/>
                </a:solidFill>
              </a:rPr>
              <a:t>. Accessed January 2026.</a:t>
            </a:r>
            <a:br>
              <a:rPr lang="en-US" dirty="0">
                <a:solidFill>
                  <a:schemeClr val="accent2"/>
                </a:solidFill>
              </a:rPr>
            </a:br>
            <a:r>
              <a:rPr lang="en-US" dirty="0">
                <a:solidFill>
                  <a:schemeClr val="accent2"/>
                </a:solidFill>
              </a:rPr>
              <a:t>3.</a:t>
            </a:r>
            <a:r>
              <a:rPr lang="en-GB" dirty="0">
                <a:solidFill>
                  <a:schemeClr val="accent2"/>
                </a:solidFill>
              </a:rPr>
              <a:t> </a:t>
            </a:r>
            <a:r>
              <a:rPr lang="en-GB" dirty="0" err="1">
                <a:solidFill>
                  <a:schemeClr val="accent2"/>
                </a:solidFill>
              </a:rPr>
              <a:t>Shoamanesh</a:t>
            </a:r>
            <a:r>
              <a:rPr lang="en-GB" dirty="0">
                <a:solidFill>
                  <a:schemeClr val="accent2"/>
                </a:solidFill>
              </a:rPr>
              <a:t> A, et al. Lancet. 2022;400:997–1007.</a:t>
            </a:r>
            <a:r>
              <a:rPr lang="en-US" dirty="0">
                <a:solidFill>
                  <a:schemeClr val="accent2"/>
                </a:solidFill>
              </a:rPr>
              <a:t> </a:t>
            </a:r>
          </a:p>
        </p:txBody>
      </p:sp>
      <p:sp>
        <p:nvSpPr>
          <p:cNvPr id="32" name="Rectangle 31">
            <a:extLst>
              <a:ext uri="{FF2B5EF4-FFF2-40B4-BE49-F238E27FC236}">
                <a16:creationId xmlns:a16="http://schemas.microsoft.com/office/drawing/2014/main" id="{F3764B4B-5478-337C-0739-CC9ED13A6A1F}"/>
              </a:ext>
            </a:extLst>
          </p:cNvPr>
          <p:cNvSpPr/>
          <p:nvPr/>
        </p:nvSpPr>
        <p:spPr>
          <a:xfrm>
            <a:off x="581026" y="1216982"/>
            <a:ext cx="8202544" cy="4572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pPr>
              <a:spcBef>
                <a:spcPts val="0"/>
              </a:spcBef>
            </a:pPr>
            <a:r>
              <a:rPr lang="en-US" sz="1000" err="1">
                <a:solidFill>
                  <a:schemeClr val="tx1"/>
                </a:solidFill>
                <a:latin typeface="Arial"/>
                <a:cs typeface="Arial"/>
              </a:rPr>
              <a:t>Asundexian</a:t>
            </a:r>
            <a:r>
              <a:rPr lang="en-US" sz="1000">
                <a:solidFill>
                  <a:schemeClr val="tx1"/>
                </a:solidFill>
                <a:latin typeface="Arial"/>
                <a:cs typeface="Arial"/>
              </a:rPr>
              <a:t> 50 mg significantly reduced ischemic stroke by 26% (HR: 0.74, 95% CI: 0.65–0.84, p&lt;0.001);</a:t>
            </a:r>
          </a:p>
          <a:p>
            <a:pPr>
              <a:spcBef>
                <a:spcPts val="0"/>
              </a:spcBef>
            </a:pPr>
            <a:r>
              <a:rPr lang="en-US" sz="1000">
                <a:solidFill>
                  <a:schemeClr val="tx1"/>
                </a:solidFill>
                <a:latin typeface="Arial"/>
                <a:cs typeface="Arial"/>
              </a:rPr>
              <a:t>This effect was observed </a:t>
            </a:r>
            <a:r>
              <a:rPr lang="en-US" sz="1000" b="1">
                <a:solidFill>
                  <a:schemeClr val="accent3"/>
                </a:solidFill>
                <a:latin typeface="Arial"/>
                <a:cs typeface="Arial"/>
              </a:rPr>
              <a:t>early</a:t>
            </a:r>
            <a:r>
              <a:rPr lang="en-US" sz="1000">
                <a:solidFill>
                  <a:schemeClr val="accent2"/>
                </a:solidFill>
                <a:latin typeface="Arial"/>
                <a:cs typeface="Arial"/>
              </a:rPr>
              <a:t> </a:t>
            </a:r>
            <a:r>
              <a:rPr lang="en-US" sz="1000">
                <a:solidFill>
                  <a:schemeClr val="tx1"/>
                </a:solidFill>
                <a:latin typeface="Arial"/>
                <a:cs typeface="Arial"/>
              </a:rPr>
              <a:t>and</a:t>
            </a:r>
            <a:r>
              <a:rPr lang="en-US" sz="1000">
                <a:solidFill>
                  <a:schemeClr val="accent2"/>
                </a:solidFill>
                <a:latin typeface="Arial"/>
                <a:cs typeface="Arial"/>
              </a:rPr>
              <a:t> </a:t>
            </a:r>
            <a:r>
              <a:rPr lang="en-US" sz="1000" b="1">
                <a:solidFill>
                  <a:schemeClr val="accent3"/>
                </a:solidFill>
                <a:latin typeface="Arial"/>
                <a:cs typeface="Arial"/>
              </a:rPr>
              <a:t>sustained</a:t>
            </a:r>
            <a:r>
              <a:rPr lang="en-US" sz="1000">
                <a:solidFill>
                  <a:schemeClr val="accent2"/>
                </a:solidFill>
                <a:latin typeface="Arial"/>
                <a:cs typeface="Arial"/>
              </a:rPr>
              <a:t> </a:t>
            </a:r>
            <a:r>
              <a:rPr lang="en-US" sz="1000">
                <a:solidFill>
                  <a:schemeClr val="tx1"/>
                </a:solidFill>
                <a:latin typeface="Arial"/>
                <a:cs typeface="Arial"/>
              </a:rPr>
              <a:t>over time</a:t>
            </a:r>
            <a:r>
              <a:rPr lang="en-US" sz="1000" baseline="30000">
                <a:solidFill>
                  <a:schemeClr val="tx1"/>
                </a:solidFill>
                <a:latin typeface="Arial"/>
                <a:cs typeface="Arial"/>
              </a:rPr>
              <a:t>1,2</a:t>
            </a:r>
            <a:endParaRPr lang="en-US" sz="1000">
              <a:solidFill>
                <a:schemeClr val="tx1"/>
              </a:solidFill>
              <a:latin typeface="Arial"/>
              <a:cs typeface="Arial"/>
            </a:endParaRPr>
          </a:p>
        </p:txBody>
      </p:sp>
      <p:grpSp>
        <p:nvGrpSpPr>
          <p:cNvPr id="29" name="Group 28">
            <a:extLst>
              <a:ext uri="{FF2B5EF4-FFF2-40B4-BE49-F238E27FC236}">
                <a16:creationId xmlns:a16="http://schemas.microsoft.com/office/drawing/2014/main" id="{99814155-0EC6-514C-F9DE-D7629EA2415D}"/>
              </a:ext>
            </a:extLst>
          </p:cNvPr>
          <p:cNvGrpSpPr/>
          <p:nvPr/>
        </p:nvGrpSpPr>
        <p:grpSpPr>
          <a:xfrm>
            <a:off x="360363" y="1205199"/>
            <a:ext cx="480767" cy="480767"/>
            <a:chOff x="360363" y="1226463"/>
            <a:chExt cx="480767" cy="480767"/>
          </a:xfrm>
        </p:grpSpPr>
        <p:sp>
          <p:nvSpPr>
            <p:cNvPr id="5" name="Oval 4">
              <a:extLst>
                <a:ext uri="{FF2B5EF4-FFF2-40B4-BE49-F238E27FC236}">
                  <a16:creationId xmlns:a16="http://schemas.microsoft.com/office/drawing/2014/main" id="{25EF5280-4A7D-3C31-F826-AE015AEA07A8}"/>
                </a:ext>
              </a:extLst>
            </p:cNvPr>
            <p:cNvSpPr/>
            <p:nvPr/>
          </p:nvSpPr>
          <p:spPr>
            <a:xfrm>
              <a:off x="360363" y="1226463"/>
              <a:ext cx="480767" cy="48076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err="1">
                <a:solidFill>
                  <a:schemeClr val="bg1"/>
                </a:solidFill>
              </a:endParaRPr>
            </a:p>
          </p:txBody>
        </p:sp>
        <p:pic>
          <p:nvPicPr>
            <p:cNvPr id="11" name="Graphic 10">
              <a:extLst>
                <a:ext uri="{FF2B5EF4-FFF2-40B4-BE49-F238E27FC236}">
                  <a16:creationId xmlns:a16="http://schemas.microsoft.com/office/drawing/2014/main" id="{5ECF5293-55A6-18DE-696C-C5AE9EFE217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0800000">
              <a:off x="445298" y="1329686"/>
              <a:ext cx="274320" cy="274320"/>
            </a:xfrm>
            <a:prstGeom prst="rect">
              <a:avLst/>
            </a:prstGeom>
          </p:spPr>
        </p:pic>
      </p:grpSp>
      <p:sp>
        <p:nvSpPr>
          <p:cNvPr id="33" name="Rectangle 32">
            <a:extLst>
              <a:ext uri="{FF2B5EF4-FFF2-40B4-BE49-F238E27FC236}">
                <a16:creationId xmlns:a16="http://schemas.microsoft.com/office/drawing/2014/main" id="{DDD8F457-81B6-C665-986A-AE1C4C845EA6}"/>
              </a:ext>
            </a:extLst>
          </p:cNvPr>
          <p:cNvSpPr/>
          <p:nvPr/>
        </p:nvSpPr>
        <p:spPr>
          <a:xfrm>
            <a:off x="581026" y="2499028"/>
            <a:ext cx="8202544" cy="4572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sz="1000">
                <a:solidFill>
                  <a:schemeClr val="tx1"/>
                </a:solidFill>
                <a:latin typeface="Arial"/>
                <a:cs typeface="Arial"/>
              </a:rPr>
              <a:t>With </a:t>
            </a:r>
            <a:r>
              <a:rPr lang="en-US" sz="1000" err="1">
                <a:solidFill>
                  <a:schemeClr val="tx1"/>
                </a:solidFill>
                <a:latin typeface="Arial"/>
                <a:cs typeface="Arial"/>
              </a:rPr>
              <a:t>asundexian</a:t>
            </a:r>
            <a:r>
              <a:rPr lang="en-US" sz="1000">
                <a:solidFill>
                  <a:schemeClr val="tx1"/>
                </a:solidFill>
                <a:latin typeface="Arial"/>
                <a:cs typeface="Arial"/>
              </a:rPr>
              <a:t> there was </a:t>
            </a:r>
            <a:r>
              <a:rPr lang="en-US" sz="1000" b="1">
                <a:solidFill>
                  <a:schemeClr val="accent3"/>
                </a:solidFill>
                <a:latin typeface="Arial"/>
                <a:cs typeface="Arial"/>
              </a:rPr>
              <a:t>no significant increase </a:t>
            </a:r>
            <a:r>
              <a:rPr lang="en-US" sz="1000">
                <a:solidFill>
                  <a:schemeClr val="tx1"/>
                </a:solidFill>
                <a:latin typeface="Arial"/>
                <a:cs typeface="Arial"/>
              </a:rPr>
              <a:t>in the risk of </a:t>
            </a:r>
            <a:r>
              <a:rPr lang="en-US" sz="1000" b="1">
                <a:solidFill>
                  <a:schemeClr val="accent3"/>
                </a:solidFill>
                <a:latin typeface="Arial"/>
                <a:cs typeface="Arial"/>
              </a:rPr>
              <a:t>ISTH major bleeding</a:t>
            </a:r>
            <a:r>
              <a:rPr lang="en-US" sz="1000">
                <a:solidFill>
                  <a:schemeClr val="accent2"/>
                </a:solidFill>
                <a:latin typeface="Arial"/>
                <a:cs typeface="Arial"/>
              </a:rPr>
              <a:t>. </a:t>
            </a:r>
            <a:br>
              <a:rPr lang="en-US" sz="1000">
                <a:solidFill>
                  <a:schemeClr val="accent2"/>
                </a:solidFill>
                <a:latin typeface="Arial" panose="020B0604020202020204" pitchFamily="34" charset="0"/>
              </a:rPr>
            </a:br>
            <a:r>
              <a:rPr lang="en-US" sz="1000">
                <a:solidFill>
                  <a:schemeClr val="tx1"/>
                </a:solidFill>
                <a:latin typeface="Arial"/>
                <a:cs typeface="Arial"/>
              </a:rPr>
              <a:t>The rates of bleeding were </a:t>
            </a:r>
            <a:r>
              <a:rPr lang="en-US" sz="1000" b="1">
                <a:solidFill>
                  <a:schemeClr val="tx1"/>
                </a:solidFill>
                <a:latin typeface="Arial"/>
                <a:cs typeface="Arial"/>
              </a:rPr>
              <a:t>similar</a:t>
            </a:r>
            <a:r>
              <a:rPr lang="en-US" sz="1000">
                <a:solidFill>
                  <a:schemeClr val="tx1"/>
                </a:solidFill>
                <a:latin typeface="Arial"/>
                <a:cs typeface="Arial"/>
              </a:rPr>
              <a:t> across all secondary safety endpoints versus placebo</a:t>
            </a:r>
            <a:r>
              <a:rPr lang="en-US" sz="1000" baseline="30000">
                <a:solidFill>
                  <a:schemeClr val="tx1"/>
                </a:solidFill>
                <a:latin typeface="Arial"/>
                <a:cs typeface="Arial"/>
              </a:rPr>
              <a:t>1,2</a:t>
            </a:r>
          </a:p>
        </p:txBody>
      </p:sp>
      <p:grpSp>
        <p:nvGrpSpPr>
          <p:cNvPr id="26" name="Group 25">
            <a:extLst>
              <a:ext uri="{FF2B5EF4-FFF2-40B4-BE49-F238E27FC236}">
                <a16:creationId xmlns:a16="http://schemas.microsoft.com/office/drawing/2014/main" id="{F64FE3B6-0919-1250-1039-CA4103F1D281}"/>
              </a:ext>
            </a:extLst>
          </p:cNvPr>
          <p:cNvGrpSpPr/>
          <p:nvPr/>
        </p:nvGrpSpPr>
        <p:grpSpPr>
          <a:xfrm>
            <a:off x="360363" y="2487245"/>
            <a:ext cx="480767" cy="480767"/>
            <a:chOff x="360363" y="2517936"/>
            <a:chExt cx="480767" cy="480767"/>
          </a:xfrm>
        </p:grpSpPr>
        <p:sp>
          <p:nvSpPr>
            <p:cNvPr id="7" name="Oval 6">
              <a:extLst>
                <a:ext uri="{FF2B5EF4-FFF2-40B4-BE49-F238E27FC236}">
                  <a16:creationId xmlns:a16="http://schemas.microsoft.com/office/drawing/2014/main" id="{D7CAAF8A-F780-D372-DFF4-7CA60C866548}"/>
                </a:ext>
              </a:extLst>
            </p:cNvPr>
            <p:cNvSpPr/>
            <p:nvPr/>
          </p:nvSpPr>
          <p:spPr>
            <a:xfrm>
              <a:off x="360363" y="2517936"/>
              <a:ext cx="480767" cy="480767"/>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err="1">
                <a:solidFill>
                  <a:schemeClr val="bg1"/>
                </a:solidFill>
              </a:endParaRPr>
            </a:p>
          </p:txBody>
        </p:sp>
        <p:pic>
          <p:nvPicPr>
            <p:cNvPr id="13" name="Graphic 12">
              <a:extLst>
                <a:ext uri="{FF2B5EF4-FFF2-40B4-BE49-F238E27FC236}">
                  <a16:creationId xmlns:a16="http://schemas.microsoft.com/office/drawing/2014/main" id="{19E177B0-EBDE-F2B5-167D-EF19E53C32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6" y="2621159"/>
              <a:ext cx="274320" cy="274320"/>
            </a:xfrm>
            <a:prstGeom prst="rect">
              <a:avLst/>
            </a:prstGeom>
          </p:spPr>
        </p:pic>
      </p:grpSp>
      <p:sp>
        <p:nvSpPr>
          <p:cNvPr id="4" name="Rectangle 3">
            <a:extLst>
              <a:ext uri="{FF2B5EF4-FFF2-40B4-BE49-F238E27FC236}">
                <a16:creationId xmlns:a16="http://schemas.microsoft.com/office/drawing/2014/main" id="{CCCAEDBD-0AEA-C051-B89C-2DC6A1C667A8}"/>
              </a:ext>
            </a:extLst>
          </p:cNvPr>
          <p:cNvSpPr/>
          <p:nvPr/>
        </p:nvSpPr>
        <p:spPr>
          <a:xfrm>
            <a:off x="581026" y="1858005"/>
            <a:ext cx="8202544" cy="4572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rtlCol="0" anchor="ctr"/>
          <a:lstStyle/>
          <a:p>
            <a:pPr>
              <a:spcBef>
                <a:spcPts val="0"/>
              </a:spcBef>
            </a:pPr>
            <a:r>
              <a:rPr lang="en-US" sz="1000">
                <a:solidFill>
                  <a:schemeClr val="tx1"/>
                </a:solidFill>
                <a:latin typeface="Arial" panose="020B0604020202020204" pitchFamily="34" charset="0"/>
              </a:rPr>
              <a:t>The treatment effect of </a:t>
            </a:r>
            <a:r>
              <a:rPr lang="en-US" sz="1000" err="1">
                <a:solidFill>
                  <a:schemeClr val="tx1"/>
                </a:solidFill>
                <a:latin typeface="Arial" panose="020B0604020202020204" pitchFamily="34" charset="0"/>
              </a:rPr>
              <a:t>asundexian</a:t>
            </a:r>
            <a:r>
              <a:rPr lang="en-US" sz="1000">
                <a:solidFill>
                  <a:schemeClr val="tx1"/>
                </a:solidFill>
                <a:latin typeface="Arial" panose="020B0604020202020204" pitchFamily="34" charset="0"/>
              </a:rPr>
              <a:t> was seen across </a:t>
            </a:r>
            <a:r>
              <a:rPr lang="en-US" sz="1000" b="1">
                <a:solidFill>
                  <a:schemeClr val="accent3"/>
                </a:solidFill>
                <a:latin typeface="Arial" panose="020B0604020202020204" pitchFamily="34" charset="0"/>
              </a:rPr>
              <a:t>all stroke subtypes</a:t>
            </a:r>
            <a:r>
              <a:rPr lang="en-US" sz="1000">
                <a:solidFill>
                  <a:schemeClr val="tx1"/>
                </a:solidFill>
                <a:latin typeface="Arial" panose="020B0604020202020204" pitchFamily="34" charset="0"/>
              </a:rPr>
              <a:t>, across a wide spectrum of stroke</a:t>
            </a:r>
          </a:p>
          <a:p>
            <a:pPr>
              <a:spcBef>
                <a:spcPts val="0"/>
              </a:spcBef>
            </a:pPr>
            <a:r>
              <a:rPr lang="en-US" sz="1000">
                <a:solidFill>
                  <a:schemeClr val="tx1"/>
                </a:solidFill>
                <a:latin typeface="Arial" panose="020B0604020202020204" pitchFamily="34" charset="0"/>
              </a:rPr>
              <a:t>severity, and was</a:t>
            </a:r>
            <a:r>
              <a:rPr lang="en-US" sz="1000">
                <a:solidFill>
                  <a:schemeClr val="accent3"/>
                </a:solidFill>
                <a:latin typeface="Arial" panose="020B0604020202020204" pitchFamily="34" charset="0"/>
              </a:rPr>
              <a:t> </a:t>
            </a:r>
            <a:r>
              <a:rPr lang="en-US" sz="1000" b="1">
                <a:solidFill>
                  <a:schemeClr val="accent3"/>
                </a:solidFill>
                <a:latin typeface="Arial" panose="020B0604020202020204" pitchFamily="34" charset="0"/>
              </a:rPr>
              <a:t>consistent</a:t>
            </a:r>
            <a:r>
              <a:rPr lang="en-US" sz="1000">
                <a:solidFill>
                  <a:schemeClr val="accent3"/>
                </a:solidFill>
                <a:latin typeface="Arial" panose="020B0604020202020204" pitchFamily="34" charset="0"/>
              </a:rPr>
              <a:t> </a:t>
            </a:r>
            <a:r>
              <a:rPr lang="en-US" sz="1000">
                <a:solidFill>
                  <a:schemeClr val="tx1"/>
                </a:solidFill>
                <a:latin typeface="Arial" panose="020B0604020202020204" pitchFamily="34" charset="0"/>
              </a:rPr>
              <a:t>across</a:t>
            </a:r>
            <a:r>
              <a:rPr lang="en-US" sz="1000">
                <a:solidFill>
                  <a:schemeClr val="accent2"/>
                </a:solidFill>
                <a:latin typeface="Arial" panose="020B0604020202020204" pitchFamily="34" charset="0"/>
              </a:rPr>
              <a:t> </a:t>
            </a:r>
            <a:r>
              <a:rPr lang="en-US" sz="1000" b="1">
                <a:solidFill>
                  <a:schemeClr val="accent3"/>
                </a:solidFill>
                <a:latin typeface="Arial" panose="020B0604020202020204" pitchFamily="34" charset="0"/>
              </a:rPr>
              <a:t>prespecified</a:t>
            </a:r>
            <a:r>
              <a:rPr lang="en-US" sz="1000">
                <a:solidFill>
                  <a:schemeClr val="accent2"/>
                </a:solidFill>
                <a:latin typeface="Arial" panose="020B0604020202020204" pitchFamily="34" charset="0"/>
              </a:rPr>
              <a:t> </a:t>
            </a:r>
            <a:r>
              <a:rPr lang="en-US" sz="1000">
                <a:solidFill>
                  <a:schemeClr val="tx1"/>
                </a:solidFill>
                <a:latin typeface="Arial" panose="020B0604020202020204" pitchFamily="34" charset="0"/>
              </a:rPr>
              <a:t>subgroups</a:t>
            </a:r>
            <a:r>
              <a:rPr lang="en-US" sz="1000" baseline="30000">
                <a:solidFill>
                  <a:schemeClr val="tx1"/>
                </a:solidFill>
                <a:latin typeface="Arial" panose="020B0604020202020204" pitchFamily="34" charset="0"/>
              </a:rPr>
              <a:t>1,2</a:t>
            </a:r>
            <a:endParaRPr lang="en-US" sz="1000">
              <a:solidFill>
                <a:schemeClr val="tx1"/>
              </a:solidFill>
              <a:latin typeface="Arial" panose="020B0604020202020204" pitchFamily="34" charset="0"/>
            </a:endParaRPr>
          </a:p>
        </p:txBody>
      </p:sp>
      <p:grpSp>
        <p:nvGrpSpPr>
          <p:cNvPr id="27" name="Group 26">
            <a:extLst>
              <a:ext uri="{FF2B5EF4-FFF2-40B4-BE49-F238E27FC236}">
                <a16:creationId xmlns:a16="http://schemas.microsoft.com/office/drawing/2014/main" id="{5183A875-A229-2354-F477-87C888D752B9}"/>
              </a:ext>
            </a:extLst>
          </p:cNvPr>
          <p:cNvGrpSpPr/>
          <p:nvPr/>
        </p:nvGrpSpPr>
        <p:grpSpPr>
          <a:xfrm>
            <a:off x="360363" y="1846222"/>
            <a:ext cx="480767" cy="480767"/>
            <a:chOff x="360363" y="1881451"/>
            <a:chExt cx="480767" cy="480767"/>
          </a:xfrm>
        </p:grpSpPr>
        <p:sp>
          <p:nvSpPr>
            <p:cNvPr id="6" name="Oval 5">
              <a:extLst>
                <a:ext uri="{FF2B5EF4-FFF2-40B4-BE49-F238E27FC236}">
                  <a16:creationId xmlns:a16="http://schemas.microsoft.com/office/drawing/2014/main" id="{EB94984F-645D-3F26-EC86-FFA5CE8722DF}"/>
                </a:ext>
              </a:extLst>
            </p:cNvPr>
            <p:cNvSpPr/>
            <p:nvPr/>
          </p:nvSpPr>
          <p:spPr>
            <a:xfrm>
              <a:off x="360363" y="1881451"/>
              <a:ext cx="480767" cy="480767"/>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err="1">
                <a:solidFill>
                  <a:schemeClr val="bg1"/>
                </a:solidFill>
              </a:endParaRPr>
            </a:p>
          </p:txBody>
        </p:sp>
        <p:pic>
          <p:nvPicPr>
            <p:cNvPr id="15" name="Graphic 14">
              <a:extLst>
                <a:ext uri="{FF2B5EF4-FFF2-40B4-BE49-F238E27FC236}">
                  <a16:creationId xmlns:a16="http://schemas.microsoft.com/office/drawing/2014/main" id="{6F7C5491-19D3-9757-5A4A-6897EBB6F79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3586" y="1984674"/>
              <a:ext cx="274320" cy="274320"/>
            </a:xfrm>
            <a:prstGeom prst="rect">
              <a:avLst/>
            </a:prstGeom>
          </p:spPr>
        </p:pic>
      </p:grpSp>
      <p:sp>
        <p:nvSpPr>
          <p:cNvPr id="35" name="Rectangle 34">
            <a:extLst>
              <a:ext uri="{FF2B5EF4-FFF2-40B4-BE49-F238E27FC236}">
                <a16:creationId xmlns:a16="http://schemas.microsoft.com/office/drawing/2014/main" id="{21D0EEB9-7049-8A79-9BF0-28C1F00D311F}"/>
              </a:ext>
            </a:extLst>
          </p:cNvPr>
          <p:cNvSpPr/>
          <p:nvPr/>
        </p:nvSpPr>
        <p:spPr>
          <a:xfrm>
            <a:off x="581026" y="3140051"/>
            <a:ext cx="8202544" cy="4572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tIns="45720" rIns="91440" bIns="45720" rtlCol="0" anchor="ctr"/>
          <a:lstStyle/>
          <a:p>
            <a:r>
              <a:rPr lang="en-US" sz="1000">
                <a:solidFill>
                  <a:schemeClr val="tx1"/>
                </a:solidFill>
                <a:latin typeface="Arial"/>
                <a:cs typeface="Arial"/>
              </a:rPr>
              <a:t>These findings are </a:t>
            </a:r>
            <a:r>
              <a:rPr lang="en-US" sz="1000" b="1">
                <a:solidFill>
                  <a:schemeClr val="accent3"/>
                </a:solidFill>
                <a:latin typeface="Arial"/>
                <a:cs typeface="Arial"/>
              </a:rPr>
              <a:t>consistent</a:t>
            </a:r>
            <a:r>
              <a:rPr lang="en-US" sz="1000" b="1">
                <a:solidFill>
                  <a:schemeClr val="accent2"/>
                </a:solidFill>
                <a:latin typeface="Arial"/>
                <a:cs typeface="Arial"/>
              </a:rPr>
              <a:t> </a:t>
            </a:r>
            <a:r>
              <a:rPr lang="en-US" sz="1000">
                <a:solidFill>
                  <a:schemeClr val="tx1"/>
                </a:solidFill>
                <a:latin typeface="Arial"/>
                <a:cs typeface="Arial"/>
              </a:rPr>
              <a:t>with data from epidemiologic, Mendelian randomization studies, </a:t>
            </a:r>
            <a:br>
              <a:rPr lang="en-US" sz="1000">
                <a:solidFill>
                  <a:schemeClr val="tx1"/>
                </a:solidFill>
                <a:latin typeface="Arial" panose="020B0604020202020204" pitchFamily="34" charset="0"/>
              </a:rPr>
            </a:br>
            <a:r>
              <a:rPr lang="en-US" sz="1000">
                <a:solidFill>
                  <a:schemeClr val="tx1"/>
                </a:solidFill>
                <a:latin typeface="Arial"/>
                <a:cs typeface="Arial"/>
              </a:rPr>
              <a:t>and Phase II studies</a:t>
            </a:r>
            <a:r>
              <a:rPr lang="en-US" sz="1000" baseline="30000">
                <a:solidFill>
                  <a:schemeClr val="tx1"/>
                </a:solidFill>
                <a:latin typeface="Arial"/>
                <a:cs typeface="Arial"/>
              </a:rPr>
              <a:t>1–3</a:t>
            </a:r>
            <a:endParaRPr lang="en-US" sz="1000">
              <a:solidFill>
                <a:schemeClr val="tx1"/>
              </a:solidFill>
              <a:latin typeface="Arial"/>
              <a:cs typeface="Arial"/>
            </a:endParaRPr>
          </a:p>
        </p:txBody>
      </p:sp>
      <p:grpSp>
        <p:nvGrpSpPr>
          <p:cNvPr id="24" name="Group 23">
            <a:extLst>
              <a:ext uri="{FF2B5EF4-FFF2-40B4-BE49-F238E27FC236}">
                <a16:creationId xmlns:a16="http://schemas.microsoft.com/office/drawing/2014/main" id="{12204965-CCDC-26FC-FBC4-C0A74CD3C381}"/>
              </a:ext>
            </a:extLst>
          </p:cNvPr>
          <p:cNvGrpSpPr/>
          <p:nvPr/>
        </p:nvGrpSpPr>
        <p:grpSpPr>
          <a:xfrm>
            <a:off x="360363" y="3128268"/>
            <a:ext cx="480767" cy="480767"/>
            <a:chOff x="360363" y="3191427"/>
            <a:chExt cx="480767" cy="480767"/>
          </a:xfrm>
        </p:grpSpPr>
        <p:sp>
          <p:nvSpPr>
            <p:cNvPr id="8" name="Oval 7">
              <a:extLst>
                <a:ext uri="{FF2B5EF4-FFF2-40B4-BE49-F238E27FC236}">
                  <a16:creationId xmlns:a16="http://schemas.microsoft.com/office/drawing/2014/main" id="{E1D0301E-2F87-3438-C18A-926BA45DE54D}"/>
                </a:ext>
              </a:extLst>
            </p:cNvPr>
            <p:cNvSpPr/>
            <p:nvPr/>
          </p:nvSpPr>
          <p:spPr>
            <a:xfrm>
              <a:off x="360363" y="3191427"/>
              <a:ext cx="480767" cy="480767"/>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err="1">
                <a:solidFill>
                  <a:schemeClr val="bg1"/>
                </a:solidFill>
              </a:endParaRPr>
            </a:p>
          </p:txBody>
        </p:sp>
        <p:pic>
          <p:nvPicPr>
            <p:cNvPr id="19" name="Graphic 18">
              <a:extLst>
                <a:ext uri="{FF2B5EF4-FFF2-40B4-BE49-F238E27FC236}">
                  <a16:creationId xmlns:a16="http://schemas.microsoft.com/office/drawing/2014/main" id="{02BA2FB1-B61B-14C4-06BA-E496A5079D3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3586" y="3294650"/>
              <a:ext cx="274320" cy="274320"/>
            </a:xfrm>
            <a:prstGeom prst="rect">
              <a:avLst/>
            </a:prstGeom>
          </p:spPr>
        </p:pic>
      </p:grpSp>
      <p:sp>
        <p:nvSpPr>
          <p:cNvPr id="36" name="Rectangle 35">
            <a:extLst>
              <a:ext uri="{FF2B5EF4-FFF2-40B4-BE49-F238E27FC236}">
                <a16:creationId xmlns:a16="http://schemas.microsoft.com/office/drawing/2014/main" id="{0988384A-0D92-5354-C805-1A6686B13100}"/>
              </a:ext>
            </a:extLst>
          </p:cNvPr>
          <p:cNvSpPr/>
          <p:nvPr/>
        </p:nvSpPr>
        <p:spPr>
          <a:xfrm>
            <a:off x="581026" y="3781074"/>
            <a:ext cx="8202544" cy="457200"/>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5760" rtlCol="0" anchor="ctr"/>
          <a:lstStyle/>
          <a:p>
            <a:r>
              <a:rPr lang="en-US" sz="1000">
                <a:solidFill>
                  <a:schemeClr val="tx1"/>
                </a:solidFill>
                <a:latin typeface="Arial" panose="020B0604020202020204" pitchFamily="34" charset="0"/>
              </a:rPr>
              <a:t>The reduction in ischemic stroke without a significant increase in bleeding seen in OCEANIC-STROKE </a:t>
            </a:r>
            <a:br>
              <a:rPr lang="en-US" sz="1000">
                <a:solidFill>
                  <a:schemeClr val="tx1"/>
                </a:solidFill>
                <a:latin typeface="Arial" panose="020B0604020202020204" pitchFamily="34" charset="0"/>
              </a:rPr>
            </a:br>
            <a:r>
              <a:rPr lang="en-US" sz="1000" b="1">
                <a:solidFill>
                  <a:schemeClr val="accent3"/>
                </a:solidFill>
                <a:latin typeface="Arial" panose="020B0604020202020204" pitchFamily="34" charset="0"/>
              </a:rPr>
              <a:t>validates</a:t>
            </a:r>
            <a:r>
              <a:rPr lang="en-US" sz="1000">
                <a:solidFill>
                  <a:schemeClr val="tx1"/>
                </a:solidFill>
                <a:latin typeface="Arial" panose="020B0604020202020204" pitchFamily="34" charset="0"/>
              </a:rPr>
              <a:t> FXIa as a therapeutic target that uncouples thrombosis from hemostasis</a:t>
            </a:r>
            <a:r>
              <a:rPr lang="en-US" sz="1000" baseline="30000">
                <a:solidFill>
                  <a:schemeClr val="tx1"/>
                </a:solidFill>
                <a:latin typeface="Arial" panose="020B0604020202020204" pitchFamily="34" charset="0"/>
              </a:rPr>
              <a:t>1</a:t>
            </a:r>
            <a:endParaRPr lang="en-US" sz="1000">
              <a:solidFill>
                <a:schemeClr val="tx1"/>
              </a:solidFill>
              <a:latin typeface="Arial" panose="020B0604020202020204" pitchFamily="34" charset="0"/>
            </a:endParaRPr>
          </a:p>
        </p:txBody>
      </p:sp>
      <p:grpSp>
        <p:nvGrpSpPr>
          <p:cNvPr id="22" name="Group 21">
            <a:extLst>
              <a:ext uri="{FF2B5EF4-FFF2-40B4-BE49-F238E27FC236}">
                <a16:creationId xmlns:a16="http://schemas.microsoft.com/office/drawing/2014/main" id="{E53BE282-6882-EBC6-793E-9B071F93496C}"/>
              </a:ext>
            </a:extLst>
          </p:cNvPr>
          <p:cNvGrpSpPr/>
          <p:nvPr/>
        </p:nvGrpSpPr>
        <p:grpSpPr>
          <a:xfrm>
            <a:off x="360363" y="3769291"/>
            <a:ext cx="480767" cy="480767"/>
            <a:chOff x="360363" y="3790555"/>
            <a:chExt cx="480767" cy="480767"/>
          </a:xfrm>
        </p:grpSpPr>
        <p:sp>
          <p:nvSpPr>
            <p:cNvPr id="9" name="Oval 8">
              <a:extLst>
                <a:ext uri="{FF2B5EF4-FFF2-40B4-BE49-F238E27FC236}">
                  <a16:creationId xmlns:a16="http://schemas.microsoft.com/office/drawing/2014/main" id="{2E03E815-412E-D226-B171-F7130112DD28}"/>
                </a:ext>
              </a:extLst>
            </p:cNvPr>
            <p:cNvSpPr/>
            <p:nvPr/>
          </p:nvSpPr>
          <p:spPr>
            <a:xfrm>
              <a:off x="360363" y="3790555"/>
              <a:ext cx="480767" cy="480767"/>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R" err="1">
                <a:solidFill>
                  <a:schemeClr val="bg1"/>
                </a:solidFill>
              </a:endParaRPr>
            </a:p>
          </p:txBody>
        </p:sp>
        <p:pic>
          <p:nvPicPr>
            <p:cNvPr id="21" name="Graphic 20">
              <a:extLst>
                <a:ext uri="{FF2B5EF4-FFF2-40B4-BE49-F238E27FC236}">
                  <a16:creationId xmlns:a16="http://schemas.microsoft.com/office/drawing/2014/main" id="{9A58DFCF-3ABA-B6FF-3915-A102F70C617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3586" y="3893778"/>
              <a:ext cx="274320" cy="274320"/>
            </a:xfrm>
            <a:prstGeom prst="rect">
              <a:avLst/>
            </a:prstGeom>
          </p:spPr>
        </p:pic>
      </p:grpSp>
    </p:spTree>
    <p:extLst>
      <p:ext uri="{BB962C8B-B14F-4D97-AF65-F5344CB8AC3E}">
        <p14:creationId xmlns:p14="http://schemas.microsoft.com/office/powerpoint/2010/main" val="23821869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C02B6-E728-7BF9-92B2-4FD8F1BABAB0}"/>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3C7475F6-A370-2EE5-6DD2-73ED0AA45819}"/>
              </a:ext>
            </a:extLst>
          </p:cNvPr>
          <p:cNvSpPr>
            <a:spLocks noGrp="1"/>
          </p:cNvSpPr>
          <p:nvPr>
            <p:ph type="subTitle" idx="1"/>
          </p:nvPr>
        </p:nvSpPr>
        <p:spPr/>
        <p:txBody>
          <a:bodyPr/>
          <a:lstStyle/>
          <a:p>
            <a:r>
              <a:rPr lang="en-US"/>
              <a:t>Section 07</a:t>
            </a:r>
          </a:p>
        </p:txBody>
      </p:sp>
      <p:sp>
        <p:nvSpPr>
          <p:cNvPr id="3" name="Title 2">
            <a:extLst>
              <a:ext uri="{FF2B5EF4-FFF2-40B4-BE49-F238E27FC236}">
                <a16:creationId xmlns:a16="http://schemas.microsoft.com/office/drawing/2014/main" id="{64D39ED5-BCBD-EDDD-C0C4-32A8D6EFD462}"/>
              </a:ext>
            </a:extLst>
          </p:cNvPr>
          <p:cNvSpPr>
            <a:spLocks noGrp="1"/>
          </p:cNvSpPr>
          <p:nvPr>
            <p:ph type="title"/>
          </p:nvPr>
        </p:nvSpPr>
        <p:spPr/>
        <p:txBody>
          <a:bodyPr/>
          <a:lstStyle/>
          <a:p>
            <a:r>
              <a:rPr lang="en-US">
                <a:solidFill>
                  <a:srgbClr val="464545"/>
                </a:solidFill>
              </a:rPr>
              <a:t>FXI inhibitors in clinical development</a:t>
            </a:r>
            <a:endParaRPr lang="en-GB">
              <a:solidFill>
                <a:srgbClr val="464545"/>
              </a:solidFill>
            </a:endParaRPr>
          </a:p>
        </p:txBody>
      </p:sp>
    </p:spTree>
    <p:custDataLst>
      <p:tags r:id="rId1"/>
    </p:custDataLst>
    <p:extLst>
      <p:ext uri="{BB962C8B-B14F-4D97-AF65-F5344CB8AC3E}">
        <p14:creationId xmlns:p14="http://schemas.microsoft.com/office/powerpoint/2010/main" val="30946054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1F946-A697-05F2-2EE1-04FA713B42F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62CC515-0AF5-84F4-843C-E87663DA8CA0}"/>
              </a:ext>
            </a:extLst>
          </p:cNvPr>
          <p:cNvSpPr>
            <a:spLocks noGrp="1"/>
          </p:cNvSpPr>
          <p:nvPr>
            <p:ph type="title"/>
          </p:nvPr>
        </p:nvSpPr>
        <p:spPr/>
        <p:txBody>
          <a:bodyPr/>
          <a:lstStyle/>
          <a:p>
            <a:r>
              <a:rPr lang="en-GB"/>
              <a:t>Other FXIa inhibitors are being explored for utility in SSP, </a:t>
            </a:r>
            <a:br>
              <a:rPr lang="en-GB"/>
            </a:br>
            <a:r>
              <a:rPr lang="en-GB"/>
              <a:t>as well as various other thrombotic disorders</a:t>
            </a:r>
            <a:endParaRPr lang="en-PH"/>
          </a:p>
        </p:txBody>
      </p:sp>
      <p:sp>
        <p:nvSpPr>
          <p:cNvPr id="11" name="Text Placeholder 10">
            <a:extLst>
              <a:ext uri="{FF2B5EF4-FFF2-40B4-BE49-F238E27FC236}">
                <a16:creationId xmlns:a16="http://schemas.microsoft.com/office/drawing/2014/main" id="{8C0FA782-B655-74E3-4FF2-5DA499445F4E}"/>
              </a:ext>
            </a:extLst>
          </p:cNvPr>
          <p:cNvSpPr>
            <a:spLocks noGrp="1"/>
          </p:cNvSpPr>
          <p:nvPr>
            <p:ph type="body" sz="quarter" idx="14"/>
          </p:nvPr>
        </p:nvSpPr>
        <p:spPr>
          <a:xfrm>
            <a:off x="359569" y="4377219"/>
            <a:ext cx="8424000" cy="350352"/>
          </a:xfrm>
        </p:spPr>
        <p:txBody>
          <a:bodyPr/>
          <a:lstStyle/>
          <a:p>
            <a:r>
              <a:rPr lang="en-GB">
                <a:solidFill>
                  <a:schemeClr val="accent2"/>
                </a:solidFill>
              </a:rPr>
              <a:t>FXI/</a:t>
            </a:r>
            <a:r>
              <a:rPr lang="en-GB" err="1">
                <a:solidFill>
                  <a:schemeClr val="accent2"/>
                </a:solidFill>
              </a:rPr>
              <a:t>XIa</a:t>
            </a:r>
            <a:r>
              <a:rPr lang="en-GB">
                <a:solidFill>
                  <a:schemeClr val="accent2"/>
                </a:solidFill>
              </a:rPr>
              <a:t>, Factor XI/activated Factor XI; mRNA, messenger ribonucleic acid; SSP, secondary stroke prevention. </a:t>
            </a:r>
          </a:p>
          <a:p>
            <a:r>
              <a:rPr lang="en-GB" b="1">
                <a:solidFill>
                  <a:schemeClr val="accent2"/>
                </a:solidFill>
              </a:rPr>
              <a:t>1.</a:t>
            </a:r>
            <a:r>
              <a:rPr lang="en-GB">
                <a:solidFill>
                  <a:schemeClr val="accent2"/>
                </a:solidFill>
              </a:rPr>
              <a:t> Weitz JI, et al. N Engl J Med. 2021;385:2161–2172; </a:t>
            </a:r>
            <a:r>
              <a:rPr lang="en-GB" b="1">
                <a:solidFill>
                  <a:schemeClr val="accent2"/>
                </a:solidFill>
              </a:rPr>
              <a:t>2.</a:t>
            </a:r>
            <a:r>
              <a:rPr lang="en-GB">
                <a:solidFill>
                  <a:schemeClr val="accent2"/>
                </a:solidFill>
              </a:rPr>
              <a:t> Fredenburgh JC, Weitz JI. </a:t>
            </a:r>
            <a:r>
              <a:rPr lang="en-GB" err="1">
                <a:solidFill>
                  <a:schemeClr val="accent2"/>
                </a:solidFill>
              </a:rPr>
              <a:t>Hamostaseologie</a:t>
            </a:r>
            <a:r>
              <a:rPr lang="en-GB">
                <a:solidFill>
                  <a:schemeClr val="accent2"/>
                </a:solidFill>
              </a:rPr>
              <a:t>. 2021;41:104–110; </a:t>
            </a:r>
            <a:r>
              <a:rPr lang="en-GB" b="1">
                <a:solidFill>
                  <a:schemeClr val="accent2"/>
                </a:solidFill>
              </a:rPr>
              <a:t>3.</a:t>
            </a:r>
            <a:r>
              <a:rPr lang="en-GB">
                <a:solidFill>
                  <a:schemeClr val="accent2"/>
                </a:solidFill>
              </a:rPr>
              <a:t> </a:t>
            </a:r>
            <a:r>
              <a:rPr lang="en-GB" err="1">
                <a:solidFill>
                  <a:schemeClr val="accent2"/>
                </a:solidFill>
              </a:rPr>
              <a:t>Verhamme</a:t>
            </a:r>
            <a:r>
              <a:rPr lang="en-GB">
                <a:solidFill>
                  <a:schemeClr val="accent2"/>
                </a:solidFill>
              </a:rPr>
              <a:t> P, et al. N Engl J Med. 2021;385:609–617; </a:t>
            </a:r>
            <a:r>
              <a:rPr lang="en-GB" b="1">
                <a:solidFill>
                  <a:schemeClr val="accent2"/>
                </a:solidFill>
              </a:rPr>
              <a:t>4.</a:t>
            </a:r>
            <a:r>
              <a:rPr lang="en-GB">
                <a:solidFill>
                  <a:schemeClr val="accent2"/>
                </a:solidFill>
              </a:rPr>
              <a:t> </a:t>
            </a:r>
            <a:r>
              <a:rPr lang="en-GB" err="1">
                <a:solidFill>
                  <a:schemeClr val="accent2"/>
                </a:solidFill>
              </a:rPr>
              <a:t>Nopp</a:t>
            </a:r>
            <a:r>
              <a:rPr lang="en-GB">
                <a:solidFill>
                  <a:schemeClr val="accent2"/>
                </a:solidFill>
              </a:rPr>
              <a:t> S, et al. Front Cardiovasc Med. 2022;9:903029; </a:t>
            </a:r>
            <a:r>
              <a:rPr lang="en-GB" b="1">
                <a:solidFill>
                  <a:schemeClr val="accent2"/>
                </a:solidFill>
              </a:rPr>
              <a:t>5.</a:t>
            </a:r>
            <a:r>
              <a:rPr lang="en-GB">
                <a:solidFill>
                  <a:schemeClr val="accent2"/>
                </a:solidFill>
              </a:rPr>
              <a:t> Schaefer M, et al. J Mol Biol. 2019;431:4817–4833; </a:t>
            </a:r>
            <a:r>
              <a:rPr lang="en-GB" b="1">
                <a:solidFill>
                  <a:schemeClr val="accent2"/>
                </a:solidFill>
              </a:rPr>
              <a:t>6.</a:t>
            </a:r>
            <a:r>
              <a:rPr lang="en-GB">
                <a:solidFill>
                  <a:schemeClr val="accent2"/>
                </a:solidFill>
              </a:rPr>
              <a:t> Regeneron. 2024. </a:t>
            </a:r>
            <a:r>
              <a:rPr lang="en-GB">
                <a:solidFill>
                  <a:schemeClr val="accent2"/>
                </a:solidFill>
                <a:hlinkClick r:id="rId3">
                  <a:extLst>
                    <a:ext uri="{A12FA001-AC4F-418D-AE19-62706E023703}">
                      <ahyp:hlinkClr xmlns:ahyp="http://schemas.microsoft.com/office/drawing/2018/hyperlinkcolor" val="tx"/>
                    </a:ext>
                  </a:extLst>
                </a:hlinkClick>
              </a:rPr>
              <a:t>https://investor.regeneron.com/news-releases/news-release-details/regeneron-advance-two-factor-xi-antibodies-broad-phase-3-program</a:t>
            </a:r>
            <a:r>
              <a:rPr lang="en-GB">
                <a:solidFill>
                  <a:schemeClr val="accent2"/>
                </a:solidFill>
              </a:rPr>
              <a:t>. Accessed March 2025; </a:t>
            </a:r>
            <a:r>
              <a:rPr lang="en-GB" b="1">
                <a:solidFill>
                  <a:schemeClr val="accent2"/>
                </a:solidFill>
              </a:rPr>
              <a:t>7.</a:t>
            </a:r>
            <a:r>
              <a:rPr lang="en-GB">
                <a:solidFill>
                  <a:schemeClr val="accent2"/>
                </a:solidFill>
              </a:rPr>
              <a:t> Büller HR, et al. N Engl J Med. 2015;372:232–240; </a:t>
            </a:r>
            <a:r>
              <a:rPr lang="en-GB" b="1">
                <a:solidFill>
                  <a:schemeClr val="accent2"/>
                </a:solidFill>
              </a:rPr>
              <a:t>8.</a:t>
            </a:r>
            <a:r>
              <a:rPr lang="en-GB">
                <a:solidFill>
                  <a:schemeClr val="accent2"/>
                </a:solidFill>
              </a:rPr>
              <a:t> Liu T, et al. Clin </a:t>
            </a:r>
            <a:r>
              <a:rPr lang="en-GB" err="1">
                <a:solidFill>
                  <a:schemeClr val="accent2"/>
                </a:solidFill>
              </a:rPr>
              <a:t>Transl</a:t>
            </a:r>
            <a:r>
              <a:rPr lang="en-GB">
                <a:solidFill>
                  <a:schemeClr val="accent2"/>
                </a:solidFill>
              </a:rPr>
              <a:t> Sci. 2024;17:e13784; </a:t>
            </a:r>
            <a:r>
              <a:rPr lang="en-GB" b="1">
                <a:solidFill>
                  <a:schemeClr val="accent2"/>
                </a:solidFill>
              </a:rPr>
              <a:t>9.</a:t>
            </a:r>
            <a:r>
              <a:rPr lang="en-GB">
                <a:solidFill>
                  <a:schemeClr val="accent2"/>
                </a:solidFill>
              </a:rPr>
              <a:t> Walsh M, et al. Kidney Int Rep. 2022;7:200–209.</a:t>
            </a:r>
            <a:endParaRPr lang="en-GB">
              <a:solidFill>
                <a:schemeClr val="accent2"/>
              </a:solidFill>
              <a:cs typeface="Arial"/>
            </a:endParaRPr>
          </a:p>
        </p:txBody>
      </p:sp>
      <p:sp>
        <p:nvSpPr>
          <p:cNvPr id="10" name="Footer Placeholder 5">
            <a:extLst>
              <a:ext uri="{FF2B5EF4-FFF2-40B4-BE49-F238E27FC236}">
                <a16:creationId xmlns:a16="http://schemas.microsoft.com/office/drawing/2014/main" id="{94099F5C-8C32-2DA9-4761-9F51C1242C80}"/>
              </a:ext>
            </a:extLst>
          </p:cNvPr>
          <p:cNvSpPr txBox="1">
            <a:spLocks/>
          </p:cNvSpPr>
          <p:nvPr/>
        </p:nvSpPr>
        <p:spPr>
          <a:xfrm>
            <a:off x="351000" y="4779000"/>
            <a:ext cx="7857000" cy="189000"/>
          </a:xfrm>
          <a:prstGeom prst="rect">
            <a:avLst/>
          </a:prstGeom>
        </p:spPr>
        <p:txBody>
          <a:bodyPr anchor="b"/>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pPr>
            <a:endParaRPr lang="en-US" sz="675" b="1">
              <a:solidFill>
                <a:srgbClr val="000000"/>
              </a:solidFill>
              <a:latin typeface="Arial" panose="020B0604020202020204" pitchFamily="34" charset="0"/>
              <a:cs typeface="Arial" panose="020B0604020202020204" pitchFamily="34" charset="0"/>
            </a:endParaRPr>
          </a:p>
        </p:txBody>
      </p:sp>
      <p:sp>
        <p:nvSpPr>
          <p:cNvPr id="1051" name="Rectangle: Rounded Corners 1050">
            <a:extLst>
              <a:ext uri="{FF2B5EF4-FFF2-40B4-BE49-F238E27FC236}">
                <a16:creationId xmlns:a16="http://schemas.microsoft.com/office/drawing/2014/main" id="{E8DC8E0D-D8DD-2B12-4598-7A0A84B70E53}"/>
              </a:ext>
            </a:extLst>
          </p:cNvPr>
          <p:cNvSpPr/>
          <p:nvPr/>
        </p:nvSpPr>
        <p:spPr bwMode="gray">
          <a:xfrm>
            <a:off x="635217" y="2763348"/>
            <a:ext cx="2448480" cy="1509803"/>
          </a:xfrm>
          <a:prstGeom prst="roundRect">
            <a:avLst>
              <a:gd name="adj" fmla="val 0"/>
            </a:avLst>
          </a:prstGeom>
          <a:solidFill>
            <a:schemeClr val="accent4">
              <a:lumMod val="20000"/>
              <a:lumOff val="80000"/>
            </a:schemeClr>
          </a:solidFill>
          <a:ln w="12700" cap="flat" cmpd="sng" algn="ctr">
            <a:noFill/>
            <a:prstDash val="solid"/>
            <a:miter lim="800000"/>
          </a:ln>
          <a:effectLst/>
        </p:spPr>
        <p:txBody>
          <a:bodyPr tIns="503998" bIns="0" rtlCol="0" anchor="t"/>
          <a:lstStyle/>
          <a:p>
            <a:pPr algn="ctr" defTabSz="685800" fontAlgn="auto">
              <a:spcBef>
                <a:spcPts val="0"/>
              </a:spcBef>
              <a:spcAft>
                <a:spcPts val="0"/>
              </a:spcAft>
              <a:defRPr/>
            </a:pPr>
            <a:r>
              <a:rPr lang="en-GB" sz="1200" kern="0">
                <a:solidFill>
                  <a:schemeClr val="accent2"/>
                </a:solidFill>
                <a:latin typeface="+mn-lt"/>
                <a:cs typeface="Arial" panose="020B0604020202020204" pitchFamily="34" charset="0"/>
              </a:rPr>
              <a:t>Small molecules that</a:t>
            </a:r>
          </a:p>
          <a:p>
            <a:pPr algn="ctr" defTabSz="685800" fontAlgn="auto">
              <a:spcBef>
                <a:spcPts val="0"/>
              </a:spcBef>
              <a:spcAft>
                <a:spcPts val="0"/>
              </a:spcAft>
              <a:defRPr/>
            </a:pPr>
            <a:r>
              <a:rPr lang="en-US" sz="1200">
                <a:solidFill>
                  <a:schemeClr val="accent2"/>
                </a:solidFill>
                <a:latin typeface="+mn-lt"/>
                <a:cs typeface="Arial" panose="020B0604020202020204" pitchFamily="34" charset="0"/>
              </a:rPr>
              <a:t>bind to and inhibit FXIa</a:t>
            </a:r>
            <a:r>
              <a:rPr lang="en-US" sz="1200" baseline="30000">
                <a:solidFill>
                  <a:schemeClr val="accent2"/>
                </a:solidFill>
                <a:latin typeface="+mn-lt"/>
                <a:cs typeface="Arial" panose="020B0604020202020204" pitchFamily="34" charset="0"/>
              </a:rPr>
              <a:t>1,2</a:t>
            </a:r>
            <a:endParaRPr lang="en-GB" sz="1200" kern="0">
              <a:solidFill>
                <a:schemeClr val="accent2"/>
              </a:solidFill>
              <a:latin typeface="+mn-lt"/>
              <a:cs typeface="Arial" panose="020B0604020202020204" pitchFamily="34" charset="0"/>
            </a:endParaRPr>
          </a:p>
        </p:txBody>
      </p:sp>
      <p:sp>
        <p:nvSpPr>
          <p:cNvPr id="1076" name="Rectangle: Rounded Corners 1075">
            <a:extLst>
              <a:ext uri="{FF2B5EF4-FFF2-40B4-BE49-F238E27FC236}">
                <a16:creationId xmlns:a16="http://schemas.microsoft.com/office/drawing/2014/main" id="{AD6AE200-7EB8-711C-A512-D2150593F347}"/>
              </a:ext>
            </a:extLst>
          </p:cNvPr>
          <p:cNvSpPr/>
          <p:nvPr/>
        </p:nvSpPr>
        <p:spPr bwMode="gray">
          <a:xfrm>
            <a:off x="3244945" y="2772750"/>
            <a:ext cx="2482380" cy="1485296"/>
          </a:xfrm>
          <a:prstGeom prst="roundRect">
            <a:avLst>
              <a:gd name="adj" fmla="val 0"/>
            </a:avLst>
          </a:prstGeom>
          <a:solidFill>
            <a:schemeClr val="accent4">
              <a:lumMod val="20000"/>
              <a:lumOff val="80000"/>
            </a:schemeClr>
          </a:solidFill>
          <a:ln w="12700" cap="flat" cmpd="sng" algn="ctr">
            <a:noFill/>
            <a:prstDash val="solid"/>
            <a:miter lim="800000"/>
          </a:ln>
          <a:effectLst/>
        </p:spPr>
        <p:txBody>
          <a:bodyPr tIns="503998" bIns="0" rtlCol="0" anchor="t"/>
          <a:lstStyle/>
          <a:p>
            <a:pPr algn="ctr" defTabSz="685800" fontAlgn="auto">
              <a:spcBef>
                <a:spcPts val="0"/>
              </a:spcBef>
              <a:spcAft>
                <a:spcPts val="0"/>
              </a:spcAft>
              <a:defRPr/>
            </a:pPr>
            <a:r>
              <a:rPr lang="en-GB" sz="1200">
                <a:solidFill>
                  <a:schemeClr val="accent2"/>
                </a:solidFill>
                <a:latin typeface="+mn-lt"/>
              </a:rPr>
              <a:t>Antibodies that </a:t>
            </a:r>
            <a:r>
              <a:rPr lang="en-US" sz="1200">
                <a:solidFill>
                  <a:schemeClr val="accent2"/>
                </a:solidFill>
                <a:latin typeface="+mn-lt"/>
              </a:rPr>
              <a:t>bind to and inhibit FXI/FXIa or FXIa</a:t>
            </a:r>
            <a:r>
              <a:rPr lang="en-US" sz="1200" baseline="30000">
                <a:solidFill>
                  <a:schemeClr val="accent2"/>
                </a:solidFill>
                <a:latin typeface="+mn-lt"/>
              </a:rPr>
              <a:t>3–6</a:t>
            </a:r>
            <a:endParaRPr lang="en-GB" sz="1200" baseline="30000">
              <a:solidFill>
                <a:schemeClr val="accent2"/>
              </a:solidFill>
              <a:latin typeface="+mn-lt"/>
            </a:endParaRPr>
          </a:p>
        </p:txBody>
      </p:sp>
      <p:sp>
        <p:nvSpPr>
          <p:cNvPr id="13" name="Rectangle: Rounded Corners 12">
            <a:extLst>
              <a:ext uri="{FF2B5EF4-FFF2-40B4-BE49-F238E27FC236}">
                <a16:creationId xmlns:a16="http://schemas.microsoft.com/office/drawing/2014/main" id="{2D8B0AA4-1F05-2931-6892-129928963176}"/>
              </a:ext>
            </a:extLst>
          </p:cNvPr>
          <p:cNvSpPr/>
          <p:nvPr/>
        </p:nvSpPr>
        <p:spPr bwMode="gray">
          <a:xfrm>
            <a:off x="5885055" y="2768732"/>
            <a:ext cx="2499332" cy="1491078"/>
          </a:xfrm>
          <a:prstGeom prst="roundRect">
            <a:avLst>
              <a:gd name="adj" fmla="val 0"/>
            </a:avLst>
          </a:prstGeom>
          <a:solidFill>
            <a:schemeClr val="accent4">
              <a:lumMod val="20000"/>
              <a:lumOff val="80000"/>
            </a:schemeClr>
          </a:solidFill>
          <a:ln w="12700" cap="flat" cmpd="sng" algn="ctr">
            <a:noFill/>
            <a:prstDash val="solid"/>
            <a:miter lim="800000"/>
          </a:ln>
          <a:effectLst/>
        </p:spPr>
        <p:txBody>
          <a:bodyPr lIns="91440" tIns="503998" rIns="91440" bIns="0" rtlCol="0" anchor="t"/>
          <a:lstStyle/>
          <a:p>
            <a:pPr algn="ctr" defTabSz="685800" fontAlgn="auto">
              <a:spcBef>
                <a:spcPts val="0"/>
              </a:spcBef>
              <a:spcAft>
                <a:spcPts val="0"/>
              </a:spcAft>
              <a:defRPr/>
            </a:pPr>
            <a:r>
              <a:rPr lang="en-GB" sz="1200" kern="0">
                <a:solidFill>
                  <a:schemeClr val="accent2"/>
                </a:solidFill>
                <a:latin typeface="+mn-lt"/>
                <a:cs typeface="Arial"/>
              </a:rPr>
              <a:t>Antisense oligonucleotides that </a:t>
            </a:r>
            <a:r>
              <a:rPr lang="en-US" sz="1200">
                <a:solidFill>
                  <a:schemeClr val="accent2"/>
                </a:solidFill>
                <a:latin typeface="+mn-lt"/>
                <a:cs typeface="Arial"/>
              </a:rPr>
              <a:t>bind to FXI</a:t>
            </a:r>
            <a:r>
              <a:rPr lang="en-GB" sz="1200">
                <a:solidFill>
                  <a:schemeClr val="accent2"/>
                </a:solidFill>
                <a:latin typeface="+mn-lt"/>
                <a:cs typeface="Arial"/>
              </a:rPr>
              <a:t> mRNA, preventing protein synthesis and reducing circulating FXI levels</a:t>
            </a:r>
            <a:r>
              <a:rPr lang="en-GB" sz="1200" baseline="30000">
                <a:solidFill>
                  <a:schemeClr val="accent2"/>
                </a:solidFill>
                <a:latin typeface="+mn-lt"/>
                <a:cs typeface="Arial"/>
              </a:rPr>
              <a:t>7–9</a:t>
            </a:r>
            <a:endParaRPr lang="en-GB" sz="1200" baseline="30000">
              <a:solidFill>
                <a:schemeClr val="accent2"/>
              </a:solidFill>
              <a:latin typeface="+mn-lt"/>
              <a:cs typeface="Arial" panose="020B0604020202020204" pitchFamily="34" charset="0"/>
            </a:endParaRPr>
          </a:p>
          <a:p>
            <a:pPr algn="ctr" defTabSz="685800" fontAlgn="auto">
              <a:spcBef>
                <a:spcPts val="0"/>
              </a:spcBef>
              <a:spcAft>
                <a:spcPts val="0"/>
              </a:spcAft>
              <a:defRPr/>
            </a:pPr>
            <a:endParaRPr lang="en-GB" sz="1200" kern="0">
              <a:solidFill>
                <a:schemeClr val="accent2"/>
              </a:solidFill>
              <a:latin typeface="+mn-lt"/>
              <a:cs typeface="Arial" panose="020B0604020202020204" pitchFamily="34" charset="0"/>
            </a:endParaRPr>
          </a:p>
        </p:txBody>
      </p:sp>
      <p:pic>
        <p:nvPicPr>
          <p:cNvPr id="14" name="Graphic 13" descr="Network">
            <a:extLst>
              <a:ext uri="{FF2B5EF4-FFF2-40B4-BE49-F238E27FC236}">
                <a16:creationId xmlns:a16="http://schemas.microsoft.com/office/drawing/2014/main" id="{2F9428C6-D407-6376-A426-E704D703741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53834" y="2858582"/>
            <a:ext cx="392037" cy="360706"/>
          </a:xfrm>
          <a:prstGeom prst="rect">
            <a:avLst/>
          </a:prstGeom>
        </p:spPr>
      </p:pic>
      <p:pic>
        <p:nvPicPr>
          <p:cNvPr id="15" name="Graphic 14" descr="DNA">
            <a:extLst>
              <a:ext uri="{FF2B5EF4-FFF2-40B4-BE49-F238E27FC236}">
                <a16:creationId xmlns:a16="http://schemas.microsoft.com/office/drawing/2014/main" id="{53E2117C-71B1-D9B8-8576-4221D901E87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3824179">
            <a:off x="6938954" y="2866266"/>
            <a:ext cx="328953" cy="345338"/>
          </a:xfrm>
          <a:prstGeom prst="rect">
            <a:avLst/>
          </a:prstGeom>
        </p:spPr>
      </p:pic>
      <p:grpSp>
        <p:nvGrpSpPr>
          <p:cNvPr id="6" name="Group 5">
            <a:extLst>
              <a:ext uri="{FF2B5EF4-FFF2-40B4-BE49-F238E27FC236}">
                <a16:creationId xmlns:a16="http://schemas.microsoft.com/office/drawing/2014/main" id="{C650D904-4BAF-9163-322C-01DB48236BE5}"/>
              </a:ext>
            </a:extLst>
          </p:cNvPr>
          <p:cNvGrpSpPr/>
          <p:nvPr/>
        </p:nvGrpSpPr>
        <p:grpSpPr>
          <a:xfrm>
            <a:off x="1618848" y="997461"/>
            <a:ext cx="5902920" cy="1586717"/>
            <a:chOff x="2753165" y="1527114"/>
            <a:chExt cx="3622545" cy="973748"/>
          </a:xfrm>
        </p:grpSpPr>
        <p:sp>
          <p:nvSpPr>
            <p:cNvPr id="1053" name="Rectangle 1052">
              <a:extLst>
                <a:ext uri="{FF2B5EF4-FFF2-40B4-BE49-F238E27FC236}">
                  <a16:creationId xmlns:a16="http://schemas.microsoft.com/office/drawing/2014/main" id="{3478DDAD-FDD2-94F8-418E-A8BA5FEC929A}"/>
                </a:ext>
              </a:extLst>
            </p:cNvPr>
            <p:cNvSpPr/>
            <p:nvPr/>
          </p:nvSpPr>
          <p:spPr bwMode="gray">
            <a:xfrm>
              <a:off x="2753165" y="2325205"/>
              <a:ext cx="749448" cy="147234"/>
            </a:xfrm>
            <a:prstGeom prst="rect">
              <a:avLst/>
            </a:prstGeom>
            <a:solidFill>
              <a:schemeClr val="accent5"/>
            </a:solidFill>
            <a:ln w="12700" cap="flat" cmpd="sng" algn="ctr">
              <a:noFill/>
              <a:prstDash val="solid"/>
              <a:miter lim="800000"/>
            </a:ln>
            <a:effectLst/>
          </p:spPr>
          <p:txBody>
            <a:bodyPr rtlCol="0" anchor="ctr"/>
            <a:lstStyle/>
            <a:p>
              <a:pPr algn="ctr" defTabSz="685800" fontAlgn="auto">
                <a:spcBef>
                  <a:spcPts val="0"/>
                </a:spcBef>
                <a:spcAft>
                  <a:spcPts val="0"/>
                </a:spcAft>
                <a:defRPr/>
              </a:pPr>
              <a:endParaRPr lang="en-GB" sz="1000" kern="0">
                <a:solidFill>
                  <a:srgbClr val="FFFFFF"/>
                </a:solidFill>
                <a:latin typeface="Calibri" panose="020F0502020204030204"/>
                <a:cs typeface="Arial" panose="020B0604020202020204" pitchFamily="34" charset="0"/>
              </a:endParaRPr>
            </a:p>
          </p:txBody>
        </p:sp>
        <p:sp>
          <p:nvSpPr>
            <p:cNvPr id="1054" name="Rectangle 1053">
              <a:extLst>
                <a:ext uri="{FF2B5EF4-FFF2-40B4-BE49-F238E27FC236}">
                  <a16:creationId xmlns:a16="http://schemas.microsoft.com/office/drawing/2014/main" id="{A8F4F4F0-077D-5834-2F3E-9E6F38851E63}"/>
                </a:ext>
              </a:extLst>
            </p:cNvPr>
            <p:cNvSpPr/>
            <p:nvPr/>
          </p:nvSpPr>
          <p:spPr bwMode="gray">
            <a:xfrm>
              <a:off x="3496075" y="2325205"/>
              <a:ext cx="2879635" cy="147234"/>
            </a:xfrm>
            <a:prstGeom prst="rect">
              <a:avLst/>
            </a:prstGeom>
            <a:solidFill>
              <a:schemeClr val="accent1"/>
            </a:solidFill>
            <a:ln w="12700" cap="flat" cmpd="sng" algn="ctr">
              <a:noFill/>
              <a:prstDash val="solid"/>
              <a:miter lim="800000"/>
            </a:ln>
            <a:effectLst/>
          </p:spPr>
          <p:txBody>
            <a:bodyPr rtlCol="0" anchor="ctr"/>
            <a:lstStyle/>
            <a:p>
              <a:pPr algn="ctr" defTabSz="685800" fontAlgn="auto">
                <a:spcBef>
                  <a:spcPts val="0"/>
                </a:spcBef>
                <a:spcAft>
                  <a:spcPts val="0"/>
                </a:spcAft>
                <a:defRPr/>
              </a:pPr>
              <a:endParaRPr lang="en-GB" sz="1000" kern="0">
                <a:solidFill>
                  <a:srgbClr val="FFFFFF"/>
                </a:solidFill>
                <a:latin typeface="Calibri" panose="020F0502020204030204"/>
                <a:cs typeface="Arial" panose="020B0604020202020204" pitchFamily="34" charset="0"/>
              </a:endParaRPr>
            </a:p>
          </p:txBody>
        </p:sp>
        <p:sp>
          <p:nvSpPr>
            <p:cNvPr id="1055" name="TextBox 1054">
              <a:extLst>
                <a:ext uri="{FF2B5EF4-FFF2-40B4-BE49-F238E27FC236}">
                  <a16:creationId xmlns:a16="http://schemas.microsoft.com/office/drawing/2014/main" id="{B265FE8F-F4B2-9F8E-83D6-3FD37EF79CE5}"/>
                </a:ext>
              </a:extLst>
            </p:cNvPr>
            <p:cNvSpPr txBox="1"/>
            <p:nvPr/>
          </p:nvSpPr>
          <p:spPr bwMode="gray">
            <a:xfrm>
              <a:off x="2961823" y="2353628"/>
              <a:ext cx="447096" cy="70096"/>
            </a:xfrm>
            <a:prstGeom prst="rect">
              <a:avLst/>
            </a:prstGeom>
            <a:noFill/>
          </p:spPr>
          <p:txBody>
            <a:bodyPr vert="horz" wrap="none" lIns="0" tIns="0" rIns="0" bIns="0" rtlCol="0">
              <a:noAutofit/>
            </a:bodyPr>
            <a:lstStyle/>
            <a:p>
              <a:pPr defTabSz="685800" fontAlgn="auto">
                <a:spcBef>
                  <a:spcPts val="0"/>
                </a:spcBef>
                <a:spcAft>
                  <a:spcPts val="0"/>
                </a:spcAft>
                <a:defRPr/>
              </a:pPr>
              <a:r>
                <a:rPr lang="en-GB" sz="800" kern="0">
                  <a:solidFill>
                    <a:schemeClr val="accent2"/>
                  </a:solidFill>
                  <a:latin typeface="Arial" panose="020B0604020202020204"/>
                  <a:cs typeface="Arial" panose="020B0604020202020204" pitchFamily="34" charset="0"/>
                </a:rPr>
                <a:t>Hepatocyte</a:t>
              </a:r>
            </a:p>
          </p:txBody>
        </p:sp>
        <p:sp>
          <p:nvSpPr>
            <p:cNvPr id="1056" name="TextBox 1055">
              <a:extLst>
                <a:ext uri="{FF2B5EF4-FFF2-40B4-BE49-F238E27FC236}">
                  <a16:creationId xmlns:a16="http://schemas.microsoft.com/office/drawing/2014/main" id="{8CDECAEA-2EEE-59E1-8936-9D4BABF76A42}"/>
                </a:ext>
              </a:extLst>
            </p:cNvPr>
            <p:cNvSpPr txBox="1"/>
            <p:nvPr/>
          </p:nvSpPr>
          <p:spPr bwMode="gray">
            <a:xfrm>
              <a:off x="4670734" y="2353628"/>
              <a:ext cx="447096" cy="147234"/>
            </a:xfrm>
            <a:prstGeom prst="rect">
              <a:avLst/>
            </a:prstGeom>
            <a:noFill/>
          </p:spPr>
          <p:txBody>
            <a:bodyPr vert="horz" wrap="none" lIns="0" tIns="0" rIns="0" bIns="0" rtlCol="0">
              <a:noAutofit/>
            </a:bodyPr>
            <a:lstStyle/>
            <a:p>
              <a:pPr defTabSz="685800" fontAlgn="auto">
                <a:spcBef>
                  <a:spcPts val="0"/>
                </a:spcBef>
                <a:spcAft>
                  <a:spcPts val="0"/>
                </a:spcAft>
                <a:defRPr/>
              </a:pPr>
              <a:r>
                <a:rPr lang="en-GB" sz="800" kern="0">
                  <a:solidFill>
                    <a:srgbClr val="FFFFFF"/>
                  </a:solidFill>
                  <a:latin typeface="Arial" panose="020B0604020202020204"/>
                  <a:cs typeface="Arial" panose="020B0604020202020204" pitchFamily="34" charset="0"/>
                </a:rPr>
                <a:t>Blood (plasma)</a:t>
              </a:r>
            </a:p>
          </p:txBody>
        </p:sp>
        <p:sp>
          <p:nvSpPr>
            <p:cNvPr id="1057" name="TextBox 1056">
              <a:extLst>
                <a:ext uri="{FF2B5EF4-FFF2-40B4-BE49-F238E27FC236}">
                  <a16:creationId xmlns:a16="http://schemas.microsoft.com/office/drawing/2014/main" id="{06185950-1B37-A475-8B3B-93BE757F8132}"/>
                </a:ext>
              </a:extLst>
            </p:cNvPr>
            <p:cNvSpPr txBox="1"/>
            <p:nvPr/>
          </p:nvSpPr>
          <p:spPr bwMode="gray">
            <a:xfrm>
              <a:off x="4071828" y="2161157"/>
              <a:ext cx="200811" cy="169255"/>
            </a:xfrm>
            <a:prstGeom prst="rect">
              <a:avLst/>
            </a:prstGeom>
            <a:noFill/>
          </p:spPr>
          <p:txBody>
            <a:bodyPr vert="horz" wrap="none" lIns="0" tIns="0" rIns="0" bIns="0" rtlCol="0">
              <a:noAutofit/>
            </a:bodyPr>
            <a:lstStyle/>
            <a:p>
              <a:pPr algn="ctr" defTabSz="685800" fontAlgn="auto">
                <a:spcBef>
                  <a:spcPts val="0"/>
                </a:spcBef>
                <a:spcAft>
                  <a:spcPts val="0"/>
                </a:spcAft>
                <a:defRPr/>
              </a:pPr>
              <a:r>
                <a:rPr lang="en-GB" sz="800" kern="0">
                  <a:solidFill>
                    <a:srgbClr val="000000"/>
                  </a:solidFill>
                  <a:latin typeface="Arial" panose="020B0604020202020204"/>
                  <a:cs typeface="Arial" panose="020B0604020202020204" pitchFamily="34" charset="0"/>
                </a:rPr>
                <a:t>FXI</a:t>
              </a:r>
            </a:p>
          </p:txBody>
        </p:sp>
        <p:sp>
          <p:nvSpPr>
            <p:cNvPr id="1058" name="TextBox 1057">
              <a:extLst>
                <a:ext uri="{FF2B5EF4-FFF2-40B4-BE49-F238E27FC236}">
                  <a16:creationId xmlns:a16="http://schemas.microsoft.com/office/drawing/2014/main" id="{FDE78912-DDAD-0B37-F450-801E0DD48101}"/>
                </a:ext>
              </a:extLst>
            </p:cNvPr>
            <p:cNvSpPr txBox="1"/>
            <p:nvPr/>
          </p:nvSpPr>
          <p:spPr bwMode="gray">
            <a:xfrm>
              <a:off x="5126655" y="2186826"/>
              <a:ext cx="200811" cy="169255"/>
            </a:xfrm>
            <a:prstGeom prst="rect">
              <a:avLst/>
            </a:prstGeom>
            <a:noFill/>
          </p:spPr>
          <p:txBody>
            <a:bodyPr vert="horz" wrap="none" lIns="0" tIns="0" rIns="0" bIns="0" rtlCol="0">
              <a:noAutofit/>
            </a:bodyPr>
            <a:lstStyle/>
            <a:p>
              <a:pPr algn="ctr" defTabSz="685800" fontAlgn="auto">
                <a:spcBef>
                  <a:spcPts val="0"/>
                </a:spcBef>
                <a:spcAft>
                  <a:spcPts val="0"/>
                </a:spcAft>
                <a:defRPr/>
              </a:pPr>
              <a:r>
                <a:rPr lang="en-GB" sz="800" kern="0">
                  <a:solidFill>
                    <a:srgbClr val="000000"/>
                  </a:solidFill>
                  <a:latin typeface="Arial" panose="020B0604020202020204"/>
                  <a:cs typeface="Arial" panose="020B0604020202020204" pitchFamily="34" charset="0"/>
                </a:rPr>
                <a:t>FXIa</a:t>
              </a:r>
            </a:p>
          </p:txBody>
        </p:sp>
        <p:pic>
          <p:nvPicPr>
            <p:cNvPr id="1059" name="Picture 1058">
              <a:extLst>
                <a:ext uri="{FF2B5EF4-FFF2-40B4-BE49-F238E27FC236}">
                  <a16:creationId xmlns:a16="http://schemas.microsoft.com/office/drawing/2014/main" id="{20CDA2F0-16FE-0EB3-EC43-A6F866CAE118}"/>
                </a:ext>
              </a:extLst>
            </p:cNvPr>
            <p:cNvPicPr>
              <a:picLocks noChangeAspect="1"/>
            </p:cNvPicPr>
            <p:nvPr/>
          </p:nvPicPr>
          <p:blipFill>
            <a:blip r:embed="rId6"/>
            <a:stretch>
              <a:fillRect/>
            </a:stretch>
          </p:blipFill>
          <p:spPr>
            <a:xfrm>
              <a:off x="2755241" y="1600428"/>
              <a:ext cx="664432" cy="678646"/>
            </a:xfrm>
            <a:prstGeom prst="rect">
              <a:avLst/>
            </a:prstGeom>
          </p:spPr>
        </p:pic>
        <p:cxnSp>
          <p:nvCxnSpPr>
            <p:cNvPr id="1063" name="Straight Arrow Connector 1062">
              <a:extLst>
                <a:ext uri="{FF2B5EF4-FFF2-40B4-BE49-F238E27FC236}">
                  <a16:creationId xmlns:a16="http://schemas.microsoft.com/office/drawing/2014/main" id="{CB0FB0FD-C513-E685-484B-BFAC92F75015}"/>
                </a:ext>
              </a:extLst>
            </p:cNvPr>
            <p:cNvCxnSpPr>
              <a:cxnSpLocks/>
            </p:cNvCxnSpPr>
            <p:nvPr/>
          </p:nvCxnSpPr>
          <p:spPr bwMode="gray">
            <a:xfrm>
              <a:off x="4525207" y="1925800"/>
              <a:ext cx="377946" cy="0"/>
            </a:xfrm>
            <a:prstGeom prst="straightConnector1">
              <a:avLst/>
            </a:prstGeom>
            <a:noFill/>
            <a:ln w="57150" cap="flat" cmpd="sng" algn="ctr">
              <a:solidFill>
                <a:srgbClr val="464545"/>
              </a:solidFill>
              <a:prstDash val="solid"/>
              <a:miter lim="800000"/>
              <a:tailEnd type="triangle"/>
            </a:ln>
            <a:effectLst/>
          </p:spPr>
        </p:cxnSp>
        <p:cxnSp>
          <p:nvCxnSpPr>
            <p:cNvPr id="1064" name="Straight Arrow Connector 1063">
              <a:extLst>
                <a:ext uri="{FF2B5EF4-FFF2-40B4-BE49-F238E27FC236}">
                  <a16:creationId xmlns:a16="http://schemas.microsoft.com/office/drawing/2014/main" id="{30630711-460A-4E1E-C699-7AFF148DE823}"/>
                </a:ext>
              </a:extLst>
            </p:cNvPr>
            <p:cNvCxnSpPr>
              <a:cxnSpLocks/>
            </p:cNvCxnSpPr>
            <p:nvPr/>
          </p:nvCxnSpPr>
          <p:spPr bwMode="gray">
            <a:xfrm>
              <a:off x="3459852" y="1932130"/>
              <a:ext cx="377946" cy="0"/>
            </a:xfrm>
            <a:prstGeom prst="straightConnector1">
              <a:avLst/>
            </a:prstGeom>
            <a:noFill/>
            <a:ln w="57150" cap="flat" cmpd="sng" algn="ctr">
              <a:solidFill>
                <a:srgbClr val="464545"/>
              </a:solidFill>
              <a:prstDash val="solid"/>
              <a:miter lim="800000"/>
              <a:tailEnd type="triangle"/>
            </a:ln>
            <a:effectLst/>
          </p:spPr>
        </p:cxnSp>
        <p:sp>
          <p:nvSpPr>
            <p:cNvPr id="1065" name="TextBox 1064">
              <a:extLst>
                <a:ext uri="{FF2B5EF4-FFF2-40B4-BE49-F238E27FC236}">
                  <a16:creationId xmlns:a16="http://schemas.microsoft.com/office/drawing/2014/main" id="{01BF0F72-0076-C709-71E1-49D5F34EA808}"/>
                </a:ext>
              </a:extLst>
            </p:cNvPr>
            <p:cNvSpPr txBox="1"/>
            <p:nvPr/>
          </p:nvSpPr>
          <p:spPr bwMode="gray">
            <a:xfrm>
              <a:off x="4536024" y="1750207"/>
              <a:ext cx="500359" cy="169255"/>
            </a:xfrm>
            <a:prstGeom prst="rect">
              <a:avLst/>
            </a:prstGeom>
            <a:noFill/>
          </p:spPr>
          <p:txBody>
            <a:bodyPr vert="horz" wrap="none" lIns="0" tIns="0" rIns="0" bIns="0" rtlCol="0">
              <a:noAutofit/>
            </a:bodyPr>
            <a:lstStyle/>
            <a:p>
              <a:pPr defTabSz="685800" fontAlgn="auto">
                <a:spcBef>
                  <a:spcPts val="0"/>
                </a:spcBef>
                <a:spcAft>
                  <a:spcPts val="0"/>
                </a:spcAft>
                <a:defRPr/>
              </a:pPr>
              <a:r>
                <a:rPr lang="en-GB" sz="800" kern="0">
                  <a:solidFill>
                    <a:srgbClr val="000000"/>
                  </a:solidFill>
                  <a:latin typeface="Arial" panose="020B0604020202020204"/>
                  <a:cs typeface="Arial" panose="020B0604020202020204" pitchFamily="34" charset="0"/>
                </a:rPr>
                <a:t>Activation</a:t>
              </a:r>
            </a:p>
          </p:txBody>
        </p:sp>
        <p:cxnSp>
          <p:nvCxnSpPr>
            <p:cNvPr id="1068" name="Straight Arrow Connector 1067">
              <a:extLst>
                <a:ext uri="{FF2B5EF4-FFF2-40B4-BE49-F238E27FC236}">
                  <a16:creationId xmlns:a16="http://schemas.microsoft.com/office/drawing/2014/main" id="{C9612359-512C-140B-1C2E-9BFAFB602036}"/>
                </a:ext>
              </a:extLst>
            </p:cNvPr>
            <p:cNvCxnSpPr>
              <a:cxnSpLocks/>
            </p:cNvCxnSpPr>
            <p:nvPr/>
          </p:nvCxnSpPr>
          <p:spPr bwMode="gray">
            <a:xfrm>
              <a:off x="5582984" y="1925800"/>
              <a:ext cx="377946" cy="0"/>
            </a:xfrm>
            <a:prstGeom prst="straightConnector1">
              <a:avLst/>
            </a:prstGeom>
            <a:noFill/>
            <a:ln w="57150" cap="flat" cmpd="sng" algn="ctr">
              <a:solidFill>
                <a:srgbClr val="464545"/>
              </a:solidFill>
              <a:prstDash val="solid"/>
              <a:miter lim="800000"/>
              <a:tailEnd type="triangle"/>
            </a:ln>
            <a:effectLst/>
          </p:spPr>
        </p:cxnSp>
        <p:sp>
          <p:nvSpPr>
            <p:cNvPr id="1069" name="TextBox 1068">
              <a:extLst>
                <a:ext uri="{FF2B5EF4-FFF2-40B4-BE49-F238E27FC236}">
                  <a16:creationId xmlns:a16="http://schemas.microsoft.com/office/drawing/2014/main" id="{D0F7F5D3-14E9-B337-733C-6E85D487AB3E}"/>
                </a:ext>
              </a:extLst>
            </p:cNvPr>
            <p:cNvSpPr txBox="1"/>
            <p:nvPr/>
          </p:nvSpPr>
          <p:spPr bwMode="gray">
            <a:xfrm>
              <a:off x="6064029" y="1527114"/>
              <a:ext cx="184778" cy="213512"/>
            </a:xfrm>
            <a:prstGeom prst="rect">
              <a:avLst/>
            </a:prstGeom>
            <a:noFill/>
          </p:spPr>
          <p:txBody>
            <a:bodyPr vert="horz" wrap="square" lIns="0" tIns="0" rIns="0" bIns="0" rtlCol="0">
              <a:noAutofit/>
            </a:bodyPr>
            <a:lstStyle/>
            <a:p>
              <a:pPr algn="ctr" defTabSz="685800" fontAlgn="auto">
                <a:spcBef>
                  <a:spcPts val="0"/>
                </a:spcBef>
                <a:spcAft>
                  <a:spcPts val="0"/>
                </a:spcAft>
                <a:defRPr/>
              </a:pPr>
              <a:br>
                <a:rPr lang="en-GB" sz="800" kern="0">
                  <a:solidFill>
                    <a:srgbClr val="000000"/>
                  </a:solidFill>
                  <a:latin typeface="Arial" panose="020B0604020202020204"/>
                  <a:cs typeface="Arial" panose="020B0604020202020204" pitchFamily="34" charset="0"/>
                </a:rPr>
              </a:br>
              <a:r>
                <a:rPr lang="en-GB" sz="800" kern="0">
                  <a:solidFill>
                    <a:srgbClr val="000000"/>
                  </a:solidFill>
                  <a:latin typeface="Arial" panose="020B0604020202020204"/>
                  <a:cs typeface="Arial" panose="020B0604020202020204" pitchFamily="34" charset="0"/>
                </a:rPr>
                <a:t>FXI</a:t>
              </a:r>
            </a:p>
          </p:txBody>
        </p:sp>
        <p:cxnSp>
          <p:nvCxnSpPr>
            <p:cNvPr id="1070" name="Straight Arrow Connector 1069">
              <a:extLst>
                <a:ext uri="{FF2B5EF4-FFF2-40B4-BE49-F238E27FC236}">
                  <a16:creationId xmlns:a16="http://schemas.microsoft.com/office/drawing/2014/main" id="{D1EF9B2A-9F83-C92F-7E1F-71036A14C6BC}"/>
                </a:ext>
              </a:extLst>
            </p:cNvPr>
            <p:cNvCxnSpPr>
              <a:cxnSpLocks/>
              <a:stCxn id="1069" idx="2"/>
            </p:cNvCxnSpPr>
            <p:nvPr/>
          </p:nvCxnSpPr>
          <p:spPr bwMode="gray">
            <a:xfrm>
              <a:off x="6156419" y="1762383"/>
              <a:ext cx="7900" cy="435144"/>
            </a:xfrm>
            <a:prstGeom prst="straightConnector1">
              <a:avLst/>
            </a:prstGeom>
            <a:noFill/>
            <a:ln w="53975" cap="flat" cmpd="sng" algn="ctr">
              <a:solidFill>
                <a:srgbClr val="464545"/>
              </a:solidFill>
              <a:prstDash val="solid"/>
              <a:miter lim="800000"/>
              <a:tailEnd type="triangle"/>
            </a:ln>
            <a:effectLst/>
          </p:spPr>
        </p:cxnSp>
        <p:sp>
          <p:nvSpPr>
            <p:cNvPr id="1072" name="TextBox 1071">
              <a:extLst>
                <a:ext uri="{FF2B5EF4-FFF2-40B4-BE49-F238E27FC236}">
                  <a16:creationId xmlns:a16="http://schemas.microsoft.com/office/drawing/2014/main" id="{489FA67B-554F-949F-6DD5-46C506A90A1F}"/>
                </a:ext>
              </a:extLst>
            </p:cNvPr>
            <p:cNvSpPr txBox="1"/>
            <p:nvPr/>
          </p:nvSpPr>
          <p:spPr bwMode="gray">
            <a:xfrm>
              <a:off x="6050794" y="2210212"/>
              <a:ext cx="236987" cy="213512"/>
            </a:xfrm>
            <a:prstGeom prst="rect">
              <a:avLst/>
            </a:prstGeom>
            <a:noFill/>
          </p:spPr>
          <p:txBody>
            <a:bodyPr vert="horz" wrap="square" lIns="0" tIns="0" rIns="0" bIns="0" rtlCol="0">
              <a:noAutofit/>
            </a:bodyPr>
            <a:lstStyle/>
            <a:p>
              <a:pPr algn="ctr" defTabSz="685800" fontAlgn="auto">
                <a:spcBef>
                  <a:spcPts val="0"/>
                </a:spcBef>
                <a:spcAft>
                  <a:spcPts val="0"/>
                </a:spcAft>
                <a:defRPr/>
              </a:pPr>
              <a:r>
                <a:rPr lang="en-GB" sz="800" kern="0">
                  <a:solidFill>
                    <a:srgbClr val="000000"/>
                  </a:solidFill>
                  <a:latin typeface="Arial" panose="020B0604020202020204"/>
                  <a:cs typeface="Arial" panose="020B0604020202020204" pitchFamily="34" charset="0"/>
                </a:rPr>
                <a:t>FXIa</a:t>
              </a:r>
            </a:p>
          </p:txBody>
        </p:sp>
        <p:pic>
          <p:nvPicPr>
            <p:cNvPr id="21" name="Graphic 20" descr="DNA">
              <a:extLst>
                <a:ext uri="{FF2B5EF4-FFF2-40B4-BE49-F238E27FC236}">
                  <a16:creationId xmlns:a16="http://schemas.microsoft.com/office/drawing/2014/main" id="{967FD12B-BA4E-CBBF-BEBE-5825BE9C75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3824179">
              <a:off x="3043956" y="1575622"/>
              <a:ext cx="299048" cy="313944"/>
            </a:xfrm>
            <a:prstGeom prst="rect">
              <a:avLst/>
            </a:prstGeom>
          </p:spPr>
        </p:pic>
        <p:sp>
          <p:nvSpPr>
            <p:cNvPr id="23" name="TextBox 22">
              <a:extLst>
                <a:ext uri="{FF2B5EF4-FFF2-40B4-BE49-F238E27FC236}">
                  <a16:creationId xmlns:a16="http://schemas.microsoft.com/office/drawing/2014/main" id="{653036E2-BF8C-03C7-5582-2707C6440C20}"/>
                </a:ext>
              </a:extLst>
            </p:cNvPr>
            <p:cNvSpPr txBox="1"/>
            <p:nvPr/>
          </p:nvSpPr>
          <p:spPr bwMode="gray">
            <a:xfrm>
              <a:off x="6108792" y="1663078"/>
              <a:ext cx="95899" cy="172619"/>
            </a:xfrm>
            <a:prstGeom prst="rect">
              <a:avLst/>
            </a:prstGeom>
            <a:noFill/>
          </p:spPr>
          <p:txBody>
            <a:bodyPr vert="horz" wrap="none" lIns="0" tIns="0" rIns="0" bIns="0" rtlCol="0">
              <a:spAutoFit/>
            </a:bodyPr>
            <a:lstStyle/>
            <a:p>
              <a:pPr defTabSz="685800" fontAlgn="auto">
                <a:spcBef>
                  <a:spcPts val="0"/>
                </a:spcBef>
                <a:spcAft>
                  <a:spcPts val="0"/>
                </a:spcAft>
                <a:defRPr/>
              </a:pPr>
              <a:r>
                <a:rPr lang="en-GB" b="1" kern="0">
                  <a:solidFill>
                    <a:schemeClr val="accent6"/>
                  </a:solidFill>
                  <a:latin typeface="Arial" panose="020B0604020202020204"/>
                  <a:cs typeface="Arial" panose="020B0604020202020204" pitchFamily="34" charset="0"/>
                </a:rPr>
                <a:t>X</a:t>
              </a:r>
            </a:p>
          </p:txBody>
        </p:sp>
        <p:sp>
          <p:nvSpPr>
            <p:cNvPr id="24" name="TextBox 23">
              <a:extLst>
                <a:ext uri="{FF2B5EF4-FFF2-40B4-BE49-F238E27FC236}">
                  <a16:creationId xmlns:a16="http://schemas.microsoft.com/office/drawing/2014/main" id="{CDCA09CF-4CAD-3CB6-7109-8A02B6BC3C81}"/>
                </a:ext>
              </a:extLst>
            </p:cNvPr>
            <p:cNvSpPr txBox="1"/>
            <p:nvPr/>
          </p:nvSpPr>
          <p:spPr bwMode="gray">
            <a:xfrm>
              <a:off x="6112583" y="1825003"/>
              <a:ext cx="95899" cy="172619"/>
            </a:xfrm>
            <a:prstGeom prst="rect">
              <a:avLst/>
            </a:prstGeom>
            <a:noFill/>
          </p:spPr>
          <p:txBody>
            <a:bodyPr vert="horz" wrap="none" lIns="0" tIns="0" rIns="0" bIns="0" rtlCol="0">
              <a:spAutoFit/>
            </a:bodyPr>
            <a:lstStyle/>
            <a:p>
              <a:pPr defTabSz="685800" fontAlgn="auto">
                <a:spcBef>
                  <a:spcPts val="0"/>
                </a:spcBef>
                <a:spcAft>
                  <a:spcPts val="0"/>
                </a:spcAft>
                <a:defRPr/>
              </a:pPr>
              <a:r>
                <a:rPr lang="en-GB" b="1" kern="0">
                  <a:solidFill>
                    <a:srgbClr val="ECDDB8"/>
                  </a:solidFill>
                  <a:latin typeface="Arial" panose="020B0604020202020204"/>
                  <a:cs typeface="Arial" panose="020B0604020202020204" pitchFamily="34" charset="0"/>
                </a:rPr>
                <a:t>X</a:t>
              </a:r>
            </a:p>
          </p:txBody>
        </p:sp>
        <p:sp>
          <p:nvSpPr>
            <p:cNvPr id="27" name="TextBox 26">
              <a:extLst>
                <a:ext uri="{FF2B5EF4-FFF2-40B4-BE49-F238E27FC236}">
                  <a16:creationId xmlns:a16="http://schemas.microsoft.com/office/drawing/2014/main" id="{BEC13F65-C8CA-919D-57AF-CB6F81FC4A1A}"/>
                </a:ext>
              </a:extLst>
            </p:cNvPr>
            <p:cNvSpPr txBox="1"/>
            <p:nvPr/>
          </p:nvSpPr>
          <p:spPr bwMode="gray">
            <a:xfrm>
              <a:off x="3533775" y="1846531"/>
              <a:ext cx="571500" cy="416969"/>
            </a:xfrm>
            <a:prstGeom prst="rect">
              <a:avLst/>
            </a:prstGeom>
            <a:noFill/>
          </p:spPr>
          <p:txBody>
            <a:bodyPr vert="horz" wrap="square" lIns="0" tIns="0" rIns="0" bIns="0" rtlCol="0">
              <a:noAutofit/>
            </a:bodyPr>
            <a:lstStyle/>
            <a:p>
              <a:pPr defTabSz="685800" fontAlgn="auto">
                <a:spcBef>
                  <a:spcPts val="0"/>
                </a:spcBef>
                <a:spcAft>
                  <a:spcPts val="0"/>
                </a:spcAft>
                <a:defRPr/>
              </a:pPr>
              <a:r>
                <a:rPr lang="en-GB" b="1" kern="0">
                  <a:solidFill>
                    <a:schemeClr val="accent3"/>
                  </a:solidFill>
                  <a:latin typeface="Arial" panose="020B0604020202020204"/>
                  <a:cs typeface="Arial" panose="020B0604020202020204" pitchFamily="34" charset="0"/>
                </a:rPr>
                <a:t>X</a:t>
              </a:r>
            </a:p>
          </p:txBody>
        </p:sp>
      </p:grpSp>
      <p:pic>
        <p:nvPicPr>
          <p:cNvPr id="2" name="Picture 1" descr="A close up of a sign&#10;&#10;Description automatically generated">
            <a:extLst>
              <a:ext uri="{FF2B5EF4-FFF2-40B4-BE49-F238E27FC236}">
                <a16:creationId xmlns:a16="http://schemas.microsoft.com/office/drawing/2014/main" id="{5375E7EF-75A5-FEDC-F63E-3815CD1B1C3D}"/>
              </a:ext>
            </a:extLst>
          </p:cNvPr>
          <p:cNvPicPr>
            <a:picLocks noChangeAspect="1"/>
          </p:cNvPicPr>
          <p:nvPr/>
        </p:nvPicPr>
        <p:blipFill>
          <a:blip r:embed="rId8" cstate="print">
            <a:duotone>
              <a:srgbClr val="E6AD00">
                <a:shade val="45000"/>
                <a:satMod val="135000"/>
              </a:srgbClr>
              <a:prstClr val="white"/>
            </a:duotone>
            <a:extLst>
              <a:ext uri="{28A0092B-C50C-407E-A947-70E740481C1C}">
                <a14:useLocalDpi xmlns:a14="http://schemas.microsoft.com/office/drawing/2010/main" val="0"/>
              </a:ext>
            </a:extLst>
          </a:blip>
          <a:stretch>
            <a:fillRect/>
          </a:stretch>
        </p:blipFill>
        <p:spPr>
          <a:xfrm>
            <a:off x="4408995" y="2882468"/>
            <a:ext cx="343901" cy="312935"/>
          </a:xfrm>
          <a:prstGeom prst="rect">
            <a:avLst/>
          </a:prstGeom>
          <a:noFill/>
          <a:ln>
            <a:noFill/>
          </a:ln>
        </p:spPr>
      </p:pic>
      <p:pic>
        <p:nvPicPr>
          <p:cNvPr id="5" name="Picture 4" descr="A yellow and orange ribbon&#10;&#10;AI-generated content may be incorrect.">
            <a:extLst>
              <a:ext uri="{FF2B5EF4-FFF2-40B4-BE49-F238E27FC236}">
                <a16:creationId xmlns:a16="http://schemas.microsoft.com/office/drawing/2014/main" id="{474BAEFE-0AC2-F328-5717-A06909A1420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23739" y="1159556"/>
            <a:ext cx="1687266" cy="843633"/>
          </a:xfrm>
          <a:prstGeom prst="rect">
            <a:avLst/>
          </a:prstGeom>
        </p:spPr>
      </p:pic>
      <p:pic>
        <p:nvPicPr>
          <p:cNvPr id="16" name="Picture 15" descr="A computer generated image of a butterfly&#10;&#10;AI-generated content may be incorrect.">
            <a:extLst>
              <a:ext uri="{FF2B5EF4-FFF2-40B4-BE49-F238E27FC236}">
                <a16:creationId xmlns:a16="http://schemas.microsoft.com/office/drawing/2014/main" id="{2A18030F-2AE5-D391-E8E2-0BF8677CA01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44296" y="1090289"/>
            <a:ext cx="1964337" cy="982169"/>
          </a:xfrm>
          <a:prstGeom prst="rect">
            <a:avLst/>
          </a:prstGeom>
        </p:spPr>
      </p:pic>
      <p:pic>
        <p:nvPicPr>
          <p:cNvPr id="17" name="Graphic 16" descr="Network">
            <a:extLst>
              <a:ext uri="{FF2B5EF4-FFF2-40B4-BE49-F238E27FC236}">
                <a16:creationId xmlns:a16="http://schemas.microsoft.com/office/drawing/2014/main" id="{5D114869-C0B0-B684-57F0-28856DCA4F7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4462260" y="1064285"/>
            <a:ext cx="336697" cy="309789"/>
          </a:xfrm>
          <a:prstGeom prst="rect">
            <a:avLst/>
          </a:prstGeom>
        </p:spPr>
      </p:pic>
      <p:pic>
        <p:nvPicPr>
          <p:cNvPr id="18" name="Picture 17" descr="A close up of a sign&#10;&#10;Description automatically generated">
            <a:extLst>
              <a:ext uri="{FF2B5EF4-FFF2-40B4-BE49-F238E27FC236}">
                <a16:creationId xmlns:a16="http://schemas.microsoft.com/office/drawing/2014/main" id="{6EB6E637-29C5-598D-399D-353123FC1FE8}"/>
              </a:ext>
            </a:extLst>
          </p:cNvPr>
          <p:cNvPicPr>
            <a:picLocks noChangeAspect="1"/>
          </p:cNvPicPr>
          <p:nvPr/>
        </p:nvPicPr>
        <p:blipFill>
          <a:blip r:embed="rId8" cstate="print">
            <a:duotone>
              <a:srgbClr val="E6AD00">
                <a:shade val="45000"/>
                <a:satMod val="135000"/>
              </a:srgbClr>
              <a:prstClr val="white"/>
            </a:duotone>
            <a:extLst>
              <a:ext uri="{28A0092B-C50C-407E-A947-70E740481C1C}">
                <a14:useLocalDpi xmlns:a14="http://schemas.microsoft.com/office/drawing/2010/main" val="0"/>
              </a:ext>
            </a:extLst>
          </a:blip>
          <a:stretch>
            <a:fillRect/>
          </a:stretch>
        </p:blipFill>
        <p:spPr>
          <a:xfrm>
            <a:off x="4775479" y="1090246"/>
            <a:ext cx="258593" cy="235308"/>
          </a:xfrm>
          <a:prstGeom prst="rect">
            <a:avLst/>
          </a:prstGeom>
          <a:noFill/>
          <a:ln>
            <a:noFill/>
          </a:ln>
        </p:spPr>
      </p:pic>
    </p:spTree>
    <p:extLst>
      <p:ext uri="{BB962C8B-B14F-4D97-AF65-F5344CB8AC3E}">
        <p14:creationId xmlns:p14="http://schemas.microsoft.com/office/powerpoint/2010/main" val="21477317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579D-2FFE-5F5C-7B13-4A9E7B0CD4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7F9B92-8DFF-2AA1-FE06-1D3E627109F1}"/>
              </a:ext>
            </a:extLst>
          </p:cNvPr>
          <p:cNvSpPr>
            <a:spLocks noGrp="1"/>
          </p:cNvSpPr>
          <p:nvPr>
            <p:ph type="title"/>
          </p:nvPr>
        </p:nvSpPr>
        <p:spPr>
          <a:xfrm>
            <a:off x="359570" y="237079"/>
            <a:ext cx="8424863" cy="498597"/>
          </a:xfrm>
        </p:spPr>
        <p:txBody>
          <a:bodyPr/>
          <a:lstStyle/>
          <a:p>
            <a:r>
              <a:rPr lang="en-PH"/>
              <a:t>Multiple FXI/FXIa-targeting molecules are </a:t>
            </a:r>
            <a:br>
              <a:rPr lang="en-PH"/>
            </a:br>
            <a:r>
              <a:rPr lang="en-PH"/>
              <a:t>in clinical development</a:t>
            </a:r>
          </a:p>
        </p:txBody>
      </p:sp>
      <p:sp>
        <p:nvSpPr>
          <p:cNvPr id="5" name="Text Placeholder 4">
            <a:extLst>
              <a:ext uri="{FF2B5EF4-FFF2-40B4-BE49-F238E27FC236}">
                <a16:creationId xmlns:a16="http://schemas.microsoft.com/office/drawing/2014/main" id="{09965012-B37F-F923-5452-9FD7031B1577}"/>
              </a:ext>
            </a:extLst>
          </p:cNvPr>
          <p:cNvSpPr>
            <a:spLocks noGrp="1"/>
          </p:cNvSpPr>
          <p:nvPr>
            <p:ph type="body" sz="quarter" idx="14"/>
          </p:nvPr>
        </p:nvSpPr>
        <p:spPr>
          <a:xfrm>
            <a:off x="359569" y="4087683"/>
            <a:ext cx="8424000" cy="760208"/>
          </a:xfrm>
        </p:spPr>
        <p:txBody>
          <a:bodyPr/>
          <a:lstStyle/>
          <a:p>
            <a:r>
              <a:rPr lang="en-GB" sz="400" dirty="0">
                <a:solidFill>
                  <a:schemeClr val="accent2"/>
                </a:solidFill>
              </a:rPr>
              <a:t>*OCEANIC-AF was stopped prematurely based on a recommendation by the IDMC, which observed an inferior efficacy of </a:t>
            </a:r>
            <a:r>
              <a:rPr lang="en-GB" sz="400" dirty="0" err="1">
                <a:solidFill>
                  <a:schemeClr val="accent2"/>
                </a:solidFill>
              </a:rPr>
              <a:t>asundexian</a:t>
            </a:r>
            <a:r>
              <a:rPr lang="en-GB" sz="400" dirty="0">
                <a:solidFill>
                  <a:schemeClr val="accent2"/>
                </a:solidFill>
              </a:rPr>
              <a:t> vs control in the study.4 †</a:t>
            </a:r>
            <a:r>
              <a:rPr lang="en-GB" sz="400" dirty="0" err="1">
                <a:solidFill>
                  <a:schemeClr val="accent2"/>
                </a:solidFill>
              </a:rPr>
              <a:t>Osocimab</a:t>
            </a:r>
            <a:r>
              <a:rPr lang="en-GB" sz="400" dirty="0">
                <a:solidFill>
                  <a:schemeClr val="accent2"/>
                </a:solidFill>
              </a:rPr>
              <a:t>. ‡Phase III program to be initiated in 2025; trial design not available. §Patients with cancer receiving chemotherapy. </a:t>
            </a:r>
            <a:r>
              <a:rPr lang="en-GB" sz="400" dirty="0" err="1">
                <a:solidFill>
                  <a:schemeClr val="accent2"/>
                </a:solidFill>
              </a:rPr>
              <a:t>ǁPatients</a:t>
            </a:r>
            <a:r>
              <a:rPr lang="en-GB" sz="400" dirty="0">
                <a:solidFill>
                  <a:schemeClr val="accent2"/>
                </a:solidFill>
              </a:rPr>
              <a:t> with CAT currently receiving or having received anticancer therapy in the last 6 months. ¶Patients with GI or GU cancer and CAT receiving LMWH for ≥6 months. ACS, acute coronary syndrome; AF, atrial fibrillation; AMI, acute myocardial infarction; ASO, antisense oligonucleotide; CAT, cancer-associated thrombosis; DOAC, direct oral anticoagulant; ESKD, end-stage kidney disease; ESRD, end-stage renal disease; FXI, factor XI; FXIa, activated factor XI; GI, gastrointestinal; GU, genitourinary; IDMC, Independent Data Monitoring Committee; LMWH, low-molecular-weight heparin; PAD, peripheral artery disease; SSP, secondary stroke prevention; TIMI, thrombolysis in myocardial infarction; TKA, total knee arthroplasty; TKR, total knee replacement; VTE, venous thromboembolism. </a:t>
            </a:r>
            <a:br>
              <a:rPr lang="en-GB" sz="400" dirty="0">
                <a:solidFill>
                  <a:schemeClr val="accent2"/>
                </a:solidFill>
              </a:rPr>
            </a:br>
            <a:r>
              <a:rPr lang="en-GB" sz="400" dirty="0">
                <a:solidFill>
                  <a:schemeClr val="accent2"/>
                </a:solidFill>
              </a:rPr>
              <a:t>1. Bayer; 2022. https://clinicaltrials.gov/study/NCT04218266; 2. Piccini JP, et al. Lancet. 2022;399(10333):1383–1390; 3. Bayer AG; 2024. https://clinicaltrials.gov/study/NCT05643573; 4. OCEANIC-AF Study Stopped Early Due to Lack of Efficacy. Bayer AG; 2023. https://www.bayer.com/media/en-us/oceanic-af-study-stopped-early-due-to-lack-of-efficacy/; 5. Anthos Therapeutics, Inc.; 2025. https://www.clinicaltrials.gov/study/NCT04755283; 6. Ruff CT, et al. N Engl J Med. 2025;392(4):361–371; 7. Anthos Therapeutics, Inc.; 2026. https://clinicaltrials.gov/study/NCT05712200; 8. Janssen Research &amp; Development, LLC; 2026. https://clinicaltrials.gov/study/NCT05757869; 9. Bayer; 2023. https://clinicaltrials.gov/study/NCT04304508; 10. </a:t>
            </a:r>
            <a:r>
              <a:rPr lang="en-GB" sz="400" dirty="0" err="1">
                <a:solidFill>
                  <a:schemeClr val="accent2"/>
                </a:solidFill>
              </a:rPr>
              <a:t>Shoamanesh</a:t>
            </a:r>
            <a:r>
              <a:rPr lang="en-GB" sz="400" dirty="0">
                <a:solidFill>
                  <a:schemeClr val="accent2"/>
                </a:solidFill>
              </a:rPr>
              <a:t> A, et al. Lancet. 2022;400(10357):997–1007; 11. Bristol-Myers Squibb; 2023. https://clinicaltrials.gov/study/NCT03766581; 12. Bayer AG. 2025. https://clinicaltrials.gov/study/NCT05686070; 13. Sharma M, et al. N Engl J Med 2026;394:1467–79. DOI: 10.1056/NEJMoa2513880; 14. Janssen Research &amp; Development, LLC; 2026. https://clinicaltrials.gov/study/NCT05702034; 15. Ionis Pharmaceuticals, Inc.; 2016. https://clinicaltrials.gov/study/NCT02553889; 16. Walsh M, et al. Kidney Int Rep. 2021;7(2):200–209; 17. </a:t>
            </a:r>
            <a:r>
              <a:rPr lang="en-GB" sz="400" dirty="0" err="1">
                <a:solidFill>
                  <a:schemeClr val="accent2"/>
                </a:solidFill>
              </a:rPr>
              <a:t>Aronora</a:t>
            </a:r>
            <a:r>
              <a:rPr lang="en-GB" sz="400" dirty="0">
                <a:solidFill>
                  <a:schemeClr val="accent2"/>
                </a:solidFill>
              </a:rPr>
              <a:t>, Inc.; 2024. https://clinicaltrials.gov/study/NCT03612856; 18. Lorentz CU, et al. Blood. 2021;138(22):2173–2184; 19. Weitz JI, et al. Nat Med. 2024;30(2):435–442; 20. Bayer; 2023. https://clinicaltrials.gov/study/NCT04523220; 21. Bayer; 2023. https://clinicaltrials.gov/study/NCT04534114; 22. </a:t>
            </a:r>
            <a:r>
              <a:rPr lang="en-GB" sz="400" dirty="0" err="1">
                <a:solidFill>
                  <a:schemeClr val="accent2"/>
                </a:solidFill>
              </a:rPr>
              <a:t>Winkelmayer</a:t>
            </a:r>
            <a:r>
              <a:rPr lang="en-GB" sz="400" dirty="0">
                <a:solidFill>
                  <a:schemeClr val="accent2"/>
                </a:solidFill>
              </a:rPr>
              <a:t> WC, et al. Kidney Int. 2024;106(1):145–153; 23. Bayer; 2023. https://clinicaltrials.gov/study/NCT04304534; 24. Rao SV, et al. Circulation. 2022;146(16):1196–1206; 25. Janssen Research &amp; Development, LLC; 2026. https://clinicaltrials.gov/study/NCT05754957; 26. Update on Phase 3 </a:t>
            </a:r>
            <a:r>
              <a:rPr lang="en-GB" sz="400" dirty="0" err="1">
                <a:solidFill>
                  <a:schemeClr val="accent2"/>
                </a:solidFill>
              </a:rPr>
              <a:t>Librexia</a:t>
            </a:r>
            <a:r>
              <a:rPr lang="en-GB" sz="400" dirty="0">
                <a:solidFill>
                  <a:schemeClr val="accent2"/>
                </a:solidFill>
              </a:rPr>
              <a:t> ACS Trial. Bristol-Myers Squibb; 2025. https://news.bms.com/news/details/2025/Update-on-Phase-3-Librexia-ACS-Trial/default.aspx; 27. Ionis Pharmaceuticals, Inc.; 2014. https://clinicaltrials.gov/study/NCT01713361; 28. Büller HR, et al. N Engl J Med. 2015;372(3):232–240; 29. Bayer; 2020. https://clinicaltrials.gov/study/NCT03276143; 30. Weitz JI, et al. JAMA. 2020;323(2):130–139; 31. Anthos Therapeutics, Inc.; 2022. https://www.clinicaltrialsregister.eu/ctr-search/search?query=ANT-005; 32. </a:t>
            </a:r>
            <a:r>
              <a:rPr lang="en-GB" sz="400" dirty="0" err="1">
                <a:solidFill>
                  <a:schemeClr val="accent2"/>
                </a:solidFill>
              </a:rPr>
              <a:t>Verhamme</a:t>
            </a:r>
            <a:r>
              <a:rPr lang="en-GB" sz="400" dirty="0">
                <a:solidFill>
                  <a:schemeClr val="accent2"/>
                </a:solidFill>
              </a:rPr>
              <a:t> P, et al. N Engl J Med. 2021;385(7):609–617; 33. Janssen Research &amp; Development, LLC; 2025. https://clinicaltrials.gov/study/NCT03891524; 34. Weitz JI, et al. N Engl J Med. 2021;385(23):2161–2172; 35. Regeneron Pharmaceuticals; 2025. https://clinicaltrials.gov/study/NCT05618808; 36. Regeneron to Advance Two Factor XI Antibodies Into a Broad Phase 3 Program Following Positive Phase 2 Proof-of-Concept Results. Regeneron; 2024. https://investor.regeneron.com/news-releases/news-release-details/regeneron-advance-two-factor-xi-antibodies-broad-phase-3-program; 37. Regeneron Pharmaceuticals; 2025. https://clinicaltrials.gov/study/NCT06454630; 38. OHSU Knight Cancer Institute; 2024. https://clinicaltrials.gov/study/NCT04465760; 39. Anthos Therapeutics, Inc.; 2026. https://clinicaltrials.gov/study/NCT05171049; 40. Anthos Therapeutics, Inc. 2025. https://clinicaltrials.gov/study/NCT05171075. 41. Regeneron Pharmaceuticals; 2025. https://clinicaltrials.gov/study/NCT07410117?cond=cancer. </a:t>
            </a:r>
          </a:p>
        </p:txBody>
      </p:sp>
      <p:sp>
        <p:nvSpPr>
          <p:cNvPr id="10" name="Footer Placeholder 5">
            <a:extLst>
              <a:ext uri="{FF2B5EF4-FFF2-40B4-BE49-F238E27FC236}">
                <a16:creationId xmlns:a16="http://schemas.microsoft.com/office/drawing/2014/main" id="{ED3CACD9-90C4-91B2-CE46-4B46F6E9681C}"/>
              </a:ext>
            </a:extLst>
          </p:cNvPr>
          <p:cNvSpPr txBox="1">
            <a:spLocks/>
          </p:cNvSpPr>
          <p:nvPr/>
        </p:nvSpPr>
        <p:spPr>
          <a:xfrm>
            <a:off x="351000" y="4779000"/>
            <a:ext cx="7857000" cy="189000"/>
          </a:xfrm>
          <a:prstGeom prst="rect">
            <a:avLst/>
          </a:prstGeom>
        </p:spPr>
        <p:txBody>
          <a:bodyPr anchor="b"/>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pPr>
            <a:endParaRPr lang="en-US" sz="675" b="1">
              <a:solidFill>
                <a:srgbClr val="000000"/>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25FCFDE-8F67-2C59-63C2-75F91794684C}"/>
              </a:ext>
            </a:extLst>
          </p:cNvPr>
          <p:cNvSpPr/>
          <p:nvPr/>
        </p:nvSpPr>
        <p:spPr>
          <a:xfrm>
            <a:off x="6000733" y="621299"/>
            <a:ext cx="1666197" cy="3251745"/>
          </a:xfrm>
          <a:prstGeom prst="rect">
            <a:avLst/>
          </a:prstGeom>
          <a:solidFill>
            <a:schemeClr val="accent3">
              <a:lumMod val="40000"/>
              <a:lumOff val="60000"/>
              <a:alpha val="39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endParaRPr lang="en-US">
              <a:solidFill>
                <a:srgbClr val="FFFFFF"/>
              </a:solidFill>
              <a:latin typeface="Arial"/>
            </a:endParaRPr>
          </a:p>
        </p:txBody>
      </p:sp>
      <p:sp>
        <p:nvSpPr>
          <p:cNvPr id="8" name="Oval 7">
            <a:extLst>
              <a:ext uri="{FF2B5EF4-FFF2-40B4-BE49-F238E27FC236}">
                <a16:creationId xmlns:a16="http://schemas.microsoft.com/office/drawing/2014/main" id="{818D37B7-81C8-A9EA-67FA-7282FE13CD8F}"/>
              </a:ext>
            </a:extLst>
          </p:cNvPr>
          <p:cNvSpPr>
            <a:spLocks/>
          </p:cNvSpPr>
          <p:nvPr/>
        </p:nvSpPr>
        <p:spPr bwMode="gray">
          <a:xfrm>
            <a:off x="4641839" y="2808900"/>
            <a:ext cx="314491" cy="314491"/>
          </a:xfrm>
          <a:prstGeom prst="ellipse">
            <a:avLst/>
          </a:prstGeom>
          <a:gradFill flip="none" rotWithShape="1">
            <a:gsLst>
              <a:gs pos="50000">
                <a:srgbClr val="ED7D00"/>
              </a:gs>
              <a:gs pos="52300">
                <a:srgbClr val="BBA4BF"/>
              </a:gs>
              <a:gs pos="0">
                <a:srgbClr val="ED7D00"/>
              </a:gs>
              <a:gs pos="100000">
                <a:srgbClr val="BBA4BF"/>
              </a:gs>
            </a:gsLst>
            <a:lin ang="0" scaled="1"/>
            <a:tileRect/>
          </a:gradFill>
          <a:ln w="38100" cap="flat" cmpd="sng" algn="ctr">
            <a:solidFill>
              <a:schemeClr val="tx1"/>
            </a:solidFill>
            <a:prstDash val="solid"/>
          </a:ln>
          <a:effectLst/>
        </p:spPr>
        <p:txBody>
          <a:bodyPr rtlCol="0" anchor="ctr"/>
          <a:lstStyle/>
          <a:p>
            <a:pPr algn="ctr" defTabSz="685698"/>
            <a:endParaRPr lang="en-US" sz="900" kern="0">
              <a:solidFill>
                <a:srgbClr val="000000"/>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E4AA6217-B4CE-5922-611F-DF65EB1FA773}"/>
              </a:ext>
            </a:extLst>
          </p:cNvPr>
          <p:cNvGrpSpPr/>
          <p:nvPr/>
        </p:nvGrpSpPr>
        <p:grpSpPr>
          <a:xfrm>
            <a:off x="362653" y="874630"/>
            <a:ext cx="7194860" cy="2856096"/>
            <a:chOff x="290670" y="1154889"/>
            <a:chExt cx="6632509" cy="2916000"/>
          </a:xfrm>
        </p:grpSpPr>
        <p:grpSp>
          <p:nvGrpSpPr>
            <p:cNvPr id="13" name="Group 12">
              <a:extLst>
                <a:ext uri="{FF2B5EF4-FFF2-40B4-BE49-F238E27FC236}">
                  <a16:creationId xmlns:a16="http://schemas.microsoft.com/office/drawing/2014/main" id="{27CCA576-C0FC-B51C-60D9-8897DBFDB032}"/>
                </a:ext>
              </a:extLst>
            </p:cNvPr>
            <p:cNvGrpSpPr/>
            <p:nvPr/>
          </p:nvGrpSpPr>
          <p:grpSpPr>
            <a:xfrm>
              <a:off x="290670" y="1154889"/>
              <a:ext cx="6632509" cy="486000"/>
              <a:chOff x="290670" y="1154889"/>
              <a:chExt cx="6632509" cy="486000"/>
            </a:xfrm>
          </p:grpSpPr>
          <p:sp>
            <p:nvSpPr>
              <p:cNvPr id="51" name="TextBox 50">
                <a:extLst>
                  <a:ext uri="{FF2B5EF4-FFF2-40B4-BE49-F238E27FC236}">
                    <a16:creationId xmlns:a16="http://schemas.microsoft.com/office/drawing/2014/main" id="{AD8324CB-EDB4-01D6-3D2A-0FD83281FD2A}"/>
                  </a:ext>
                </a:extLst>
              </p:cNvPr>
              <p:cNvSpPr txBox="1"/>
              <p:nvPr/>
            </p:nvSpPr>
            <p:spPr>
              <a:xfrm>
                <a:off x="290670" y="1154889"/>
                <a:ext cx="720000" cy="486000"/>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AF</a:t>
                </a:r>
              </a:p>
            </p:txBody>
          </p:sp>
          <p:cxnSp>
            <p:nvCxnSpPr>
              <p:cNvPr id="52" name="Straight Connector 51">
                <a:extLst>
                  <a:ext uri="{FF2B5EF4-FFF2-40B4-BE49-F238E27FC236}">
                    <a16:creationId xmlns:a16="http://schemas.microsoft.com/office/drawing/2014/main" id="{04D32CCB-1753-D67F-8E56-B6AD660EB6EC}"/>
                  </a:ext>
                </a:extLst>
              </p:cNvPr>
              <p:cNvCxnSpPr>
                <a:cxnSpLocks/>
              </p:cNvCxnSpPr>
              <p:nvPr/>
            </p:nvCxnSpPr>
            <p:spPr bwMode="auto">
              <a:xfrm>
                <a:off x="290670" y="1640889"/>
                <a:ext cx="6632509" cy="0"/>
              </a:xfrm>
              <a:prstGeom prst="line">
                <a:avLst/>
              </a:prstGeom>
              <a:noFill/>
              <a:ln w="6350" cap="flat" cmpd="sng" algn="ctr">
                <a:solidFill>
                  <a:srgbClr val="46454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14" name="Group 13">
              <a:extLst>
                <a:ext uri="{FF2B5EF4-FFF2-40B4-BE49-F238E27FC236}">
                  <a16:creationId xmlns:a16="http://schemas.microsoft.com/office/drawing/2014/main" id="{10BB4134-ED83-02E8-CBF1-C4CCF9BCF919}"/>
                </a:ext>
              </a:extLst>
            </p:cNvPr>
            <p:cNvGrpSpPr/>
            <p:nvPr/>
          </p:nvGrpSpPr>
          <p:grpSpPr>
            <a:xfrm>
              <a:off x="290670" y="1560724"/>
              <a:ext cx="6632509" cy="646331"/>
              <a:chOff x="290670" y="1074724"/>
              <a:chExt cx="6632509" cy="646331"/>
            </a:xfrm>
          </p:grpSpPr>
          <p:sp>
            <p:nvSpPr>
              <p:cNvPr id="42" name="TextBox 41">
                <a:extLst>
                  <a:ext uri="{FF2B5EF4-FFF2-40B4-BE49-F238E27FC236}">
                    <a16:creationId xmlns:a16="http://schemas.microsoft.com/office/drawing/2014/main" id="{2ADEBC9C-15EB-B478-ED87-1ACACEF7941F}"/>
                  </a:ext>
                </a:extLst>
              </p:cNvPr>
              <p:cNvSpPr txBox="1"/>
              <p:nvPr/>
            </p:nvSpPr>
            <p:spPr>
              <a:xfrm>
                <a:off x="290670" y="1074724"/>
                <a:ext cx="720000" cy="646331"/>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Prior </a:t>
                </a:r>
                <a:br>
                  <a:rPr lang="en-GB" sz="800" b="1" kern="0">
                    <a:solidFill>
                      <a:schemeClr val="accent2"/>
                    </a:solidFill>
                    <a:latin typeface="Arial" panose="020B0604020202020204" pitchFamily="34" charset="0"/>
                    <a:cs typeface="Arial" panose="020B0604020202020204" pitchFamily="34" charset="0"/>
                    <a:sym typeface=""/>
                  </a:rPr>
                </a:br>
                <a:r>
                  <a:rPr lang="en-GB" sz="800" b="1" kern="0">
                    <a:solidFill>
                      <a:schemeClr val="accent2"/>
                    </a:solidFill>
                    <a:latin typeface="Arial" panose="020B0604020202020204" pitchFamily="34" charset="0"/>
                    <a:cs typeface="Arial" panose="020B0604020202020204" pitchFamily="34" charset="0"/>
                    <a:sym typeface=""/>
                  </a:rPr>
                  <a:t>stroke</a:t>
                </a:r>
              </a:p>
            </p:txBody>
          </p:sp>
          <p:cxnSp>
            <p:nvCxnSpPr>
              <p:cNvPr id="50" name="Straight Connector 49">
                <a:extLst>
                  <a:ext uri="{FF2B5EF4-FFF2-40B4-BE49-F238E27FC236}">
                    <a16:creationId xmlns:a16="http://schemas.microsoft.com/office/drawing/2014/main" id="{09B39315-D313-CDA9-FAEB-47B7296BEDC3}"/>
                  </a:ext>
                </a:extLst>
              </p:cNvPr>
              <p:cNvCxnSpPr>
                <a:cxnSpLocks/>
              </p:cNvCxnSpPr>
              <p:nvPr/>
            </p:nvCxnSpPr>
            <p:spPr bwMode="auto">
              <a:xfrm>
                <a:off x="290670" y="1640889"/>
                <a:ext cx="6632509" cy="0"/>
              </a:xfrm>
              <a:prstGeom prst="line">
                <a:avLst/>
              </a:prstGeom>
              <a:noFill/>
              <a:ln w="6350" cap="flat" cmpd="sng" algn="ctr">
                <a:solidFill>
                  <a:srgbClr val="46454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15" name="Group 14">
              <a:extLst>
                <a:ext uri="{FF2B5EF4-FFF2-40B4-BE49-F238E27FC236}">
                  <a16:creationId xmlns:a16="http://schemas.microsoft.com/office/drawing/2014/main" id="{D7B96AB1-41AF-834E-A44E-199595E7FEAD}"/>
                </a:ext>
              </a:extLst>
            </p:cNvPr>
            <p:cNvGrpSpPr/>
            <p:nvPr/>
          </p:nvGrpSpPr>
          <p:grpSpPr>
            <a:xfrm>
              <a:off x="290670" y="2126889"/>
              <a:ext cx="6632509" cy="486000"/>
              <a:chOff x="290670" y="1154889"/>
              <a:chExt cx="6632509" cy="486000"/>
            </a:xfrm>
          </p:grpSpPr>
          <p:sp>
            <p:nvSpPr>
              <p:cNvPr id="34" name="TextBox 33">
                <a:extLst>
                  <a:ext uri="{FF2B5EF4-FFF2-40B4-BE49-F238E27FC236}">
                    <a16:creationId xmlns:a16="http://schemas.microsoft.com/office/drawing/2014/main" id="{C489F10C-B471-2DD5-5624-8F69DF48A372}"/>
                  </a:ext>
                </a:extLst>
              </p:cNvPr>
              <p:cNvSpPr txBox="1"/>
              <p:nvPr/>
            </p:nvSpPr>
            <p:spPr>
              <a:xfrm>
                <a:off x="290670" y="1154889"/>
                <a:ext cx="720000" cy="486000"/>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ESKD on</a:t>
                </a:r>
              </a:p>
              <a:p>
                <a:pPr defTabSz="914355">
                  <a:defRPr/>
                </a:pPr>
                <a:r>
                  <a:rPr lang="en-GB" sz="800" b="1" kern="0">
                    <a:solidFill>
                      <a:schemeClr val="accent2"/>
                    </a:solidFill>
                    <a:latin typeface="Arial" panose="020B0604020202020204" pitchFamily="34" charset="0"/>
                    <a:cs typeface="Arial" panose="020B0604020202020204" pitchFamily="34" charset="0"/>
                    <a:sym typeface=""/>
                  </a:rPr>
                  <a:t>hemodialysis</a:t>
                </a:r>
              </a:p>
            </p:txBody>
          </p:sp>
          <p:cxnSp>
            <p:nvCxnSpPr>
              <p:cNvPr id="41" name="Straight Connector 40">
                <a:extLst>
                  <a:ext uri="{FF2B5EF4-FFF2-40B4-BE49-F238E27FC236}">
                    <a16:creationId xmlns:a16="http://schemas.microsoft.com/office/drawing/2014/main" id="{9A7CC1AF-EE01-7F23-09C4-5BD513E97AD4}"/>
                  </a:ext>
                </a:extLst>
              </p:cNvPr>
              <p:cNvCxnSpPr>
                <a:cxnSpLocks/>
              </p:cNvCxnSpPr>
              <p:nvPr/>
            </p:nvCxnSpPr>
            <p:spPr bwMode="auto">
              <a:xfrm>
                <a:off x="290670" y="1640889"/>
                <a:ext cx="6632509" cy="0"/>
              </a:xfrm>
              <a:prstGeom prst="line">
                <a:avLst/>
              </a:prstGeom>
              <a:noFill/>
              <a:ln w="6350" cap="flat" cmpd="sng" algn="ctr">
                <a:solidFill>
                  <a:srgbClr val="46454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16" name="Group 15">
              <a:extLst>
                <a:ext uri="{FF2B5EF4-FFF2-40B4-BE49-F238E27FC236}">
                  <a16:creationId xmlns:a16="http://schemas.microsoft.com/office/drawing/2014/main" id="{ED11DF73-C1DE-2472-E362-AEE5EA8CBD87}"/>
                </a:ext>
              </a:extLst>
            </p:cNvPr>
            <p:cNvGrpSpPr/>
            <p:nvPr/>
          </p:nvGrpSpPr>
          <p:grpSpPr>
            <a:xfrm>
              <a:off x="290670" y="2612889"/>
              <a:ext cx="6632509" cy="486000"/>
              <a:chOff x="290670" y="1154889"/>
              <a:chExt cx="6632509" cy="486000"/>
            </a:xfrm>
          </p:grpSpPr>
          <p:sp>
            <p:nvSpPr>
              <p:cNvPr id="30" name="TextBox 29">
                <a:extLst>
                  <a:ext uri="{FF2B5EF4-FFF2-40B4-BE49-F238E27FC236}">
                    <a16:creationId xmlns:a16="http://schemas.microsoft.com/office/drawing/2014/main" id="{0ACFDF76-86DC-35E8-D1F6-2E6EAFE774F1}"/>
                  </a:ext>
                </a:extLst>
              </p:cNvPr>
              <p:cNvSpPr txBox="1"/>
              <p:nvPr/>
            </p:nvSpPr>
            <p:spPr>
              <a:xfrm>
                <a:off x="290670" y="1154889"/>
                <a:ext cx="720000" cy="486000"/>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ACS/AMI/PAD</a:t>
                </a:r>
              </a:p>
            </p:txBody>
          </p:sp>
          <p:cxnSp>
            <p:nvCxnSpPr>
              <p:cNvPr id="33" name="Straight Connector 32">
                <a:extLst>
                  <a:ext uri="{FF2B5EF4-FFF2-40B4-BE49-F238E27FC236}">
                    <a16:creationId xmlns:a16="http://schemas.microsoft.com/office/drawing/2014/main" id="{9D610232-3641-5E57-9FC9-B1AB28681AD3}"/>
                  </a:ext>
                </a:extLst>
              </p:cNvPr>
              <p:cNvCxnSpPr>
                <a:cxnSpLocks/>
              </p:cNvCxnSpPr>
              <p:nvPr/>
            </p:nvCxnSpPr>
            <p:spPr bwMode="auto">
              <a:xfrm>
                <a:off x="290670" y="1640889"/>
                <a:ext cx="6632509" cy="0"/>
              </a:xfrm>
              <a:prstGeom prst="line">
                <a:avLst/>
              </a:prstGeom>
              <a:noFill/>
              <a:ln w="6350" cap="flat" cmpd="sng" algn="ctr">
                <a:solidFill>
                  <a:srgbClr val="46454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grpSp>
          <p:nvGrpSpPr>
            <p:cNvPr id="17" name="Group 16">
              <a:extLst>
                <a:ext uri="{FF2B5EF4-FFF2-40B4-BE49-F238E27FC236}">
                  <a16:creationId xmlns:a16="http://schemas.microsoft.com/office/drawing/2014/main" id="{79A54500-AAFA-931F-E98F-E16D9948BCB4}"/>
                </a:ext>
              </a:extLst>
            </p:cNvPr>
            <p:cNvGrpSpPr/>
            <p:nvPr/>
          </p:nvGrpSpPr>
          <p:grpSpPr>
            <a:xfrm>
              <a:off x="290670" y="3098889"/>
              <a:ext cx="6632509" cy="486000"/>
              <a:chOff x="290670" y="1154889"/>
              <a:chExt cx="6632509" cy="486000"/>
            </a:xfrm>
          </p:grpSpPr>
          <p:sp>
            <p:nvSpPr>
              <p:cNvPr id="22" name="TextBox 21">
                <a:extLst>
                  <a:ext uri="{FF2B5EF4-FFF2-40B4-BE49-F238E27FC236}">
                    <a16:creationId xmlns:a16="http://schemas.microsoft.com/office/drawing/2014/main" id="{8A06E9A7-5AE7-00E5-99DC-F558E066ADC0}"/>
                  </a:ext>
                </a:extLst>
              </p:cNvPr>
              <p:cNvSpPr txBox="1"/>
              <p:nvPr/>
            </p:nvSpPr>
            <p:spPr>
              <a:xfrm>
                <a:off x="290670" y="1154889"/>
                <a:ext cx="720000" cy="486000"/>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TKA</a:t>
                </a:r>
              </a:p>
            </p:txBody>
          </p:sp>
          <p:cxnSp>
            <p:nvCxnSpPr>
              <p:cNvPr id="27" name="Straight Connector 26">
                <a:extLst>
                  <a:ext uri="{FF2B5EF4-FFF2-40B4-BE49-F238E27FC236}">
                    <a16:creationId xmlns:a16="http://schemas.microsoft.com/office/drawing/2014/main" id="{0CBF91D5-EDB4-2970-E2FE-B2B2355284D6}"/>
                  </a:ext>
                </a:extLst>
              </p:cNvPr>
              <p:cNvCxnSpPr>
                <a:cxnSpLocks/>
              </p:cNvCxnSpPr>
              <p:nvPr/>
            </p:nvCxnSpPr>
            <p:spPr bwMode="auto">
              <a:xfrm>
                <a:off x="290670" y="1640889"/>
                <a:ext cx="6632509" cy="0"/>
              </a:xfrm>
              <a:prstGeom prst="line">
                <a:avLst/>
              </a:prstGeom>
              <a:noFill/>
              <a:ln w="6350" cap="flat" cmpd="sng" algn="ctr">
                <a:solidFill>
                  <a:srgbClr val="464545"/>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pSp>
        <p:sp>
          <p:nvSpPr>
            <p:cNvPr id="18" name="TextBox 17">
              <a:extLst>
                <a:ext uri="{FF2B5EF4-FFF2-40B4-BE49-F238E27FC236}">
                  <a16:creationId xmlns:a16="http://schemas.microsoft.com/office/drawing/2014/main" id="{A5761E4E-5B71-BC37-6602-1507E7AD28C0}"/>
                </a:ext>
              </a:extLst>
            </p:cNvPr>
            <p:cNvSpPr txBox="1"/>
            <p:nvPr/>
          </p:nvSpPr>
          <p:spPr>
            <a:xfrm>
              <a:off x="290670" y="3584889"/>
              <a:ext cx="720000" cy="486000"/>
            </a:xfrm>
            <a:prstGeom prst="rect">
              <a:avLst/>
            </a:prstGeom>
            <a:noFill/>
          </p:spPr>
          <p:txBody>
            <a:bodyPr wrap="none" lIns="288000" tIns="0" rIns="0" bIns="0" anchor="ctr" anchorCtr="0">
              <a:noAutofit/>
            </a:bodyPr>
            <a:lstStyle/>
            <a:p>
              <a:pPr defTabSz="914355">
                <a:defRPr/>
              </a:pPr>
              <a:r>
                <a:rPr lang="en-GB" sz="800" b="1" kern="0">
                  <a:solidFill>
                    <a:schemeClr val="accent2"/>
                  </a:solidFill>
                  <a:latin typeface="Arial" panose="020B0604020202020204" pitchFamily="34" charset="0"/>
                  <a:cs typeface="Arial" panose="020B0604020202020204" pitchFamily="34" charset="0"/>
                  <a:sym typeface=""/>
                </a:rPr>
                <a:t>Cancer</a:t>
              </a:r>
            </a:p>
          </p:txBody>
        </p:sp>
      </p:grpSp>
      <p:sp>
        <p:nvSpPr>
          <p:cNvPr id="53" name="TextBox 52">
            <a:extLst>
              <a:ext uri="{FF2B5EF4-FFF2-40B4-BE49-F238E27FC236}">
                <a16:creationId xmlns:a16="http://schemas.microsoft.com/office/drawing/2014/main" id="{0E6C198C-3D76-EEE3-0D62-3DB098C18C16}"/>
              </a:ext>
            </a:extLst>
          </p:cNvPr>
          <p:cNvSpPr txBox="1"/>
          <p:nvPr/>
        </p:nvSpPr>
        <p:spPr bwMode="gray">
          <a:xfrm rot="16200000">
            <a:off x="-990499" y="2166010"/>
            <a:ext cx="2917867" cy="211563"/>
          </a:xfrm>
          <a:prstGeom prst="roundRect">
            <a:avLst>
              <a:gd name="adj" fmla="val 50000"/>
            </a:avLst>
          </a:prstGeom>
          <a:solidFill>
            <a:schemeClr val="accent1">
              <a:lumMod val="40000"/>
              <a:lumOff val="60000"/>
            </a:schemeClr>
          </a:solidFill>
        </p:spPr>
        <p:txBody>
          <a:bodyPr vert="horz" wrap="none" lIns="0" tIns="0" rIns="0" bIns="0" rtlCol="0" anchor="ctr" anchorCtr="0">
            <a:noAutofit/>
          </a:bodyPr>
          <a:lstStyle/>
          <a:p>
            <a:pPr algn="ctr" defTabSz="685766">
              <a:defRPr/>
            </a:pPr>
            <a:r>
              <a:rPr lang="en-US" sz="1000" b="1" kern="0">
                <a:solidFill>
                  <a:schemeClr val="bg1"/>
                </a:solidFill>
                <a:latin typeface="Arial" panose="020B0604020202020204" pitchFamily="34" charset="0"/>
                <a:cs typeface="Arial" panose="020B0604020202020204" pitchFamily="34" charset="0"/>
              </a:rPr>
              <a:t>Condition</a:t>
            </a:r>
          </a:p>
        </p:txBody>
      </p:sp>
      <p:grpSp>
        <p:nvGrpSpPr>
          <p:cNvPr id="54" name="Group 53">
            <a:extLst>
              <a:ext uri="{FF2B5EF4-FFF2-40B4-BE49-F238E27FC236}">
                <a16:creationId xmlns:a16="http://schemas.microsoft.com/office/drawing/2014/main" id="{3C9AC986-DB6E-E213-A602-D63276395BA1}"/>
              </a:ext>
            </a:extLst>
          </p:cNvPr>
          <p:cNvGrpSpPr/>
          <p:nvPr/>
        </p:nvGrpSpPr>
        <p:grpSpPr>
          <a:xfrm>
            <a:off x="3763882" y="1392889"/>
            <a:ext cx="1311735" cy="396680"/>
            <a:chOff x="8350790" y="1612578"/>
            <a:chExt cx="1785663" cy="540000"/>
          </a:xfrm>
        </p:grpSpPr>
        <p:grpSp>
          <p:nvGrpSpPr>
            <p:cNvPr id="55" name="Group 54">
              <a:extLst>
                <a:ext uri="{FF2B5EF4-FFF2-40B4-BE49-F238E27FC236}">
                  <a16:creationId xmlns:a16="http://schemas.microsoft.com/office/drawing/2014/main" id="{8AB13B4C-7557-7ABB-3775-FB0BDA9A888F}"/>
                </a:ext>
              </a:extLst>
            </p:cNvPr>
            <p:cNvGrpSpPr/>
            <p:nvPr/>
          </p:nvGrpSpPr>
          <p:grpSpPr>
            <a:xfrm>
              <a:off x="8350790" y="1612578"/>
              <a:ext cx="540000" cy="540000"/>
              <a:chOff x="8350790" y="1713657"/>
              <a:chExt cx="540000" cy="540000"/>
            </a:xfrm>
          </p:grpSpPr>
          <p:sp>
            <p:nvSpPr>
              <p:cNvPr id="57" name="Oval 56">
                <a:extLst>
                  <a:ext uri="{FF2B5EF4-FFF2-40B4-BE49-F238E27FC236}">
                    <a16:creationId xmlns:a16="http://schemas.microsoft.com/office/drawing/2014/main" id="{00C2DAB4-16DF-5220-53B9-949A3167C86C}"/>
                  </a:ext>
                </a:extLst>
              </p:cNvPr>
              <p:cNvSpPr>
                <a:spLocks/>
              </p:cNvSpPr>
              <p:nvPr/>
            </p:nvSpPr>
            <p:spPr bwMode="gray">
              <a:xfrm>
                <a:off x="8350790" y="1713657"/>
                <a:ext cx="540000" cy="540000"/>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000000"/>
                  </a:solidFill>
                  <a:latin typeface="Arial" panose="020B0604020202020204" pitchFamily="34" charset="0"/>
                  <a:cs typeface="Arial" panose="020B0604020202020204" pitchFamily="34" charset="0"/>
                </a:endParaRPr>
              </a:p>
            </p:txBody>
          </p:sp>
          <p:pic>
            <p:nvPicPr>
              <p:cNvPr id="58" name="Graphic 57" descr="Network">
                <a:extLst>
                  <a:ext uri="{FF2B5EF4-FFF2-40B4-BE49-F238E27FC236}">
                    <a16:creationId xmlns:a16="http://schemas.microsoft.com/office/drawing/2014/main" id="{4B7C00E9-5C89-CC8F-7B67-E90B3D6DEE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60230" y="1823099"/>
                <a:ext cx="321120" cy="321116"/>
              </a:xfrm>
              <a:prstGeom prst="rect">
                <a:avLst/>
              </a:prstGeom>
            </p:spPr>
          </p:pic>
        </p:grpSp>
        <p:sp>
          <p:nvSpPr>
            <p:cNvPr id="56" name="Rectangle 55">
              <a:extLst>
                <a:ext uri="{FF2B5EF4-FFF2-40B4-BE49-F238E27FC236}">
                  <a16:creationId xmlns:a16="http://schemas.microsoft.com/office/drawing/2014/main" id="{DE619EAB-E5D1-134C-EC1C-8EDF97450B98}"/>
                </a:ext>
              </a:extLst>
            </p:cNvPr>
            <p:cNvSpPr/>
            <p:nvPr/>
          </p:nvSpPr>
          <p:spPr>
            <a:xfrm>
              <a:off x="8882584" y="1782937"/>
              <a:ext cx="1253869" cy="253916"/>
            </a:xfrm>
            <a:prstGeom prst="rect">
              <a:avLst/>
            </a:prstGeom>
          </p:spPr>
          <p:txBody>
            <a:bodyPr wrap="none" lIns="36000" anchor="ctr" anchorCtr="0">
              <a:noAutofit/>
            </a:bodyPr>
            <a:lstStyle/>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AXIOMATIC-</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SSP</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11</a:t>
              </a:r>
            </a:p>
          </p:txBody>
        </p:sp>
      </p:grpSp>
      <p:grpSp>
        <p:nvGrpSpPr>
          <p:cNvPr id="59" name="Group 58">
            <a:extLst>
              <a:ext uri="{FF2B5EF4-FFF2-40B4-BE49-F238E27FC236}">
                <a16:creationId xmlns:a16="http://schemas.microsoft.com/office/drawing/2014/main" id="{88C57E2F-FD9A-5A0D-CF9F-CA48F13C0F93}"/>
              </a:ext>
            </a:extLst>
          </p:cNvPr>
          <p:cNvGrpSpPr/>
          <p:nvPr/>
        </p:nvGrpSpPr>
        <p:grpSpPr>
          <a:xfrm>
            <a:off x="1840980" y="1900408"/>
            <a:ext cx="791551" cy="409712"/>
            <a:chOff x="3444644" y="2883491"/>
            <a:chExt cx="1077538" cy="557743"/>
          </a:xfrm>
        </p:grpSpPr>
        <p:sp>
          <p:nvSpPr>
            <p:cNvPr id="60" name="Rectangle 59">
              <a:extLst>
                <a:ext uri="{FF2B5EF4-FFF2-40B4-BE49-F238E27FC236}">
                  <a16:creationId xmlns:a16="http://schemas.microsoft.com/office/drawing/2014/main" id="{58738CF0-6AC2-0F71-0554-694E6AB5C9E0}"/>
                </a:ext>
              </a:extLst>
            </p:cNvPr>
            <p:cNvSpPr/>
            <p:nvPr/>
          </p:nvSpPr>
          <p:spPr>
            <a:xfrm>
              <a:off x="3444644" y="3179624"/>
              <a:ext cx="1077538" cy="261610"/>
            </a:xfrm>
            <a:prstGeom prst="rect">
              <a:avLst/>
            </a:prstGeom>
          </p:spPr>
          <p:txBody>
            <a:bodyPr wrap="none">
              <a:noAutofit/>
            </a:bodyPr>
            <a:lstStyle/>
            <a:p>
              <a:pPr algn="ctr" defTabSz="685766">
                <a:defRPr/>
              </a:pPr>
              <a:r>
                <a:rPr lang="en-US" sz="600" b="1" kern="0" err="1">
                  <a:solidFill>
                    <a:srgbClr val="464545"/>
                  </a:solidFill>
                  <a:latin typeface="Arial" panose="020B0604020202020204" pitchFamily="34" charset="0"/>
                  <a:ea typeface="Calibri" panose="020F0502020204030204" pitchFamily="34" charset="0"/>
                  <a:cs typeface="Arial" panose="020B0604020202020204" pitchFamily="34" charset="0"/>
                </a:rPr>
                <a:t>Xisomab</a:t>
              </a: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 3G3</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17,18</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61" name="Group 60">
              <a:extLst>
                <a:ext uri="{FF2B5EF4-FFF2-40B4-BE49-F238E27FC236}">
                  <a16:creationId xmlns:a16="http://schemas.microsoft.com/office/drawing/2014/main" id="{B9ADD6C0-16A9-7489-8A92-D9BB29918B3A}"/>
                </a:ext>
              </a:extLst>
            </p:cNvPr>
            <p:cNvGrpSpPr/>
            <p:nvPr/>
          </p:nvGrpSpPr>
          <p:grpSpPr>
            <a:xfrm>
              <a:off x="3840689" y="2883491"/>
              <a:ext cx="285448" cy="285447"/>
              <a:chOff x="3840689" y="2673533"/>
              <a:chExt cx="285448" cy="285447"/>
            </a:xfrm>
          </p:grpSpPr>
          <p:sp>
            <p:nvSpPr>
              <p:cNvPr id="62" name="Oval 61">
                <a:extLst>
                  <a:ext uri="{FF2B5EF4-FFF2-40B4-BE49-F238E27FC236}">
                    <a16:creationId xmlns:a16="http://schemas.microsoft.com/office/drawing/2014/main" id="{4D382840-D8EB-ADB1-5CDA-759F8ADD2562}"/>
                  </a:ext>
                </a:extLst>
              </p:cNvPr>
              <p:cNvSpPr/>
              <p:nvPr/>
            </p:nvSpPr>
            <p:spPr bwMode="gray">
              <a:xfrm>
                <a:off x="3840689" y="2673533"/>
                <a:ext cx="285448" cy="285447"/>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63" name="Picture 62" descr="A close up of a sign&#10;&#10;Description automatically generated">
                <a:extLst>
                  <a:ext uri="{FF2B5EF4-FFF2-40B4-BE49-F238E27FC236}">
                    <a16:creationId xmlns:a16="http://schemas.microsoft.com/office/drawing/2014/main" id="{6F67D54F-B604-8CA6-7B29-2694ECF852A1}"/>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3891345" y="2740877"/>
                <a:ext cx="184137" cy="167556"/>
              </a:xfrm>
              <a:prstGeom prst="rect">
                <a:avLst/>
              </a:prstGeom>
              <a:noFill/>
              <a:ln>
                <a:noFill/>
              </a:ln>
            </p:spPr>
          </p:pic>
        </p:grpSp>
      </p:grpSp>
      <p:grpSp>
        <p:nvGrpSpPr>
          <p:cNvPr id="64" name="Group 63">
            <a:extLst>
              <a:ext uri="{FF2B5EF4-FFF2-40B4-BE49-F238E27FC236}">
                <a16:creationId xmlns:a16="http://schemas.microsoft.com/office/drawing/2014/main" id="{60A93F4F-EDCD-76F9-9166-84A9A1268988}"/>
              </a:ext>
            </a:extLst>
          </p:cNvPr>
          <p:cNvGrpSpPr/>
          <p:nvPr/>
        </p:nvGrpSpPr>
        <p:grpSpPr>
          <a:xfrm>
            <a:off x="2729371" y="2814471"/>
            <a:ext cx="557218" cy="478891"/>
            <a:chOff x="4468496" y="4411380"/>
            <a:chExt cx="758541" cy="651913"/>
          </a:xfrm>
        </p:grpSpPr>
        <p:sp>
          <p:nvSpPr>
            <p:cNvPr id="65" name="Rectangle 64">
              <a:extLst>
                <a:ext uri="{FF2B5EF4-FFF2-40B4-BE49-F238E27FC236}">
                  <a16:creationId xmlns:a16="http://schemas.microsoft.com/office/drawing/2014/main" id="{9F09C382-22B9-8592-A7A0-71BBD5A1778A}"/>
                </a:ext>
              </a:extLst>
            </p:cNvPr>
            <p:cNvSpPr/>
            <p:nvPr/>
          </p:nvSpPr>
          <p:spPr>
            <a:xfrm>
              <a:off x="4468496" y="4801683"/>
              <a:ext cx="758541" cy="261610"/>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ANT-005</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31,32</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66" name="Group 65">
              <a:extLst>
                <a:ext uri="{FF2B5EF4-FFF2-40B4-BE49-F238E27FC236}">
                  <a16:creationId xmlns:a16="http://schemas.microsoft.com/office/drawing/2014/main" id="{85E0BFAA-6734-1EC1-57BF-2DC62FBF191D}"/>
                </a:ext>
              </a:extLst>
            </p:cNvPr>
            <p:cNvGrpSpPr>
              <a:grpSpLocks/>
            </p:cNvGrpSpPr>
            <p:nvPr/>
          </p:nvGrpSpPr>
          <p:grpSpPr>
            <a:xfrm>
              <a:off x="4613712" y="4411380"/>
              <a:ext cx="428172" cy="428171"/>
              <a:chOff x="4613712" y="4408736"/>
              <a:chExt cx="428172" cy="428171"/>
            </a:xfrm>
          </p:grpSpPr>
          <p:sp>
            <p:nvSpPr>
              <p:cNvPr id="67" name="Oval 66">
                <a:extLst>
                  <a:ext uri="{FF2B5EF4-FFF2-40B4-BE49-F238E27FC236}">
                    <a16:creationId xmlns:a16="http://schemas.microsoft.com/office/drawing/2014/main" id="{9F9ED9C0-2EDD-4A7C-75E9-40CFBAD5AB4A}"/>
                  </a:ext>
                </a:extLst>
              </p:cNvPr>
              <p:cNvSpPr>
                <a:spLocks/>
              </p:cNvSpPr>
              <p:nvPr/>
            </p:nvSpPr>
            <p:spPr bwMode="gray">
              <a:xfrm>
                <a:off x="4613712" y="4408736"/>
                <a:ext cx="428172" cy="428171"/>
              </a:xfrm>
              <a:prstGeom prst="ellipse">
                <a:avLst/>
              </a:prstGeom>
              <a:solidFill>
                <a:srgbClr val="ED7D00"/>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68" name="Picture 67" descr="A close up of a sign&#10;&#10;Description automatically generated">
                <a:extLst>
                  <a:ext uri="{FF2B5EF4-FFF2-40B4-BE49-F238E27FC236}">
                    <a16:creationId xmlns:a16="http://schemas.microsoft.com/office/drawing/2014/main" id="{CC81CD2D-C7C1-2FAE-DD68-C9CD2BC9F8B8}"/>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4682328" y="4490450"/>
                <a:ext cx="290940" cy="264741"/>
              </a:xfrm>
              <a:prstGeom prst="rect">
                <a:avLst/>
              </a:prstGeom>
              <a:noFill/>
              <a:ln>
                <a:noFill/>
              </a:ln>
            </p:spPr>
          </p:pic>
        </p:grpSp>
      </p:grpSp>
      <p:grpSp>
        <p:nvGrpSpPr>
          <p:cNvPr id="69" name="Group 68">
            <a:extLst>
              <a:ext uri="{FF2B5EF4-FFF2-40B4-BE49-F238E27FC236}">
                <a16:creationId xmlns:a16="http://schemas.microsoft.com/office/drawing/2014/main" id="{15CED952-B688-241A-B4CC-D05769832473}"/>
              </a:ext>
            </a:extLst>
          </p:cNvPr>
          <p:cNvGrpSpPr/>
          <p:nvPr/>
        </p:nvGrpSpPr>
        <p:grpSpPr>
          <a:xfrm>
            <a:off x="3792173" y="1899128"/>
            <a:ext cx="1160688" cy="314532"/>
            <a:chOff x="8080013" y="2788892"/>
            <a:chExt cx="1580043" cy="428171"/>
          </a:xfrm>
        </p:grpSpPr>
        <p:grpSp>
          <p:nvGrpSpPr>
            <p:cNvPr id="70" name="Group 69">
              <a:extLst>
                <a:ext uri="{FF2B5EF4-FFF2-40B4-BE49-F238E27FC236}">
                  <a16:creationId xmlns:a16="http://schemas.microsoft.com/office/drawing/2014/main" id="{E725D693-DC34-6CE6-21FA-1AE146FF5B53}"/>
                </a:ext>
              </a:extLst>
            </p:cNvPr>
            <p:cNvGrpSpPr/>
            <p:nvPr/>
          </p:nvGrpSpPr>
          <p:grpSpPr>
            <a:xfrm>
              <a:off x="8080013" y="2788892"/>
              <a:ext cx="428172" cy="428171"/>
              <a:chOff x="8080013" y="2763492"/>
              <a:chExt cx="428172" cy="428171"/>
            </a:xfrm>
          </p:grpSpPr>
          <p:sp>
            <p:nvSpPr>
              <p:cNvPr id="72" name="Oval 71">
                <a:extLst>
                  <a:ext uri="{FF2B5EF4-FFF2-40B4-BE49-F238E27FC236}">
                    <a16:creationId xmlns:a16="http://schemas.microsoft.com/office/drawing/2014/main" id="{5511C0D0-1032-F56A-D0B2-C087AA8E7B0C}"/>
                  </a:ext>
                </a:extLst>
              </p:cNvPr>
              <p:cNvSpPr/>
              <p:nvPr/>
            </p:nvSpPr>
            <p:spPr bwMode="gray">
              <a:xfrm>
                <a:off x="8080013" y="2763492"/>
                <a:ext cx="428172" cy="428171"/>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73" name="Graphic 72" descr="DNA">
                <a:extLst>
                  <a:ext uri="{FF2B5EF4-FFF2-40B4-BE49-F238E27FC236}">
                    <a16:creationId xmlns:a16="http://schemas.microsoft.com/office/drawing/2014/main" id="{32DBEC7B-FDAF-69F4-D6BD-70923D88583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376528">
                <a:off x="8158581" y="2846363"/>
                <a:ext cx="271036" cy="262428"/>
              </a:xfrm>
              <a:prstGeom prst="rect">
                <a:avLst/>
              </a:prstGeom>
            </p:spPr>
          </p:pic>
        </p:grpSp>
        <p:sp>
          <p:nvSpPr>
            <p:cNvPr id="71" name="Rectangle 70">
              <a:extLst>
                <a:ext uri="{FF2B5EF4-FFF2-40B4-BE49-F238E27FC236}">
                  <a16:creationId xmlns:a16="http://schemas.microsoft.com/office/drawing/2014/main" id="{6585B4A5-D4C8-DED4-9CDE-A75D3DC1951E}"/>
                </a:ext>
              </a:extLst>
            </p:cNvPr>
            <p:cNvSpPr/>
            <p:nvPr/>
          </p:nvSpPr>
          <p:spPr>
            <a:xfrm>
              <a:off x="8441454" y="2902373"/>
              <a:ext cx="1218602"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a:t>
              </a:r>
              <a:r>
                <a:rPr lang="en-US" sz="600" b="1" kern="0" err="1">
                  <a:solidFill>
                    <a:srgbClr val="464545"/>
                  </a:solidFill>
                  <a:latin typeface="Arial" panose="020B0604020202020204" pitchFamily="34" charset="0"/>
                  <a:ea typeface="Calibri" panose="020F0502020204030204" pitchFamily="34" charset="0"/>
                  <a:cs typeface="Arial" panose="020B0604020202020204" pitchFamily="34" charset="0"/>
                </a:rPr>
                <a:t>THINc</a:t>
              </a: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 ESRD</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21,22</a:t>
              </a:r>
              <a:endParaRPr lang="en-US" sz="600" kern="0">
                <a:solidFill>
                  <a:srgbClr val="464545"/>
                </a:solidFill>
                <a:latin typeface="Arial" panose="020B0604020202020204" pitchFamily="34" charset="0"/>
                <a:cs typeface="Arial" panose="020B0604020202020204" pitchFamily="34" charset="0"/>
              </a:endParaRPr>
            </a:p>
          </p:txBody>
        </p:sp>
      </p:grpSp>
      <p:grpSp>
        <p:nvGrpSpPr>
          <p:cNvPr id="74" name="Group 73">
            <a:extLst>
              <a:ext uri="{FF2B5EF4-FFF2-40B4-BE49-F238E27FC236}">
                <a16:creationId xmlns:a16="http://schemas.microsoft.com/office/drawing/2014/main" id="{F6350DEC-BC20-EEDC-4493-9D96D099B46B}"/>
              </a:ext>
            </a:extLst>
          </p:cNvPr>
          <p:cNvGrpSpPr/>
          <p:nvPr/>
        </p:nvGrpSpPr>
        <p:grpSpPr>
          <a:xfrm>
            <a:off x="5994341" y="3294895"/>
            <a:ext cx="816406" cy="576339"/>
            <a:chOff x="9154632" y="4275341"/>
            <a:chExt cx="1111372" cy="784570"/>
          </a:xfrm>
        </p:grpSpPr>
        <p:grpSp>
          <p:nvGrpSpPr>
            <p:cNvPr id="75" name="Group 74">
              <a:extLst>
                <a:ext uri="{FF2B5EF4-FFF2-40B4-BE49-F238E27FC236}">
                  <a16:creationId xmlns:a16="http://schemas.microsoft.com/office/drawing/2014/main" id="{DA0682FC-B90A-6838-E525-482C086B84CF}"/>
                </a:ext>
              </a:extLst>
            </p:cNvPr>
            <p:cNvGrpSpPr/>
            <p:nvPr/>
          </p:nvGrpSpPr>
          <p:grpSpPr>
            <a:xfrm>
              <a:off x="9154632" y="4275341"/>
              <a:ext cx="1111372" cy="784570"/>
              <a:chOff x="6287485" y="1809742"/>
              <a:chExt cx="1111372" cy="784570"/>
            </a:xfrm>
          </p:grpSpPr>
          <p:sp>
            <p:nvSpPr>
              <p:cNvPr id="77" name="Oval 76">
                <a:extLst>
                  <a:ext uri="{FF2B5EF4-FFF2-40B4-BE49-F238E27FC236}">
                    <a16:creationId xmlns:a16="http://schemas.microsoft.com/office/drawing/2014/main" id="{52A7342A-5F34-787E-5DB3-BC9EA24C9A94}"/>
                  </a:ext>
                </a:extLst>
              </p:cNvPr>
              <p:cNvSpPr>
                <a:spLocks/>
              </p:cNvSpPr>
              <p:nvPr/>
            </p:nvSpPr>
            <p:spPr bwMode="gray">
              <a:xfrm>
                <a:off x="6556059" y="1809742"/>
                <a:ext cx="540000" cy="540000"/>
              </a:xfrm>
              <a:prstGeom prst="ellipse">
                <a:avLst/>
              </a:prstGeom>
              <a:solidFill>
                <a:srgbClr val="ED7D00"/>
              </a:solidFill>
              <a:ln w="38100" cap="flat" cmpd="sng" algn="ctr">
                <a:solidFill>
                  <a:srgbClr val="FF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78" name="Rectangle 77">
                <a:extLst>
                  <a:ext uri="{FF2B5EF4-FFF2-40B4-BE49-F238E27FC236}">
                    <a16:creationId xmlns:a16="http://schemas.microsoft.com/office/drawing/2014/main" id="{9604B664-648D-14D1-67E9-E61A060B2A22}"/>
                  </a:ext>
                </a:extLst>
              </p:cNvPr>
              <p:cNvSpPr/>
              <p:nvPr/>
            </p:nvSpPr>
            <p:spPr>
              <a:xfrm>
                <a:off x="6287485" y="2340396"/>
                <a:ext cx="1111372"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MAGNOLIA</a:t>
                </a:r>
                <a:r>
                  <a:rPr lang="en-US" sz="600" b="1" kern="0" baseline="30000">
                    <a:solidFill>
                      <a:srgbClr val="464545"/>
                    </a:solidFill>
                    <a:latin typeface="Arial" panose="020B0604020202020204" pitchFamily="34" charset="0"/>
                    <a:ea typeface="Calibri" panose="020F0502020204030204" pitchFamily="34" charset="0"/>
                    <a:cs typeface="Arial" panose="020B0604020202020204" pitchFamily="34" charset="0"/>
                  </a:rPr>
                  <a:t>40</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a:t>
                </a:r>
              </a:p>
            </p:txBody>
          </p:sp>
        </p:grpSp>
        <p:pic>
          <p:nvPicPr>
            <p:cNvPr id="76" name="Picture 75" descr="A close up of a sign&#10;&#10;Description automatically generated">
              <a:extLst>
                <a:ext uri="{FF2B5EF4-FFF2-40B4-BE49-F238E27FC236}">
                  <a16:creationId xmlns:a16="http://schemas.microsoft.com/office/drawing/2014/main" id="{2F8294F9-E651-A71D-38D2-0F8CFD37BB9B}"/>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511257" y="4379776"/>
              <a:ext cx="363899" cy="331130"/>
            </a:xfrm>
            <a:prstGeom prst="rect">
              <a:avLst/>
            </a:prstGeom>
            <a:noFill/>
            <a:ln>
              <a:noFill/>
            </a:ln>
          </p:spPr>
        </p:pic>
      </p:grpSp>
      <p:grpSp>
        <p:nvGrpSpPr>
          <p:cNvPr id="79" name="Group 78">
            <a:extLst>
              <a:ext uri="{FF2B5EF4-FFF2-40B4-BE49-F238E27FC236}">
                <a16:creationId xmlns:a16="http://schemas.microsoft.com/office/drawing/2014/main" id="{0FB1394F-4A30-2D89-517A-28243AC15074}"/>
              </a:ext>
            </a:extLst>
          </p:cNvPr>
          <p:cNvGrpSpPr/>
          <p:nvPr/>
        </p:nvGrpSpPr>
        <p:grpSpPr>
          <a:xfrm>
            <a:off x="2868228" y="889132"/>
            <a:ext cx="696169" cy="490887"/>
            <a:chOff x="5370921" y="1219919"/>
            <a:chExt cx="947695" cy="668243"/>
          </a:xfrm>
        </p:grpSpPr>
        <p:sp>
          <p:nvSpPr>
            <p:cNvPr id="80" name="Rectangle 79">
              <a:extLst>
                <a:ext uri="{FF2B5EF4-FFF2-40B4-BE49-F238E27FC236}">
                  <a16:creationId xmlns:a16="http://schemas.microsoft.com/office/drawing/2014/main" id="{3F253507-DA7F-8AF8-F1EF-1A7AF946AF0C}"/>
                </a:ext>
              </a:extLst>
            </p:cNvPr>
            <p:cNvSpPr/>
            <p:nvPr/>
          </p:nvSpPr>
          <p:spPr>
            <a:xfrm>
              <a:off x="5370921" y="1634246"/>
              <a:ext cx="947695"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PACIFIC-AF</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1,2</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81" name="Group 80">
              <a:extLst>
                <a:ext uri="{FF2B5EF4-FFF2-40B4-BE49-F238E27FC236}">
                  <a16:creationId xmlns:a16="http://schemas.microsoft.com/office/drawing/2014/main" id="{E8A882A8-A64F-D26F-1B24-CD91302856CC}"/>
                </a:ext>
              </a:extLst>
            </p:cNvPr>
            <p:cNvGrpSpPr/>
            <p:nvPr/>
          </p:nvGrpSpPr>
          <p:grpSpPr>
            <a:xfrm>
              <a:off x="5635885" y="1219919"/>
              <a:ext cx="428172" cy="428171"/>
              <a:chOff x="5635885" y="1194519"/>
              <a:chExt cx="428172" cy="428171"/>
            </a:xfrm>
          </p:grpSpPr>
          <p:sp>
            <p:nvSpPr>
              <p:cNvPr id="82" name="Oval 81">
                <a:extLst>
                  <a:ext uri="{FF2B5EF4-FFF2-40B4-BE49-F238E27FC236}">
                    <a16:creationId xmlns:a16="http://schemas.microsoft.com/office/drawing/2014/main" id="{BD99ECF3-8B3B-8C75-B443-F0DE64B4EA65}"/>
                  </a:ext>
                </a:extLst>
              </p:cNvPr>
              <p:cNvSpPr/>
              <p:nvPr/>
            </p:nvSpPr>
            <p:spPr bwMode="gray">
              <a:xfrm>
                <a:off x="5635885" y="1194519"/>
                <a:ext cx="428172" cy="428171"/>
              </a:xfrm>
              <a:prstGeom prst="ellipse">
                <a:avLst/>
              </a:prstGeom>
              <a:solidFill>
                <a:srgbClr val="443247">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83" name="Graphic 82" descr="Network">
                <a:extLst>
                  <a:ext uri="{FF2B5EF4-FFF2-40B4-BE49-F238E27FC236}">
                    <a16:creationId xmlns:a16="http://schemas.microsoft.com/office/drawing/2014/main" id="{2EC7AE38-9677-CCF1-C6D7-D7EF1EB525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89411" y="1248046"/>
                <a:ext cx="321120" cy="321116"/>
              </a:xfrm>
              <a:prstGeom prst="rect">
                <a:avLst/>
              </a:prstGeom>
            </p:spPr>
          </p:pic>
        </p:grpSp>
      </p:grpSp>
      <p:grpSp>
        <p:nvGrpSpPr>
          <p:cNvPr id="84" name="Group 83">
            <a:extLst>
              <a:ext uri="{FF2B5EF4-FFF2-40B4-BE49-F238E27FC236}">
                <a16:creationId xmlns:a16="http://schemas.microsoft.com/office/drawing/2014/main" id="{BA66F1F2-B3FB-4825-6E40-5B7D59AE448A}"/>
              </a:ext>
            </a:extLst>
          </p:cNvPr>
          <p:cNvGrpSpPr/>
          <p:nvPr/>
        </p:nvGrpSpPr>
        <p:grpSpPr>
          <a:xfrm>
            <a:off x="2729374" y="1392890"/>
            <a:ext cx="971828" cy="396680"/>
            <a:chOff x="5650302" y="1800257"/>
            <a:chExt cx="1322948" cy="540000"/>
          </a:xfrm>
        </p:grpSpPr>
        <p:grpSp>
          <p:nvGrpSpPr>
            <p:cNvPr id="85" name="Group 84">
              <a:extLst>
                <a:ext uri="{FF2B5EF4-FFF2-40B4-BE49-F238E27FC236}">
                  <a16:creationId xmlns:a16="http://schemas.microsoft.com/office/drawing/2014/main" id="{C1A5B0AB-0EA5-3D00-F15B-CA479B63321C}"/>
                </a:ext>
              </a:extLst>
            </p:cNvPr>
            <p:cNvGrpSpPr/>
            <p:nvPr/>
          </p:nvGrpSpPr>
          <p:grpSpPr>
            <a:xfrm>
              <a:off x="6433250" y="1800257"/>
              <a:ext cx="540000" cy="540000"/>
              <a:chOff x="6433250" y="1901857"/>
              <a:chExt cx="540000" cy="540000"/>
            </a:xfrm>
          </p:grpSpPr>
          <p:sp>
            <p:nvSpPr>
              <p:cNvPr id="87" name="Oval 86">
                <a:extLst>
                  <a:ext uri="{FF2B5EF4-FFF2-40B4-BE49-F238E27FC236}">
                    <a16:creationId xmlns:a16="http://schemas.microsoft.com/office/drawing/2014/main" id="{99D787F7-AB2D-403F-3124-4867797721E7}"/>
                  </a:ext>
                </a:extLst>
              </p:cNvPr>
              <p:cNvSpPr>
                <a:spLocks/>
              </p:cNvSpPr>
              <p:nvPr/>
            </p:nvSpPr>
            <p:spPr bwMode="gray">
              <a:xfrm>
                <a:off x="6433250" y="1901857"/>
                <a:ext cx="540000" cy="540000"/>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88" name="Graphic 87" descr="Network">
                <a:extLst>
                  <a:ext uri="{FF2B5EF4-FFF2-40B4-BE49-F238E27FC236}">
                    <a16:creationId xmlns:a16="http://schemas.microsoft.com/office/drawing/2014/main" id="{61546FD6-D265-1C91-95CA-4CAC85C106B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2690" y="2011299"/>
                <a:ext cx="321120" cy="321116"/>
              </a:xfrm>
              <a:prstGeom prst="rect">
                <a:avLst/>
              </a:prstGeom>
            </p:spPr>
          </p:pic>
        </p:grpSp>
        <p:sp>
          <p:nvSpPr>
            <p:cNvPr id="86" name="Rectangle 85">
              <a:extLst>
                <a:ext uri="{FF2B5EF4-FFF2-40B4-BE49-F238E27FC236}">
                  <a16:creationId xmlns:a16="http://schemas.microsoft.com/office/drawing/2014/main" id="{A5A2AF4F-A342-DCDA-7024-B55D5DCE8E12}"/>
                </a:ext>
              </a:extLst>
            </p:cNvPr>
            <p:cNvSpPr/>
            <p:nvPr/>
          </p:nvSpPr>
          <p:spPr>
            <a:xfrm>
              <a:off x="5650302" y="1943300"/>
              <a:ext cx="857915"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PACIFIC-</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STROKE</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9,10</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89" name="Group 88">
            <a:extLst>
              <a:ext uri="{FF2B5EF4-FFF2-40B4-BE49-F238E27FC236}">
                <a16:creationId xmlns:a16="http://schemas.microsoft.com/office/drawing/2014/main" id="{83AEDE03-D17F-84DE-DDFC-F79423184BE3}"/>
              </a:ext>
            </a:extLst>
          </p:cNvPr>
          <p:cNvGrpSpPr/>
          <p:nvPr/>
        </p:nvGrpSpPr>
        <p:grpSpPr>
          <a:xfrm>
            <a:off x="5298377" y="802348"/>
            <a:ext cx="698033" cy="544584"/>
            <a:chOff x="5424913" y="1124074"/>
            <a:chExt cx="950232" cy="741344"/>
          </a:xfrm>
        </p:grpSpPr>
        <p:sp>
          <p:nvSpPr>
            <p:cNvPr id="90" name="Oval 89">
              <a:extLst>
                <a:ext uri="{FF2B5EF4-FFF2-40B4-BE49-F238E27FC236}">
                  <a16:creationId xmlns:a16="http://schemas.microsoft.com/office/drawing/2014/main" id="{8E4539A8-86F4-5E12-CFE2-35809899998A}"/>
                </a:ext>
              </a:extLst>
            </p:cNvPr>
            <p:cNvSpPr/>
            <p:nvPr/>
          </p:nvSpPr>
          <p:spPr bwMode="gray">
            <a:xfrm>
              <a:off x="5630028" y="1124074"/>
              <a:ext cx="540000" cy="540000"/>
            </a:xfrm>
            <a:prstGeom prst="ellipse">
              <a:avLst/>
            </a:prstGeom>
            <a:solidFill>
              <a:srgbClr val="443247">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91" name="Rectangle 90">
              <a:extLst>
                <a:ext uri="{FF2B5EF4-FFF2-40B4-BE49-F238E27FC236}">
                  <a16:creationId xmlns:a16="http://schemas.microsoft.com/office/drawing/2014/main" id="{7E1C68AD-432D-61E4-03E9-0A92B7A01635}"/>
                </a:ext>
              </a:extLst>
            </p:cNvPr>
            <p:cNvSpPr/>
            <p:nvPr/>
          </p:nvSpPr>
          <p:spPr>
            <a:xfrm>
              <a:off x="5424913" y="1642122"/>
              <a:ext cx="950232" cy="22329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AZALEA-TIMI 71</a:t>
              </a:r>
              <a:r>
                <a:rPr lang="en-US" sz="600" b="1" kern="0" baseline="30000">
                  <a:solidFill>
                    <a:srgbClr val="464545"/>
                  </a:solidFill>
                  <a:latin typeface="Arial" panose="020B0604020202020204" pitchFamily="34" charset="0"/>
                  <a:ea typeface="Calibri" panose="020F0502020204030204" pitchFamily="34" charset="0"/>
                  <a:cs typeface="Arial" panose="020B0604020202020204" pitchFamily="34" charset="0"/>
                </a:rPr>
                <a:t>5,6</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pic>
          <p:nvPicPr>
            <p:cNvPr id="92" name="Picture 91" descr="A close up of a sign&#10;&#10;Description automatically generated">
              <a:extLst>
                <a:ext uri="{FF2B5EF4-FFF2-40B4-BE49-F238E27FC236}">
                  <a16:creationId xmlns:a16="http://schemas.microsoft.com/office/drawing/2014/main" id="{431611B8-98E6-831D-AF83-3F86918090D1}"/>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5786793" y="1267586"/>
              <a:ext cx="224504" cy="232815"/>
            </a:xfrm>
            <a:prstGeom prst="rect">
              <a:avLst/>
            </a:prstGeom>
            <a:noFill/>
            <a:ln>
              <a:noFill/>
            </a:ln>
          </p:spPr>
        </p:pic>
      </p:grpSp>
      <p:grpSp>
        <p:nvGrpSpPr>
          <p:cNvPr id="93" name="Group 92">
            <a:extLst>
              <a:ext uri="{FF2B5EF4-FFF2-40B4-BE49-F238E27FC236}">
                <a16:creationId xmlns:a16="http://schemas.microsoft.com/office/drawing/2014/main" id="{E8F06FAC-4398-1539-AB45-FD6ADA06B5FF}"/>
              </a:ext>
            </a:extLst>
          </p:cNvPr>
          <p:cNvGrpSpPr/>
          <p:nvPr/>
        </p:nvGrpSpPr>
        <p:grpSpPr>
          <a:xfrm>
            <a:off x="936991" y="2818058"/>
            <a:ext cx="614919" cy="477062"/>
            <a:chOff x="1998179" y="4402909"/>
            <a:chExt cx="837089" cy="649427"/>
          </a:xfrm>
        </p:grpSpPr>
        <p:sp>
          <p:nvSpPr>
            <p:cNvPr id="94" name="Rectangle 93">
              <a:extLst>
                <a:ext uri="{FF2B5EF4-FFF2-40B4-BE49-F238E27FC236}">
                  <a16:creationId xmlns:a16="http://schemas.microsoft.com/office/drawing/2014/main" id="{BDA63058-CD93-147A-CB6B-E67D9F177A5D}"/>
                </a:ext>
              </a:extLst>
            </p:cNvPr>
            <p:cNvSpPr/>
            <p:nvPr/>
          </p:nvSpPr>
          <p:spPr>
            <a:xfrm>
              <a:off x="1998179" y="4790726"/>
              <a:ext cx="837089" cy="261610"/>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FXI-ASO TKA</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27,28</a:t>
              </a:r>
              <a:endParaRPr lang="en-US" sz="600" kern="0" baseline="-2500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95" name="Group 94">
              <a:extLst>
                <a:ext uri="{FF2B5EF4-FFF2-40B4-BE49-F238E27FC236}">
                  <a16:creationId xmlns:a16="http://schemas.microsoft.com/office/drawing/2014/main" id="{EA133D32-A3FC-509E-3DC9-6EBF96096753}"/>
                </a:ext>
              </a:extLst>
            </p:cNvPr>
            <p:cNvGrpSpPr/>
            <p:nvPr/>
          </p:nvGrpSpPr>
          <p:grpSpPr>
            <a:xfrm>
              <a:off x="2202637" y="4402909"/>
              <a:ext cx="428172" cy="428171"/>
              <a:chOff x="2202637" y="4405064"/>
              <a:chExt cx="428172" cy="428171"/>
            </a:xfrm>
          </p:grpSpPr>
          <p:sp>
            <p:nvSpPr>
              <p:cNvPr id="96" name="Oval 95">
                <a:extLst>
                  <a:ext uri="{FF2B5EF4-FFF2-40B4-BE49-F238E27FC236}">
                    <a16:creationId xmlns:a16="http://schemas.microsoft.com/office/drawing/2014/main" id="{A9FA07AB-80F7-9085-BAC7-469A4FB05EB1}"/>
                  </a:ext>
                </a:extLst>
              </p:cNvPr>
              <p:cNvSpPr>
                <a:spLocks/>
              </p:cNvSpPr>
              <p:nvPr/>
            </p:nvSpPr>
            <p:spPr bwMode="gray">
              <a:xfrm>
                <a:off x="2202637" y="4405064"/>
                <a:ext cx="428172" cy="428171"/>
              </a:xfrm>
              <a:prstGeom prst="ellipse">
                <a:avLst/>
              </a:prstGeom>
              <a:solidFill>
                <a:srgbClr val="ED7D00"/>
              </a:solidFill>
              <a:ln w="38100" cap="flat" cmpd="sng" algn="ctr">
                <a:solidFill>
                  <a:srgbClr val="000000"/>
                </a:solidFill>
                <a:prstDash val="solid"/>
              </a:ln>
              <a:effectLst/>
            </p:spPr>
            <p:txBody>
              <a:bodyPr rtlCol="0" anchor="ctr"/>
              <a:lstStyle/>
              <a:p>
                <a:pPr algn="ctr" defTabSz="685766">
                  <a:defRPr/>
                </a:pPr>
                <a:endParaRPr lang="en-US" sz="900" kern="0">
                  <a:solidFill>
                    <a:srgbClr val="000000"/>
                  </a:solidFill>
                  <a:latin typeface="Arial" panose="020B0604020202020204" pitchFamily="34" charset="0"/>
                  <a:cs typeface="Arial" panose="020B0604020202020204" pitchFamily="34" charset="0"/>
                </a:endParaRPr>
              </a:p>
            </p:txBody>
          </p:sp>
          <p:pic>
            <p:nvPicPr>
              <p:cNvPr id="97" name="Graphic 96" descr="DNA">
                <a:extLst>
                  <a:ext uri="{FF2B5EF4-FFF2-40B4-BE49-F238E27FC236}">
                    <a16:creationId xmlns:a16="http://schemas.microsoft.com/office/drawing/2014/main" id="{D3098809-79B4-9D19-553F-44951B9CB63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376528">
                <a:off x="2272831" y="4481700"/>
                <a:ext cx="287784" cy="278644"/>
              </a:xfrm>
              <a:prstGeom prst="rect">
                <a:avLst/>
              </a:prstGeom>
            </p:spPr>
          </p:pic>
        </p:grpSp>
      </p:grpSp>
      <p:grpSp>
        <p:nvGrpSpPr>
          <p:cNvPr id="98" name="Group 97">
            <a:extLst>
              <a:ext uri="{FF2B5EF4-FFF2-40B4-BE49-F238E27FC236}">
                <a16:creationId xmlns:a16="http://schemas.microsoft.com/office/drawing/2014/main" id="{77E4A247-88FB-DE37-EDEB-16DD12C2E65A}"/>
              </a:ext>
            </a:extLst>
          </p:cNvPr>
          <p:cNvGrpSpPr/>
          <p:nvPr/>
        </p:nvGrpSpPr>
        <p:grpSpPr>
          <a:xfrm>
            <a:off x="3508548" y="2343010"/>
            <a:ext cx="868359" cy="396680"/>
            <a:chOff x="6441298" y="3456515"/>
            <a:chExt cx="1182096" cy="540000"/>
          </a:xfrm>
        </p:grpSpPr>
        <p:grpSp>
          <p:nvGrpSpPr>
            <p:cNvPr id="99" name="Group 98">
              <a:extLst>
                <a:ext uri="{FF2B5EF4-FFF2-40B4-BE49-F238E27FC236}">
                  <a16:creationId xmlns:a16="http://schemas.microsoft.com/office/drawing/2014/main" id="{EA37B4D0-3582-6456-8641-3A4C26D95C07}"/>
                </a:ext>
              </a:extLst>
            </p:cNvPr>
            <p:cNvGrpSpPr/>
            <p:nvPr/>
          </p:nvGrpSpPr>
          <p:grpSpPr>
            <a:xfrm>
              <a:off x="6441298" y="3456515"/>
              <a:ext cx="540000" cy="540000"/>
              <a:chOff x="6441298" y="3431115"/>
              <a:chExt cx="540000" cy="540000"/>
            </a:xfrm>
          </p:grpSpPr>
          <p:sp>
            <p:nvSpPr>
              <p:cNvPr id="101" name="Oval 100">
                <a:extLst>
                  <a:ext uri="{FF2B5EF4-FFF2-40B4-BE49-F238E27FC236}">
                    <a16:creationId xmlns:a16="http://schemas.microsoft.com/office/drawing/2014/main" id="{ABE23546-2855-0544-CB9B-B8F0E768BA79}"/>
                  </a:ext>
                </a:extLst>
              </p:cNvPr>
              <p:cNvSpPr>
                <a:spLocks/>
              </p:cNvSpPr>
              <p:nvPr/>
            </p:nvSpPr>
            <p:spPr bwMode="gray">
              <a:xfrm>
                <a:off x="6441298" y="3431115"/>
                <a:ext cx="540000" cy="540000"/>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02" name="Graphic 101" descr="Network">
                <a:extLst>
                  <a:ext uri="{FF2B5EF4-FFF2-40B4-BE49-F238E27FC236}">
                    <a16:creationId xmlns:a16="http://schemas.microsoft.com/office/drawing/2014/main" id="{1D098892-E2E1-3749-3001-BE2AE96EFE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9462" y="3539650"/>
                <a:ext cx="321120" cy="321116"/>
              </a:xfrm>
              <a:prstGeom prst="rect">
                <a:avLst/>
              </a:prstGeom>
            </p:spPr>
          </p:pic>
        </p:grpSp>
        <p:sp>
          <p:nvSpPr>
            <p:cNvPr id="100" name="Rectangle 99">
              <a:extLst>
                <a:ext uri="{FF2B5EF4-FFF2-40B4-BE49-F238E27FC236}">
                  <a16:creationId xmlns:a16="http://schemas.microsoft.com/office/drawing/2014/main" id="{5D77B78C-E90F-36ED-2454-628D7E2E3A9C}"/>
                </a:ext>
              </a:extLst>
            </p:cNvPr>
            <p:cNvSpPr/>
            <p:nvPr/>
          </p:nvSpPr>
          <p:spPr>
            <a:xfrm>
              <a:off x="6941998" y="3611498"/>
              <a:ext cx="681396" cy="211119"/>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PACIFIC-</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AMI</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23,24</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103" name="Group 102">
            <a:extLst>
              <a:ext uri="{FF2B5EF4-FFF2-40B4-BE49-F238E27FC236}">
                <a16:creationId xmlns:a16="http://schemas.microsoft.com/office/drawing/2014/main" id="{24C55C4D-416D-951B-5A90-0B8FC8A46CA8}"/>
              </a:ext>
            </a:extLst>
          </p:cNvPr>
          <p:cNvGrpSpPr/>
          <p:nvPr/>
        </p:nvGrpSpPr>
        <p:grpSpPr>
          <a:xfrm>
            <a:off x="2746089" y="1899132"/>
            <a:ext cx="950342" cy="314533"/>
            <a:chOff x="6199379" y="2786079"/>
            <a:chExt cx="1293701" cy="428171"/>
          </a:xfrm>
        </p:grpSpPr>
        <p:sp>
          <p:nvSpPr>
            <p:cNvPr id="104" name="Rectangle 103">
              <a:extLst>
                <a:ext uri="{FF2B5EF4-FFF2-40B4-BE49-F238E27FC236}">
                  <a16:creationId xmlns:a16="http://schemas.microsoft.com/office/drawing/2014/main" id="{D2049C5E-3AF4-CB87-23D2-5365B4A9AD48}"/>
                </a:ext>
              </a:extLst>
            </p:cNvPr>
            <p:cNvSpPr/>
            <p:nvPr/>
          </p:nvSpPr>
          <p:spPr>
            <a:xfrm>
              <a:off x="6199379" y="2926927"/>
              <a:ext cx="843501"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CONVERT</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19,20†</a:t>
              </a:r>
            </a:p>
          </p:txBody>
        </p:sp>
        <p:grpSp>
          <p:nvGrpSpPr>
            <p:cNvPr id="105" name="Group 104">
              <a:extLst>
                <a:ext uri="{FF2B5EF4-FFF2-40B4-BE49-F238E27FC236}">
                  <a16:creationId xmlns:a16="http://schemas.microsoft.com/office/drawing/2014/main" id="{5C3FBEB0-6D35-4737-8081-9963E53818F4}"/>
                </a:ext>
              </a:extLst>
            </p:cNvPr>
            <p:cNvGrpSpPr/>
            <p:nvPr/>
          </p:nvGrpSpPr>
          <p:grpSpPr>
            <a:xfrm>
              <a:off x="7064908" y="2786079"/>
              <a:ext cx="428172" cy="428171"/>
              <a:chOff x="7064908" y="2760679"/>
              <a:chExt cx="428172" cy="428171"/>
            </a:xfrm>
          </p:grpSpPr>
          <p:sp>
            <p:nvSpPr>
              <p:cNvPr id="106" name="Oval 105">
                <a:extLst>
                  <a:ext uri="{FF2B5EF4-FFF2-40B4-BE49-F238E27FC236}">
                    <a16:creationId xmlns:a16="http://schemas.microsoft.com/office/drawing/2014/main" id="{9C4F6765-92D1-0AF8-929B-32769033B915}"/>
                  </a:ext>
                </a:extLst>
              </p:cNvPr>
              <p:cNvSpPr>
                <a:spLocks/>
              </p:cNvSpPr>
              <p:nvPr/>
            </p:nvSpPr>
            <p:spPr bwMode="gray">
              <a:xfrm>
                <a:off x="7064908" y="2760679"/>
                <a:ext cx="428172" cy="428171"/>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07" name="Picture 106" descr="A close up of a sign&#10;&#10;Description automatically generated">
                <a:extLst>
                  <a:ext uri="{FF2B5EF4-FFF2-40B4-BE49-F238E27FC236}">
                    <a16:creationId xmlns:a16="http://schemas.microsoft.com/office/drawing/2014/main" id="{B4D10148-353E-B914-CCC9-03633E8894BE}"/>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131151" y="2861048"/>
                <a:ext cx="290940" cy="264741"/>
              </a:xfrm>
              <a:prstGeom prst="rect">
                <a:avLst/>
              </a:prstGeom>
              <a:noFill/>
              <a:ln>
                <a:noFill/>
              </a:ln>
            </p:spPr>
          </p:pic>
        </p:grpSp>
      </p:grpSp>
      <p:grpSp>
        <p:nvGrpSpPr>
          <p:cNvPr id="108" name="Group 107">
            <a:extLst>
              <a:ext uri="{FF2B5EF4-FFF2-40B4-BE49-F238E27FC236}">
                <a16:creationId xmlns:a16="http://schemas.microsoft.com/office/drawing/2014/main" id="{C937E957-C1EE-593F-0A0F-7472B35D3D56}"/>
              </a:ext>
            </a:extLst>
          </p:cNvPr>
          <p:cNvGrpSpPr/>
          <p:nvPr/>
        </p:nvGrpSpPr>
        <p:grpSpPr>
          <a:xfrm>
            <a:off x="1384018" y="1892841"/>
            <a:ext cx="614919" cy="409712"/>
            <a:chOff x="2533892" y="2883491"/>
            <a:chExt cx="837089" cy="557743"/>
          </a:xfrm>
        </p:grpSpPr>
        <p:sp>
          <p:nvSpPr>
            <p:cNvPr id="109" name="Rectangle 108">
              <a:extLst>
                <a:ext uri="{FF2B5EF4-FFF2-40B4-BE49-F238E27FC236}">
                  <a16:creationId xmlns:a16="http://schemas.microsoft.com/office/drawing/2014/main" id="{7D85EA52-024A-F1A8-3F50-7F3C5C6299BA}"/>
                </a:ext>
              </a:extLst>
            </p:cNvPr>
            <p:cNvSpPr/>
            <p:nvPr/>
          </p:nvSpPr>
          <p:spPr>
            <a:xfrm>
              <a:off x="2533892" y="3179624"/>
              <a:ext cx="837089" cy="261610"/>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ISIS-FXI</a:t>
              </a:r>
              <a:r>
                <a:rPr lang="en-US" sz="600" b="1" kern="0" baseline="-25000">
                  <a:solidFill>
                    <a:srgbClr val="464545"/>
                  </a:solidFill>
                  <a:latin typeface="Arial" panose="020B0604020202020204" pitchFamily="34" charset="0"/>
                  <a:ea typeface="Calibri" panose="020F0502020204030204" pitchFamily="34" charset="0"/>
                  <a:cs typeface="Arial" panose="020B0604020202020204" pitchFamily="34" charset="0"/>
                </a:rPr>
                <a:t>Rx</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15,16</a:t>
              </a:r>
              <a:endParaRPr lang="en-US" sz="600" kern="0" baseline="-2500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110" name="Group 109">
              <a:extLst>
                <a:ext uri="{FF2B5EF4-FFF2-40B4-BE49-F238E27FC236}">
                  <a16:creationId xmlns:a16="http://schemas.microsoft.com/office/drawing/2014/main" id="{5B5630A7-9669-37D7-3264-FA4EC2A71EBF}"/>
                </a:ext>
              </a:extLst>
            </p:cNvPr>
            <p:cNvGrpSpPr/>
            <p:nvPr/>
          </p:nvGrpSpPr>
          <p:grpSpPr>
            <a:xfrm>
              <a:off x="2809712" y="2883491"/>
              <a:ext cx="285448" cy="285447"/>
              <a:chOff x="2809712" y="2690119"/>
              <a:chExt cx="285448" cy="285447"/>
            </a:xfrm>
          </p:grpSpPr>
          <p:sp>
            <p:nvSpPr>
              <p:cNvPr id="111" name="Oval 110">
                <a:extLst>
                  <a:ext uri="{FF2B5EF4-FFF2-40B4-BE49-F238E27FC236}">
                    <a16:creationId xmlns:a16="http://schemas.microsoft.com/office/drawing/2014/main" id="{B8B67943-D363-3979-0BC8-31C3CCF6B1E1}"/>
                  </a:ext>
                </a:extLst>
              </p:cNvPr>
              <p:cNvSpPr/>
              <p:nvPr/>
            </p:nvSpPr>
            <p:spPr bwMode="gray">
              <a:xfrm>
                <a:off x="2809712" y="2690119"/>
                <a:ext cx="285448" cy="285447"/>
              </a:xfrm>
              <a:prstGeom prst="ellipse">
                <a:avLst/>
              </a:prstGeom>
              <a:solidFill>
                <a:srgbClr val="464545">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12" name="Graphic 111" descr="DNA">
                <a:extLst>
                  <a:ext uri="{FF2B5EF4-FFF2-40B4-BE49-F238E27FC236}">
                    <a16:creationId xmlns:a16="http://schemas.microsoft.com/office/drawing/2014/main" id="{23B02560-3AD3-563E-BFCA-F62ED0A969D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376528">
                <a:off x="2854392" y="2738711"/>
                <a:ext cx="182672" cy="176871"/>
              </a:xfrm>
              <a:prstGeom prst="rect">
                <a:avLst/>
              </a:prstGeom>
            </p:spPr>
          </p:pic>
        </p:grpSp>
      </p:grpSp>
      <p:grpSp>
        <p:nvGrpSpPr>
          <p:cNvPr id="113" name="Group 112">
            <a:extLst>
              <a:ext uri="{FF2B5EF4-FFF2-40B4-BE49-F238E27FC236}">
                <a16:creationId xmlns:a16="http://schemas.microsoft.com/office/drawing/2014/main" id="{C908BFD1-92FD-E9DA-E885-91CF0DE8A1DB}"/>
              </a:ext>
            </a:extLst>
          </p:cNvPr>
          <p:cNvGrpSpPr/>
          <p:nvPr/>
        </p:nvGrpSpPr>
        <p:grpSpPr>
          <a:xfrm>
            <a:off x="4603162" y="1392890"/>
            <a:ext cx="938749" cy="396680"/>
            <a:chOff x="6008769" y="1681502"/>
            <a:chExt cx="1361189" cy="607516"/>
          </a:xfrm>
        </p:grpSpPr>
        <p:grpSp>
          <p:nvGrpSpPr>
            <p:cNvPr id="114" name="Group 113">
              <a:extLst>
                <a:ext uri="{FF2B5EF4-FFF2-40B4-BE49-F238E27FC236}">
                  <a16:creationId xmlns:a16="http://schemas.microsoft.com/office/drawing/2014/main" id="{4FDE73B6-F941-472A-7285-DEF82383DAA8}"/>
                </a:ext>
              </a:extLst>
            </p:cNvPr>
            <p:cNvGrpSpPr/>
            <p:nvPr/>
          </p:nvGrpSpPr>
          <p:grpSpPr>
            <a:xfrm>
              <a:off x="6794771" y="1681502"/>
              <a:ext cx="575187" cy="607516"/>
              <a:chOff x="6794769" y="1783099"/>
              <a:chExt cx="575187" cy="607515"/>
            </a:xfrm>
          </p:grpSpPr>
          <p:sp>
            <p:nvSpPr>
              <p:cNvPr id="116" name="Oval 115">
                <a:extLst>
                  <a:ext uri="{FF2B5EF4-FFF2-40B4-BE49-F238E27FC236}">
                    <a16:creationId xmlns:a16="http://schemas.microsoft.com/office/drawing/2014/main" id="{A435F18D-E319-513A-D5DE-BDE1BFF0A4D6}"/>
                  </a:ext>
                </a:extLst>
              </p:cNvPr>
              <p:cNvSpPr>
                <a:spLocks/>
              </p:cNvSpPr>
              <p:nvPr/>
            </p:nvSpPr>
            <p:spPr bwMode="gray">
              <a:xfrm>
                <a:off x="6794769" y="1783099"/>
                <a:ext cx="575187" cy="607515"/>
              </a:xfrm>
              <a:prstGeom prst="ellipse">
                <a:avLst/>
              </a:prstGeom>
              <a:solidFill>
                <a:srgbClr val="464545">
                  <a:lumMod val="40000"/>
                  <a:lumOff val="60000"/>
                </a:srgbClr>
              </a:solidFill>
              <a:ln w="38100" cap="flat" cmpd="sng" algn="ctr">
                <a:solidFill>
                  <a:schemeClr val="tx1"/>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17" name="Graphic 116" descr="Network">
                <a:extLst>
                  <a:ext uri="{FF2B5EF4-FFF2-40B4-BE49-F238E27FC236}">
                    <a16:creationId xmlns:a16="http://schemas.microsoft.com/office/drawing/2014/main" id="{3A22C9B7-4FBE-A03A-2C47-9A0561E0C97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00955" y="1897414"/>
                <a:ext cx="362821" cy="362817"/>
              </a:xfrm>
              <a:prstGeom prst="rect">
                <a:avLst/>
              </a:prstGeom>
            </p:spPr>
          </p:pic>
        </p:grpSp>
        <p:sp>
          <p:nvSpPr>
            <p:cNvPr id="115" name="Rectangle 114">
              <a:extLst>
                <a:ext uri="{FF2B5EF4-FFF2-40B4-BE49-F238E27FC236}">
                  <a16:creationId xmlns:a16="http://schemas.microsoft.com/office/drawing/2014/main" id="{70139BFD-0F6B-2BC1-3EE9-D233E33524FA}"/>
                </a:ext>
              </a:extLst>
            </p:cNvPr>
            <p:cNvSpPr/>
            <p:nvPr/>
          </p:nvSpPr>
          <p:spPr>
            <a:xfrm>
              <a:off x="6008769" y="1869604"/>
              <a:ext cx="846262" cy="286208"/>
            </a:xfrm>
            <a:prstGeom prst="rect">
              <a:avLst/>
            </a:prstGeom>
          </p:spPr>
          <p:txBody>
            <a:bodyPr wrap="none" anchor="ctr" anchorCtr="0">
              <a:noAutofit/>
            </a:bodyPr>
            <a:lstStyle/>
            <a:p>
              <a:pPr algn="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OCEANIC-</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STROKE</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12,13</a:t>
              </a:r>
            </a:p>
          </p:txBody>
        </p:sp>
      </p:grpSp>
      <p:grpSp>
        <p:nvGrpSpPr>
          <p:cNvPr id="118" name="Group 117">
            <a:extLst>
              <a:ext uri="{FF2B5EF4-FFF2-40B4-BE49-F238E27FC236}">
                <a16:creationId xmlns:a16="http://schemas.microsoft.com/office/drawing/2014/main" id="{C721D3FA-0E4F-8430-08EA-DEEF65B39B23}"/>
              </a:ext>
            </a:extLst>
          </p:cNvPr>
          <p:cNvGrpSpPr/>
          <p:nvPr/>
        </p:nvGrpSpPr>
        <p:grpSpPr>
          <a:xfrm>
            <a:off x="4336799" y="796532"/>
            <a:ext cx="818434" cy="542737"/>
            <a:chOff x="8030845" y="1131081"/>
            <a:chExt cx="1114136" cy="738828"/>
          </a:xfrm>
        </p:grpSpPr>
        <p:sp>
          <p:nvSpPr>
            <p:cNvPr id="119" name="Oval 118">
              <a:extLst>
                <a:ext uri="{FF2B5EF4-FFF2-40B4-BE49-F238E27FC236}">
                  <a16:creationId xmlns:a16="http://schemas.microsoft.com/office/drawing/2014/main" id="{65E06BFB-F6E7-2922-4BA8-555684BA6A4F}"/>
                </a:ext>
              </a:extLst>
            </p:cNvPr>
            <p:cNvSpPr>
              <a:spLocks/>
            </p:cNvSpPr>
            <p:nvPr/>
          </p:nvSpPr>
          <p:spPr bwMode="gray">
            <a:xfrm>
              <a:off x="8318005" y="1131081"/>
              <a:ext cx="540000" cy="540003"/>
            </a:xfrm>
            <a:prstGeom prst="ellipse">
              <a:avLst/>
            </a:prstGeom>
            <a:solidFill>
              <a:srgbClr val="443247">
                <a:lumMod val="40000"/>
                <a:lumOff val="60000"/>
              </a:srgbClr>
            </a:solidFill>
            <a:ln w="38100" cap="flat" cmpd="sng" algn="ctr">
              <a:solidFill>
                <a:srgbClr val="FF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20" name="Graphic 119" descr="Network">
              <a:extLst>
                <a:ext uri="{FF2B5EF4-FFF2-40B4-BE49-F238E27FC236}">
                  <a16:creationId xmlns:a16="http://schemas.microsoft.com/office/drawing/2014/main" id="{DDA1ECAF-16A6-4D61-6738-46A1D910163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53425" y="1261475"/>
              <a:ext cx="269161" cy="279215"/>
            </a:xfrm>
            <a:prstGeom prst="rect">
              <a:avLst/>
            </a:prstGeom>
          </p:spPr>
        </p:pic>
        <p:sp>
          <p:nvSpPr>
            <p:cNvPr id="121" name="Rectangle 120">
              <a:extLst>
                <a:ext uri="{FF2B5EF4-FFF2-40B4-BE49-F238E27FC236}">
                  <a16:creationId xmlns:a16="http://schemas.microsoft.com/office/drawing/2014/main" id="{296E04B2-31B1-83A2-DA58-AAC93F235DFA}"/>
                </a:ext>
              </a:extLst>
            </p:cNvPr>
            <p:cNvSpPr/>
            <p:nvPr/>
          </p:nvSpPr>
          <p:spPr>
            <a:xfrm>
              <a:off x="8030845" y="1649127"/>
              <a:ext cx="1114136" cy="220782"/>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OCEANIC-AF</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3,4</a:t>
              </a:r>
              <a:r>
                <a:rPr lang="en-US" sz="600" kern="0">
                  <a:solidFill>
                    <a:srgbClr val="464545"/>
                  </a:solidFill>
                  <a:latin typeface="Arial" panose="020B0604020202020204" pitchFamily="34" charset="0"/>
                  <a:ea typeface="Calibri" panose="020F0502020204030204" pitchFamily="34" charset="0"/>
                  <a:cs typeface="Arial" panose="020B0604020202020204" pitchFamily="34" charset="0"/>
                </a:rPr>
                <a:t>*</a:t>
              </a:r>
            </a:p>
          </p:txBody>
        </p:sp>
      </p:grpSp>
      <p:grpSp>
        <p:nvGrpSpPr>
          <p:cNvPr id="122" name="Group 121">
            <a:extLst>
              <a:ext uri="{FF2B5EF4-FFF2-40B4-BE49-F238E27FC236}">
                <a16:creationId xmlns:a16="http://schemas.microsoft.com/office/drawing/2014/main" id="{8CF5A297-C5A8-38F7-A81A-3FDD1EDB6494}"/>
              </a:ext>
            </a:extLst>
          </p:cNvPr>
          <p:cNvGrpSpPr/>
          <p:nvPr/>
        </p:nvGrpSpPr>
        <p:grpSpPr>
          <a:xfrm>
            <a:off x="4381064" y="3315952"/>
            <a:ext cx="1128197" cy="396680"/>
            <a:chOff x="8427397" y="4275341"/>
            <a:chExt cx="1535809" cy="540000"/>
          </a:xfrm>
        </p:grpSpPr>
        <p:grpSp>
          <p:nvGrpSpPr>
            <p:cNvPr id="123" name="Group 122">
              <a:extLst>
                <a:ext uri="{FF2B5EF4-FFF2-40B4-BE49-F238E27FC236}">
                  <a16:creationId xmlns:a16="http://schemas.microsoft.com/office/drawing/2014/main" id="{23443EF0-D284-DA35-1B7F-FF01CD5E757A}"/>
                </a:ext>
              </a:extLst>
            </p:cNvPr>
            <p:cNvGrpSpPr/>
            <p:nvPr/>
          </p:nvGrpSpPr>
          <p:grpSpPr>
            <a:xfrm>
              <a:off x="8427397" y="4275341"/>
              <a:ext cx="1535809" cy="540000"/>
              <a:chOff x="5560250" y="1809742"/>
              <a:chExt cx="1535809" cy="540000"/>
            </a:xfrm>
          </p:grpSpPr>
          <p:sp>
            <p:nvSpPr>
              <p:cNvPr id="125" name="Oval 124">
                <a:extLst>
                  <a:ext uri="{FF2B5EF4-FFF2-40B4-BE49-F238E27FC236}">
                    <a16:creationId xmlns:a16="http://schemas.microsoft.com/office/drawing/2014/main" id="{737014C8-C0AA-C4CB-12E9-86D5A206056C}"/>
                  </a:ext>
                </a:extLst>
              </p:cNvPr>
              <p:cNvSpPr>
                <a:spLocks/>
              </p:cNvSpPr>
              <p:nvPr/>
            </p:nvSpPr>
            <p:spPr bwMode="gray">
              <a:xfrm>
                <a:off x="6556059" y="1809742"/>
                <a:ext cx="540000" cy="540000"/>
              </a:xfrm>
              <a:prstGeom prst="ellipse">
                <a:avLst/>
              </a:prstGeom>
              <a:solidFill>
                <a:srgbClr val="443247">
                  <a:lumMod val="40000"/>
                  <a:lumOff val="60000"/>
                </a:srgbClr>
              </a:solidFill>
              <a:ln w="38100" cap="flat" cmpd="sng" algn="ctr">
                <a:solidFill>
                  <a:srgbClr val="FF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26" name="Rectangle 125">
                <a:extLst>
                  <a:ext uri="{FF2B5EF4-FFF2-40B4-BE49-F238E27FC236}">
                    <a16:creationId xmlns:a16="http://schemas.microsoft.com/office/drawing/2014/main" id="{BE2798F0-530B-E077-5265-B8BE6980AD27}"/>
                  </a:ext>
                </a:extLst>
              </p:cNvPr>
              <p:cNvSpPr/>
              <p:nvPr/>
            </p:nvSpPr>
            <p:spPr>
              <a:xfrm>
                <a:off x="5560250" y="2004844"/>
                <a:ext cx="1329210"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ASTER</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39</a:t>
                </a:r>
                <a:r>
                  <a:rPr lang="en-US" sz="600" baseline="30000"/>
                  <a:t>ǁ</a:t>
                </a:r>
                <a:r>
                  <a:rPr lang="en-US" sz="600" b="1" kern="0" baseline="30000">
                    <a:solidFill>
                      <a:srgbClr val="464545"/>
                    </a:solidFill>
                    <a:latin typeface="Arial" panose="020B0604020202020204" pitchFamily="34" charset="0"/>
                    <a:ea typeface="Calibri" panose="020F0502020204030204" pitchFamily="34" charset="0"/>
                    <a:cs typeface="Arial" panose="020B0604020202020204" pitchFamily="34" charset="0"/>
                  </a:rPr>
                  <a:t> </a:t>
                </a:r>
                <a:endPar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pic>
          <p:nvPicPr>
            <p:cNvPr id="124" name="Picture 123" descr="A close up of a sign&#10;&#10;Description automatically generated">
              <a:extLst>
                <a:ext uri="{FF2B5EF4-FFF2-40B4-BE49-F238E27FC236}">
                  <a16:creationId xmlns:a16="http://schemas.microsoft.com/office/drawing/2014/main" id="{E3913AB4-B9B2-1F6E-346C-FE70425302E8}"/>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511257" y="4379776"/>
              <a:ext cx="363899" cy="331130"/>
            </a:xfrm>
            <a:prstGeom prst="rect">
              <a:avLst/>
            </a:prstGeom>
            <a:noFill/>
            <a:ln>
              <a:noFill/>
            </a:ln>
          </p:spPr>
        </p:pic>
      </p:grpSp>
      <p:grpSp>
        <p:nvGrpSpPr>
          <p:cNvPr id="127" name="Group 126">
            <a:extLst>
              <a:ext uri="{FF2B5EF4-FFF2-40B4-BE49-F238E27FC236}">
                <a16:creationId xmlns:a16="http://schemas.microsoft.com/office/drawing/2014/main" id="{DE64FDCD-ECC7-8C0D-E30F-373F2FC5BF8D}"/>
              </a:ext>
            </a:extLst>
          </p:cNvPr>
          <p:cNvGrpSpPr/>
          <p:nvPr/>
        </p:nvGrpSpPr>
        <p:grpSpPr>
          <a:xfrm>
            <a:off x="2848805" y="3363736"/>
            <a:ext cx="791551" cy="393313"/>
            <a:chOff x="9058826" y="5130557"/>
            <a:chExt cx="1077538" cy="535419"/>
          </a:xfrm>
        </p:grpSpPr>
        <p:sp>
          <p:nvSpPr>
            <p:cNvPr id="128" name="Rectangle 127">
              <a:extLst>
                <a:ext uri="{FF2B5EF4-FFF2-40B4-BE49-F238E27FC236}">
                  <a16:creationId xmlns:a16="http://schemas.microsoft.com/office/drawing/2014/main" id="{116B4AD2-D94D-770F-0329-C82BEF051923}"/>
                </a:ext>
              </a:extLst>
            </p:cNvPr>
            <p:cNvSpPr/>
            <p:nvPr/>
          </p:nvSpPr>
          <p:spPr>
            <a:xfrm>
              <a:off x="9058826" y="5404366"/>
              <a:ext cx="1077538" cy="261610"/>
            </a:xfrm>
            <a:prstGeom prst="rect">
              <a:avLst/>
            </a:prstGeom>
          </p:spPr>
          <p:txBody>
            <a:bodyPr wrap="none">
              <a:noAutofit/>
            </a:bodyPr>
            <a:lstStyle/>
            <a:p>
              <a:pPr algn="ctr" defTabSz="685766">
                <a:defRPr/>
              </a:pPr>
              <a:r>
                <a:rPr lang="en-US" sz="600" b="1" kern="0" err="1">
                  <a:solidFill>
                    <a:srgbClr val="464545"/>
                  </a:solidFill>
                  <a:latin typeface="Arial" panose="020B0604020202020204" pitchFamily="34" charset="0"/>
                  <a:ea typeface="Calibri" panose="020F0502020204030204" pitchFamily="34" charset="0"/>
                  <a:cs typeface="Arial" panose="020B0604020202020204" pitchFamily="34" charset="0"/>
                </a:rPr>
                <a:t>Xisomab</a:t>
              </a: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 3G3</a:t>
              </a:r>
              <a:r>
                <a:rPr lang="en-US" sz="600" kern="0" baseline="30000">
                  <a:solidFill>
                    <a:srgbClr val="464545"/>
                  </a:solidFill>
                  <a:latin typeface="Arial" panose="020B0604020202020204" pitchFamily="34" charset="0"/>
                  <a:cs typeface="Arial" panose="020B0604020202020204" pitchFamily="34" charset="0"/>
                </a:rPr>
                <a:t>38§</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nvGrpSpPr>
            <p:cNvPr id="129" name="Group 128">
              <a:extLst>
                <a:ext uri="{FF2B5EF4-FFF2-40B4-BE49-F238E27FC236}">
                  <a16:creationId xmlns:a16="http://schemas.microsoft.com/office/drawing/2014/main" id="{FA8B9021-03CA-980D-88DC-6443CACFA6F1}"/>
                </a:ext>
              </a:extLst>
            </p:cNvPr>
            <p:cNvGrpSpPr/>
            <p:nvPr/>
          </p:nvGrpSpPr>
          <p:grpSpPr>
            <a:xfrm>
              <a:off x="9454871" y="5130557"/>
              <a:ext cx="285448" cy="285447"/>
              <a:chOff x="9454871" y="5168657"/>
              <a:chExt cx="285448" cy="285447"/>
            </a:xfrm>
          </p:grpSpPr>
          <p:sp>
            <p:nvSpPr>
              <p:cNvPr id="130" name="Oval 129">
                <a:extLst>
                  <a:ext uri="{FF2B5EF4-FFF2-40B4-BE49-F238E27FC236}">
                    <a16:creationId xmlns:a16="http://schemas.microsoft.com/office/drawing/2014/main" id="{4A537EBA-EE58-D369-2E3F-83C73555219B}"/>
                  </a:ext>
                </a:extLst>
              </p:cNvPr>
              <p:cNvSpPr>
                <a:spLocks/>
              </p:cNvSpPr>
              <p:nvPr/>
            </p:nvSpPr>
            <p:spPr bwMode="gray">
              <a:xfrm>
                <a:off x="9454871" y="5168657"/>
                <a:ext cx="285448" cy="285447"/>
              </a:xfrm>
              <a:prstGeom prst="ellipse">
                <a:avLst/>
              </a:prstGeom>
              <a:solidFill>
                <a:srgbClr val="515F34">
                  <a:lumMod val="60000"/>
                  <a:lumOff val="40000"/>
                </a:srgbClr>
              </a:solidFill>
              <a:ln w="38100" cap="flat" cmpd="sng" algn="ctr">
                <a:solidFill>
                  <a:schemeClr val="tx1"/>
                </a:solidFill>
                <a:prstDash val="solid"/>
              </a:ln>
              <a:effectLst/>
            </p:spPr>
            <p:txBody>
              <a:bodyPr rtlCol="0" anchor="ctr"/>
              <a:lstStyle/>
              <a:p>
                <a:pPr algn="ctr" defTabSz="685766">
                  <a:defRPr/>
                </a:pPr>
                <a:endParaRPr lang="en-US" sz="600" kern="0">
                  <a:solidFill>
                    <a:srgbClr val="000000"/>
                  </a:solidFill>
                  <a:latin typeface="Arial" panose="020B0604020202020204" pitchFamily="34" charset="0"/>
                  <a:cs typeface="Arial" panose="020B0604020202020204" pitchFamily="34" charset="0"/>
                </a:endParaRPr>
              </a:p>
            </p:txBody>
          </p:sp>
          <p:pic>
            <p:nvPicPr>
              <p:cNvPr id="131" name="Picture 130" descr="A close up of a sign&#10;&#10;Description automatically generated">
                <a:extLst>
                  <a:ext uri="{FF2B5EF4-FFF2-40B4-BE49-F238E27FC236}">
                    <a16:creationId xmlns:a16="http://schemas.microsoft.com/office/drawing/2014/main" id="{F35DFA04-E6EF-4B0B-82F1-8BB2B26A1AAD}"/>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505527" y="5228668"/>
                <a:ext cx="184137" cy="167556"/>
              </a:xfrm>
              <a:prstGeom prst="rect">
                <a:avLst/>
              </a:prstGeom>
              <a:noFill/>
              <a:ln>
                <a:noFill/>
              </a:ln>
            </p:spPr>
          </p:pic>
        </p:grpSp>
      </p:grpSp>
      <p:grpSp>
        <p:nvGrpSpPr>
          <p:cNvPr id="132" name="Group 131">
            <a:extLst>
              <a:ext uri="{FF2B5EF4-FFF2-40B4-BE49-F238E27FC236}">
                <a16:creationId xmlns:a16="http://schemas.microsoft.com/office/drawing/2014/main" id="{F865ABE1-55AD-89BB-E693-28C5DC0CB8C1}"/>
              </a:ext>
            </a:extLst>
          </p:cNvPr>
          <p:cNvGrpSpPr/>
          <p:nvPr/>
        </p:nvGrpSpPr>
        <p:grpSpPr>
          <a:xfrm>
            <a:off x="6335998" y="1392890"/>
            <a:ext cx="1297586" cy="396680"/>
            <a:chOff x="7079071" y="1662168"/>
            <a:chExt cx="1881499" cy="607516"/>
          </a:xfrm>
        </p:grpSpPr>
        <p:grpSp>
          <p:nvGrpSpPr>
            <p:cNvPr id="133" name="Group 132">
              <a:extLst>
                <a:ext uri="{FF2B5EF4-FFF2-40B4-BE49-F238E27FC236}">
                  <a16:creationId xmlns:a16="http://schemas.microsoft.com/office/drawing/2014/main" id="{F870FC4A-D02B-6B16-4842-C0AD861BE1BA}"/>
                </a:ext>
              </a:extLst>
            </p:cNvPr>
            <p:cNvGrpSpPr/>
            <p:nvPr/>
          </p:nvGrpSpPr>
          <p:grpSpPr>
            <a:xfrm>
              <a:off x="7079071" y="1662168"/>
              <a:ext cx="575186" cy="607516"/>
              <a:chOff x="7079073" y="1763765"/>
              <a:chExt cx="575187" cy="607515"/>
            </a:xfrm>
          </p:grpSpPr>
          <p:sp>
            <p:nvSpPr>
              <p:cNvPr id="135" name="Oval 134">
                <a:extLst>
                  <a:ext uri="{FF2B5EF4-FFF2-40B4-BE49-F238E27FC236}">
                    <a16:creationId xmlns:a16="http://schemas.microsoft.com/office/drawing/2014/main" id="{2950932F-19A7-BD08-B18B-841FBE7F84EA}"/>
                  </a:ext>
                </a:extLst>
              </p:cNvPr>
              <p:cNvSpPr>
                <a:spLocks/>
              </p:cNvSpPr>
              <p:nvPr/>
            </p:nvSpPr>
            <p:spPr bwMode="gray">
              <a:xfrm>
                <a:off x="7079073" y="1763765"/>
                <a:ext cx="575187" cy="607515"/>
              </a:xfrm>
              <a:prstGeom prst="ellipse">
                <a:avLst/>
              </a:prstGeom>
              <a:solidFill>
                <a:srgbClr val="464545">
                  <a:lumMod val="40000"/>
                  <a:lumOff val="60000"/>
                </a:srgbClr>
              </a:solidFill>
              <a:ln w="38100" cap="flat" cmpd="sng" algn="ctr">
                <a:solidFill>
                  <a:srgbClr val="ED653B">
                    <a:lumMod val="75000"/>
                  </a:srgbClr>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36" name="Graphic 135" descr="Network">
                <a:extLst>
                  <a:ext uri="{FF2B5EF4-FFF2-40B4-BE49-F238E27FC236}">
                    <a16:creationId xmlns:a16="http://schemas.microsoft.com/office/drawing/2014/main" id="{7B61ECEB-E27C-A092-9DE5-750A75A432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85256" y="1872718"/>
                <a:ext cx="362821" cy="362817"/>
              </a:xfrm>
              <a:prstGeom prst="rect">
                <a:avLst/>
              </a:prstGeom>
            </p:spPr>
          </p:pic>
        </p:grpSp>
        <p:sp>
          <p:nvSpPr>
            <p:cNvPr id="134" name="Rectangle 133">
              <a:extLst>
                <a:ext uri="{FF2B5EF4-FFF2-40B4-BE49-F238E27FC236}">
                  <a16:creationId xmlns:a16="http://schemas.microsoft.com/office/drawing/2014/main" id="{25472ABE-6FAB-8CBC-0B8B-3859260EA64E}"/>
                </a:ext>
              </a:extLst>
            </p:cNvPr>
            <p:cNvSpPr/>
            <p:nvPr/>
          </p:nvSpPr>
          <p:spPr>
            <a:xfrm>
              <a:off x="7631360" y="1822822"/>
              <a:ext cx="1329210" cy="286208"/>
            </a:xfrm>
            <a:prstGeom prst="rect">
              <a:avLst/>
            </a:prstGeom>
          </p:spPr>
          <p:txBody>
            <a:bodyPr wrap="none" anchor="ctr" anchorCtr="0">
              <a:noAutofit/>
            </a:bodyPr>
            <a:lstStyle/>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LIBREXIA-</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STROKE</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14</a:t>
              </a:r>
            </a:p>
          </p:txBody>
        </p:sp>
      </p:grpSp>
      <p:grpSp>
        <p:nvGrpSpPr>
          <p:cNvPr id="137" name="Group 136">
            <a:extLst>
              <a:ext uri="{FF2B5EF4-FFF2-40B4-BE49-F238E27FC236}">
                <a16:creationId xmlns:a16="http://schemas.microsoft.com/office/drawing/2014/main" id="{9B01ECC8-8B8C-8059-5FD2-85EDE1C88DD1}"/>
              </a:ext>
            </a:extLst>
          </p:cNvPr>
          <p:cNvGrpSpPr/>
          <p:nvPr/>
        </p:nvGrpSpPr>
        <p:grpSpPr>
          <a:xfrm>
            <a:off x="6648061" y="802902"/>
            <a:ext cx="852038" cy="538099"/>
            <a:chOff x="8876095" y="1134239"/>
            <a:chExt cx="1159878" cy="732513"/>
          </a:xfrm>
        </p:grpSpPr>
        <p:grpSp>
          <p:nvGrpSpPr>
            <p:cNvPr id="138" name="Group 137">
              <a:extLst>
                <a:ext uri="{FF2B5EF4-FFF2-40B4-BE49-F238E27FC236}">
                  <a16:creationId xmlns:a16="http://schemas.microsoft.com/office/drawing/2014/main" id="{0264885B-3B9F-150E-FF49-688561373333}"/>
                </a:ext>
              </a:extLst>
            </p:cNvPr>
            <p:cNvGrpSpPr/>
            <p:nvPr/>
          </p:nvGrpSpPr>
          <p:grpSpPr>
            <a:xfrm>
              <a:off x="9201409" y="1134239"/>
              <a:ext cx="540000" cy="540000"/>
              <a:chOff x="6784214" y="1683476"/>
              <a:chExt cx="618835" cy="639328"/>
            </a:xfrm>
          </p:grpSpPr>
          <p:sp>
            <p:nvSpPr>
              <p:cNvPr id="140" name="Oval 139">
                <a:extLst>
                  <a:ext uri="{FF2B5EF4-FFF2-40B4-BE49-F238E27FC236}">
                    <a16:creationId xmlns:a16="http://schemas.microsoft.com/office/drawing/2014/main" id="{5D3D78EC-E8C8-3706-FD7E-C0508E42CB84}"/>
                  </a:ext>
                </a:extLst>
              </p:cNvPr>
              <p:cNvSpPr>
                <a:spLocks/>
              </p:cNvSpPr>
              <p:nvPr/>
            </p:nvSpPr>
            <p:spPr bwMode="gray">
              <a:xfrm>
                <a:off x="6784214" y="1683476"/>
                <a:ext cx="618835" cy="639328"/>
              </a:xfrm>
              <a:prstGeom prst="ellipse">
                <a:avLst/>
              </a:prstGeom>
              <a:solidFill>
                <a:srgbClr val="443247">
                  <a:lumMod val="40000"/>
                  <a:lumOff val="60000"/>
                </a:srgbClr>
              </a:solidFill>
              <a:ln w="38100" cap="flat" cmpd="sng" algn="ctr">
                <a:solidFill>
                  <a:srgbClr val="ED653B">
                    <a:lumMod val="75000"/>
                  </a:srgbClr>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41" name="Graphic 140" descr="Network">
                <a:extLst>
                  <a:ext uri="{FF2B5EF4-FFF2-40B4-BE49-F238E27FC236}">
                    <a16:creationId xmlns:a16="http://schemas.microsoft.com/office/drawing/2014/main" id="{AB70BE11-CBBA-6C90-1DD5-51C182A18A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33071" y="1842582"/>
                <a:ext cx="321120" cy="321116"/>
              </a:xfrm>
              <a:prstGeom prst="rect">
                <a:avLst/>
              </a:prstGeom>
            </p:spPr>
          </p:pic>
        </p:grpSp>
        <p:sp>
          <p:nvSpPr>
            <p:cNvPr id="139" name="Rectangle 138">
              <a:extLst>
                <a:ext uri="{FF2B5EF4-FFF2-40B4-BE49-F238E27FC236}">
                  <a16:creationId xmlns:a16="http://schemas.microsoft.com/office/drawing/2014/main" id="{83986EA4-4656-648B-7C98-D8D367B3A22D}"/>
                </a:ext>
              </a:extLst>
            </p:cNvPr>
            <p:cNvSpPr/>
            <p:nvPr/>
          </p:nvSpPr>
          <p:spPr>
            <a:xfrm>
              <a:off x="8876095" y="1652285"/>
              <a:ext cx="1159878" cy="214467"/>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LIBREXIA-AF</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8</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grpSp>
      <p:grpSp>
        <p:nvGrpSpPr>
          <p:cNvPr id="142" name="Group 141">
            <a:extLst>
              <a:ext uri="{FF2B5EF4-FFF2-40B4-BE49-F238E27FC236}">
                <a16:creationId xmlns:a16="http://schemas.microsoft.com/office/drawing/2014/main" id="{F73FF15D-FC0E-4DAD-587D-22A5ADF235F1}"/>
              </a:ext>
            </a:extLst>
          </p:cNvPr>
          <p:cNvGrpSpPr/>
          <p:nvPr/>
        </p:nvGrpSpPr>
        <p:grpSpPr>
          <a:xfrm>
            <a:off x="6027509" y="803457"/>
            <a:ext cx="852038" cy="538096"/>
            <a:chOff x="9735051" y="1134239"/>
            <a:chExt cx="1159878" cy="732513"/>
          </a:xfrm>
        </p:grpSpPr>
        <p:sp>
          <p:nvSpPr>
            <p:cNvPr id="143" name="Rectangle 142">
              <a:extLst>
                <a:ext uri="{FF2B5EF4-FFF2-40B4-BE49-F238E27FC236}">
                  <a16:creationId xmlns:a16="http://schemas.microsoft.com/office/drawing/2014/main" id="{917377A3-C6DE-285C-1B0C-6351A75C350A}"/>
                </a:ext>
              </a:extLst>
            </p:cNvPr>
            <p:cNvSpPr/>
            <p:nvPr/>
          </p:nvSpPr>
          <p:spPr>
            <a:xfrm>
              <a:off x="9735051" y="1652285"/>
              <a:ext cx="1159878" cy="214467"/>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LILAC-TIMI 76</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7</a:t>
              </a:r>
            </a:p>
          </p:txBody>
        </p:sp>
        <p:grpSp>
          <p:nvGrpSpPr>
            <p:cNvPr id="144" name="Group 143">
              <a:extLst>
                <a:ext uri="{FF2B5EF4-FFF2-40B4-BE49-F238E27FC236}">
                  <a16:creationId xmlns:a16="http://schemas.microsoft.com/office/drawing/2014/main" id="{AAF2DCD9-CD1F-D2A2-04E9-1FD45C98A1A4}"/>
                </a:ext>
              </a:extLst>
            </p:cNvPr>
            <p:cNvGrpSpPr/>
            <p:nvPr/>
          </p:nvGrpSpPr>
          <p:grpSpPr>
            <a:xfrm>
              <a:off x="10046546" y="1134239"/>
              <a:ext cx="540000" cy="540000"/>
              <a:chOff x="10046546" y="1158395"/>
              <a:chExt cx="540000" cy="540000"/>
            </a:xfrm>
          </p:grpSpPr>
          <p:sp>
            <p:nvSpPr>
              <p:cNvPr id="145" name="Oval 144">
                <a:extLst>
                  <a:ext uri="{FF2B5EF4-FFF2-40B4-BE49-F238E27FC236}">
                    <a16:creationId xmlns:a16="http://schemas.microsoft.com/office/drawing/2014/main" id="{8479CE6C-1EFA-7296-9A87-B6EFCEC17845}"/>
                  </a:ext>
                </a:extLst>
              </p:cNvPr>
              <p:cNvSpPr>
                <a:spLocks/>
              </p:cNvSpPr>
              <p:nvPr/>
            </p:nvSpPr>
            <p:spPr bwMode="gray">
              <a:xfrm>
                <a:off x="10046546" y="1158395"/>
                <a:ext cx="540000" cy="540000"/>
              </a:xfrm>
              <a:prstGeom prst="ellipse">
                <a:avLst/>
              </a:prstGeom>
              <a:solidFill>
                <a:srgbClr val="464545">
                  <a:lumMod val="40000"/>
                  <a:lumOff val="60000"/>
                </a:srgbClr>
              </a:solidFill>
              <a:ln w="38100" cap="flat" cmpd="sng" algn="ctr">
                <a:solidFill>
                  <a:srgbClr val="ED653B">
                    <a:lumMod val="75000"/>
                  </a:srgbClr>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pic>
            <p:nvPicPr>
              <p:cNvPr id="146" name="Picture 145" descr="A close up of a sign&#10;&#10;Description automatically generated">
                <a:extLst>
                  <a:ext uri="{FF2B5EF4-FFF2-40B4-BE49-F238E27FC236}">
                    <a16:creationId xmlns:a16="http://schemas.microsoft.com/office/drawing/2014/main" id="{832B1C5A-3A3D-284B-5BDF-F489A7832533}"/>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10204294" y="1311988"/>
                <a:ext cx="224504" cy="232815"/>
              </a:xfrm>
              <a:prstGeom prst="rect">
                <a:avLst/>
              </a:prstGeom>
              <a:noFill/>
              <a:ln>
                <a:noFill/>
              </a:ln>
            </p:spPr>
          </p:pic>
        </p:grpSp>
      </p:grpSp>
      <p:grpSp>
        <p:nvGrpSpPr>
          <p:cNvPr id="147" name="Group 146">
            <a:extLst>
              <a:ext uri="{FF2B5EF4-FFF2-40B4-BE49-F238E27FC236}">
                <a16:creationId xmlns:a16="http://schemas.microsoft.com/office/drawing/2014/main" id="{F0EDB4F2-08DB-EF83-E6A1-5F104201C96D}"/>
              </a:ext>
            </a:extLst>
          </p:cNvPr>
          <p:cNvGrpSpPr/>
          <p:nvPr/>
        </p:nvGrpSpPr>
        <p:grpSpPr>
          <a:xfrm>
            <a:off x="4658472" y="2343897"/>
            <a:ext cx="880568" cy="396680"/>
            <a:chOff x="8932693" y="3427132"/>
            <a:chExt cx="1198716" cy="540000"/>
          </a:xfrm>
        </p:grpSpPr>
        <p:sp>
          <p:nvSpPr>
            <p:cNvPr id="148" name="Oval 147">
              <a:extLst>
                <a:ext uri="{FF2B5EF4-FFF2-40B4-BE49-F238E27FC236}">
                  <a16:creationId xmlns:a16="http://schemas.microsoft.com/office/drawing/2014/main" id="{F3C1C54C-E002-6CCB-B4A5-47877FFFE53E}"/>
                </a:ext>
              </a:extLst>
            </p:cNvPr>
            <p:cNvSpPr/>
            <p:nvPr/>
          </p:nvSpPr>
          <p:spPr bwMode="gray">
            <a:xfrm>
              <a:off x="9591409" y="3427132"/>
              <a:ext cx="540000" cy="540000"/>
            </a:xfrm>
            <a:prstGeom prst="ellipse">
              <a:avLst/>
            </a:prstGeom>
            <a:solidFill>
              <a:srgbClr val="464545">
                <a:lumMod val="40000"/>
                <a:lumOff val="60000"/>
              </a:srgbClr>
            </a:solidFill>
            <a:ln w="38100" cap="flat" cmpd="sng" algn="ctr">
              <a:solidFill>
                <a:srgbClr val="FF0000"/>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pic>
          <p:nvPicPr>
            <p:cNvPr id="149" name="Graphic 148" descr="Network">
              <a:extLst>
                <a:ext uri="{FF2B5EF4-FFF2-40B4-BE49-F238E27FC236}">
                  <a16:creationId xmlns:a16="http://schemas.microsoft.com/office/drawing/2014/main" id="{B4EA46FB-9E0B-92AA-4E97-E5FB6B71A75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691083" y="3525251"/>
              <a:ext cx="340625" cy="322496"/>
            </a:xfrm>
            <a:prstGeom prst="rect">
              <a:avLst/>
            </a:prstGeom>
          </p:spPr>
        </p:pic>
        <p:sp>
          <p:nvSpPr>
            <p:cNvPr id="150" name="Rectangle 149">
              <a:extLst>
                <a:ext uri="{FF2B5EF4-FFF2-40B4-BE49-F238E27FC236}">
                  <a16:creationId xmlns:a16="http://schemas.microsoft.com/office/drawing/2014/main" id="{CF75F17D-CC2F-DBB9-A2FE-BB860C4EFC18}"/>
                </a:ext>
              </a:extLst>
            </p:cNvPr>
            <p:cNvSpPr/>
            <p:nvPr/>
          </p:nvSpPr>
          <p:spPr>
            <a:xfrm>
              <a:off x="8932693" y="3550232"/>
              <a:ext cx="689880" cy="28423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LIBREXIA-</a:t>
              </a:r>
              <a:b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b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ACS</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25,26</a:t>
              </a:r>
            </a:p>
          </p:txBody>
        </p:sp>
      </p:grpSp>
      <p:grpSp>
        <p:nvGrpSpPr>
          <p:cNvPr id="151" name="Group 150">
            <a:extLst>
              <a:ext uri="{FF2B5EF4-FFF2-40B4-BE49-F238E27FC236}">
                <a16:creationId xmlns:a16="http://schemas.microsoft.com/office/drawing/2014/main" id="{4DDD5FB8-A3E8-5D83-3506-C92EB4893958}"/>
              </a:ext>
            </a:extLst>
          </p:cNvPr>
          <p:cNvGrpSpPr/>
          <p:nvPr/>
        </p:nvGrpSpPr>
        <p:grpSpPr>
          <a:xfrm>
            <a:off x="3233127" y="2814196"/>
            <a:ext cx="1317269" cy="396680"/>
            <a:chOff x="3579817" y="3220808"/>
            <a:chExt cx="1344898" cy="405000"/>
          </a:xfrm>
        </p:grpSpPr>
        <p:sp>
          <p:nvSpPr>
            <p:cNvPr id="152" name="Oval 151">
              <a:extLst>
                <a:ext uri="{FF2B5EF4-FFF2-40B4-BE49-F238E27FC236}">
                  <a16:creationId xmlns:a16="http://schemas.microsoft.com/office/drawing/2014/main" id="{AB89E229-B0B3-F02A-0C8B-CC37B725FC45}"/>
                </a:ext>
              </a:extLst>
            </p:cNvPr>
            <p:cNvSpPr>
              <a:spLocks/>
            </p:cNvSpPr>
            <p:nvPr/>
          </p:nvSpPr>
          <p:spPr bwMode="gray">
            <a:xfrm>
              <a:off x="3579817" y="3220808"/>
              <a:ext cx="405000" cy="405000"/>
            </a:xfrm>
            <a:prstGeom prst="ellipse">
              <a:avLst/>
            </a:prstGeom>
            <a:solidFill>
              <a:srgbClr val="ED7D00"/>
            </a:solidFill>
            <a:ln w="381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grpSp>
          <p:nvGrpSpPr>
            <p:cNvPr id="153" name="Group 152">
              <a:extLst>
                <a:ext uri="{FF2B5EF4-FFF2-40B4-BE49-F238E27FC236}">
                  <a16:creationId xmlns:a16="http://schemas.microsoft.com/office/drawing/2014/main" id="{5BD00677-3E7F-F2EF-DCE8-5C61CDA3E2F4}"/>
                </a:ext>
              </a:extLst>
            </p:cNvPr>
            <p:cNvGrpSpPr/>
            <p:nvPr/>
          </p:nvGrpSpPr>
          <p:grpSpPr>
            <a:xfrm>
              <a:off x="3662136" y="3301642"/>
              <a:ext cx="1262579" cy="240836"/>
              <a:chOff x="4882844" y="4402190"/>
              <a:chExt cx="1683438" cy="321115"/>
            </a:xfrm>
          </p:grpSpPr>
          <p:sp>
            <p:nvSpPr>
              <p:cNvPr id="154" name="Rectangle 153">
                <a:extLst>
                  <a:ext uri="{FF2B5EF4-FFF2-40B4-BE49-F238E27FC236}">
                    <a16:creationId xmlns:a16="http://schemas.microsoft.com/office/drawing/2014/main" id="{B48094C3-D686-887C-C484-F688B8335281}"/>
                  </a:ext>
                </a:extLst>
              </p:cNvPr>
              <p:cNvSpPr/>
              <p:nvPr/>
            </p:nvSpPr>
            <p:spPr>
              <a:xfrm>
                <a:off x="5304398" y="4437453"/>
                <a:ext cx="1261884"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AXIOMATIC-TKR</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33,34</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pic>
            <p:nvPicPr>
              <p:cNvPr id="155" name="Graphic 154" descr="Network">
                <a:extLst>
                  <a:ext uri="{FF2B5EF4-FFF2-40B4-BE49-F238E27FC236}">
                    <a16:creationId xmlns:a16="http://schemas.microsoft.com/office/drawing/2014/main" id="{5490D6E7-F0C0-7E90-7593-289612E361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82844" y="4402190"/>
                <a:ext cx="321120" cy="321115"/>
              </a:xfrm>
              <a:prstGeom prst="rect">
                <a:avLst/>
              </a:prstGeom>
            </p:spPr>
          </p:pic>
        </p:grpSp>
      </p:grpSp>
      <p:sp>
        <p:nvSpPr>
          <p:cNvPr id="156" name="Rectangle 155">
            <a:extLst>
              <a:ext uri="{FF2B5EF4-FFF2-40B4-BE49-F238E27FC236}">
                <a16:creationId xmlns:a16="http://schemas.microsoft.com/office/drawing/2014/main" id="{F91597AD-307F-50B2-BD90-EBE515378323}"/>
              </a:ext>
            </a:extLst>
          </p:cNvPr>
          <p:cNvSpPr/>
          <p:nvPr/>
        </p:nvSpPr>
        <p:spPr>
          <a:xfrm>
            <a:off x="1325263" y="3846211"/>
            <a:ext cx="282083"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2015</a:t>
            </a:r>
          </a:p>
        </p:txBody>
      </p:sp>
      <p:sp>
        <p:nvSpPr>
          <p:cNvPr id="157" name="Rectangle 156">
            <a:extLst>
              <a:ext uri="{FF2B5EF4-FFF2-40B4-BE49-F238E27FC236}">
                <a16:creationId xmlns:a16="http://schemas.microsoft.com/office/drawing/2014/main" id="{B9A5C6B7-4780-FCC7-BFF0-798C16579E99}"/>
              </a:ext>
            </a:extLst>
          </p:cNvPr>
          <p:cNvSpPr/>
          <p:nvPr/>
        </p:nvSpPr>
        <p:spPr>
          <a:xfrm>
            <a:off x="2457882"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2020</a:t>
            </a:r>
          </a:p>
        </p:txBody>
      </p:sp>
      <p:sp>
        <p:nvSpPr>
          <p:cNvPr id="158" name="Rectangle 157">
            <a:extLst>
              <a:ext uri="{FF2B5EF4-FFF2-40B4-BE49-F238E27FC236}">
                <a16:creationId xmlns:a16="http://schemas.microsoft.com/office/drawing/2014/main" id="{D7BCA5D1-42C6-39A7-239D-3B932AF9C39A}"/>
              </a:ext>
            </a:extLst>
          </p:cNvPr>
          <p:cNvSpPr/>
          <p:nvPr/>
        </p:nvSpPr>
        <p:spPr>
          <a:xfrm>
            <a:off x="1043180" y="3846211"/>
            <a:ext cx="282083"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2014</a:t>
            </a:r>
          </a:p>
        </p:txBody>
      </p:sp>
      <p:sp>
        <p:nvSpPr>
          <p:cNvPr id="159" name="Rectangle 158">
            <a:extLst>
              <a:ext uri="{FF2B5EF4-FFF2-40B4-BE49-F238E27FC236}">
                <a16:creationId xmlns:a16="http://schemas.microsoft.com/office/drawing/2014/main" id="{129C580F-20F0-488C-5BFD-FF95F9C3D32F}"/>
              </a:ext>
            </a:extLst>
          </p:cNvPr>
          <p:cNvSpPr/>
          <p:nvPr/>
        </p:nvSpPr>
        <p:spPr>
          <a:xfrm>
            <a:off x="6036799" y="3846211"/>
            <a:ext cx="1634474"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2026 &amp; Ongoing</a:t>
            </a:r>
          </a:p>
        </p:txBody>
      </p:sp>
      <p:sp>
        <p:nvSpPr>
          <p:cNvPr id="160" name="Rectangle 159">
            <a:extLst>
              <a:ext uri="{FF2B5EF4-FFF2-40B4-BE49-F238E27FC236}">
                <a16:creationId xmlns:a16="http://schemas.microsoft.com/office/drawing/2014/main" id="{ADAAEF57-0E8D-3F2B-3938-A8A226B06D1B}"/>
              </a:ext>
            </a:extLst>
          </p:cNvPr>
          <p:cNvSpPr/>
          <p:nvPr/>
        </p:nvSpPr>
        <p:spPr>
          <a:xfrm>
            <a:off x="1992275" y="3846211"/>
            <a:ext cx="346788"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2019</a:t>
            </a:r>
          </a:p>
        </p:txBody>
      </p:sp>
      <p:sp>
        <p:nvSpPr>
          <p:cNvPr id="161" name="TextBox 160">
            <a:extLst>
              <a:ext uri="{FF2B5EF4-FFF2-40B4-BE49-F238E27FC236}">
                <a16:creationId xmlns:a16="http://schemas.microsoft.com/office/drawing/2014/main" id="{8CC23FDD-8CD8-D7DD-DEE1-6300EAACCBC7}"/>
              </a:ext>
            </a:extLst>
          </p:cNvPr>
          <p:cNvSpPr txBox="1"/>
          <p:nvPr/>
        </p:nvSpPr>
        <p:spPr bwMode="gray">
          <a:xfrm>
            <a:off x="333072" y="3846211"/>
            <a:ext cx="489996" cy="179123"/>
          </a:xfrm>
          <a:prstGeom prst="rect">
            <a:avLst/>
          </a:prstGeom>
          <a:noFill/>
        </p:spPr>
        <p:txBody>
          <a:bodyPr vert="horz" wrap="none" lIns="36000" tIns="0" rIns="0" bIns="0" rtlCol="0" anchor="ctr">
            <a:noAutofit/>
          </a:bodyPr>
          <a:lstStyle/>
          <a:p>
            <a:pPr defTabSz="685766">
              <a:defRPr/>
            </a:pPr>
            <a:r>
              <a:rPr lang="en-US" sz="788" b="1" kern="0">
                <a:latin typeface="Arial" panose="020B0604020202020204" pitchFamily="34" charset="0"/>
                <a:cs typeface="Arial" panose="020B0604020202020204" pitchFamily="34" charset="0"/>
              </a:rPr>
              <a:t>Completion </a:t>
            </a:r>
            <a:br>
              <a:rPr lang="en-US" sz="788" b="1" kern="0">
                <a:latin typeface="Arial" panose="020B0604020202020204" pitchFamily="34" charset="0"/>
                <a:cs typeface="Arial" panose="020B0604020202020204" pitchFamily="34" charset="0"/>
              </a:rPr>
            </a:br>
            <a:r>
              <a:rPr lang="en-US" sz="788" b="1" kern="0">
                <a:latin typeface="Arial" panose="020B0604020202020204" pitchFamily="34" charset="0"/>
                <a:cs typeface="Arial" panose="020B0604020202020204" pitchFamily="34" charset="0"/>
              </a:rPr>
              <a:t>date</a:t>
            </a:r>
          </a:p>
        </p:txBody>
      </p:sp>
      <p:sp>
        <p:nvSpPr>
          <p:cNvPr id="162" name="Rectangle 161">
            <a:extLst>
              <a:ext uri="{FF2B5EF4-FFF2-40B4-BE49-F238E27FC236}">
                <a16:creationId xmlns:a16="http://schemas.microsoft.com/office/drawing/2014/main" id="{BFC7E811-B198-2E7D-D2DF-6F04A85394A9}"/>
              </a:ext>
            </a:extLst>
          </p:cNvPr>
          <p:cNvSpPr/>
          <p:nvPr/>
        </p:nvSpPr>
        <p:spPr>
          <a:xfrm>
            <a:off x="2947376"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2021</a:t>
            </a:r>
          </a:p>
        </p:txBody>
      </p:sp>
      <p:sp>
        <p:nvSpPr>
          <p:cNvPr id="163" name="Rectangle 162">
            <a:extLst>
              <a:ext uri="{FF2B5EF4-FFF2-40B4-BE49-F238E27FC236}">
                <a16:creationId xmlns:a16="http://schemas.microsoft.com/office/drawing/2014/main" id="{2ED60513-A219-5316-1027-C9D93BC67DA0}"/>
              </a:ext>
            </a:extLst>
          </p:cNvPr>
          <p:cNvSpPr/>
          <p:nvPr/>
        </p:nvSpPr>
        <p:spPr>
          <a:xfrm>
            <a:off x="3513841"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2022</a:t>
            </a:r>
          </a:p>
        </p:txBody>
      </p:sp>
      <p:sp>
        <p:nvSpPr>
          <p:cNvPr id="164" name="Rectangle 163">
            <a:extLst>
              <a:ext uri="{FF2B5EF4-FFF2-40B4-BE49-F238E27FC236}">
                <a16:creationId xmlns:a16="http://schemas.microsoft.com/office/drawing/2014/main" id="{77534A8A-1CD7-2888-14AA-FDB24788290A}"/>
              </a:ext>
            </a:extLst>
          </p:cNvPr>
          <p:cNvSpPr/>
          <p:nvPr/>
        </p:nvSpPr>
        <p:spPr>
          <a:xfrm>
            <a:off x="1607346" y="3846211"/>
            <a:ext cx="282083"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2016</a:t>
            </a:r>
          </a:p>
        </p:txBody>
      </p:sp>
      <p:grpSp>
        <p:nvGrpSpPr>
          <p:cNvPr id="165" name="Group 164">
            <a:extLst>
              <a:ext uri="{FF2B5EF4-FFF2-40B4-BE49-F238E27FC236}">
                <a16:creationId xmlns:a16="http://schemas.microsoft.com/office/drawing/2014/main" id="{C36248AC-8CCB-191A-94D2-F36B3ADAE028}"/>
              </a:ext>
            </a:extLst>
          </p:cNvPr>
          <p:cNvGrpSpPr/>
          <p:nvPr/>
        </p:nvGrpSpPr>
        <p:grpSpPr>
          <a:xfrm>
            <a:off x="7657445" y="617089"/>
            <a:ext cx="1154314" cy="3268157"/>
            <a:chOff x="10648937" y="2193487"/>
            <a:chExt cx="1571368" cy="4448942"/>
          </a:xfrm>
        </p:grpSpPr>
        <p:sp>
          <p:nvSpPr>
            <p:cNvPr id="166" name="Rectangle 165">
              <a:extLst>
                <a:ext uri="{FF2B5EF4-FFF2-40B4-BE49-F238E27FC236}">
                  <a16:creationId xmlns:a16="http://schemas.microsoft.com/office/drawing/2014/main" id="{43064413-4292-0025-E4B5-BA24A4C343D2}"/>
                </a:ext>
              </a:extLst>
            </p:cNvPr>
            <p:cNvSpPr/>
            <p:nvPr/>
          </p:nvSpPr>
          <p:spPr bwMode="gray">
            <a:xfrm>
              <a:off x="10648937" y="2193487"/>
              <a:ext cx="1542629" cy="4448942"/>
            </a:xfrm>
            <a:prstGeom prst="rect">
              <a:avLst/>
            </a:prstGeom>
            <a:solidFill>
              <a:srgbClr val="FFFFFF">
                <a:lumMod val="95000"/>
              </a:srgbClr>
            </a:solidFill>
            <a:ln w="25400" cap="flat" cmpd="sng" algn="ctr">
              <a:no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grpSp>
          <p:nvGrpSpPr>
            <p:cNvPr id="167" name="Group 166">
              <a:extLst>
                <a:ext uri="{FF2B5EF4-FFF2-40B4-BE49-F238E27FC236}">
                  <a16:creationId xmlns:a16="http://schemas.microsoft.com/office/drawing/2014/main" id="{E93F4C34-FCAB-EDA6-88B5-346E4D7FD05F}"/>
                </a:ext>
              </a:extLst>
            </p:cNvPr>
            <p:cNvGrpSpPr/>
            <p:nvPr/>
          </p:nvGrpSpPr>
          <p:grpSpPr>
            <a:xfrm>
              <a:off x="10761896" y="2247670"/>
              <a:ext cx="1458409" cy="672578"/>
              <a:chOff x="10687362" y="777156"/>
              <a:chExt cx="1458409" cy="672578"/>
            </a:xfrm>
          </p:grpSpPr>
          <p:sp>
            <p:nvSpPr>
              <p:cNvPr id="196" name="Oval 195">
                <a:extLst>
                  <a:ext uri="{FF2B5EF4-FFF2-40B4-BE49-F238E27FC236}">
                    <a16:creationId xmlns:a16="http://schemas.microsoft.com/office/drawing/2014/main" id="{03406E2C-13F3-D4BF-DC5D-EB88716CDE47}"/>
                  </a:ext>
                </a:extLst>
              </p:cNvPr>
              <p:cNvSpPr/>
              <p:nvPr/>
            </p:nvSpPr>
            <p:spPr bwMode="gray">
              <a:xfrm>
                <a:off x="10689325" y="992646"/>
                <a:ext cx="196611" cy="196611"/>
              </a:xfrm>
              <a:prstGeom prst="ellipse">
                <a:avLst/>
              </a:prstGeom>
              <a:noFill/>
              <a:ln w="25400" cap="flat" cmpd="sng" algn="ctr">
                <a:solidFill>
                  <a:srgbClr val="00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97" name="TextBox 196">
                <a:extLst>
                  <a:ext uri="{FF2B5EF4-FFF2-40B4-BE49-F238E27FC236}">
                    <a16:creationId xmlns:a16="http://schemas.microsoft.com/office/drawing/2014/main" id="{2A5288EC-F1FC-B2D0-5F24-990B9F6423C4}"/>
                  </a:ext>
                </a:extLst>
              </p:cNvPr>
              <p:cNvSpPr txBox="1"/>
              <p:nvPr/>
            </p:nvSpPr>
            <p:spPr bwMode="gray">
              <a:xfrm>
                <a:off x="10872987" y="1006312"/>
                <a:ext cx="1115690" cy="169277"/>
              </a:xfrm>
              <a:prstGeom prst="rect">
                <a:avLst/>
              </a:prstGeom>
              <a:noFill/>
            </p:spPr>
            <p:txBody>
              <a:bodyPr vert="horz" wrap="none" lIns="54000" tIns="0" rIns="0" bIns="0" rtlCol="0" anchor="ctr">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Results presented</a:t>
                </a:r>
              </a:p>
            </p:txBody>
          </p:sp>
          <p:sp>
            <p:nvSpPr>
              <p:cNvPr id="198" name="Oval 197">
                <a:extLst>
                  <a:ext uri="{FF2B5EF4-FFF2-40B4-BE49-F238E27FC236}">
                    <a16:creationId xmlns:a16="http://schemas.microsoft.com/office/drawing/2014/main" id="{ACA3B4A5-0246-A803-6DBB-A10FEB5C7220}"/>
                  </a:ext>
                </a:extLst>
              </p:cNvPr>
              <p:cNvSpPr>
                <a:spLocks/>
              </p:cNvSpPr>
              <p:nvPr/>
            </p:nvSpPr>
            <p:spPr bwMode="gray">
              <a:xfrm>
                <a:off x="10689325" y="1253125"/>
                <a:ext cx="196611" cy="196609"/>
              </a:xfrm>
              <a:prstGeom prst="ellipse">
                <a:avLst/>
              </a:prstGeom>
              <a:noFill/>
              <a:ln w="25400" cap="flat" cmpd="sng" algn="ctr">
                <a:solidFill>
                  <a:srgbClr val="ED653B">
                    <a:lumMod val="75000"/>
                  </a:srgbClr>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99" name="TextBox 198">
                <a:extLst>
                  <a:ext uri="{FF2B5EF4-FFF2-40B4-BE49-F238E27FC236}">
                    <a16:creationId xmlns:a16="http://schemas.microsoft.com/office/drawing/2014/main" id="{255D8CD2-DD54-3229-A7A5-F7DB390294D9}"/>
                  </a:ext>
                </a:extLst>
              </p:cNvPr>
              <p:cNvSpPr txBox="1"/>
              <p:nvPr/>
            </p:nvSpPr>
            <p:spPr bwMode="gray">
              <a:xfrm>
                <a:off x="10872987" y="1266795"/>
                <a:ext cx="1272784" cy="169279"/>
              </a:xfrm>
              <a:prstGeom prst="rect">
                <a:avLst/>
              </a:prstGeom>
              <a:noFill/>
            </p:spPr>
            <p:txBody>
              <a:bodyPr vert="horz" wrap="none" lIns="54000" tIns="0" rIns="0" bIns="0" rtlCol="0" anchor="ctr">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Results not presented</a:t>
                </a:r>
              </a:p>
            </p:txBody>
          </p:sp>
          <p:sp>
            <p:nvSpPr>
              <p:cNvPr id="200" name="TextBox 199">
                <a:extLst>
                  <a:ext uri="{FF2B5EF4-FFF2-40B4-BE49-F238E27FC236}">
                    <a16:creationId xmlns:a16="http://schemas.microsoft.com/office/drawing/2014/main" id="{69416466-BF34-8F4D-6EB8-2DC958D7D36D}"/>
                  </a:ext>
                </a:extLst>
              </p:cNvPr>
              <p:cNvSpPr txBox="1"/>
              <p:nvPr/>
            </p:nvSpPr>
            <p:spPr bwMode="gray">
              <a:xfrm>
                <a:off x="10687362" y="777156"/>
                <a:ext cx="387927" cy="215444"/>
              </a:xfrm>
              <a:prstGeom prst="rect">
                <a:avLst/>
              </a:prstGeom>
              <a:noFill/>
            </p:spPr>
            <p:txBody>
              <a:bodyPr vert="horz" wrap="square" lIns="0" tIns="0" rIns="0" bIns="0" rtlCol="0">
                <a:noAutofit/>
              </a:bodyPr>
              <a:lstStyle>
                <a:defPPr>
                  <a:defRPr lang="en-US"/>
                </a:defPPr>
                <a:lvl1pPr marR="0" lvl="0" indent="0" algn="ctr"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cs typeface="Arial"/>
                  </a:defRPr>
                </a:lvl1pPr>
              </a:lstStyle>
              <a:p>
                <a:pPr algn="l" defTabSz="685766">
                  <a:defRPr/>
                </a:pPr>
                <a:r>
                  <a:rPr lang="en-US" sz="700" kern="0">
                    <a:solidFill>
                      <a:srgbClr val="464545"/>
                    </a:solidFill>
                    <a:latin typeface="Arial" panose="020B0604020202020204" pitchFamily="34" charset="0"/>
                    <a:cs typeface="Arial" panose="020B0604020202020204" pitchFamily="34" charset="0"/>
                  </a:rPr>
                  <a:t>KEY</a:t>
                </a:r>
              </a:p>
            </p:txBody>
          </p:sp>
        </p:grpSp>
        <p:sp>
          <p:nvSpPr>
            <p:cNvPr id="168" name="Oval 167">
              <a:extLst>
                <a:ext uri="{FF2B5EF4-FFF2-40B4-BE49-F238E27FC236}">
                  <a16:creationId xmlns:a16="http://schemas.microsoft.com/office/drawing/2014/main" id="{4CCE5544-5580-3D70-E8F6-DE2D71EF4C7A}"/>
                </a:ext>
              </a:extLst>
            </p:cNvPr>
            <p:cNvSpPr>
              <a:spLocks/>
            </p:cNvSpPr>
            <p:nvPr/>
          </p:nvSpPr>
          <p:spPr bwMode="gray">
            <a:xfrm>
              <a:off x="10763859" y="3582477"/>
              <a:ext cx="196610" cy="196610"/>
            </a:xfrm>
            <a:prstGeom prst="ellipse">
              <a:avLst/>
            </a:prstGeom>
            <a:solidFill>
              <a:srgbClr val="464545">
                <a:lumMod val="40000"/>
                <a:lumOff val="60000"/>
              </a:srgbClr>
            </a:solidFill>
            <a:ln w="25400" cap="flat" cmpd="sng" algn="ctr">
              <a:noFill/>
              <a:prstDash val="solid"/>
            </a:ln>
            <a:effectLst/>
          </p:spPr>
          <p:txBody>
            <a:bodyPr wrap="square"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69" name="Rectangle 168">
              <a:extLst>
                <a:ext uri="{FF2B5EF4-FFF2-40B4-BE49-F238E27FC236}">
                  <a16:creationId xmlns:a16="http://schemas.microsoft.com/office/drawing/2014/main" id="{2D27B382-FD42-5D04-7F3E-8A5EED64BDF1}"/>
                </a:ext>
              </a:extLst>
            </p:cNvPr>
            <p:cNvSpPr/>
            <p:nvPr/>
          </p:nvSpPr>
          <p:spPr>
            <a:xfrm>
              <a:off x="10947521" y="3549977"/>
              <a:ext cx="696024" cy="261610"/>
            </a:xfrm>
            <a:prstGeom prst="rect">
              <a:avLst/>
            </a:prstGeom>
          </p:spPr>
          <p:txBody>
            <a:bodyPr wrap="square" lIns="54000">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Placebo</a:t>
              </a:r>
            </a:p>
          </p:txBody>
        </p:sp>
        <p:sp>
          <p:nvSpPr>
            <p:cNvPr id="170" name="Oval 169">
              <a:extLst>
                <a:ext uri="{FF2B5EF4-FFF2-40B4-BE49-F238E27FC236}">
                  <a16:creationId xmlns:a16="http://schemas.microsoft.com/office/drawing/2014/main" id="{EC6CEEFD-67FF-E71B-3B7F-D9C98A32A2F2}"/>
                </a:ext>
              </a:extLst>
            </p:cNvPr>
            <p:cNvSpPr>
              <a:spLocks/>
            </p:cNvSpPr>
            <p:nvPr/>
          </p:nvSpPr>
          <p:spPr bwMode="gray">
            <a:xfrm>
              <a:off x="10763859" y="4177024"/>
              <a:ext cx="196610" cy="196610"/>
            </a:xfrm>
            <a:prstGeom prst="ellipse">
              <a:avLst/>
            </a:prstGeom>
            <a:solidFill>
              <a:srgbClr val="443247">
                <a:lumMod val="60000"/>
                <a:lumOff val="40000"/>
              </a:srgbClr>
            </a:solidFill>
            <a:ln w="25400" cap="flat" cmpd="sng" algn="ctr">
              <a:noFill/>
              <a:prstDash val="solid"/>
            </a:ln>
            <a:effectLst/>
          </p:spPr>
          <p:txBody>
            <a:bodyPr wrap="square"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71" name="Rectangle 170">
              <a:extLst>
                <a:ext uri="{FF2B5EF4-FFF2-40B4-BE49-F238E27FC236}">
                  <a16:creationId xmlns:a16="http://schemas.microsoft.com/office/drawing/2014/main" id="{25602C10-CA32-3D32-2EC6-DCF05874ADAC}"/>
                </a:ext>
              </a:extLst>
            </p:cNvPr>
            <p:cNvSpPr/>
            <p:nvPr/>
          </p:nvSpPr>
          <p:spPr>
            <a:xfrm>
              <a:off x="10947521" y="4144524"/>
              <a:ext cx="593432" cy="261610"/>
            </a:xfrm>
            <a:prstGeom prst="rect">
              <a:avLst/>
            </a:prstGeom>
          </p:spPr>
          <p:txBody>
            <a:bodyPr wrap="square" lIns="54000">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DOAC</a:t>
              </a:r>
            </a:p>
          </p:txBody>
        </p:sp>
        <p:sp>
          <p:nvSpPr>
            <p:cNvPr id="172" name="Oval 171">
              <a:extLst>
                <a:ext uri="{FF2B5EF4-FFF2-40B4-BE49-F238E27FC236}">
                  <a16:creationId xmlns:a16="http://schemas.microsoft.com/office/drawing/2014/main" id="{D238B65A-F06B-84BF-43E8-B25128EF8E5C}"/>
                </a:ext>
              </a:extLst>
            </p:cNvPr>
            <p:cNvSpPr>
              <a:spLocks/>
            </p:cNvSpPr>
            <p:nvPr/>
          </p:nvSpPr>
          <p:spPr bwMode="gray">
            <a:xfrm>
              <a:off x="10763859" y="3884513"/>
              <a:ext cx="196610" cy="196610"/>
            </a:xfrm>
            <a:prstGeom prst="ellipse">
              <a:avLst/>
            </a:prstGeom>
            <a:solidFill>
              <a:srgbClr val="ED7D00"/>
            </a:solidFill>
            <a:ln w="25400" cap="flat" cmpd="sng" algn="ctr">
              <a:noFill/>
              <a:prstDash val="solid"/>
            </a:ln>
            <a:effectLst/>
          </p:spPr>
          <p:txBody>
            <a:bodyPr wrap="square"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73" name="Rectangle 172">
              <a:extLst>
                <a:ext uri="{FF2B5EF4-FFF2-40B4-BE49-F238E27FC236}">
                  <a16:creationId xmlns:a16="http://schemas.microsoft.com/office/drawing/2014/main" id="{A4FAEEDD-8442-FE0A-122D-2DA2EA95455E}"/>
                </a:ext>
              </a:extLst>
            </p:cNvPr>
            <p:cNvSpPr/>
            <p:nvPr/>
          </p:nvSpPr>
          <p:spPr>
            <a:xfrm>
              <a:off x="10947521" y="3852013"/>
              <a:ext cx="615874" cy="261610"/>
            </a:xfrm>
            <a:prstGeom prst="rect">
              <a:avLst/>
            </a:prstGeom>
          </p:spPr>
          <p:txBody>
            <a:bodyPr wrap="square" lIns="54000">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LMWH</a:t>
              </a:r>
            </a:p>
          </p:txBody>
        </p:sp>
        <p:sp>
          <p:nvSpPr>
            <p:cNvPr id="174" name="TextBox 173">
              <a:extLst>
                <a:ext uri="{FF2B5EF4-FFF2-40B4-BE49-F238E27FC236}">
                  <a16:creationId xmlns:a16="http://schemas.microsoft.com/office/drawing/2014/main" id="{C8927A96-894A-2DE3-3CFA-508B789CBB82}"/>
                </a:ext>
              </a:extLst>
            </p:cNvPr>
            <p:cNvSpPr txBox="1"/>
            <p:nvPr/>
          </p:nvSpPr>
          <p:spPr bwMode="gray">
            <a:xfrm>
              <a:off x="10761896" y="3333461"/>
              <a:ext cx="1159877" cy="169277"/>
            </a:xfrm>
            <a:prstGeom prst="rect">
              <a:avLst/>
            </a:prstGeom>
            <a:noFill/>
          </p:spPr>
          <p:txBody>
            <a:bodyPr vert="horz" wrap="square" lIns="0" tIns="0" rIns="0" bIns="0" rtlCol="0">
              <a:noAutofit/>
            </a:bodyPr>
            <a:lstStyle>
              <a:defPPr>
                <a:defRPr lang="en-US"/>
              </a:defPPr>
              <a:lvl1pPr marR="0" lvl="0" indent="0" algn="ctr" fontAlgn="auto">
                <a:lnSpc>
                  <a:spcPct val="100000"/>
                </a:lnSpc>
                <a:spcBef>
                  <a:spcPts val="0"/>
                </a:spcBef>
                <a:spcAft>
                  <a:spcPts val="0"/>
                </a:spcAft>
                <a:buClrTx/>
                <a:buSzTx/>
                <a:buFontTx/>
                <a:buNone/>
                <a:tabLst/>
                <a:defRPr kumimoji="0" sz="1100" b="1" i="0" u="none" strike="noStrike" cap="none" spc="0" normalizeH="0" baseline="0">
                  <a:ln>
                    <a:noFill/>
                  </a:ln>
                  <a:solidFill>
                    <a:schemeClr val="bg1"/>
                  </a:solidFill>
                  <a:effectLst/>
                  <a:uLnTx/>
                  <a:uFillTx/>
                  <a:cs typeface="Arial"/>
                </a:defRPr>
              </a:lvl1pPr>
            </a:lstStyle>
            <a:p>
              <a:pPr algn="l" defTabSz="685766">
                <a:defRPr/>
              </a:pPr>
              <a:r>
                <a:rPr lang="en-US" sz="700" kern="0">
                  <a:solidFill>
                    <a:srgbClr val="464545"/>
                  </a:solidFill>
                  <a:latin typeface="Arial" panose="020B0604020202020204" pitchFamily="34" charset="0"/>
                  <a:cs typeface="Arial" panose="020B0604020202020204" pitchFamily="34" charset="0"/>
                </a:rPr>
                <a:t>COMPARATOR</a:t>
              </a:r>
            </a:p>
          </p:txBody>
        </p:sp>
        <p:grpSp>
          <p:nvGrpSpPr>
            <p:cNvPr id="175" name="Group 174">
              <a:extLst>
                <a:ext uri="{FF2B5EF4-FFF2-40B4-BE49-F238E27FC236}">
                  <a16:creationId xmlns:a16="http://schemas.microsoft.com/office/drawing/2014/main" id="{A6E2787E-EA8F-835E-FF8A-0CD46DD52D7B}"/>
                </a:ext>
              </a:extLst>
            </p:cNvPr>
            <p:cNvGrpSpPr/>
            <p:nvPr/>
          </p:nvGrpSpPr>
          <p:grpSpPr>
            <a:xfrm>
              <a:off x="10714542" y="4694926"/>
              <a:ext cx="1129839" cy="1065073"/>
              <a:chOff x="10659159" y="3872909"/>
              <a:chExt cx="1129839" cy="1065073"/>
            </a:xfrm>
          </p:grpSpPr>
          <p:pic>
            <p:nvPicPr>
              <p:cNvPr id="189" name="Graphic 188" descr="DNA with solid fill">
                <a:extLst>
                  <a:ext uri="{FF2B5EF4-FFF2-40B4-BE49-F238E27FC236}">
                    <a16:creationId xmlns:a16="http://schemas.microsoft.com/office/drawing/2014/main" id="{D9FCA9DA-8C83-9BE7-9AC8-1788507D3C9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rot="2376528">
                <a:off x="10663178" y="4054928"/>
                <a:ext cx="268153" cy="268155"/>
              </a:xfrm>
              <a:prstGeom prst="rect">
                <a:avLst/>
              </a:prstGeom>
            </p:spPr>
          </p:pic>
          <p:sp>
            <p:nvSpPr>
              <p:cNvPr id="190" name="Rectangle 189">
                <a:extLst>
                  <a:ext uri="{FF2B5EF4-FFF2-40B4-BE49-F238E27FC236}">
                    <a16:creationId xmlns:a16="http://schemas.microsoft.com/office/drawing/2014/main" id="{73846CD4-5486-BB3E-8C6B-046FA5953496}"/>
                  </a:ext>
                </a:extLst>
              </p:cNvPr>
              <p:cNvSpPr/>
              <p:nvPr/>
            </p:nvSpPr>
            <p:spPr>
              <a:xfrm>
                <a:off x="10892138" y="4073589"/>
                <a:ext cx="411685" cy="246221"/>
              </a:xfrm>
              <a:prstGeom prst="rect">
                <a:avLst/>
              </a:prstGeom>
            </p:spPr>
            <p:txBody>
              <a:bodyPr wrap="none" lIns="54000">
                <a:spAutoFit/>
              </a:bodyPr>
              <a:lstStyle/>
              <a:p>
                <a:pPr defTabSz="685766">
                  <a:defRPr/>
                </a:pPr>
                <a:r>
                  <a:rPr lang="en-US" sz="600" kern="0">
                    <a:solidFill>
                      <a:srgbClr val="464545"/>
                    </a:solidFill>
                    <a:latin typeface="Arial" panose="020B0604020202020204" pitchFamily="34" charset="0"/>
                    <a:cs typeface="Arial" panose="020B0604020202020204" pitchFamily="34" charset="0"/>
                  </a:rPr>
                  <a:t>ASO</a:t>
                </a:r>
              </a:p>
            </p:txBody>
          </p:sp>
          <p:pic>
            <p:nvPicPr>
              <p:cNvPr id="191" name="Picture 190" descr="A close up of a sign&#10;&#10;Description automatically generated">
                <a:extLst>
                  <a:ext uri="{FF2B5EF4-FFF2-40B4-BE49-F238E27FC236}">
                    <a16:creationId xmlns:a16="http://schemas.microsoft.com/office/drawing/2014/main" id="{96928615-94C9-8C9C-86B1-228C09D1FF21}"/>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10668452" y="4369436"/>
                <a:ext cx="257607" cy="234411"/>
              </a:xfrm>
              <a:prstGeom prst="rect">
                <a:avLst/>
              </a:prstGeom>
              <a:noFill/>
              <a:ln>
                <a:noFill/>
              </a:ln>
            </p:spPr>
          </p:pic>
          <p:sp>
            <p:nvSpPr>
              <p:cNvPr id="192" name="Rectangle 191">
                <a:extLst>
                  <a:ext uri="{FF2B5EF4-FFF2-40B4-BE49-F238E27FC236}">
                    <a16:creationId xmlns:a16="http://schemas.microsoft.com/office/drawing/2014/main" id="{3AA3BCF4-1565-5AB5-CFA4-2CCD55F461E9}"/>
                  </a:ext>
                </a:extLst>
              </p:cNvPr>
              <p:cNvSpPr/>
              <p:nvPr/>
            </p:nvSpPr>
            <p:spPr>
              <a:xfrm>
                <a:off x="10892138" y="4371224"/>
                <a:ext cx="597633" cy="246221"/>
              </a:xfrm>
              <a:prstGeom prst="rect">
                <a:avLst/>
              </a:prstGeom>
            </p:spPr>
            <p:txBody>
              <a:bodyPr wrap="none" lIns="54000">
                <a:spAutoFit/>
              </a:bodyPr>
              <a:lstStyle/>
              <a:p>
                <a:pPr defTabSz="685766">
                  <a:defRPr/>
                </a:pPr>
                <a:r>
                  <a:rPr lang="en-US" sz="600" kern="0">
                    <a:solidFill>
                      <a:srgbClr val="464545"/>
                    </a:solidFill>
                    <a:latin typeface="Arial" panose="020B0604020202020204" pitchFamily="34" charset="0"/>
                    <a:cs typeface="Arial" panose="020B0604020202020204" pitchFamily="34" charset="0"/>
                  </a:rPr>
                  <a:t>Antibody</a:t>
                </a:r>
              </a:p>
            </p:txBody>
          </p:sp>
          <p:pic>
            <p:nvPicPr>
              <p:cNvPr id="193" name="Graphic 192" descr="Network with solid fill">
                <a:extLst>
                  <a:ext uri="{FF2B5EF4-FFF2-40B4-BE49-F238E27FC236}">
                    <a16:creationId xmlns:a16="http://schemas.microsoft.com/office/drawing/2014/main" id="{91119B07-7342-2022-B8B8-92A6D589362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659159" y="4661787"/>
                <a:ext cx="276192" cy="276195"/>
              </a:xfrm>
              <a:prstGeom prst="rect">
                <a:avLst/>
              </a:prstGeom>
            </p:spPr>
          </p:pic>
          <p:sp>
            <p:nvSpPr>
              <p:cNvPr id="194" name="Rectangle 193">
                <a:extLst>
                  <a:ext uri="{FF2B5EF4-FFF2-40B4-BE49-F238E27FC236}">
                    <a16:creationId xmlns:a16="http://schemas.microsoft.com/office/drawing/2014/main" id="{87E355AA-F819-7CF7-CCDE-C6AAD743C549}"/>
                  </a:ext>
                </a:extLst>
              </p:cNvPr>
              <p:cNvSpPr/>
              <p:nvPr/>
            </p:nvSpPr>
            <p:spPr>
              <a:xfrm>
                <a:off x="10892138" y="4684469"/>
                <a:ext cx="896860" cy="246221"/>
              </a:xfrm>
              <a:prstGeom prst="rect">
                <a:avLst/>
              </a:prstGeom>
            </p:spPr>
            <p:txBody>
              <a:bodyPr wrap="none" lIns="54000">
                <a:spAutoFit/>
              </a:bodyPr>
              <a:lstStyle/>
              <a:p>
                <a:pPr defTabSz="685766">
                  <a:defRPr/>
                </a:pPr>
                <a:r>
                  <a:rPr lang="en-US" sz="600" kern="0">
                    <a:solidFill>
                      <a:srgbClr val="464545"/>
                    </a:solidFill>
                    <a:latin typeface="Arial" panose="020B0604020202020204" pitchFamily="34" charset="0"/>
                    <a:cs typeface="Arial" panose="020B0604020202020204" pitchFamily="34" charset="0"/>
                  </a:rPr>
                  <a:t>Small molecule</a:t>
                </a:r>
              </a:p>
            </p:txBody>
          </p:sp>
          <p:sp>
            <p:nvSpPr>
              <p:cNvPr id="195" name="TextBox 194">
                <a:extLst>
                  <a:ext uri="{FF2B5EF4-FFF2-40B4-BE49-F238E27FC236}">
                    <a16:creationId xmlns:a16="http://schemas.microsoft.com/office/drawing/2014/main" id="{F82B172D-8E95-BFF9-73BA-170FB150643B}"/>
                  </a:ext>
                </a:extLst>
              </p:cNvPr>
              <p:cNvSpPr txBox="1"/>
              <p:nvPr/>
            </p:nvSpPr>
            <p:spPr bwMode="gray">
              <a:xfrm>
                <a:off x="10706512" y="3872909"/>
                <a:ext cx="793487" cy="169277"/>
              </a:xfrm>
              <a:prstGeom prst="rect">
                <a:avLst/>
              </a:prstGeom>
              <a:noFill/>
            </p:spPr>
            <p:txBody>
              <a:bodyPr vert="horz" wrap="none" lIns="0" tIns="0" rIns="0" bIns="0" rtlCol="0">
                <a:noAutofit/>
              </a:bodyPr>
              <a:lstStyle/>
              <a:p>
                <a:pPr defTabSz="685766">
                  <a:defRPr/>
                </a:pPr>
                <a:r>
                  <a:rPr lang="en-US" sz="700" b="1" kern="0">
                    <a:solidFill>
                      <a:srgbClr val="464545"/>
                    </a:solidFill>
                    <a:latin typeface="Arial" panose="020B0604020202020204" pitchFamily="34" charset="0"/>
                    <a:cs typeface="Arial" panose="020B0604020202020204" pitchFamily="34" charset="0"/>
                  </a:rPr>
                  <a:t>TECHNOLOGY</a:t>
                </a:r>
              </a:p>
            </p:txBody>
          </p:sp>
        </p:grpSp>
        <p:grpSp>
          <p:nvGrpSpPr>
            <p:cNvPr id="176" name="Group 175">
              <a:extLst>
                <a:ext uri="{FF2B5EF4-FFF2-40B4-BE49-F238E27FC236}">
                  <a16:creationId xmlns:a16="http://schemas.microsoft.com/office/drawing/2014/main" id="{95C62F1A-FBD6-36D3-3268-56474B4C1765}"/>
                </a:ext>
              </a:extLst>
            </p:cNvPr>
            <p:cNvGrpSpPr/>
            <p:nvPr/>
          </p:nvGrpSpPr>
          <p:grpSpPr>
            <a:xfrm>
              <a:off x="10775459" y="5802250"/>
              <a:ext cx="1338581" cy="735708"/>
              <a:chOff x="10720076" y="6879180"/>
              <a:chExt cx="1338581" cy="735708"/>
            </a:xfrm>
          </p:grpSpPr>
          <p:sp>
            <p:nvSpPr>
              <p:cNvPr id="179" name="TextBox 178">
                <a:extLst>
                  <a:ext uri="{FF2B5EF4-FFF2-40B4-BE49-F238E27FC236}">
                    <a16:creationId xmlns:a16="http://schemas.microsoft.com/office/drawing/2014/main" id="{F208584A-75A0-0ACB-40FB-3021912712BE}"/>
                  </a:ext>
                </a:extLst>
              </p:cNvPr>
              <p:cNvSpPr txBox="1"/>
              <p:nvPr/>
            </p:nvSpPr>
            <p:spPr bwMode="gray">
              <a:xfrm>
                <a:off x="10722867" y="6879180"/>
                <a:ext cx="1284005" cy="169277"/>
              </a:xfrm>
              <a:prstGeom prst="rect">
                <a:avLst/>
              </a:prstGeom>
              <a:noFill/>
            </p:spPr>
            <p:txBody>
              <a:bodyPr vert="horz" wrap="none" lIns="0" tIns="0" rIns="0" bIns="0" rtlCol="0">
                <a:noAutofit/>
              </a:bodyPr>
              <a:lstStyle/>
              <a:p>
                <a:pPr algn="ctr" defTabSz="685766">
                  <a:defRPr/>
                </a:pPr>
                <a:r>
                  <a:rPr lang="en-US" sz="700" b="1" kern="0">
                    <a:solidFill>
                      <a:srgbClr val="464545"/>
                    </a:solidFill>
                    <a:latin typeface="Arial" panose="020B0604020202020204" pitchFamily="34" charset="0"/>
                    <a:cs typeface="Arial" panose="020B0604020202020204" pitchFamily="34" charset="0"/>
                  </a:rPr>
                  <a:t>NUMBER OF PATIENTS</a:t>
                </a:r>
              </a:p>
            </p:txBody>
          </p:sp>
          <p:grpSp>
            <p:nvGrpSpPr>
              <p:cNvPr id="180" name="Group 179">
                <a:extLst>
                  <a:ext uri="{FF2B5EF4-FFF2-40B4-BE49-F238E27FC236}">
                    <a16:creationId xmlns:a16="http://schemas.microsoft.com/office/drawing/2014/main" id="{0D28EF76-E91D-F138-CEBD-AD998BD353DD}"/>
                  </a:ext>
                </a:extLst>
              </p:cNvPr>
              <p:cNvGrpSpPr/>
              <p:nvPr/>
            </p:nvGrpSpPr>
            <p:grpSpPr>
              <a:xfrm>
                <a:off x="10720076" y="7074887"/>
                <a:ext cx="1338581" cy="540001"/>
                <a:chOff x="12556229" y="6368720"/>
                <a:chExt cx="1418896" cy="572393"/>
              </a:xfrm>
            </p:grpSpPr>
            <p:grpSp>
              <p:nvGrpSpPr>
                <p:cNvPr id="181" name="Group 180">
                  <a:extLst>
                    <a:ext uri="{FF2B5EF4-FFF2-40B4-BE49-F238E27FC236}">
                      <a16:creationId xmlns:a16="http://schemas.microsoft.com/office/drawing/2014/main" id="{B368A36A-D6AB-C6F8-81C1-AD2AFCED494E}"/>
                    </a:ext>
                  </a:extLst>
                </p:cNvPr>
                <p:cNvGrpSpPr/>
                <p:nvPr/>
              </p:nvGrpSpPr>
              <p:grpSpPr>
                <a:xfrm>
                  <a:off x="12556229" y="6637499"/>
                  <a:ext cx="302572" cy="302569"/>
                  <a:chOff x="10595741" y="8077649"/>
                  <a:chExt cx="360003" cy="360000"/>
                </a:xfrm>
              </p:grpSpPr>
              <p:sp>
                <p:nvSpPr>
                  <p:cNvPr id="187" name="Oval 186">
                    <a:extLst>
                      <a:ext uri="{FF2B5EF4-FFF2-40B4-BE49-F238E27FC236}">
                        <a16:creationId xmlns:a16="http://schemas.microsoft.com/office/drawing/2014/main" id="{4005A35F-04E6-76EE-4776-A4E4802742C6}"/>
                      </a:ext>
                    </a:extLst>
                  </p:cNvPr>
                  <p:cNvSpPr/>
                  <p:nvPr/>
                </p:nvSpPr>
                <p:spPr bwMode="gray">
                  <a:xfrm>
                    <a:off x="10595741" y="8077649"/>
                    <a:ext cx="360003" cy="360000"/>
                  </a:xfrm>
                  <a:prstGeom prst="ellipse">
                    <a:avLst/>
                  </a:prstGeom>
                  <a:noFill/>
                  <a:ln w="25400" cap="flat" cmpd="sng" algn="ctr">
                    <a:solidFill>
                      <a:srgbClr val="000000"/>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sp>
                <p:nvSpPr>
                  <p:cNvPr id="188" name="TextBox 187">
                    <a:extLst>
                      <a:ext uri="{FF2B5EF4-FFF2-40B4-BE49-F238E27FC236}">
                        <a16:creationId xmlns:a16="http://schemas.microsoft.com/office/drawing/2014/main" id="{EE0B9B02-52C4-7BBB-FD91-FF2793BDD590}"/>
                      </a:ext>
                    </a:extLst>
                  </p:cNvPr>
                  <p:cNvSpPr txBox="1"/>
                  <p:nvPr/>
                </p:nvSpPr>
                <p:spPr bwMode="gray">
                  <a:xfrm>
                    <a:off x="10596393" y="8116393"/>
                    <a:ext cx="358689" cy="282508"/>
                  </a:xfrm>
                  <a:prstGeom prst="rect">
                    <a:avLst/>
                  </a:prstGeom>
                  <a:noFill/>
                </p:spPr>
                <p:txBody>
                  <a:bodyPr vert="horz" wrap="none" lIns="0" tIns="0" rIns="0" bIns="0" rtlCol="0" anchor="ctr">
                    <a:noAutofit/>
                  </a:bodyPr>
                  <a:lstStyle/>
                  <a:p>
                    <a:pPr algn="ctr" defTabSz="685766">
                      <a:defRPr/>
                    </a:pPr>
                    <a:r>
                      <a:rPr lang="en-US" sz="500" b="1" kern="0">
                        <a:solidFill>
                          <a:srgbClr val="464545"/>
                        </a:solidFill>
                        <a:latin typeface="Arial" panose="020B0604020202020204" pitchFamily="34" charset="0"/>
                        <a:cs typeface="Arial" panose="020B0604020202020204" pitchFamily="34" charset="0"/>
                      </a:rPr>
                      <a:t>&lt;100</a:t>
                    </a:r>
                  </a:p>
                </p:txBody>
              </p:sp>
            </p:grpSp>
            <p:sp>
              <p:nvSpPr>
                <p:cNvPr id="182" name="Oval 181">
                  <a:extLst>
                    <a:ext uri="{FF2B5EF4-FFF2-40B4-BE49-F238E27FC236}">
                      <a16:creationId xmlns:a16="http://schemas.microsoft.com/office/drawing/2014/main" id="{433990C3-B85E-431A-0FCB-9B0A4AEFA12C}"/>
                    </a:ext>
                  </a:extLst>
                </p:cNvPr>
                <p:cNvSpPr/>
                <p:nvPr/>
              </p:nvSpPr>
              <p:spPr bwMode="gray">
                <a:xfrm>
                  <a:off x="12914841" y="6487015"/>
                  <a:ext cx="454102" cy="454098"/>
                </a:xfrm>
                <a:prstGeom prst="ellipse">
                  <a:avLst/>
                </a:prstGeom>
                <a:noFill/>
                <a:ln w="25400" cap="flat" cmpd="sng" algn="ctr">
                  <a:solidFill>
                    <a:srgbClr val="000000"/>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sp>
              <p:nvSpPr>
                <p:cNvPr id="183" name="TextBox 182">
                  <a:extLst>
                    <a:ext uri="{FF2B5EF4-FFF2-40B4-BE49-F238E27FC236}">
                      <a16:creationId xmlns:a16="http://schemas.microsoft.com/office/drawing/2014/main" id="{D895C062-B2B3-2E06-A284-58D0D3A1D79B}"/>
                    </a:ext>
                  </a:extLst>
                </p:cNvPr>
                <p:cNvSpPr txBox="1"/>
                <p:nvPr/>
              </p:nvSpPr>
              <p:spPr bwMode="gray">
                <a:xfrm>
                  <a:off x="12904016" y="6547779"/>
                  <a:ext cx="475760" cy="332570"/>
                </a:xfrm>
                <a:prstGeom prst="rect">
                  <a:avLst/>
                </a:prstGeom>
                <a:noFill/>
              </p:spPr>
              <p:txBody>
                <a:bodyPr vert="horz" wrap="none" lIns="0" tIns="0" rIns="0" bIns="0" rtlCol="0" anchor="ctr">
                  <a:noAutofit/>
                </a:bodyPr>
                <a:lstStyle/>
                <a:p>
                  <a:pPr algn="ctr" defTabSz="685766">
                    <a:defRPr/>
                  </a:pPr>
                  <a:r>
                    <a:rPr lang="en-US" sz="500" b="1" kern="0">
                      <a:solidFill>
                        <a:srgbClr val="464545"/>
                      </a:solidFill>
                      <a:latin typeface="Arial" panose="020B0604020202020204" pitchFamily="34" charset="0"/>
                      <a:cs typeface="Arial" panose="020B0604020202020204" pitchFamily="34" charset="0"/>
                    </a:rPr>
                    <a:t>100–999</a:t>
                  </a:r>
                </a:p>
              </p:txBody>
            </p:sp>
            <p:grpSp>
              <p:nvGrpSpPr>
                <p:cNvPr id="184" name="Group 183">
                  <a:extLst>
                    <a:ext uri="{FF2B5EF4-FFF2-40B4-BE49-F238E27FC236}">
                      <a16:creationId xmlns:a16="http://schemas.microsoft.com/office/drawing/2014/main" id="{6D78E722-03ED-981C-CFE2-C0D3BA97BB98}"/>
                    </a:ext>
                  </a:extLst>
                </p:cNvPr>
                <p:cNvGrpSpPr/>
                <p:nvPr/>
              </p:nvGrpSpPr>
              <p:grpSpPr>
                <a:xfrm>
                  <a:off x="13402727" y="6368720"/>
                  <a:ext cx="572398" cy="572393"/>
                  <a:chOff x="11474123" y="6356931"/>
                  <a:chExt cx="681043" cy="681037"/>
                </a:xfrm>
              </p:grpSpPr>
              <p:sp>
                <p:nvSpPr>
                  <p:cNvPr id="185" name="Oval 184">
                    <a:extLst>
                      <a:ext uri="{FF2B5EF4-FFF2-40B4-BE49-F238E27FC236}">
                        <a16:creationId xmlns:a16="http://schemas.microsoft.com/office/drawing/2014/main" id="{438B9D50-6A79-F9E4-C967-44FFEABAD7DB}"/>
                      </a:ext>
                    </a:extLst>
                  </p:cNvPr>
                  <p:cNvSpPr/>
                  <p:nvPr/>
                </p:nvSpPr>
                <p:spPr bwMode="gray">
                  <a:xfrm>
                    <a:off x="11474123" y="6356931"/>
                    <a:ext cx="681043" cy="681037"/>
                  </a:xfrm>
                  <a:prstGeom prst="ellipse">
                    <a:avLst/>
                  </a:prstGeom>
                  <a:noFill/>
                  <a:ln w="25400" cap="flat" cmpd="sng" algn="ctr">
                    <a:solidFill>
                      <a:srgbClr val="000000"/>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sp>
                <p:nvSpPr>
                  <p:cNvPr id="186" name="TextBox 185">
                    <a:extLst>
                      <a:ext uri="{FF2B5EF4-FFF2-40B4-BE49-F238E27FC236}">
                        <a16:creationId xmlns:a16="http://schemas.microsoft.com/office/drawing/2014/main" id="{11051B56-EE9F-3698-3D3C-909098A4DDA5}"/>
                      </a:ext>
                    </a:extLst>
                  </p:cNvPr>
                  <p:cNvSpPr txBox="1"/>
                  <p:nvPr/>
                </p:nvSpPr>
                <p:spPr bwMode="gray">
                  <a:xfrm>
                    <a:off x="11531614" y="6499602"/>
                    <a:ext cx="566060" cy="395695"/>
                  </a:xfrm>
                  <a:prstGeom prst="rect">
                    <a:avLst/>
                  </a:prstGeom>
                  <a:noFill/>
                </p:spPr>
                <p:txBody>
                  <a:bodyPr vert="horz" wrap="none" lIns="0" tIns="0" rIns="0" bIns="0" rtlCol="0" anchor="ctr">
                    <a:noAutofit/>
                  </a:bodyPr>
                  <a:lstStyle/>
                  <a:p>
                    <a:pPr algn="ctr" defTabSz="685766">
                      <a:defRPr/>
                    </a:pPr>
                    <a:r>
                      <a:rPr lang="en-US" sz="500" b="1" kern="0">
                        <a:solidFill>
                          <a:srgbClr val="464545"/>
                        </a:solidFill>
                        <a:latin typeface="Arial"/>
                        <a:cs typeface="Arial"/>
                      </a:rPr>
                      <a:t>≥1,000</a:t>
                    </a:r>
                    <a:endParaRPr lang="en-US" sz="500" b="1" kern="0">
                      <a:solidFill>
                        <a:srgbClr val="464545"/>
                      </a:solidFill>
                      <a:latin typeface="Arial" panose="020B0604020202020204" pitchFamily="34" charset="0"/>
                      <a:cs typeface="Arial" panose="020B0604020202020204" pitchFamily="34" charset="0"/>
                    </a:endParaRPr>
                  </a:p>
                </p:txBody>
              </p:sp>
            </p:grpSp>
          </p:grpSp>
        </p:grpSp>
        <p:sp>
          <p:nvSpPr>
            <p:cNvPr id="177" name="Oval 176">
              <a:extLst>
                <a:ext uri="{FF2B5EF4-FFF2-40B4-BE49-F238E27FC236}">
                  <a16:creationId xmlns:a16="http://schemas.microsoft.com/office/drawing/2014/main" id="{07A386CE-4F44-D5AF-8B50-6D2B91398AD5}"/>
                </a:ext>
              </a:extLst>
            </p:cNvPr>
            <p:cNvSpPr>
              <a:spLocks/>
            </p:cNvSpPr>
            <p:nvPr/>
          </p:nvSpPr>
          <p:spPr bwMode="gray">
            <a:xfrm>
              <a:off x="10763859" y="4459624"/>
              <a:ext cx="196610" cy="196610"/>
            </a:xfrm>
            <a:prstGeom prst="ellipse">
              <a:avLst/>
            </a:prstGeom>
            <a:solidFill>
              <a:srgbClr val="515F34">
                <a:lumMod val="60000"/>
                <a:lumOff val="40000"/>
              </a:srgbClr>
            </a:solidFill>
            <a:ln w="25400" cap="flat" cmpd="sng" algn="ctr">
              <a:noFill/>
              <a:prstDash val="solid"/>
            </a:ln>
            <a:effectLst/>
          </p:spPr>
          <p:txBody>
            <a:bodyPr wrap="square"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178" name="Rectangle 177">
              <a:extLst>
                <a:ext uri="{FF2B5EF4-FFF2-40B4-BE49-F238E27FC236}">
                  <a16:creationId xmlns:a16="http://schemas.microsoft.com/office/drawing/2014/main" id="{AA2DEACF-D882-ACBD-7470-51B1A1261F7F}"/>
                </a:ext>
              </a:extLst>
            </p:cNvPr>
            <p:cNvSpPr/>
            <p:nvPr/>
          </p:nvSpPr>
          <p:spPr>
            <a:xfrm>
              <a:off x="10947521" y="4427124"/>
              <a:ext cx="1218014" cy="261610"/>
            </a:xfrm>
            <a:prstGeom prst="rect">
              <a:avLst/>
            </a:prstGeom>
          </p:spPr>
          <p:txBody>
            <a:bodyPr wrap="square" lIns="54000">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No comparator</a:t>
              </a:r>
            </a:p>
          </p:txBody>
        </p:sp>
      </p:grpSp>
      <p:grpSp>
        <p:nvGrpSpPr>
          <p:cNvPr id="201" name="Group 200">
            <a:extLst>
              <a:ext uri="{FF2B5EF4-FFF2-40B4-BE49-F238E27FC236}">
                <a16:creationId xmlns:a16="http://schemas.microsoft.com/office/drawing/2014/main" id="{26784A1B-F1CE-E0C0-AC7E-E46AA4E156EA}"/>
              </a:ext>
            </a:extLst>
          </p:cNvPr>
          <p:cNvGrpSpPr/>
          <p:nvPr/>
        </p:nvGrpSpPr>
        <p:grpSpPr>
          <a:xfrm>
            <a:off x="1890206" y="2818070"/>
            <a:ext cx="606675" cy="470844"/>
            <a:chOff x="2155395" y="3196667"/>
            <a:chExt cx="619400" cy="480720"/>
          </a:xfrm>
        </p:grpSpPr>
        <p:grpSp>
          <p:nvGrpSpPr>
            <p:cNvPr id="202" name="Group 201">
              <a:extLst>
                <a:ext uri="{FF2B5EF4-FFF2-40B4-BE49-F238E27FC236}">
                  <a16:creationId xmlns:a16="http://schemas.microsoft.com/office/drawing/2014/main" id="{B96F559D-1B37-4E7C-A09E-C4803A1EEABC}"/>
                </a:ext>
              </a:extLst>
            </p:cNvPr>
            <p:cNvGrpSpPr/>
            <p:nvPr/>
          </p:nvGrpSpPr>
          <p:grpSpPr>
            <a:xfrm>
              <a:off x="2155395" y="3196667"/>
              <a:ext cx="619400" cy="480720"/>
              <a:chOff x="2873859" y="4262223"/>
              <a:chExt cx="825867" cy="640960"/>
            </a:xfrm>
          </p:grpSpPr>
          <p:sp>
            <p:nvSpPr>
              <p:cNvPr id="205" name="Rectangle 204">
                <a:extLst>
                  <a:ext uri="{FF2B5EF4-FFF2-40B4-BE49-F238E27FC236}">
                    <a16:creationId xmlns:a16="http://schemas.microsoft.com/office/drawing/2014/main" id="{0E103927-CC8D-D5A6-50E9-0D3449085475}"/>
                  </a:ext>
                </a:extLst>
              </p:cNvPr>
              <p:cNvSpPr/>
              <p:nvPr/>
            </p:nvSpPr>
            <p:spPr>
              <a:xfrm>
                <a:off x="2873859" y="4649267"/>
                <a:ext cx="825867" cy="253916"/>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FOXTROT</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29,30</a:t>
                </a:r>
                <a:endParaRPr lang="en-US" sz="600" kern="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sp>
            <p:nvSpPr>
              <p:cNvPr id="206" name="Oval 205">
                <a:extLst>
                  <a:ext uri="{FF2B5EF4-FFF2-40B4-BE49-F238E27FC236}">
                    <a16:creationId xmlns:a16="http://schemas.microsoft.com/office/drawing/2014/main" id="{FBC25FE3-C328-B128-25C7-12A7B607BC38}"/>
                  </a:ext>
                </a:extLst>
              </p:cNvPr>
              <p:cNvSpPr/>
              <p:nvPr/>
            </p:nvSpPr>
            <p:spPr bwMode="gray">
              <a:xfrm>
                <a:off x="3072706" y="4262223"/>
                <a:ext cx="428172" cy="428171"/>
              </a:xfrm>
              <a:prstGeom prst="ellipse">
                <a:avLst/>
              </a:prstGeom>
              <a:solidFill>
                <a:srgbClr val="443247">
                  <a:lumMod val="40000"/>
                  <a:lumOff val="60000"/>
                </a:srgbClr>
              </a:solidFill>
              <a:ln w="38100" cap="flat" cmpd="sng" algn="ctr">
                <a:solidFill>
                  <a:srgbClr val="000000"/>
                </a:solidFill>
                <a:prstDash val="solid"/>
              </a:ln>
              <a:effectLst/>
            </p:spPr>
            <p:txBody>
              <a:bodyPr rtlCol="0" anchor="ctr"/>
              <a:lstStyle/>
              <a:p>
                <a:pPr algn="ctr" defTabSz="685766">
                  <a:defRPr/>
                </a:pPr>
                <a:endParaRPr lang="en-US" sz="788" kern="0">
                  <a:solidFill>
                    <a:srgbClr val="464545"/>
                  </a:solidFill>
                  <a:latin typeface="Arial" panose="020B0604020202020204" pitchFamily="34" charset="0"/>
                  <a:cs typeface="Arial" panose="020B0604020202020204" pitchFamily="34" charset="0"/>
                </a:endParaRPr>
              </a:p>
            </p:txBody>
          </p:sp>
        </p:grpSp>
        <p:sp>
          <p:nvSpPr>
            <p:cNvPr id="203" name="Partial Circle 202">
              <a:extLst>
                <a:ext uri="{FF2B5EF4-FFF2-40B4-BE49-F238E27FC236}">
                  <a16:creationId xmlns:a16="http://schemas.microsoft.com/office/drawing/2014/main" id="{D8E4447A-80CF-2615-DAB9-4CBCC558DC93}"/>
                </a:ext>
              </a:extLst>
            </p:cNvPr>
            <p:cNvSpPr/>
            <p:nvPr/>
          </p:nvSpPr>
          <p:spPr bwMode="gray">
            <a:xfrm>
              <a:off x="2316717" y="3211558"/>
              <a:ext cx="300648" cy="294829"/>
            </a:xfrm>
            <a:prstGeom prst="pie">
              <a:avLst>
                <a:gd name="adj1" fmla="val 5428331"/>
                <a:gd name="adj2" fmla="val 16200000"/>
              </a:avLst>
            </a:prstGeom>
            <a:solidFill>
              <a:srgbClr val="ED7D00"/>
            </a:solidFill>
            <a:ln w="25400" cap="flat" cmpd="sng" algn="ctr">
              <a:noFill/>
              <a:prstDash val="solid"/>
            </a:ln>
            <a:effectLst/>
          </p:spPr>
          <p:txBody>
            <a:bodyPr rtlCol="0" anchor="ctr"/>
            <a:lstStyle/>
            <a:p>
              <a:pPr algn="ctr" defTabSz="685766">
                <a:defRPr/>
              </a:pPr>
              <a:endParaRPr lang="en-GB" kern="0">
                <a:solidFill>
                  <a:srgbClr val="464545"/>
                </a:solidFill>
                <a:latin typeface="Arial" panose="020B0604020202020204" pitchFamily="34" charset="0"/>
                <a:cs typeface="Arial" panose="020B0604020202020204" pitchFamily="34" charset="0"/>
              </a:endParaRPr>
            </a:p>
          </p:txBody>
        </p:sp>
        <p:pic>
          <p:nvPicPr>
            <p:cNvPr id="204" name="Picture 203" descr="A close up of a sign&#10;&#10;Description automatically generated">
              <a:extLst>
                <a:ext uri="{FF2B5EF4-FFF2-40B4-BE49-F238E27FC236}">
                  <a16:creationId xmlns:a16="http://schemas.microsoft.com/office/drawing/2014/main" id="{352CDC3B-41A7-94CC-C974-49E91A462052}"/>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2364524" y="3265717"/>
              <a:ext cx="201142" cy="183029"/>
            </a:xfrm>
            <a:prstGeom prst="rect">
              <a:avLst/>
            </a:prstGeom>
            <a:noFill/>
            <a:ln>
              <a:noFill/>
            </a:ln>
          </p:spPr>
        </p:pic>
      </p:grpSp>
      <p:cxnSp>
        <p:nvCxnSpPr>
          <p:cNvPr id="207" name="Straight Connector 206">
            <a:extLst>
              <a:ext uri="{FF2B5EF4-FFF2-40B4-BE49-F238E27FC236}">
                <a16:creationId xmlns:a16="http://schemas.microsoft.com/office/drawing/2014/main" id="{ED8AF9DA-5868-B428-1B53-B37B78D18182}"/>
              </a:ext>
            </a:extLst>
          </p:cNvPr>
          <p:cNvCxnSpPr/>
          <p:nvPr/>
        </p:nvCxnSpPr>
        <p:spPr bwMode="auto">
          <a:xfrm flipH="1">
            <a:off x="1885644" y="3733048"/>
            <a:ext cx="141081" cy="298323"/>
          </a:xfrm>
          <a:prstGeom prst="line">
            <a:avLst/>
          </a:prstGeom>
          <a:noFill/>
          <a:ln w="19050"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208" name="Straight Connector 207">
            <a:extLst>
              <a:ext uri="{FF2B5EF4-FFF2-40B4-BE49-F238E27FC236}">
                <a16:creationId xmlns:a16="http://schemas.microsoft.com/office/drawing/2014/main" id="{625E7D4E-F9C2-FD14-DA33-8C7DD529583E}"/>
              </a:ext>
            </a:extLst>
          </p:cNvPr>
          <p:cNvCxnSpPr/>
          <p:nvPr/>
        </p:nvCxnSpPr>
        <p:spPr bwMode="auto">
          <a:xfrm flipH="1">
            <a:off x="1939073" y="3733048"/>
            <a:ext cx="142293" cy="298323"/>
          </a:xfrm>
          <a:prstGeom prst="line">
            <a:avLst/>
          </a:prstGeom>
          <a:noFill/>
          <a:ln w="19050" cap="flat" cmpd="sng" algn="ctr">
            <a:solidFill>
              <a:srgbClr val="FFFFFF"/>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209" name="Rectangle 208">
            <a:extLst>
              <a:ext uri="{FF2B5EF4-FFF2-40B4-BE49-F238E27FC236}">
                <a16:creationId xmlns:a16="http://schemas.microsoft.com/office/drawing/2014/main" id="{E4CC2BAE-8882-5255-4DB3-1F1197BD636C}"/>
              </a:ext>
            </a:extLst>
          </p:cNvPr>
          <p:cNvSpPr/>
          <p:nvPr/>
        </p:nvSpPr>
        <p:spPr>
          <a:xfrm>
            <a:off x="4099016"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2023</a:t>
            </a:r>
          </a:p>
        </p:txBody>
      </p:sp>
      <p:sp>
        <p:nvSpPr>
          <p:cNvPr id="210" name="Rectangle 209">
            <a:extLst>
              <a:ext uri="{FF2B5EF4-FFF2-40B4-BE49-F238E27FC236}">
                <a16:creationId xmlns:a16="http://schemas.microsoft.com/office/drawing/2014/main" id="{337E3F25-79A2-58DC-C08A-21BFA32AF775}"/>
              </a:ext>
            </a:extLst>
          </p:cNvPr>
          <p:cNvSpPr/>
          <p:nvPr/>
        </p:nvSpPr>
        <p:spPr>
          <a:xfrm>
            <a:off x="4614982"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2024</a:t>
            </a:r>
          </a:p>
        </p:txBody>
      </p:sp>
      <p:grpSp>
        <p:nvGrpSpPr>
          <p:cNvPr id="211" name="Group 210">
            <a:extLst>
              <a:ext uri="{FF2B5EF4-FFF2-40B4-BE49-F238E27FC236}">
                <a16:creationId xmlns:a16="http://schemas.microsoft.com/office/drawing/2014/main" id="{0A15253F-58D1-0078-9518-6A1725F7A311}"/>
              </a:ext>
            </a:extLst>
          </p:cNvPr>
          <p:cNvGrpSpPr/>
          <p:nvPr/>
        </p:nvGrpSpPr>
        <p:grpSpPr>
          <a:xfrm>
            <a:off x="5103972" y="2806895"/>
            <a:ext cx="619629" cy="486461"/>
            <a:chOff x="9466546" y="323136"/>
            <a:chExt cx="843501" cy="662217"/>
          </a:xfrm>
        </p:grpSpPr>
        <p:sp>
          <p:nvSpPr>
            <p:cNvPr id="212" name="Rectangle 211">
              <a:extLst>
                <a:ext uri="{FF2B5EF4-FFF2-40B4-BE49-F238E27FC236}">
                  <a16:creationId xmlns:a16="http://schemas.microsoft.com/office/drawing/2014/main" id="{DA5573DF-2A06-84CD-0DCD-3DA78F28A99D}"/>
                </a:ext>
              </a:extLst>
            </p:cNvPr>
            <p:cNvSpPr/>
            <p:nvPr/>
          </p:nvSpPr>
          <p:spPr>
            <a:xfrm>
              <a:off x="9466546" y="731436"/>
              <a:ext cx="843501" cy="253917"/>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ROXI-VTE-II</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36,37</a:t>
              </a:r>
            </a:p>
          </p:txBody>
        </p:sp>
        <p:sp>
          <p:nvSpPr>
            <p:cNvPr id="213" name="Oval 212">
              <a:extLst>
                <a:ext uri="{FF2B5EF4-FFF2-40B4-BE49-F238E27FC236}">
                  <a16:creationId xmlns:a16="http://schemas.microsoft.com/office/drawing/2014/main" id="{50DEE838-47B9-3751-DDA4-2C8C5E0D0520}"/>
                </a:ext>
              </a:extLst>
            </p:cNvPr>
            <p:cNvSpPr>
              <a:spLocks/>
            </p:cNvSpPr>
            <p:nvPr/>
          </p:nvSpPr>
          <p:spPr bwMode="gray">
            <a:xfrm>
              <a:off x="9685224" y="323136"/>
              <a:ext cx="428172" cy="428172"/>
            </a:xfrm>
            <a:prstGeom prst="ellipse">
              <a:avLst/>
            </a:prstGeom>
            <a:solidFill>
              <a:srgbClr val="ED7D00"/>
            </a:solidFill>
            <a:ln w="38100" cap="flat" cmpd="sng" algn="ctr">
              <a:solidFill>
                <a:schemeClr val="tx1"/>
              </a:solidFill>
              <a:prstDash val="solid"/>
            </a:ln>
            <a:effectLst/>
          </p:spPr>
          <p:txBody>
            <a:bodyPr rtlCol="0" anchor="ctr"/>
            <a:lstStyle/>
            <a:p>
              <a:pPr algn="ctr" defTabSz="685766"/>
              <a:endParaRPr lang="en-US" sz="900" kern="0">
                <a:solidFill>
                  <a:srgbClr val="000000"/>
                </a:solidFill>
                <a:latin typeface="Arial" panose="020B0604020202020204" pitchFamily="34" charset="0"/>
                <a:cs typeface="Arial" panose="020B0604020202020204" pitchFamily="34" charset="0"/>
              </a:endParaRPr>
            </a:p>
          </p:txBody>
        </p:sp>
        <p:pic>
          <p:nvPicPr>
            <p:cNvPr id="214" name="Picture 213" descr="A close up of a sign&#10;&#10;Description automatically generated">
              <a:extLst>
                <a:ext uri="{FF2B5EF4-FFF2-40B4-BE49-F238E27FC236}">
                  <a16:creationId xmlns:a16="http://schemas.microsoft.com/office/drawing/2014/main" id="{976FA409-8CE6-59C2-EC5A-82BC383C388E}"/>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751467" y="423505"/>
              <a:ext cx="290940" cy="264742"/>
            </a:xfrm>
            <a:prstGeom prst="rect">
              <a:avLst/>
            </a:prstGeom>
            <a:noFill/>
            <a:ln>
              <a:noFill/>
            </a:ln>
          </p:spPr>
        </p:pic>
      </p:grpSp>
      <p:sp>
        <p:nvSpPr>
          <p:cNvPr id="215" name="Rectangle 214">
            <a:extLst>
              <a:ext uri="{FF2B5EF4-FFF2-40B4-BE49-F238E27FC236}">
                <a16:creationId xmlns:a16="http://schemas.microsoft.com/office/drawing/2014/main" id="{A92B903D-A700-DCB9-0B05-56342F945A89}"/>
              </a:ext>
            </a:extLst>
          </p:cNvPr>
          <p:cNvSpPr/>
          <p:nvPr/>
        </p:nvSpPr>
        <p:spPr>
          <a:xfrm>
            <a:off x="5095105" y="3846211"/>
            <a:ext cx="370679" cy="179123"/>
          </a:xfrm>
          <a:prstGeom prst="rect">
            <a:avLst/>
          </a:prstGeom>
        </p:spPr>
        <p:txBody>
          <a:bodyPr wrap="none" lIns="0" tIns="0" rIns="0" bIns="0" anchor="ctr">
            <a:noAutofit/>
          </a:bodyPr>
          <a:lstStyle/>
          <a:p>
            <a:pPr algn="ctr" defTabSz="685766">
              <a:defRPr/>
            </a:pPr>
            <a:r>
              <a:rPr lang="en-US" sz="788" b="1" kern="0">
                <a:latin typeface="Arial" panose="020B0604020202020204" pitchFamily="34" charset="0"/>
                <a:cs typeface="Arial" panose="020B0604020202020204" pitchFamily="34" charset="0"/>
              </a:rPr>
              <a:t>2025</a:t>
            </a:r>
          </a:p>
        </p:txBody>
      </p:sp>
      <p:grpSp>
        <p:nvGrpSpPr>
          <p:cNvPr id="216" name="Group 215">
            <a:extLst>
              <a:ext uri="{FF2B5EF4-FFF2-40B4-BE49-F238E27FC236}">
                <a16:creationId xmlns:a16="http://schemas.microsoft.com/office/drawing/2014/main" id="{70003906-BF27-BC00-F0C5-8033884C95F8}"/>
              </a:ext>
            </a:extLst>
          </p:cNvPr>
          <p:cNvGrpSpPr/>
          <p:nvPr/>
        </p:nvGrpSpPr>
        <p:grpSpPr>
          <a:xfrm>
            <a:off x="4481796" y="2882701"/>
            <a:ext cx="619629" cy="412730"/>
            <a:chOff x="9466546" y="423505"/>
            <a:chExt cx="843501" cy="561848"/>
          </a:xfrm>
        </p:grpSpPr>
        <p:sp>
          <p:nvSpPr>
            <p:cNvPr id="217" name="Rectangle 216">
              <a:extLst>
                <a:ext uri="{FF2B5EF4-FFF2-40B4-BE49-F238E27FC236}">
                  <a16:creationId xmlns:a16="http://schemas.microsoft.com/office/drawing/2014/main" id="{ECC4E0DB-73EB-B0C8-FDA8-C12FCC97AEF2}"/>
                </a:ext>
              </a:extLst>
            </p:cNvPr>
            <p:cNvSpPr/>
            <p:nvPr/>
          </p:nvSpPr>
          <p:spPr>
            <a:xfrm>
              <a:off x="9466546" y="731436"/>
              <a:ext cx="843501" cy="253917"/>
            </a:xfrm>
            <a:prstGeom prst="rect">
              <a:avLst/>
            </a:prstGeom>
          </p:spPr>
          <p:txBody>
            <a:bodyPr wrap="none">
              <a:noAutofit/>
            </a:bodyPr>
            <a:lstStyle/>
            <a:p>
              <a:pPr algn="ct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ROXI-VTE-I</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35,36</a:t>
              </a:r>
            </a:p>
          </p:txBody>
        </p:sp>
        <p:pic>
          <p:nvPicPr>
            <p:cNvPr id="218" name="Picture 217" descr="A close up of a sign&#10;&#10;Description automatically generated">
              <a:extLst>
                <a:ext uri="{FF2B5EF4-FFF2-40B4-BE49-F238E27FC236}">
                  <a16:creationId xmlns:a16="http://schemas.microsoft.com/office/drawing/2014/main" id="{A72E92EC-39E2-ED91-4394-B34C217FB2D9}"/>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9751467" y="423505"/>
              <a:ext cx="290940" cy="264742"/>
            </a:xfrm>
            <a:prstGeom prst="rect">
              <a:avLst/>
            </a:prstGeom>
            <a:noFill/>
            <a:ln>
              <a:noFill/>
            </a:ln>
          </p:spPr>
        </p:pic>
      </p:grpSp>
      <p:sp>
        <p:nvSpPr>
          <p:cNvPr id="219" name="Oval 218">
            <a:extLst>
              <a:ext uri="{FF2B5EF4-FFF2-40B4-BE49-F238E27FC236}">
                <a16:creationId xmlns:a16="http://schemas.microsoft.com/office/drawing/2014/main" id="{EE73D468-560B-81DB-82B7-3DC0C61A4B09}"/>
              </a:ext>
            </a:extLst>
          </p:cNvPr>
          <p:cNvSpPr/>
          <p:nvPr/>
        </p:nvSpPr>
        <p:spPr bwMode="gray">
          <a:xfrm>
            <a:off x="6932660" y="2826076"/>
            <a:ext cx="396680" cy="396680"/>
          </a:xfrm>
          <a:prstGeom prst="ellipse">
            <a:avLst/>
          </a:prstGeom>
          <a:solidFill>
            <a:schemeClr val="bg1"/>
          </a:solidFill>
          <a:ln w="38100" cap="flat" cmpd="sng" algn="ctr">
            <a:solidFill>
              <a:srgbClr val="ED653B">
                <a:lumMod val="75000"/>
              </a:srgbClr>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sp>
        <p:nvSpPr>
          <p:cNvPr id="220" name="Rectangle 219">
            <a:extLst>
              <a:ext uri="{FF2B5EF4-FFF2-40B4-BE49-F238E27FC236}">
                <a16:creationId xmlns:a16="http://schemas.microsoft.com/office/drawing/2014/main" id="{93A145B4-31B0-AC07-703C-F0179787B312}"/>
              </a:ext>
            </a:extLst>
          </p:cNvPr>
          <p:cNvSpPr/>
          <p:nvPr/>
        </p:nvSpPr>
        <p:spPr>
          <a:xfrm>
            <a:off x="6361052" y="2839561"/>
            <a:ext cx="700026" cy="184375"/>
          </a:xfrm>
          <a:prstGeom prst="rect">
            <a:avLst/>
          </a:prstGeom>
        </p:spPr>
        <p:txBody>
          <a:bodyPr wrap="none">
            <a:noAutofit/>
          </a:bodyPr>
          <a:lstStyle/>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REGN7508 </a:t>
            </a:r>
          </a:p>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REGN9933</a:t>
            </a:r>
          </a:p>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-VTE</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35,37</a:t>
            </a:r>
            <a:r>
              <a:rPr lang="en-GB"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a:t>
            </a:r>
            <a:endPar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pic>
        <p:nvPicPr>
          <p:cNvPr id="221" name="Picture 220" descr="A close up of a sign&#10;&#10;Description automatically generated">
            <a:extLst>
              <a:ext uri="{FF2B5EF4-FFF2-40B4-BE49-F238E27FC236}">
                <a16:creationId xmlns:a16="http://schemas.microsoft.com/office/drawing/2014/main" id="{64879420-AED5-4FDC-23ED-C6E6E774B037}"/>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6997342" y="2902794"/>
            <a:ext cx="267317" cy="243246"/>
          </a:xfrm>
          <a:prstGeom prst="rect">
            <a:avLst/>
          </a:prstGeom>
          <a:noFill/>
          <a:ln>
            <a:noFill/>
          </a:ln>
        </p:spPr>
      </p:pic>
      <p:sp>
        <p:nvSpPr>
          <p:cNvPr id="222" name="Oval 221">
            <a:extLst>
              <a:ext uri="{FF2B5EF4-FFF2-40B4-BE49-F238E27FC236}">
                <a16:creationId xmlns:a16="http://schemas.microsoft.com/office/drawing/2014/main" id="{B13AD8DC-29FA-5237-897E-D5B7A9AF2014}"/>
              </a:ext>
            </a:extLst>
          </p:cNvPr>
          <p:cNvSpPr>
            <a:spLocks/>
          </p:cNvSpPr>
          <p:nvPr/>
        </p:nvSpPr>
        <p:spPr bwMode="gray">
          <a:xfrm>
            <a:off x="7741428" y="1175655"/>
            <a:ext cx="144429" cy="144428"/>
          </a:xfrm>
          <a:prstGeom prst="ellipse">
            <a:avLst/>
          </a:prstGeom>
          <a:noFill/>
          <a:ln w="25400" cap="flat" cmpd="sng" algn="ctr">
            <a:solidFill>
              <a:srgbClr val="FF0000"/>
            </a:solidFill>
            <a:prstDash val="solid"/>
          </a:ln>
          <a:effectLst/>
        </p:spPr>
        <p:txBody>
          <a:bodyPr rtlCol="0" anchor="ctr"/>
          <a:lstStyle/>
          <a:p>
            <a:pPr algn="ctr" defTabSz="685766">
              <a:defRPr/>
            </a:pPr>
            <a:endParaRPr lang="en-US" sz="600" kern="0">
              <a:solidFill>
                <a:srgbClr val="464545"/>
              </a:solidFill>
              <a:latin typeface="Arial" panose="020B0604020202020204" pitchFamily="34" charset="0"/>
              <a:cs typeface="Arial" panose="020B0604020202020204" pitchFamily="34" charset="0"/>
            </a:endParaRPr>
          </a:p>
        </p:txBody>
      </p:sp>
      <p:sp>
        <p:nvSpPr>
          <p:cNvPr id="223" name="TextBox 222">
            <a:extLst>
              <a:ext uri="{FF2B5EF4-FFF2-40B4-BE49-F238E27FC236}">
                <a16:creationId xmlns:a16="http://schemas.microsoft.com/office/drawing/2014/main" id="{ABB405D8-E000-F220-E998-9783853182BE}"/>
              </a:ext>
            </a:extLst>
          </p:cNvPr>
          <p:cNvSpPr txBox="1"/>
          <p:nvPr/>
        </p:nvSpPr>
        <p:spPr bwMode="gray">
          <a:xfrm>
            <a:off x="7886295" y="1214588"/>
            <a:ext cx="934977" cy="124351"/>
          </a:xfrm>
          <a:prstGeom prst="rect">
            <a:avLst/>
          </a:prstGeom>
          <a:noFill/>
        </p:spPr>
        <p:txBody>
          <a:bodyPr vert="horz" wrap="none" lIns="54000" tIns="0" rIns="0" bIns="0" rtlCol="0" anchor="ctr">
            <a:noAutofit/>
          </a:bodyPr>
          <a:lstStyle/>
          <a:p>
            <a:pPr defTabSz="685766">
              <a:defRPr/>
            </a:pPr>
            <a:r>
              <a:rPr lang="en-US" sz="600" kern="0">
                <a:solidFill>
                  <a:srgbClr val="464545"/>
                </a:solidFill>
                <a:latin typeface="Arial" panose="020B0604020202020204" pitchFamily="34" charset="0"/>
                <a:cs typeface="Arial" panose="020B0604020202020204" pitchFamily="34" charset="0"/>
              </a:rPr>
              <a:t>Terminated</a:t>
            </a:r>
          </a:p>
        </p:txBody>
      </p:sp>
      <p:sp>
        <p:nvSpPr>
          <p:cNvPr id="224" name="Oval 223">
            <a:extLst>
              <a:ext uri="{FF2B5EF4-FFF2-40B4-BE49-F238E27FC236}">
                <a16:creationId xmlns:a16="http://schemas.microsoft.com/office/drawing/2014/main" id="{51FD6F9E-3FF2-DDB7-60B3-38E89F03F464}"/>
              </a:ext>
            </a:extLst>
          </p:cNvPr>
          <p:cNvSpPr/>
          <p:nvPr/>
        </p:nvSpPr>
        <p:spPr bwMode="gray">
          <a:xfrm>
            <a:off x="6953084" y="2346642"/>
            <a:ext cx="396680" cy="396680"/>
          </a:xfrm>
          <a:prstGeom prst="ellipse">
            <a:avLst/>
          </a:prstGeom>
          <a:solidFill>
            <a:schemeClr val="bg1"/>
          </a:solidFill>
          <a:ln w="38100" cap="flat" cmpd="sng" algn="ctr">
            <a:solidFill>
              <a:srgbClr val="ED653B">
                <a:lumMod val="75000"/>
              </a:srgbClr>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sp>
        <p:nvSpPr>
          <p:cNvPr id="225" name="Rectangle 224">
            <a:extLst>
              <a:ext uri="{FF2B5EF4-FFF2-40B4-BE49-F238E27FC236}">
                <a16:creationId xmlns:a16="http://schemas.microsoft.com/office/drawing/2014/main" id="{F95B4221-02F0-E688-4929-58A5BF25DA11}"/>
              </a:ext>
            </a:extLst>
          </p:cNvPr>
          <p:cNvSpPr/>
          <p:nvPr/>
        </p:nvSpPr>
        <p:spPr>
          <a:xfrm>
            <a:off x="6381475" y="2374187"/>
            <a:ext cx="700026" cy="184375"/>
          </a:xfrm>
          <a:prstGeom prst="rect">
            <a:avLst/>
          </a:prstGeom>
        </p:spPr>
        <p:txBody>
          <a:bodyPr wrap="none">
            <a:noAutofit/>
          </a:bodyPr>
          <a:lstStyle/>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REGN7508 </a:t>
            </a:r>
          </a:p>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REGN9933</a:t>
            </a:r>
          </a:p>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-PAD</a:t>
            </a:r>
            <a:r>
              <a:rPr lang="en-GB"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a:t>
            </a:r>
            <a:endPar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endParaRPr>
          </a:p>
        </p:txBody>
      </p:sp>
      <p:pic>
        <p:nvPicPr>
          <p:cNvPr id="226" name="Picture 225" descr="A close up of a sign&#10;&#10;Description automatically generated">
            <a:extLst>
              <a:ext uri="{FF2B5EF4-FFF2-40B4-BE49-F238E27FC236}">
                <a16:creationId xmlns:a16="http://schemas.microsoft.com/office/drawing/2014/main" id="{D164337E-7E39-DC71-F38B-EC43ED4A9CC2}"/>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017766" y="2437658"/>
            <a:ext cx="267317" cy="243246"/>
          </a:xfrm>
          <a:prstGeom prst="rect">
            <a:avLst/>
          </a:prstGeom>
          <a:noFill/>
          <a:ln>
            <a:noFill/>
          </a:ln>
        </p:spPr>
      </p:pic>
      <p:sp>
        <p:nvSpPr>
          <p:cNvPr id="3" name="Oval 2">
            <a:extLst>
              <a:ext uri="{FF2B5EF4-FFF2-40B4-BE49-F238E27FC236}">
                <a16:creationId xmlns:a16="http://schemas.microsoft.com/office/drawing/2014/main" id="{86EDAE79-27B0-73FD-6BD2-5A6D8275F33C}"/>
              </a:ext>
            </a:extLst>
          </p:cNvPr>
          <p:cNvSpPr/>
          <p:nvPr/>
        </p:nvSpPr>
        <p:spPr bwMode="gray">
          <a:xfrm>
            <a:off x="6972465" y="3374078"/>
            <a:ext cx="331998" cy="324174"/>
          </a:xfrm>
          <a:prstGeom prst="ellipse">
            <a:avLst/>
          </a:prstGeom>
          <a:solidFill>
            <a:schemeClr val="bg2">
              <a:lumMod val="40000"/>
              <a:lumOff val="60000"/>
            </a:schemeClr>
          </a:solidFill>
          <a:ln w="38100" cap="flat" cmpd="sng" algn="ctr">
            <a:solidFill>
              <a:srgbClr val="ED653B">
                <a:lumMod val="75000"/>
              </a:srgbClr>
            </a:solidFill>
            <a:prstDash val="solid"/>
          </a:ln>
          <a:effectLst/>
        </p:spPr>
        <p:txBody>
          <a:bodyPr rtlCol="0" anchor="ctr"/>
          <a:lstStyle/>
          <a:p>
            <a:pPr algn="ctr" defTabSz="685766">
              <a:defRPr/>
            </a:pPr>
            <a:endParaRPr lang="en-US" sz="600" b="1" kern="0">
              <a:solidFill>
                <a:srgbClr val="464545"/>
              </a:solidFill>
              <a:latin typeface="Arial" panose="020B0604020202020204" pitchFamily="34" charset="0"/>
              <a:cs typeface="Arial" panose="020B0604020202020204" pitchFamily="34" charset="0"/>
            </a:endParaRPr>
          </a:p>
        </p:txBody>
      </p:sp>
      <p:pic>
        <p:nvPicPr>
          <p:cNvPr id="6" name="Picture 5" descr="A close up of a sign&#10;&#10;Description automatically generated">
            <a:extLst>
              <a:ext uri="{FF2B5EF4-FFF2-40B4-BE49-F238E27FC236}">
                <a16:creationId xmlns:a16="http://schemas.microsoft.com/office/drawing/2014/main" id="{BC73A2FB-D245-8199-7C09-95A39E8749C8}"/>
              </a:ext>
            </a:extLst>
          </p:cNvPr>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032379" y="3444484"/>
            <a:ext cx="217936" cy="198311"/>
          </a:xfrm>
          <a:prstGeom prst="rect">
            <a:avLst/>
          </a:prstGeom>
          <a:noFill/>
          <a:ln>
            <a:noFill/>
          </a:ln>
        </p:spPr>
      </p:pic>
      <p:sp>
        <p:nvSpPr>
          <p:cNvPr id="11" name="Rectangle 10">
            <a:extLst>
              <a:ext uri="{FF2B5EF4-FFF2-40B4-BE49-F238E27FC236}">
                <a16:creationId xmlns:a16="http://schemas.microsoft.com/office/drawing/2014/main" id="{35DD4034-2E7C-3748-A04D-9B8A3FCEB4A4}"/>
              </a:ext>
            </a:extLst>
          </p:cNvPr>
          <p:cNvSpPr/>
          <p:nvPr/>
        </p:nvSpPr>
        <p:spPr>
          <a:xfrm>
            <a:off x="6850113" y="3688669"/>
            <a:ext cx="700026" cy="184375"/>
          </a:xfrm>
          <a:prstGeom prst="rect">
            <a:avLst/>
          </a:prstGeom>
        </p:spPr>
        <p:txBody>
          <a:bodyPr wrap="none">
            <a:noAutofit/>
          </a:bodyPr>
          <a:lstStyle/>
          <a:p>
            <a:pPr defTabSz="685766">
              <a:defRPr/>
            </a:pP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REGN7508</a:t>
            </a:r>
            <a:r>
              <a:rPr lang="en-US" sz="600" kern="0" baseline="30000">
                <a:solidFill>
                  <a:srgbClr val="464545"/>
                </a:solidFill>
                <a:latin typeface="Arial" panose="020B0604020202020204" pitchFamily="34" charset="0"/>
                <a:ea typeface="Calibri" panose="020F0502020204030204" pitchFamily="34" charset="0"/>
                <a:cs typeface="Arial" panose="020B0604020202020204" pitchFamily="34" charset="0"/>
              </a:rPr>
              <a:t>41</a:t>
            </a:r>
            <a:r>
              <a:rPr lang="en-US" sz="600" b="1" kern="0">
                <a:solidFill>
                  <a:srgbClr val="464545"/>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1799139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E9072-9F66-4AE7-1AC0-E1F6BA775535}"/>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633CD2D7-CF7A-ED76-C546-C8A9CC223DD8}"/>
              </a:ext>
            </a:extLst>
          </p:cNvPr>
          <p:cNvSpPr/>
          <p:nvPr/>
        </p:nvSpPr>
        <p:spPr bwMode="auto">
          <a:xfrm>
            <a:off x="360363" y="1222375"/>
            <a:ext cx="2690965" cy="3000708"/>
          </a:xfrm>
          <a:prstGeom prst="roundRect">
            <a:avLst>
              <a:gd name="adj" fmla="val 318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7" name="Rounded Rectangle 16">
            <a:extLst>
              <a:ext uri="{FF2B5EF4-FFF2-40B4-BE49-F238E27FC236}">
                <a16:creationId xmlns:a16="http://schemas.microsoft.com/office/drawing/2014/main" id="{663F1646-673A-1990-9C2C-7AD141B97E09}"/>
              </a:ext>
            </a:extLst>
          </p:cNvPr>
          <p:cNvSpPr/>
          <p:nvPr/>
        </p:nvSpPr>
        <p:spPr bwMode="auto">
          <a:xfrm>
            <a:off x="3227312" y="1222376"/>
            <a:ext cx="2690965" cy="3000708"/>
          </a:xfrm>
          <a:prstGeom prst="roundRect">
            <a:avLst>
              <a:gd name="adj" fmla="val 300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8" name="Rounded Rectangle 17">
            <a:extLst>
              <a:ext uri="{FF2B5EF4-FFF2-40B4-BE49-F238E27FC236}">
                <a16:creationId xmlns:a16="http://schemas.microsoft.com/office/drawing/2014/main" id="{BA496F39-F1B2-CE82-8028-427354D0F90C}"/>
              </a:ext>
            </a:extLst>
          </p:cNvPr>
          <p:cNvSpPr/>
          <p:nvPr/>
        </p:nvSpPr>
        <p:spPr bwMode="auto">
          <a:xfrm>
            <a:off x="6094260" y="1222376"/>
            <a:ext cx="2690965" cy="3000708"/>
          </a:xfrm>
          <a:prstGeom prst="roundRect">
            <a:avLst>
              <a:gd name="adj" fmla="val 3545"/>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80" name="Title 3">
            <a:extLst>
              <a:ext uri="{FF2B5EF4-FFF2-40B4-BE49-F238E27FC236}">
                <a16:creationId xmlns:a16="http://schemas.microsoft.com/office/drawing/2014/main" id="{7A6F58E6-0385-2ED6-E34A-D4057C2F915F}"/>
              </a:ext>
            </a:extLst>
          </p:cNvPr>
          <p:cNvSpPr>
            <a:spLocks noGrp="1"/>
          </p:cNvSpPr>
          <p:nvPr>
            <p:ph type="title"/>
          </p:nvPr>
        </p:nvSpPr>
        <p:spPr/>
        <p:txBody>
          <a:bodyPr vert="horz" wrap="square" lIns="0" tIns="0" rIns="0" bIns="0" rtlCol="0" anchor="b">
            <a:spAutoFit/>
          </a:bodyPr>
          <a:lstStyle/>
          <a:p>
            <a:r>
              <a:rPr lang="en-GB"/>
              <a:t>Stroke places a huge burden on patients and healthcare systems</a:t>
            </a:r>
            <a:endParaRPr lang="en-US"/>
          </a:p>
        </p:txBody>
      </p:sp>
      <p:sp>
        <p:nvSpPr>
          <p:cNvPr id="3" name="Text Placeholder 2">
            <a:extLst>
              <a:ext uri="{FF2B5EF4-FFF2-40B4-BE49-F238E27FC236}">
                <a16:creationId xmlns:a16="http://schemas.microsoft.com/office/drawing/2014/main" id="{287FD705-6187-630F-0478-9F1590528D64}"/>
              </a:ext>
            </a:extLst>
          </p:cNvPr>
          <p:cNvSpPr>
            <a:spLocks noGrp="1"/>
          </p:cNvSpPr>
          <p:nvPr>
            <p:ph type="body" sz="quarter" idx="14"/>
          </p:nvPr>
        </p:nvSpPr>
        <p:spPr>
          <a:xfrm>
            <a:off x="359569" y="4377219"/>
            <a:ext cx="8424000" cy="350352"/>
          </a:xfrm>
        </p:spPr>
        <p:txBody>
          <a:bodyPr/>
          <a:lstStyle/>
          <a:p>
            <a:pPr lvl="0" fontAlgn="auto">
              <a:defRPr/>
            </a:pPr>
            <a:r>
              <a:rPr lang="en-US" dirty="0">
                <a:solidFill>
                  <a:schemeClr val="tx2"/>
                </a:solidFill>
              </a:rPr>
              <a:t>*Estimated cost of stroke in 2017.</a:t>
            </a:r>
            <a:br>
              <a:rPr lang="en-US" dirty="0">
                <a:solidFill>
                  <a:schemeClr val="tx2"/>
                </a:solidFill>
              </a:rPr>
            </a:br>
            <a:r>
              <a:rPr lang="en-US" dirty="0">
                <a:solidFill>
                  <a:schemeClr val="tx2"/>
                </a:solidFill>
              </a:rPr>
              <a:t>PTSD, post-traumatic stress disorder; TIA, transient ischemic attack. </a:t>
            </a:r>
            <a:br>
              <a:rPr lang="en-US" dirty="0">
                <a:solidFill>
                  <a:schemeClr val="tx2"/>
                </a:solidFill>
              </a:rPr>
            </a:br>
            <a:r>
              <a:rPr lang="en-US" b="1" dirty="0">
                <a:solidFill>
                  <a:schemeClr val="tx2"/>
                </a:solidFill>
              </a:rPr>
              <a:t>1.</a:t>
            </a:r>
            <a:r>
              <a:rPr lang="nl-NL" dirty="0">
                <a:solidFill>
                  <a:schemeClr val="tx2"/>
                </a:solidFill>
              </a:rPr>
              <a:t> Melkas S, et al. Degener Neurol Neuromuscul Dis. 2014;5;4:21–27; </a:t>
            </a:r>
            <a:r>
              <a:rPr lang="en-US" b="1" dirty="0">
                <a:solidFill>
                  <a:schemeClr val="tx2"/>
                </a:solidFill>
              </a:rPr>
              <a:t>2.</a:t>
            </a:r>
            <a:r>
              <a:rPr lang="en-US" dirty="0">
                <a:solidFill>
                  <a:schemeClr val="tx2"/>
                </a:solidFill>
              </a:rPr>
              <a:t> Pendlebury ST, Rothwell PM. Lancet Neurol. 2019;18:248–258; </a:t>
            </a:r>
            <a:r>
              <a:rPr lang="en-US" b="1" dirty="0">
                <a:solidFill>
                  <a:schemeClr val="tx2"/>
                </a:solidFill>
              </a:rPr>
              <a:t>3.</a:t>
            </a:r>
            <a:r>
              <a:rPr lang="en-US" dirty="0">
                <a:solidFill>
                  <a:schemeClr val="tx2"/>
                </a:solidFill>
              </a:rPr>
              <a:t> Liu L, et al. </a:t>
            </a:r>
            <a:r>
              <a:rPr lang="en-US" dirty="0" err="1">
                <a:solidFill>
                  <a:schemeClr val="tx2"/>
                </a:solidFill>
              </a:rPr>
              <a:t>PLoS</a:t>
            </a:r>
            <a:r>
              <a:rPr lang="en-US" dirty="0">
                <a:solidFill>
                  <a:schemeClr val="tx2"/>
                </a:solidFill>
              </a:rPr>
              <a:t> Med. 2023;20(3): e1004200; </a:t>
            </a:r>
            <a:br>
              <a:rPr lang="en-US" dirty="0">
                <a:solidFill>
                  <a:schemeClr val="tx2"/>
                </a:solidFill>
              </a:rPr>
            </a:br>
            <a:r>
              <a:rPr lang="en-US" b="1" dirty="0">
                <a:solidFill>
                  <a:schemeClr val="tx2"/>
                </a:solidFill>
              </a:rPr>
              <a:t>4.</a:t>
            </a:r>
            <a:r>
              <a:rPr lang="en-GB" b="1" dirty="0">
                <a:solidFill>
                  <a:schemeClr val="tx2"/>
                </a:solidFill>
              </a:rPr>
              <a:t> </a:t>
            </a:r>
            <a:r>
              <a:rPr lang="en-GB" dirty="0">
                <a:solidFill>
                  <a:schemeClr val="tx2"/>
                </a:solidFill>
              </a:rPr>
              <a:t>Janssen EPJ, et al. J </a:t>
            </a:r>
            <a:r>
              <a:rPr lang="en-GB" dirty="0" err="1">
                <a:solidFill>
                  <a:schemeClr val="tx2"/>
                </a:solidFill>
              </a:rPr>
              <a:t>Psychosom</a:t>
            </a:r>
            <a:r>
              <a:rPr lang="en-GB" dirty="0">
                <a:solidFill>
                  <a:schemeClr val="tx2"/>
                </a:solidFill>
              </a:rPr>
              <a:t> Res. 2024;187:111914; </a:t>
            </a:r>
            <a:r>
              <a:rPr lang="en-GB" b="1" dirty="0">
                <a:solidFill>
                  <a:schemeClr val="tx2"/>
                </a:solidFill>
              </a:rPr>
              <a:t>5. </a:t>
            </a:r>
            <a:r>
              <a:rPr lang="en-US" dirty="0">
                <a:solidFill>
                  <a:schemeClr val="tx2"/>
                </a:solidFill>
              </a:rPr>
              <a:t>Zhao J, et al. Sci Rep. 2021;11(1):2747; </a:t>
            </a:r>
            <a:r>
              <a:rPr lang="en-US" b="1" dirty="0">
                <a:solidFill>
                  <a:schemeClr val="tx2"/>
                </a:solidFill>
              </a:rPr>
              <a:t>6.</a:t>
            </a:r>
            <a:r>
              <a:rPr lang="en-GB" b="1" dirty="0">
                <a:solidFill>
                  <a:schemeClr val="tx2"/>
                </a:solidFill>
              </a:rPr>
              <a:t> </a:t>
            </a:r>
            <a:r>
              <a:rPr lang="en-US" dirty="0">
                <a:solidFill>
                  <a:schemeClr val="tx2"/>
                </a:solidFill>
              </a:rPr>
              <a:t>Feigin VL, et al. Int J Stroke. 2025:20(2):132–144.</a:t>
            </a:r>
            <a:endParaRPr lang="en-GB" dirty="0">
              <a:solidFill>
                <a:schemeClr val="tx2"/>
              </a:solidFill>
            </a:endParaRPr>
          </a:p>
        </p:txBody>
      </p:sp>
      <p:sp>
        <p:nvSpPr>
          <p:cNvPr id="19" name="TextBox 18">
            <a:extLst>
              <a:ext uri="{FF2B5EF4-FFF2-40B4-BE49-F238E27FC236}">
                <a16:creationId xmlns:a16="http://schemas.microsoft.com/office/drawing/2014/main" id="{39425B74-2FD3-1503-9960-3FF403FC4F74}"/>
              </a:ext>
            </a:extLst>
          </p:cNvPr>
          <p:cNvSpPr txBox="1"/>
          <p:nvPr/>
        </p:nvSpPr>
        <p:spPr>
          <a:xfrm>
            <a:off x="6324174" y="2190012"/>
            <a:ext cx="2231136" cy="1477328"/>
          </a:xfrm>
          <a:prstGeom prst="rect">
            <a:avLst/>
          </a:prstGeom>
          <a:noFill/>
        </p:spPr>
        <p:txBody>
          <a:bodyPr wrap="square" lIns="91438" tIns="0" rIns="91438" bIns="0" rtlCol="0" anchor="t" anchorCtr="0">
            <a:spAutoFit/>
          </a:bodyPr>
          <a:lstStyle/>
          <a:p>
            <a:pPr algn="ctr" defTabSz="685783" fontAlgn="auto">
              <a:spcBef>
                <a:spcPts val="0"/>
              </a:spcBef>
              <a:spcAft>
                <a:spcPts val="0"/>
              </a:spcAft>
              <a:defRPr/>
            </a:pPr>
            <a:r>
              <a:rPr lang="en-US" sz="1200" kern="0" dirty="0">
                <a:latin typeface="Arial" panose="020B0604020202020204" pitchFamily="34" charset="0"/>
                <a:cs typeface="Arial" panose="020B0604020202020204" pitchFamily="34" charset="0"/>
              </a:rPr>
              <a:t>Stroke requires substantial healthcare resource utilization and presents a huge economic burden</a:t>
            </a:r>
            <a:r>
              <a:rPr lang="en-US" sz="1200" kern="0" baseline="30000" dirty="0">
                <a:latin typeface="Arial" panose="020B0604020202020204" pitchFamily="34" charset="0"/>
                <a:cs typeface="Arial" panose="020B0604020202020204" pitchFamily="34" charset="0"/>
              </a:rPr>
              <a:t>6</a:t>
            </a:r>
            <a:endParaRPr lang="en-US" sz="1200" kern="0" dirty="0">
              <a:latin typeface="Arial"/>
              <a:cs typeface="Arial"/>
            </a:endParaRPr>
          </a:p>
          <a:p>
            <a:pPr algn="ctr" defTabSz="685783" fontAlgn="auto">
              <a:spcBef>
                <a:spcPts val="0"/>
              </a:spcBef>
              <a:spcAft>
                <a:spcPts val="0"/>
              </a:spcAft>
              <a:defRPr/>
            </a:pPr>
            <a:endParaRPr lang="en-US" sz="1200" kern="0" dirty="0">
              <a:solidFill>
                <a:srgbClr val="464545"/>
              </a:solidFill>
              <a:latin typeface="Arial"/>
              <a:cs typeface="Arial"/>
            </a:endParaRPr>
          </a:p>
          <a:p>
            <a:pPr algn="ctr" defTabSz="685783" fontAlgn="auto">
              <a:spcBef>
                <a:spcPts val="0"/>
              </a:spcBef>
              <a:spcAft>
                <a:spcPts val="0"/>
              </a:spcAft>
              <a:defRPr/>
            </a:pPr>
            <a:r>
              <a:rPr lang="en-US" sz="1200" kern="0" dirty="0">
                <a:solidFill>
                  <a:srgbClr val="464545"/>
                </a:solidFill>
                <a:latin typeface="Arial"/>
                <a:cs typeface="Arial"/>
              </a:rPr>
              <a:t>Stroke costs the Canadian economy </a:t>
            </a:r>
            <a:r>
              <a:rPr lang="en-US" sz="1200" b="1" kern="0" dirty="0">
                <a:solidFill>
                  <a:schemeClr val="accent3"/>
                </a:solidFill>
                <a:latin typeface="Arial"/>
                <a:cs typeface="Arial"/>
              </a:rPr>
              <a:t>$3.6 billion/year </a:t>
            </a:r>
            <a:r>
              <a:rPr lang="en-US" sz="1200" kern="0" dirty="0">
                <a:solidFill>
                  <a:srgbClr val="464545"/>
                </a:solidFill>
                <a:latin typeface="Arial"/>
                <a:cs typeface="Arial"/>
              </a:rPr>
              <a:t>in direct and indirect costs</a:t>
            </a:r>
            <a:r>
              <a:rPr lang="en-US" sz="1200" kern="0" baseline="30000" dirty="0">
                <a:solidFill>
                  <a:srgbClr val="464545"/>
                </a:solidFill>
                <a:latin typeface="Arial"/>
                <a:cs typeface="Arial"/>
              </a:rPr>
              <a:t>6</a:t>
            </a:r>
            <a:endParaRPr lang="en-US" sz="1200" kern="0" dirty="0">
              <a:solidFill>
                <a:srgbClr val="464545"/>
              </a:solidFill>
              <a:latin typeface="Arial"/>
              <a:cs typeface="Arial"/>
            </a:endParaRPr>
          </a:p>
        </p:txBody>
      </p:sp>
      <p:sp>
        <p:nvSpPr>
          <p:cNvPr id="6" name="TextBox 5">
            <a:extLst>
              <a:ext uri="{FF2B5EF4-FFF2-40B4-BE49-F238E27FC236}">
                <a16:creationId xmlns:a16="http://schemas.microsoft.com/office/drawing/2014/main" id="{04F9EAAC-EF9D-DC5B-EE8F-EA8CB657FDA0}"/>
              </a:ext>
            </a:extLst>
          </p:cNvPr>
          <p:cNvSpPr txBox="1"/>
          <p:nvPr/>
        </p:nvSpPr>
        <p:spPr>
          <a:xfrm>
            <a:off x="590277" y="2190012"/>
            <a:ext cx="2231136" cy="1846659"/>
          </a:xfrm>
          <a:prstGeom prst="rect">
            <a:avLst/>
          </a:prstGeom>
          <a:noFill/>
        </p:spPr>
        <p:txBody>
          <a:bodyPr wrap="square" lIns="91438" tIns="0" rIns="91438" bIns="0" rtlCol="0" anchor="t" anchorCtr="0">
            <a:spAutoFit/>
          </a:bodyPr>
          <a:lstStyle/>
          <a:p>
            <a:pPr algn="ctr" defTabSz="685800" fontAlgn="auto">
              <a:spcBef>
                <a:spcPts val="0"/>
              </a:spcBef>
              <a:spcAft>
                <a:spcPts val="0"/>
              </a:spcAft>
              <a:defRPr/>
            </a:pPr>
            <a:r>
              <a:rPr lang="en-US" sz="1200" kern="0">
                <a:latin typeface="Arial" panose="020B0604020202020204" pitchFamily="34" charset="0"/>
                <a:cs typeface="Arial" panose="020B0604020202020204" pitchFamily="34" charset="0"/>
              </a:rPr>
              <a:t>Stroke increases the risk of </a:t>
            </a:r>
            <a:r>
              <a:rPr lang="en-US" sz="1200" b="1" kern="0">
                <a:solidFill>
                  <a:schemeClr val="accent3"/>
                </a:solidFill>
                <a:latin typeface="Arial" panose="020B0604020202020204" pitchFamily="34" charset="0"/>
                <a:cs typeface="Arial" panose="020B0604020202020204" pitchFamily="34" charset="0"/>
              </a:rPr>
              <a:t>dementia</a:t>
            </a:r>
            <a:r>
              <a:rPr lang="en-US" sz="1200"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and</a:t>
            </a:r>
            <a:r>
              <a:rPr lang="en-US" sz="1200"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cognitive</a:t>
            </a:r>
            <a:r>
              <a:rPr lang="en-US" sz="1200"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impairment</a:t>
            </a:r>
            <a:r>
              <a:rPr lang="en-US" sz="1200" kern="0" baseline="30000">
                <a:solidFill>
                  <a:schemeClr val="accent3"/>
                </a:solidFill>
                <a:latin typeface="Arial" panose="020B0604020202020204" pitchFamily="34" charset="0"/>
                <a:cs typeface="Arial" panose="020B0604020202020204" pitchFamily="34" charset="0"/>
              </a:rPr>
              <a:t>1,2</a:t>
            </a:r>
            <a:br>
              <a:rPr lang="en-US" sz="1200" kern="0">
                <a:solidFill>
                  <a:schemeClr val="bg2"/>
                </a:solidFill>
                <a:latin typeface="Arial" panose="020B0604020202020204" pitchFamily="34" charset="0"/>
                <a:cs typeface="Arial" panose="020B0604020202020204" pitchFamily="34" charset="0"/>
              </a:rPr>
            </a:br>
            <a:br>
              <a:rPr lang="en-US" sz="1200" kern="0">
                <a:solidFill>
                  <a:schemeClr val="bg2"/>
                </a:solidFill>
                <a:latin typeface="Arial" panose="020B0604020202020204" pitchFamily="34" charset="0"/>
                <a:cs typeface="Arial" panose="020B0604020202020204" pitchFamily="34" charset="0"/>
              </a:rPr>
            </a:br>
            <a:r>
              <a:rPr lang="en-GB" sz="1200" b="1" kern="0">
                <a:solidFill>
                  <a:schemeClr val="accent3"/>
                </a:solidFill>
                <a:latin typeface="Arial" panose="020B0604020202020204" pitchFamily="34" charset="0"/>
                <a:cs typeface="Arial" panose="020B0604020202020204" pitchFamily="34" charset="0"/>
              </a:rPr>
              <a:t>Two-thirds</a:t>
            </a:r>
            <a:r>
              <a:rPr lang="en-GB" sz="1200" kern="0">
                <a:solidFill>
                  <a:schemeClr val="bg2"/>
                </a:solidFill>
                <a:latin typeface="Arial" panose="020B0604020202020204" pitchFamily="34" charset="0"/>
                <a:cs typeface="Arial" panose="020B0604020202020204" pitchFamily="34" charset="0"/>
              </a:rPr>
              <a:t> </a:t>
            </a:r>
            <a:r>
              <a:rPr lang="en-GB" sz="1200" kern="0">
                <a:latin typeface="Arial" panose="020B0604020202020204" pitchFamily="34" charset="0"/>
                <a:cs typeface="Arial" panose="020B0604020202020204" pitchFamily="34" charset="0"/>
              </a:rPr>
              <a:t>of all middle-aged and elderly stroke patients develop </a:t>
            </a:r>
            <a:r>
              <a:rPr lang="en-GB" sz="1200" b="1" kern="0">
                <a:solidFill>
                  <a:schemeClr val="accent3"/>
                </a:solidFill>
                <a:latin typeface="Arial" panose="020B0604020202020204" pitchFamily="34" charset="0"/>
                <a:cs typeface="Arial" panose="020B0604020202020204" pitchFamily="34" charset="0"/>
              </a:rPr>
              <a:t>cognitive impairment, 1 in 3</a:t>
            </a:r>
            <a:r>
              <a:rPr lang="en-GB" sz="1200" kern="0">
                <a:solidFill>
                  <a:schemeClr val="accent3"/>
                </a:solidFill>
                <a:latin typeface="Arial" panose="020B0604020202020204" pitchFamily="34" charset="0"/>
                <a:cs typeface="Arial" panose="020B0604020202020204" pitchFamily="34" charset="0"/>
              </a:rPr>
              <a:t> </a:t>
            </a:r>
            <a:r>
              <a:rPr lang="en-GB" sz="1200" kern="0">
                <a:latin typeface="Arial" panose="020B0604020202020204" pitchFamily="34" charset="0"/>
                <a:cs typeface="Arial" panose="020B0604020202020204" pitchFamily="34" charset="0"/>
              </a:rPr>
              <a:t>patients have </a:t>
            </a:r>
            <a:r>
              <a:rPr lang="en-GB" sz="1200" b="1" kern="0">
                <a:solidFill>
                  <a:schemeClr val="accent3"/>
                </a:solidFill>
                <a:latin typeface="Arial" panose="020B0604020202020204" pitchFamily="34" charset="0"/>
                <a:cs typeface="Arial" panose="020B0604020202020204" pitchFamily="34" charset="0"/>
              </a:rPr>
              <a:t>dementia</a:t>
            </a:r>
            <a:r>
              <a:rPr lang="en-GB" sz="1200" kern="0">
                <a:solidFill>
                  <a:schemeClr val="bg2"/>
                </a:solidFill>
                <a:latin typeface="Arial" panose="020B0604020202020204" pitchFamily="34" charset="0"/>
                <a:cs typeface="Arial" panose="020B0604020202020204" pitchFamily="34" charset="0"/>
              </a:rPr>
              <a:t> </a:t>
            </a:r>
          </a:p>
          <a:p>
            <a:pPr algn="ctr" defTabSz="685800" fontAlgn="auto">
              <a:spcBef>
                <a:spcPts val="0"/>
              </a:spcBef>
              <a:spcAft>
                <a:spcPts val="0"/>
              </a:spcAft>
              <a:defRPr/>
            </a:pPr>
            <a:r>
              <a:rPr lang="en-GB" sz="1200" kern="0">
                <a:latin typeface="Arial" panose="020B0604020202020204" pitchFamily="34" charset="0"/>
                <a:cs typeface="Arial" panose="020B0604020202020204" pitchFamily="34" charset="0"/>
              </a:rPr>
              <a:t>following a stroke</a:t>
            </a:r>
            <a:r>
              <a:rPr lang="en-GB" sz="1200" kern="0" baseline="30000">
                <a:latin typeface="Arial" panose="020B0604020202020204" pitchFamily="34" charset="0"/>
                <a:cs typeface="Arial" panose="020B0604020202020204" pitchFamily="34" charset="0"/>
              </a:rPr>
              <a:t>1</a:t>
            </a:r>
            <a:endParaRPr lang="en-US" sz="1200" kern="0" baseline="30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16752A99-0565-E3BC-3878-F6BF2B198FF8}"/>
              </a:ext>
            </a:extLst>
          </p:cNvPr>
          <p:cNvSpPr txBox="1"/>
          <p:nvPr/>
        </p:nvSpPr>
        <p:spPr>
          <a:xfrm>
            <a:off x="3457226" y="2190012"/>
            <a:ext cx="2231136" cy="1661993"/>
          </a:xfrm>
          <a:prstGeom prst="rect">
            <a:avLst/>
          </a:prstGeom>
          <a:noFill/>
        </p:spPr>
        <p:txBody>
          <a:bodyPr wrap="square" lIns="72000" tIns="0" rIns="72000" bIns="0" rtlCol="0" anchor="t" anchorCtr="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0">
                <a:latin typeface="Arial" panose="020B0604020202020204" pitchFamily="34" charset="0"/>
                <a:cs typeface="Arial" panose="020B0604020202020204" pitchFamily="34" charset="0"/>
              </a:rPr>
              <a:t>Stroke and/or TIA leaves an </a:t>
            </a:r>
            <a:r>
              <a:rPr lang="en-US" sz="1200" b="1" kern="0">
                <a:solidFill>
                  <a:schemeClr val="accent3"/>
                </a:solidFill>
                <a:latin typeface="Arial" panose="020B0604020202020204" pitchFamily="34" charset="0"/>
                <a:cs typeface="Arial" panose="020B0604020202020204" pitchFamily="34" charset="0"/>
              </a:rPr>
              <a:t>emotional imprint </a:t>
            </a:r>
            <a:r>
              <a:rPr lang="en-US" sz="1200" kern="0">
                <a:latin typeface="Arial" panose="020B0604020202020204" pitchFamily="34" charset="0"/>
                <a:cs typeface="Arial" panose="020B0604020202020204" pitchFamily="34" charset="0"/>
              </a:rPr>
              <a:t>on survivors, their families and care partners</a:t>
            </a:r>
            <a:r>
              <a:rPr lang="en-US" sz="1200" kern="0" baseline="30000">
                <a:latin typeface="Arial" panose="020B0604020202020204" pitchFamily="34" charset="0"/>
                <a:cs typeface="Arial" panose="020B0604020202020204" pitchFamily="34" charset="0"/>
              </a:rPr>
              <a:t>3–5</a:t>
            </a:r>
            <a:endParaRPr lang="en-US" sz="1200" kern="0">
              <a:latin typeface="Arial" panose="020B0604020202020204" pitchFamily="34" charset="0"/>
              <a:cs typeface="Arial" panose="020B0604020202020204" pitchFamily="34" charset="0"/>
            </a:endParaRPr>
          </a:p>
          <a:p>
            <a:pPr lvl="0" algn="ctr" defTabSz="685800" fontAlgn="auto">
              <a:spcBef>
                <a:spcPts val="0"/>
              </a:spcBef>
              <a:spcAft>
                <a:spcPts val="0"/>
              </a:spcAft>
              <a:defRPr/>
            </a:pPr>
            <a:endParaRPr lang="en-US" sz="1200" b="1" kern="0">
              <a:solidFill>
                <a:schemeClr val="accent3"/>
              </a:solidFill>
              <a:latin typeface="Arial" panose="020B0604020202020204" pitchFamily="34" charset="0"/>
              <a:cs typeface="Arial" panose="020B0604020202020204" pitchFamily="34" charset="0"/>
            </a:endParaRPr>
          </a:p>
          <a:p>
            <a:pPr lvl="0" algn="ctr" defTabSz="685800" fontAlgn="auto">
              <a:spcBef>
                <a:spcPts val="0"/>
              </a:spcBef>
              <a:spcAft>
                <a:spcPts val="0"/>
              </a:spcAft>
              <a:defRPr/>
            </a:pPr>
            <a:r>
              <a:rPr lang="en-US" sz="1200" b="1" kern="0">
                <a:solidFill>
                  <a:schemeClr val="accent3"/>
                </a:solidFill>
                <a:latin typeface="Arial" panose="020B0604020202020204" pitchFamily="34" charset="0"/>
                <a:cs typeface="Arial" panose="020B0604020202020204" pitchFamily="34" charset="0"/>
              </a:rPr>
              <a:t>Depression</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affects</a:t>
            </a:r>
            <a:r>
              <a:rPr lang="en-US" sz="1200" b="1"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~27%</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of patients post-stroke and up to </a:t>
            </a:r>
            <a:r>
              <a:rPr lang="en-US" sz="1200" b="1" kern="0">
                <a:solidFill>
                  <a:schemeClr val="accent3"/>
                </a:solidFill>
                <a:latin typeface="Arial" panose="020B0604020202020204" pitchFamily="34" charset="0"/>
                <a:cs typeface="Arial" panose="020B0604020202020204" pitchFamily="34" charset="0"/>
              </a:rPr>
              <a:t>~18% </a:t>
            </a:r>
            <a:r>
              <a:rPr lang="en-US" sz="1200" kern="0">
                <a:latin typeface="Arial" panose="020B0604020202020204" pitchFamily="34" charset="0"/>
                <a:cs typeface="Arial" panose="020B0604020202020204" pitchFamily="34" charset="0"/>
              </a:rPr>
              <a:t>experience</a:t>
            </a:r>
            <a:r>
              <a:rPr lang="en-US" sz="1200" b="1"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PTSD</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within the first year</a:t>
            </a:r>
            <a:r>
              <a:rPr lang="en-US" sz="1200" kern="0" baseline="30000">
                <a:latin typeface="Arial" panose="020B0604020202020204" pitchFamily="34" charset="0"/>
                <a:cs typeface="Arial" panose="020B0604020202020204" pitchFamily="34" charset="0"/>
              </a:rPr>
              <a:t>3,4</a:t>
            </a:r>
            <a:endParaRPr lang="en-US" sz="1200" kern="0">
              <a:latin typeface="Arial" panose="020B0604020202020204" pitchFamily="34" charset="0"/>
              <a:cs typeface="Arial" panose="020B0604020202020204" pitchFamily="34" charset="0"/>
            </a:endParaRPr>
          </a:p>
        </p:txBody>
      </p:sp>
      <p:pic>
        <p:nvPicPr>
          <p:cNvPr id="22" name="Graphic 21">
            <a:extLst>
              <a:ext uri="{FF2B5EF4-FFF2-40B4-BE49-F238E27FC236}">
                <a16:creationId xmlns:a16="http://schemas.microsoft.com/office/drawing/2014/main" id="{E6B58B1A-2CF2-85A1-F8E8-85F4E36F11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31525" y="1454960"/>
            <a:ext cx="548640" cy="548640"/>
          </a:xfrm>
          <a:prstGeom prst="rect">
            <a:avLst/>
          </a:prstGeom>
        </p:spPr>
      </p:pic>
      <p:pic>
        <p:nvPicPr>
          <p:cNvPr id="28" name="Graphic 27">
            <a:extLst>
              <a:ext uri="{FF2B5EF4-FFF2-40B4-BE49-F238E27FC236}">
                <a16:creationId xmlns:a16="http://schemas.microsoft.com/office/drawing/2014/main" id="{85B8B2CA-02D4-1CC8-0C85-0E15210019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98474" y="1454960"/>
            <a:ext cx="548640" cy="548640"/>
          </a:xfrm>
          <a:prstGeom prst="rect">
            <a:avLst/>
          </a:prstGeom>
        </p:spPr>
      </p:pic>
      <p:pic>
        <p:nvPicPr>
          <p:cNvPr id="30" name="Graphic 29">
            <a:extLst>
              <a:ext uri="{FF2B5EF4-FFF2-40B4-BE49-F238E27FC236}">
                <a16:creationId xmlns:a16="http://schemas.microsoft.com/office/drawing/2014/main" id="{D8ADC567-B668-F83F-F279-CD7882F160A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65422" y="1454960"/>
            <a:ext cx="548640" cy="548640"/>
          </a:xfrm>
          <a:prstGeom prst="rect">
            <a:avLst/>
          </a:prstGeom>
        </p:spPr>
      </p:pic>
    </p:spTree>
    <p:custDataLst>
      <p:tags r:id="rId1"/>
    </p:custDataLst>
    <p:extLst>
      <p:ext uri="{BB962C8B-B14F-4D97-AF65-F5344CB8AC3E}">
        <p14:creationId xmlns:p14="http://schemas.microsoft.com/office/powerpoint/2010/main" val="30865746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9B493E-40B9-85BF-109A-AD45B6430986}"/>
              </a:ext>
            </a:extLst>
          </p:cNvPr>
          <p:cNvSpPr>
            <a:spLocks noGrp="1"/>
          </p:cNvSpPr>
          <p:nvPr>
            <p:ph type="title"/>
          </p:nvPr>
        </p:nvSpPr>
        <p:spPr/>
        <p:txBody>
          <a:bodyPr/>
          <a:lstStyle/>
          <a:p>
            <a:r>
              <a:rPr lang="en-GB">
                <a:solidFill>
                  <a:schemeClr val="accent4">
                    <a:lumMod val="20000"/>
                    <a:lumOff val="80000"/>
                  </a:schemeClr>
                </a:solidFill>
              </a:rPr>
              <a:t>Appendix</a:t>
            </a:r>
          </a:p>
        </p:txBody>
      </p:sp>
      <p:sp>
        <p:nvSpPr>
          <p:cNvPr id="12" name="Footer Placeholder 4">
            <a:extLst>
              <a:ext uri="{FF2B5EF4-FFF2-40B4-BE49-F238E27FC236}">
                <a16:creationId xmlns:a16="http://schemas.microsoft.com/office/drawing/2014/main" id="{DC571130-9560-E2A9-CE16-9E571AF1C42E}"/>
              </a:ext>
            </a:extLst>
          </p:cNvPr>
          <p:cNvSpPr txBox="1">
            <a:spLocks/>
          </p:cNvSpPr>
          <p:nvPr/>
        </p:nvSpPr>
        <p:spPr>
          <a:xfrm>
            <a:off x="359569"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chemeClr val="bg1"/>
                </a:solidFill>
                <a:effectLst/>
                <a:uLnTx/>
                <a:uFillTx/>
                <a:latin typeface="Aptos" panose="02110004020202020204"/>
                <a:ea typeface="+mn-ea"/>
                <a:cs typeface="+mn-cs"/>
              </a:rPr>
              <a:t>Asundexian OCEANIC-STROKE | Job code: MA-Asun-ALL-0024-5</a:t>
            </a:r>
          </a:p>
        </p:txBody>
      </p:sp>
    </p:spTree>
    <p:extLst>
      <p:ext uri="{BB962C8B-B14F-4D97-AF65-F5344CB8AC3E}">
        <p14:creationId xmlns:p14="http://schemas.microsoft.com/office/powerpoint/2010/main" val="571248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5C52C-7310-5EF2-3AC3-BDE30092EFFF}"/>
            </a:ext>
          </a:extLst>
        </p:cNvPr>
        <p:cNvGrpSpPr/>
        <p:nvPr/>
      </p:nvGrpSpPr>
      <p:grpSpPr>
        <a:xfrm>
          <a:off x="0" y="0"/>
          <a:ext cx="0" cy="0"/>
          <a:chOff x="0" y="0"/>
          <a:chExt cx="0" cy="0"/>
        </a:xfrm>
      </p:grpSpPr>
      <p:sp>
        <p:nvSpPr>
          <p:cNvPr id="1792" name="Title 1791">
            <a:extLst>
              <a:ext uri="{FF2B5EF4-FFF2-40B4-BE49-F238E27FC236}">
                <a16:creationId xmlns:a16="http://schemas.microsoft.com/office/drawing/2014/main" id="{6DAF373F-D08C-960D-3EEA-B04F4C9356DA}"/>
              </a:ext>
            </a:extLst>
          </p:cNvPr>
          <p:cNvSpPr>
            <a:spLocks noGrp="1"/>
          </p:cNvSpPr>
          <p:nvPr>
            <p:ph type="title"/>
          </p:nvPr>
        </p:nvSpPr>
        <p:spPr>
          <a:xfrm>
            <a:off x="359570" y="237079"/>
            <a:ext cx="8424863" cy="498597"/>
          </a:xfrm>
        </p:spPr>
        <p:txBody>
          <a:bodyPr/>
          <a:lstStyle/>
          <a:p>
            <a:r>
              <a:rPr lang="en-US"/>
              <a:t>Factor </a:t>
            </a:r>
            <a:r>
              <a:rPr lang="en-US" err="1"/>
              <a:t>XIa</a:t>
            </a:r>
            <a:r>
              <a:rPr lang="en-US"/>
              <a:t> has a minor role for thrombin generation in hemostasis but is essential for thrombosis</a:t>
            </a:r>
            <a:r>
              <a:rPr lang="en-GB" baseline="30000"/>
              <a:t>1–6</a:t>
            </a:r>
          </a:p>
        </p:txBody>
      </p:sp>
      <p:sp>
        <p:nvSpPr>
          <p:cNvPr id="2178" name="Text Placeholder 2177">
            <a:extLst>
              <a:ext uri="{FF2B5EF4-FFF2-40B4-BE49-F238E27FC236}">
                <a16:creationId xmlns:a16="http://schemas.microsoft.com/office/drawing/2014/main" id="{B69C8EE7-87A1-BB57-C593-50B3A77315BC}"/>
              </a:ext>
            </a:extLst>
          </p:cNvPr>
          <p:cNvSpPr>
            <a:spLocks noGrp="1"/>
          </p:cNvSpPr>
          <p:nvPr>
            <p:ph type="body" sz="quarter" idx="14"/>
          </p:nvPr>
        </p:nvSpPr>
        <p:spPr>
          <a:xfrm>
            <a:off x="359569" y="4464807"/>
            <a:ext cx="8424000" cy="262764"/>
          </a:xfrm>
        </p:spPr>
        <p:txBody>
          <a:bodyPr/>
          <a:lstStyle/>
          <a:p>
            <a:r>
              <a:rPr lang="en-US" err="1">
                <a:solidFill>
                  <a:schemeClr val="accent2"/>
                </a:solidFill>
              </a:rPr>
              <a:t>FXa</a:t>
            </a:r>
            <a:r>
              <a:rPr lang="en-US">
                <a:solidFill>
                  <a:schemeClr val="accent2"/>
                </a:solidFill>
              </a:rPr>
              <a:t>, activated Factor X; FXIa, activated Factor XI; TF, tissue factor.</a:t>
            </a:r>
            <a:br>
              <a:rPr lang="en-US">
                <a:solidFill>
                  <a:schemeClr val="accent2"/>
                </a:solidFill>
              </a:rPr>
            </a:br>
            <a:r>
              <a:rPr lang="en-US">
                <a:solidFill>
                  <a:schemeClr val="accent2"/>
                </a:solidFill>
              </a:rPr>
              <a:t>1. Fredenburgh JC, Weitz JI. </a:t>
            </a:r>
            <a:r>
              <a:rPr lang="en-US" err="1">
                <a:solidFill>
                  <a:schemeClr val="accent2"/>
                </a:solidFill>
              </a:rPr>
              <a:t>Haemostaseologie</a:t>
            </a:r>
            <a:r>
              <a:rPr lang="en-US">
                <a:solidFill>
                  <a:schemeClr val="accent2"/>
                </a:solidFill>
              </a:rPr>
              <a:t>. 2021;41:104–110; 2. Gailani D, Renne T.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2007;5:1106–1112; 3. Gailani D, et al.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2015;13:1383–1395; 4. Piccini JP, et al. Lancet. 2022;399:1383–1390; 5. Fredenburgh JC, Weitz JI.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2023;21:1692–1702; 6. De Caterina R, et al. </a:t>
            </a:r>
            <a:r>
              <a:rPr lang="en-US" err="1">
                <a:solidFill>
                  <a:schemeClr val="accent2"/>
                </a:solidFill>
              </a:rPr>
              <a:t>Eur</a:t>
            </a:r>
            <a:r>
              <a:rPr lang="en-US">
                <a:solidFill>
                  <a:schemeClr val="accent2"/>
                </a:solidFill>
              </a:rPr>
              <a:t> Heart J. 2023;44:280–292.</a:t>
            </a:r>
          </a:p>
        </p:txBody>
      </p:sp>
      <p:grpSp>
        <p:nvGrpSpPr>
          <p:cNvPr id="2333" name="Group 2332">
            <a:extLst>
              <a:ext uri="{FF2B5EF4-FFF2-40B4-BE49-F238E27FC236}">
                <a16:creationId xmlns:a16="http://schemas.microsoft.com/office/drawing/2014/main" id="{E8CF7F5F-BED8-0B5E-D832-FFED0F6D5A93}"/>
              </a:ext>
            </a:extLst>
          </p:cNvPr>
          <p:cNvGrpSpPr/>
          <p:nvPr/>
        </p:nvGrpSpPr>
        <p:grpSpPr>
          <a:xfrm>
            <a:off x="-162" y="863093"/>
            <a:ext cx="9148163" cy="3514180"/>
            <a:chOff x="-162" y="1065469"/>
            <a:chExt cx="9148163" cy="3514180"/>
          </a:xfrm>
        </p:grpSpPr>
        <p:grpSp>
          <p:nvGrpSpPr>
            <p:cNvPr id="2334" name="Group 2333">
              <a:extLst>
                <a:ext uri="{FF2B5EF4-FFF2-40B4-BE49-F238E27FC236}">
                  <a16:creationId xmlns:a16="http://schemas.microsoft.com/office/drawing/2014/main" id="{E7939DD9-75A9-D552-A82D-C1BC1BEF026B}"/>
                </a:ext>
              </a:extLst>
            </p:cNvPr>
            <p:cNvGrpSpPr/>
            <p:nvPr/>
          </p:nvGrpSpPr>
          <p:grpSpPr>
            <a:xfrm>
              <a:off x="-162" y="1065469"/>
              <a:ext cx="9148163" cy="3337375"/>
              <a:chOff x="-162" y="1065469"/>
              <a:chExt cx="9148163" cy="3337375"/>
            </a:xfrm>
          </p:grpSpPr>
          <p:sp>
            <p:nvSpPr>
              <p:cNvPr id="1840" name="Rectangle 1839">
                <a:extLst>
                  <a:ext uri="{FF2B5EF4-FFF2-40B4-BE49-F238E27FC236}">
                    <a16:creationId xmlns:a16="http://schemas.microsoft.com/office/drawing/2014/main" id="{E1712944-0609-99BA-1177-2D11C7FF131A}"/>
                  </a:ext>
                </a:extLst>
              </p:cNvPr>
              <p:cNvSpPr>
                <a:spLocks/>
              </p:cNvSpPr>
              <p:nvPr/>
            </p:nvSpPr>
            <p:spPr>
              <a:xfrm>
                <a:off x="596" y="1286354"/>
                <a:ext cx="9142810" cy="2876817"/>
              </a:xfrm>
              <a:prstGeom prst="rect">
                <a:avLst/>
              </a:prstGeom>
              <a:solidFill>
                <a:srgbClr val="E49800">
                  <a:lumMod val="20000"/>
                  <a:lumOff val="80000"/>
                </a:srgbClr>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41" name="Rectangle 1840">
                <a:extLst>
                  <a:ext uri="{FF2B5EF4-FFF2-40B4-BE49-F238E27FC236}">
                    <a16:creationId xmlns:a16="http://schemas.microsoft.com/office/drawing/2014/main" id="{86DD04C1-BA4A-B35C-1F3A-A9523869838E}"/>
                  </a:ext>
                </a:extLst>
              </p:cNvPr>
              <p:cNvSpPr>
                <a:spLocks/>
              </p:cNvSpPr>
              <p:nvPr/>
            </p:nvSpPr>
            <p:spPr>
              <a:xfrm>
                <a:off x="596" y="4163171"/>
                <a:ext cx="9142810" cy="239673"/>
              </a:xfrm>
              <a:prstGeom prst="rect">
                <a:avLst/>
              </a:prstGeom>
              <a:solidFill>
                <a:srgbClr val="DD9596"/>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42" name="Rectangle 43">
                <a:extLst>
                  <a:ext uri="{FF2B5EF4-FFF2-40B4-BE49-F238E27FC236}">
                    <a16:creationId xmlns:a16="http://schemas.microsoft.com/office/drawing/2014/main" id="{A771BD13-F463-D317-1771-6F84335FC97F}"/>
                  </a:ext>
                </a:extLst>
              </p:cNvPr>
              <p:cNvSpPr>
                <a:spLocks/>
              </p:cNvSpPr>
              <p:nvPr/>
            </p:nvSpPr>
            <p:spPr>
              <a:xfrm>
                <a:off x="575" y="1442777"/>
                <a:ext cx="9142810" cy="2594436"/>
              </a:xfrm>
              <a:custGeom>
                <a:avLst/>
                <a:gdLst>
                  <a:gd name="connsiteX0" fmla="*/ 0 w 12192000"/>
                  <a:gd name="connsiteY0" fmla="*/ 0 h 3459698"/>
                  <a:gd name="connsiteX1" fmla="*/ 12192000 w 12192000"/>
                  <a:gd name="connsiteY1" fmla="*/ 0 h 3459698"/>
                  <a:gd name="connsiteX2" fmla="*/ 12192000 w 12192000"/>
                  <a:gd name="connsiteY2" fmla="*/ 3459698 h 3459698"/>
                  <a:gd name="connsiteX3" fmla="*/ 0 w 12192000"/>
                  <a:gd name="connsiteY3" fmla="*/ 3459698 h 3459698"/>
                  <a:gd name="connsiteX4" fmla="*/ 0 w 12192000"/>
                  <a:gd name="connsiteY4" fmla="*/ 0 h 3459698"/>
                  <a:gd name="connsiteX0" fmla="*/ 0 w 12192000"/>
                  <a:gd name="connsiteY0" fmla="*/ 0 h 3459698"/>
                  <a:gd name="connsiteX1" fmla="*/ 12192000 w 12192000"/>
                  <a:gd name="connsiteY1" fmla="*/ 0 h 3459698"/>
                  <a:gd name="connsiteX2" fmla="*/ 12192000 w 12192000"/>
                  <a:gd name="connsiteY2" fmla="*/ 3459698 h 3459698"/>
                  <a:gd name="connsiteX3" fmla="*/ 9131121 w 12192000"/>
                  <a:gd name="connsiteY3" fmla="*/ 3446819 h 3459698"/>
                  <a:gd name="connsiteX4" fmla="*/ 0 w 12192000"/>
                  <a:gd name="connsiteY4" fmla="*/ 3459698 h 3459698"/>
                  <a:gd name="connsiteX5" fmla="*/ 0 w 12192000"/>
                  <a:gd name="connsiteY5" fmla="*/ 0 h 3459698"/>
                  <a:gd name="connsiteX0" fmla="*/ 0 w 12192000"/>
                  <a:gd name="connsiteY0" fmla="*/ 0 h 3459698"/>
                  <a:gd name="connsiteX1" fmla="*/ 12192000 w 12192000"/>
                  <a:gd name="connsiteY1" fmla="*/ 0 h 3459698"/>
                  <a:gd name="connsiteX2" fmla="*/ 12192000 w 12192000"/>
                  <a:gd name="connsiteY2" fmla="*/ 3459698 h 3459698"/>
                  <a:gd name="connsiteX3" fmla="*/ 8989454 w 12192000"/>
                  <a:gd name="connsiteY3" fmla="*/ 3382425 h 3459698"/>
                  <a:gd name="connsiteX4" fmla="*/ 0 w 12192000"/>
                  <a:gd name="connsiteY4" fmla="*/ 3459698 h 3459698"/>
                  <a:gd name="connsiteX5" fmla="*/ 0 w 12192000"/>
                  <a:gd name="connsiteY5" fmla="*/ 0 h 345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59698">
                    <a:moveTo>
                      <a:pt x="0" y="0"/>
                    </a:moveTo>
                    <a:lnTo>
                      <a:pt x="12192000" y="0"/>
                    </a:lnTo>
                    <a:lnTo>
                      <a:pt x="12192000" y="3459698"/>
                    </a:lnTo>
                    <a:lnTo>
                      <a:pt x="8989454" y="3382425"/>
                    </a:lnTo>
                    <a:lnTo>
                      <a:pt x="0" y="3459698"/>
                    </a:lnTo>
                    <a:lnTo>
                      <a:pt x="0" y="0"/>
                    </a:lnTo>
                    <a:close/>
                  </a:path>
                </a:pathLst>
              </a:custGeom>
              <a:gradFill>
                <a:gsLst>
                  <a:gs pos="0">
                    <a:srgbClr val="ED7D00">
                      <a:lumMod val="45000"/>
                      <a:lumOff val="55000"/>
                    </a:srgbClr>
                  </a:gs>
                  <a:gs pos="98000">
                    <a:srgbClr val="ED7D00">
                      <a:lumMod val="45000"/>
                      <a:lumOff val="55000"/>
                    </a:srgbClr>
                  </a:gs>
                  <a:gs pos="53000">
                    <a:srgbClr val="ED7D00">
                      <a:lumMod val="30000"/>
                      <a:lumOff val="70000"/>
                      <a:alpha val="57000"/>
                    </a:srgbClr>
                  </a:gs>
                </a:gsLst>
                <a:lin ang="5400000" scaled="1"/>
              </a:gra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43" name="Rectangle 1842">
                <a:extLst>
                  <a:ext uri="{FF2B5EF4-FFF2-40B4-BE49-F238E27FC236}">
                    <a16:creationId xmlns:a16="http://schemas.microsoft.com/office/drawing/2014/main" id="{BB91B87A-6AD2-60B6-0335-616471805B3D}"/>
                  </a:ext>
                </a:extLst>
              </p:cNvPr>
              <p:cNvSpPr>
                <a:spLocks/>
              </p:cNvSpPr>
              <p:nvPr/>
            </p:nvSpPr>
            <p:spPr>
              <a:xfrm>
                <a:off x="1191" y="1065469"/>
                <a:ext cx="9142810" cy="239673"/>
              </a:xfrm>
              <a:prstGeom prst="rect">
                <a:avLst/>
              </a:prstGeom>
              <a:solidFill>
                <a:srgbClr val="DD9596"/>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1844" name="Oval 1843">
                <a:extLst>
                  <a:ext uri="{FF2B5EF4-FFF2-40B4-BE49-F238E27FC236}">
                    <a16:creationId xmlns:a16="http://schemas.microsoft.com/office/drawing/2014/main" id="{735C6226-E61F-A3FD-3E5F-8E42A8A83177}"/>
                  </a:ext>
                </a:extLst>
              </p:cNvPr>
              <p:cNvSpPr>
                <a:spLocks/>
              </p:cNvSpPr>
              <p:nvPr/>
            </p:nvSpPr>
            <p:spPr>
              <a:xfrm rot="21593675">
                <a:off x="8681344" y="1420138"/>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1845" name="Group 1844">
                <a:extLst>
                  <a:ext uri="{FF2B5EF4-FFF2-40B4-BE49-F238E27FC236}">
                    <a16:creationId xmlns:a16="http://schemas.microsoft.com/office/drawing/2014/main" id="{D48E27F3-8C0C-F7E0-91FD-E67E3DE6DCFA}"/>
                  </a:ext>
                </a:extLst>
              </p:cNvPr>
              <p:cNvGrpSpPr>
                <a:grpSpLocks/>
              </p:cNvGrpSpPr>
              <p:nvPr/>
            </p:nvGrpSpPr>
            <p:grpSpPr>
              <a:xfrm>
                <a:off x="5568860" y="3893677"/>
                <a:ext cx="780374" cy="190568"/>
                <a:chOff x="1679449" y="1908133"/>
                <a:chExt cx="954809" cy="233165"/>
              </a:xfrm>
              <a:solidFill>
                <a:srgbClr val="FFDED4"/>
              </a:solidFill>
            </p:grpSpPr>
            <p:sp>
              <p:nvSpPr>
                <p:cNvPr id="2555" name="Freeform: Shape 213">
                  <a:extLst>
                    <a:ext uri="{FF2B5EF4-FFF2-40B4-BE49-F238E27FC236}">
                      <a16:creationId xmlns:a16="http://schemas.microsoft.com/office/drawing/2014/main" id="{6A0834F1-6914-D462-5AE6-FE2EF7C75402}"/>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56" name="Oval 2555">
                  <a:extLst>
                    <a:ext uri="{FF2B5EF4-FFF2-40B4-BE49-F238E27FC236}">
                      <a16:creationId xmlns:a16="http://schemas.microsoft.com/office/drawing/2014/main" id="{0AF80CDB-62C7-3E17-81DC-848A7E7A12DF}"/>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46" name="Group 1845">
                <a:extLst>
                  <a:ext uri="{FF2B5EF4-FFF2-40B4-BE49-F238E27FC236}">
                    <a16:creationId xmlns:a16="http://schemas.microsoft.com/office/drawing/2014/main" id="{280C67FD-3C8C-CC7C-DF9C-2F16C3451E32}"/>
                  </a:ext>
                </a:extLst>
              </p:cNvPr>
              <p:cNvGrpSpPr>
                <a:grpSpLocks/>
              </p:cNvGrpSpPr>
              <p:nvPr/>
            </p:nvGrpSpPr>
            <p:grpSpPr>
              <a:xfrm>
                <a:off x="6328728" y="3891266"/>
                <a:ext cx="780374" cy="190568"/>
                <a:chOff x="1679449" y="1908133"/>
                <a:chExt cx="954809" cy="233165"/>
              </a:xfrm>
              <a:solidFill>
                <a:srgbClr val="FFDED4"/>
              </a:solidFill>
            </p:grpSpPr>
            <p:sp>
              <p:nvSpPr>
                <p:cNvPr id="2553" name="Freeform: Shape 211">
                  <a:extLst>
                    <a:ext uri="{FF2B5EF4-FFF2-40B4-BE49-F238E27FC236}">
                      <a16:creationId xmlns:a16="http://schemas.microsoft.com/office/drawing/2014/main" id="{3EBF5311-B0C2-94B7-3950-9D6229D62E3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54" name="Oval 2553">
                  <a:extLst>
                    <a:ext uri="{FF2B5EF4-FFF2-40B4-BE49-F238E27FC236}">
                      <a16:creationId xmlns:a16="http://schemas.microsoft.com/office/drawing/2014/main" id="{0FFAC3F2-77C2-15FD-E858-4AD68EAB46C3}"/>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47" name="Group 1846">
                <a:extLst>
                  <a:ext uri="{FF2B5EF4-FFF2-40B4-BE49-F238E27FC236}">
                    <a16:creationId xmlns:a16="http://schemas.microsoft.com/office/drawing/2014/main" id="{AB25D8AA-7F3D-6B8D-C8BD-173F8DEB53AE}"/>
                  </a:ext>
                </a:extLst>
              </p:cNvPr>
              <p:cNvGrpSpPr>
                <a:grpSpLocks/>
              </p:cNvGrpSpPr>
              <p:nvPr/>
            </p:nvGrpSpPr>
            <p:grpSpPr>
              <a:xfrm>
                <a:off x="7088596" y="3910550"/>
                <a:ext cx="780374" cy="190568"/>
                <a:chOff x="1679449" y="1908133"/>
                <a:chExt cx="954809" cy="233165"/>
              </a:xfrm>
              <a:solidFill>
                <a:srgbClr val="FFDED4"/>
              </a:solidFill>
            </p:grpSpPr>
            <p:sp>
              <p:nvSpPr>
                <p:cNvPr id="2551" name="Freeform: Shape 209">
                  <a:extLst>
                    <a:ext uri="{FF2B5EF4-FFF2-40B4-BE49-F238E27FC236}">
                      <a16:creationId xmlns:a16="http://schemas.microsoft.com/office/drawing/2014/main" id="{2890F6F3-B160-8FF9-69AB-F4EC0F5CA76B}"/>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52" name="Oval 2551">
                  <a:extLst>
                    <a:ext uri="{FF2B5EF4-FFF2-40B4-BE49-F238E27FC236}">
                      <a16:creationId xmlns:a16="http://schemas.microsoft.com/office/drawing/2014/main" id="{F5E59707-0634-5A41-448E-7B39522A54F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48" name="Group 1847">
                <a:extLst>
                  <a:ext uri="{FF2B5EF4-FFF2-40B4-BE49-F238E27FC236}">
                    <a16:creationId xmlns:a16="http://schemas.microsoft.com/office/drawing/2014/main" id="{A5FE7704-392E-B632-E637-C58F02F53940}"/>
                  </a:ext>
                </a:extLst>
              </p:cNvPr>
              <p:cNvGrpSpPr>
                <a:grpSpLocks/>
              </p:cNvGrpSpPr>
              <p:nvPr/>
            </p:nvGrpSpPr>
            <p:grpSpPr>
              <a:xfrm>
                <a:off x="7848463" y="3896087"/>
                <a:ext cx="780374" cy="190568"/>
                <a:chOff x="1679449" y="1908133"/>
                <a:chExt cx="954809" cy="233165"/>
              </a:xfrm>
              <a:solidFill>
                <a:srgbClr val="FFDED4"/>
              </a:solidFill>
            </p:grpSpPr>
            <p:sp>
              <p:nvSpPr>
                <p:cNvPr id="2549" name="Freeform: Shape 207">
                  <a:extLst>
                    <a:ext uri="{FF2B5EF4-FFF2-40B4-BE49-F238E27FC236}">
                      <a16:creationId xmlns:a16="http://schemas.microsoft.com/office/drawing/2014/main" id="{B6E70C65-5EBC-696A-2DDD-EB7112D79A9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50" name="Oval 2549">
                  <a:extLst>
                    <a:ext uri="{FF2B5EF4-FFF2-40B4-BE49-F238E27FC236}">
                      <a16:creationId xmlns:a16="http://schemas.microsoft.com/office/drawing/2014/main" id="{FA39D8C6-5CFC-F86F-8D10-17F7FEADCBC9}"/>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49" name="Group 1848">
                <a:extLst>
                  <a:ext uri="{FF2B5EF4-FFF2-40B4-BE49-F238E27FC236}">
                    <a16:creationId xmlns:a16="http://schemas.microsoft.com/office/drawing/2014/main" id="{5BBBC272-7B27-9E6E-A884-CB877EFC5B31}"/>
                  </a:ext>
                </a:extLst>
              </p:cNvPr>
              <p:cNvGrpSpPr>
                <a:grpSpLocks/>
              </p:cNvGrpSpPr>
              <p:nvPr/>
            </p:nvGrpSpPr>
            <p:grpSpPr>
              <a:xfrm>
                <a:off x="249786" y="3917784"/>
                <a:ext cx="780374" cy="190568"/>
                <a:chOff x="1679449" y="1908133"/>
                <a:chExt cx="954809" cy="233165"/>
              </a:xfrm>
              <a:solidFill>
                <a:srgbClr val="FFDED4"/>
              </a:solidFill>
            </p:grpSpPr>
            <p:sp>
              <p:nvSpPr>
                <p:cNvPr id="2547" name="Freeform: Shape 205">
                  <a:extLst>
                    <a:ext uri="{FF2B5EF4-FFF2-40B4-BE49-F238E27FC236}">
                      <a16:creationId xmlns:a16="http://schemas.microsoft.com/office/drawing/2014/main" id="{0AF094E9-B991-D05D-5B65-E877B13A8C69}"/>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48" name="Oval 2547">
                  <a:extLst>
                    <a:ext uri="{FF2B5EF4-FFF2-40B4-BE49-F238E27FC236}">
                      <a16:creationId xmlns:a16="http://schemas.microsoft.com/office/drawing/2014/main" id="{8413C952-24EA-2111-576A-63384341DE81}"/>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0" name="Group 1849">
                <a:extLst>
                  <a:ext uri="{FF2B5EF4-FFF2-40B4-BE49-F238E27FC236}">
                    <a16:creationId xmlns:a16="http://schemas.microsoft.com/office/drawing/2014/main" id="{409417DF-608C-A945-AD7E-E20D277AEB60}"/>
                  </a:ext>
                </a:extLst>
              </p:cNvPr>
              <p:cNvGrpSpPr>
                <a:grpSpLocks/>
              </p:cNvGrpSpPr>
              <p:nvPr/>
            </p:nvGrpSpPr>
            <p:grpSpPr>
              <a:xfrm>
                <a:off x="4808992" y="3903319"/>
                <a:ext cx="780374" cy="190568"/>
                <a:chOff x="1679449" y="1908133"/>
                <a:chExt cx="954809" cy="233165"/>
              </a:xfrm>
              <a:solidFill>
                <a:srgbClr val="FFDED4"/>
              </a:solidFill>
            </p:grpSpPr>
            <p:sp>
              <p:nvSpPr>
                <p:cNvPr id="2545" name="Freeform: Shape 203">
                  <a:extLst>
                    <a:ext uri="{FF2B5EF4-FFF2-40B4-BE49-F238E27FC236}">
                      <a16:creationId xmlns:a16="http://schemas.microsoft.com/office/drawing/2014/main" id="{8A77DB94-32C1-053F-5CA2-5230FCE068E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46" name="Oval 2545">
                  <a:extLst>
                    <a:ext uri="{FF2B5EF4-FFF2-40B4-BE49-F238E27FC236}">
                      <a16:creationId xmlns:a16="http://schemas.microsoft.com/office/drawing/2014/main" id="{BC471C65-DE46-EBBE-29AB-9BAED14B7A69}"/>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1" name="Group 1850">
                <a:extLst>
                  <a:ext uri="{FF2B5EF4-FFF2-40B4-BE49-F238E27FC236}">
                    <a16:creationId xmlns:a16="http://schemas.microsoft.com/office/drawing/2014/main" id="{8ECBD4B1-497C-8585-0B32-4B65F013B6C7}"/>
                  </a:ext>
                </a:extLst>
              </p:cNvPr>
              <p:cNvGrpSpPr>
                <a:grpSpLocks/>
              </p:cNvGrpSpPr>
              <p:nvPr/>
            </p:nvGrpSpPr>
            <p:grpSpPr>
              <a:xfrm>
                <a:off x="1009654" y="3915371"/>
                <a:ext cx="780374" cy="190568"/>
                <a:chOff x="1679449" y="1908133"/>
                <a:chExt cx="954809" cy="233165"/>
              </a:xfrm>
              <a:solidFill>
                <a:srgbClr val="FFDED4"/>
              </a:solidFill>
            </p:grpSpPr>
            <p:sp>
              <p:nvSpPr>
                <p:cNvPr id="2543" name="Freeform: Shape 201">
                  <a:extLst>
                    <a:ext uri="{FF2B5EF4-FFF2-40B4-BE49-F238E27FC236}">
                      <a16:creationId xmlns:a16="http://schemas.microsoft.com/office/drawing/2014/main" id="{0BF4239D-5CD2-81FA-B67A-7B20975A7E8B}"/>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44" name="Oval 2543">
                  <a:extLst>
                    <a:ext uri="{FF2B5EF4-FFF2-40B4-BE49-F238E27FC236}">
                      <a16:creationId xmlns:a16="http://schemas.microsoft.com/office/drawing/2014/main" id="{02374E63-A677-10C0-A583-975DADABEE5C}"/>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2" name="Group 1851">
                <a:extLst>
                  <a:ext uri="{FF2B5EF4-FFF2-40B4-BE49-F238E27FC236}">
                    <a16:creationId xmlns:a16="http://schemas.microsoft.com/office/drawing/2014/main" id="{26116D44-0267-3FC5-C1FE-3697171C7839}"/>
                  </a:ext>
                </a:extLst>
              </p:cNvPr>
              <p:cNvGrpSpPr>
                <a:grpSpLocks/>
              </p:cNvGrpSpPr>
              <p:nvPr/>
            </p:nvGrpSpPr>
            <p:grpSpPr>
              <a:xfrm>
                <a:off x="1769521" y="3905729"/>
                <a:ext cx="780374" cy="190568"/>
                <a:chOff x="1679449" y="1908133"/>
                <a:chExt cx="954809" cy="233165"/>
              </a:xfrm>
              <a:solidFill>
                <a:srgbClr val="FFDED4"/>
              </a:solidFill>
            </p:grpSpPr>
            <p:sp>
              <p:nvSpPr>
                <p:cNvPr id="2541" name="Freeform: Shape 199">
                  <a:extLst>
                    <a:ext uri="{FF2B5EF4-FFF2-40B4-BE49-F238E27FC236}">
                      <a16:creationId xmlns:a16="http://schemas.microsoft.com/office/drawing/2014/main" id="{84372BB9-191A-BC89-9CC2-D22775E1972E}"/>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42" name="Oval 2541">
                  <a:extLst>
                    <a:ext uri="{FF2B5EF4-FFF2-40B4-BE49-F238E27FC236}">
                      <a16:creationId xmlns:a16="http://schemas.microsoft.com/office/drawing/2014/main" id="{DD85C7A0-DCF8-BD7A-9596-F29237749996}"/>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3" name="Group 1852">
                <a:extLst>
                  <a:ext uri="{FF2B5EF4-FFF2-40B4-BE49-F238E27FC236}">
                    <a16:creationId xmlns:a16="http://schemas.microsoft.com/office/drawing/2014/main" id="{8418239C-20E5-FA1B-3186-F8898F1E8F3A}"/>
                  </a:ext>
                </a:extLst>
              </p:cNvPr>
              <p:cNvGrpSpPr>
                <a:grpSpLocks/>
              </p:cNvGrpSpPr>
              <p:nvPr/>
            </p:nvGrpSpPr>
            <p:grpSpPr>
              <a:xfrm>
                <a:off x="2529389" y="3898497"/>
                <a:ext cx="780374" cy="190568"/>
                <a:chOff x="1679449" y="1908133"/>
                <a:chExt cx="954809" cy="233165"/>
              </a:xfrm>
              <a:solidFill>
                <a:srgbClr val="FFDED4"/>
              </a:solidFill>
            </p:grpSpPr>
            <p:sp>
              <p:nvSpPr>
                <p:cNvPr id="2539" name="Freeform: Shape 197">
                  <a:extLst>
                    <a:ext uri="{FF2B5EF4-FFF2-40B4-BE49-F238E27FC236}">
                      <a16:creationId xmlns:a16="http://schemas.microsoft.com/office/drawing/2014/main" id="{C748AD27-C34E-3BEF-E5CF-FC960F125943}"/>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40" name="Oval 2539">
                  <a:extLst>
                    <a:ext uri="{FF2B5EF4-FFF2-40B4-BE49-F238E27FC236}">
                      <a16:creationId xmlns:a16="http://schemas.microsoft.com/office/drawing/2014/main" id="{BEABC813-4229-22FF-B135-08E4567DDA5B}"/>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4" name="Group 1853">
                <a:extLst>
                  <a:ext uri="{FF2B5EF4-FFF2-40B4-BE49-F238E27FC236}">
                    <a16:creationId xmlns:a16="http://schemas.microsoft.com/office/drawing/2014/main" id="{18F56ECE-13D5-DE6C-6376-FD7B53C09D38}"/>
                  </a:ext>
                </a:extLst>
              </p:cNvPr>
              <p:cNvGrpSpPr>
                <a:grpSpLocks/>
              </p:cNvGrpSpPr>
              <p:nvPr/>
            </p:nvGrpSpPr>
            <p:grpSpPr>
              <a:xfrm>
                <a:off x="4049125" y="3908140"/>
                <a:ext cx="780374" cy="190568"/>
                <a:chOff x="1679449" y="1908133"/>
                <a:chExt cx="954809" cy="233165"/>
              </a:xfrm>
              <a:solidFill>
                <a:srgbClr val="FFDED4"/>
              </a:solidFill>
            </p:grpSpPr>
            <p:sp>
              <p:nvSpPr>
                <p:cNvPr id="2537" name="Freeform: Shape 195">
                  <a:extLst>
                    <a:ext uri="{FF2B5EF4-FFF2-40B4-BE49-F238E27FC236}">
                      <a16:creationId xmlns:a16="http://schemas.microsoft.com/office/drawing/2014/main" id="{AD385AC0-CFA3-0025-7309-430204F7C320}"/>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38" name="Oval 2537">
                  <a:extLst>
                    <a:ext uri="{FF2B5EF4-FFF2-40B4-BE49-F238E27FC236}">
                      <a16:creationId xmlns:a16="http://schemas.microsoft.com/office/drawing/2014/main" id="{2FC88CAF-3908-1C58-1B7D-E15E3262B5ED}"/>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855" name="Group 1854">
                <a:extLst>
                  <a:ext uri="{FF2B5EF4-FFF2-40B4-BE49-F238E27FC236}">
                    <a16:creationId xmlns:a16="http://schemas.microsoft.com/office/drawing/2014/main" id="{ADE08221-353C-8574-6EB7-160DE0893E97}"/>
                  </a:ext>
                </a:extLst>
              </p:cNvPr>
              <p:cNvGrpSpPr>
                <a:grpSpLocks/>
              </p:cNvGrpSpPr>
              <p:nvPr/>
            </p:nvGrpSpPr>
            <p:grpSpPr>
              <a:xfrm>
                <a:off x="3289257" y="3912961"/>
                <a:ext cx="780374" cy="190568"/>
                <a:chOff x="1679449" y="1908133"/>
                <a:chExt cx="954809" cy="233165"/>
              </a:xfrm>
              <a:solidFill>
                <a:srgbClr val="FFDED4"/>
              </a:solidFill>
            </p:grpSpPr>
            <p:sp>
              <p:nvSpPr>
                <p:cNvPr id="2535" name="Freeform: Shape 192">
                  <a:extLst>
                    <a:ext uri="{FF2B5EF4-FFF2-40B4-BE49-F238E27FC236}">
                      <a16:creationId xmlns:a16="http://schemas.microsoft.com/office/drawing/2014/main" id="{5941665B-027F-F40C-9422-0345D55C2EA9}"/>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36" name="Oval 2535">
                  <a:extLst>
                    <a:ext uri="{FF2B5EF4-FFF2-40B4-BE49-F238E27FC236}">
                      <a16:creationId xmlns:a16="http://schemas.microsoft.com/office/drawing/2014/main" id="{868986D3-31B0-5663-B445-FD8E4187A941}"/>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496" name="Freeform: Shape 228">
                <a:extLst>
                  <a:ext uri="{FF2B5EF4-FFF2-40B4-BE49-F238E27FC236}">
                    <a16:creationId xmlns:a16="http://schemas.microsoft.com/office/drawing/2014/main" id="{15F4EE81-02E8-1982-F47C-7A5DB63E7AD6}"/>
                  </a:ext>
                </a:extLst>
              </p:cNvPr>
              <p:cNvSpPr>
                <a:spLocks/>
              </p:cNvSpPr>
              <p:nvPr/>
            </p:nvSpPr>
            <p:spPr>
              <a:xfrm rot="21593675">
                <a:off x="8608331" y="3901129"/>
                <a:ext cx="539664" cy="190568"/>
              </a:xfrm>
              <a:custGeom>
                <a:avLst/>
                <a:gdLst>
                  <a:gd name="connsiteX0" fmla="*/ 524266 w 719552"/>
                  <a:gd name="connsiteY0" fmla="*/ 0 h 254091"/>
                  <a:gd name="connsiteX1" fmla="*/ 649774 w 719552"/>
                  <a:gd name="connsiteY1" fmla="*/ 5536 h 254091"/>
                  <a:gd name="connsiteX2" fmla="*/ 719552 w 719552"/>
                  <a:gd name="connsiteY2" fmla="*/ 14098 h 254091"/>
                  <a:gd name="connsiteX3" fmla="*/ 719126 w 719552"/>
                  <a:gd name="connsiteY3" fmla="*/ 245694 h 254091"/>
                  <a:gd name="connsiteX4" fmla="*/ 681100 w 719552"/>
                  <a:gd name="connsiteY4" fmla="*/ 248801 h 254091"/>
                  <a:gd name="connsiteX5" fmla="*/ 527482 w 719552"/>
                  <a:gd name="connsiteY5" fmla="*/ 254091 h 254091"/>
                  <a:gd name="connsiteX6" fmla="*/ 1 w 719552"/>
                  <a:gd name="connsiteY6" fmla="*/ 151168 h 254091"/>
                  <a:gd name="connsiteX7" fmla="*/ 524266 w 719552"/>
                  <a:gd name="connsiteY7" fmla="*/ 0 h 25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552" h="254091">
                    <a:moveTo>
                      <a:pt x="524266" y="0"/>
                    </a:moveTo>
                    <a:cubicBezTo>
                      <a:pt x="569261" y="369"/>
                      <a:pt x="611066" y="2320"/>
                      <a:pt x="649774" y="5536"/>
                    </a:cubicBezTo>
                    <a:lnTo>
                      <a:pt x="719552" y="14098"/>
                    </a:lnTo>
                    <a:lnTo>
                      <a:pt x="719126" y="245694"/>
                    </a:lnTo>
                    <a:lnTo>
                      <a:pt x="681100" y="248801"/>
                    </a:lnTo>
                    <a:cubicBezTo>
                      <a:pt x="624710" y="252415"/>
                      <a:pt x="570836" y="254024"/>
                      <a:pt x="527482" y="254091"/>
                    </a:cubicBezTo>
                    <a:cubicBezTo>
                      <a:pt x="191642" y="246318"/>
                      <a:pt x="2145" y="209598"/>
                      <a:pt x="1" y="151168"/>
                    </a:cubicBezTo>
                    <a:cubicBezTo>
                      <a:pt x="-535" y="108820"/>
                      <a:pt x="200956" y="818"/>
                      <a:pt x="524266" y="0"/>
                    </a:cubicBez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97" name="Oval 2496">
                <a:extLst>
                  <a:ext uri="{FF2B5EF4-FFF2-40B4-BE49-F238E27FC236}">
                    <a16:creationId xmlns:a16="http://schemas.microsoft.com/office/drawing/2014/main" id="{1A5B78E4-38FB-FDF9-EF4D-7DA2BD72BFAE}"/>
                  </a:ext>
                </a:extLst>
              </p:cNvPr>
              <p:cNvSpPr>
                <a:spLocks/>
              </p:cNvSpPr>
              <p:nvPr/>
            </p:nvSpPr>
            <p:spPr>
              <a:xfrm rot="21593675">
                <a:off x="8938213" y="3965704"/>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498" name="Group 2497">
                <a:extLst>
                  <a:ext uri="{FF2B5EF4-FFF2-40B4-BE49-F238E27FC236}">
                    <a16:creationId xmlns:a16="http://schemas.microsoft.com/office/drawing/2014/main" id="{92239298-F954-E66F-EAFC-775ACB201496}"/>
                  </a:ext>
                </a:extLst>
              </p:cNvPr>
              <p:cNvGrpSpPr>
                <a:grpSpLocks/>
              </p:cNvGrpSpPr>
              <p:nvPr/>
            </p:nvGrpSpPr>
            <p:grpSpPr>
              <a:xfrm rot="10800000">
                <a:off x="3289663" y="1388047"/>
                <a:ext cx="780374" cy="190568"/>
                <a:chOff x="1679449" y="1908133"/>
                <a:chExt cx="954809" cy="233165"/>
              </a:xfrm>
              <a:solidFill>
                <a:srgbClr val="FFDED4"/>
              </a:solidFill>
            </p:grpSpPr>
            <p:sp>
              <p:nvSpPr>
                <p:cNvPr id="2533" name="Freeform: Shape 48">
                  <a:extLst>
                    <a:ext uri="{FF2B5EF4-FFF2-40B4-BE49-F238E27FC236}">
                      <a16:creationId xmlns:a16="http://schemas.microsoft.com/office/drawing/2014/main" id="{CF1DAF34-BEFC-447F-5E2E-0C87FEA9D21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34" name="Oval 2533">
                  <a:extLst>
                    <a:ext uri="{FF2B5EF4-FFF2-40B4-BE49-F238E27FC236}">
                      <a16:creationId xmlns:a16="http://schemas.microsoft.com/office/drawing/2014/main" id="{17857515-2E84-4223-006C-4628E44FFE33}"/>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99" name="Group 2498">
                <a:extLst>
                  <a:ext uri="{FF2B5EF4-FFF2-40B4-BE49-F238E27FC236}">
                    <a16:creationId xmlns:a16="http://schemas.microsoft.com/office/drawing/2014/main" id="{9A7B1157-22FA-C353-A3CE-3EAC309B6162}"/>
                  </a:ext>
                </a:extLst>
              </p:cNvPr>
              <p:cNvGrpSpPr>
                <a:grpSpLocks/>
              </p:cNvGrpSpPr>
              <p:nvPr/>
            </p:nvGrpSpPr>
            <p:grpSpPr>
              <a:xfrm rot="10800000">
                <a:off x="2529795" y="1390457"/>
                <a:ext cx="780374" cy="190568"/>
                <a:chOff x="1679449" y="1908133"/>
                <a:chExt cx="954809" cy="233165"/>
              </a:xfrm>
              <a:solidFill>
                <a:srgbClr val="FFDED4"/>
              </a:solidFill>
            </p:grpSpPr>
            <p:sp>
              <p:nvSpPr>
                <p:cNvPr id="2531" name="Freeform: Shape 46">
                  <a:extLst>
                    <a:ext uri="{FF2B5EF4-FFF2-40B4-BE49-F238E27FC236}">
                      <a16:creationId xmlns:a16="http://schemas.microsoft.com/office/drawing/2014/main" id="{6F7208B7-A0BF-E4DB-5742-D1DD1E7D3803}"/>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32" name="Oval 2531">
                  <a:extLst>
                    <a:ext uri="{FF2B5EF4-FFF2-40B4-BE49-F238E27FC236}">
                      <a16:creationId xmlns:a16="http://schemas.microsoft.com/office/drawing/2014/main" id="{52C979D8-F5F8-0324-52CE-87B1F022CFB8}"/>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0" name="Group 2499">
                <a:extLst>
                  <a:ext uri="{FF2B5EF4-FFF2-40B4-BE49-F238E27FC236}">
                    <a16:creationId xmlns:a16="http://schemas.microsoft.com/office/drawing/2014/main" id="{E17E919B-A631-99A5-6C83-D4FF1C8FABBB}"/>
                  </a:ext>
                </a:extLst>
              </p:cNvPr>
              <p:cNvGrpSpPr>
                <a:grpSpLocks/>
              </p:cNvGrpSpPr>
              <p:nvPr/>
            </p:nvGrpSpPr>
            <p:grpSpPr>
              <a:xfrm rot="10800000">
                <a:off x="1769927" y="1371173"/>
                <a:ext cx="780374" cy="190568"/>
                <a:chOff x="1679449" y="1908133"/>
                <a:chExt cx="954809" cy="233165"/>
              </a:xfrm>
              <a:solidFill>
                <a:srgbClr val="FFDED4"/>
              </a:solidFill>
            </p:grpSpPr>
            <p:sp>
              <p:nvSpPr>
                <p:cNvPr id="2529" name="Freeform: Shape 44">
                  <a:extLst>
                    <a:ext uri="{FF2B5EF4-FFF2-40B4-BE49-F238E27FC236}">
                      <a16:creationId xmlns:a16="http://schemas.microsoft.com/office/drawing/2014/main" id="{4D5A78C4-2E8D-66A8-21A3-358F68F3015F}"/>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30" name="Oval 2529">
                  <a:extLst>
                    <a:ext uri="{FF2B5EF4-FFF2-40B4-BE49-F238E27FC236}">
                      <a16:creationId xmlns:a16="http://schemas.microsoft.com/office/drawing/2014/main" id="{EE20B0E5-542C-45A5-C6C6-146B5228081B}"/>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1" name="Group 2500">
                <a:extLst>
                  <a:ext uri="{FF2B5EF4-FFF2-40B4-BE49-F238E27FC236}">
                    <a16:creationId xmlns:a16="http://schemas.microsoft.com/office/drawing/2014/main" id="{49EA9C47-2F39-7958-F051-1ACD8AEBD0DD}"/>
                  </a:ext>
                </a:extLst>
              </p:cNvPr>
              <p:cNvGrpSpPr>
                <a:grpSpLocks/>
              </p:cNvGrpSpPr>
              <p:nvPr/>
            </p:nvGrpSpPr>
            <p:grpSpPr>
              <a:xfrm rot="10800000">
                <a:off x="1010059" y="1385636"/>
                <a:ext cx="780374" cy="190568"/>
                <a:chOff x="1679449" y="1908133"/>
                <a:chExt cx="954809" cy="233165"/>
              </a:xfrm>
              <a:solidFill>
                <a:srgbClr val="FFDED4"/>
              </a:solidFill>
            </p:grpSpPr>
            <p:sp>
              <p:nvSpPr>
                <p:cNvPr id="2527" name="Freeform: Shape 42">
                  <a:extLst>
                    <a:ext uri="{FF2B5EF4-FFF2-40B4-BE49-F238E27FC236}">
                      <a16:creationId xmlns:a16="http://schemas.microsoft.com/office/drawing/2014/main" id="{BDE6B5F3-4385-31B0-707A-B21DA9F4C97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28" name="Oval 2527">
                  <a:extLst>
                    <a:ext uri="{FF2B5EF4-FFF2-40B4-BE49-F238E27FC236}">
                      <a16:creationId xmlns:a16="http://schemas.microsoft.com/office/drawing/2014/main" id="{DB259477-37D1-1C9B-5740-8A5A1E79CE6D}"/>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502" name="Freeform: Shape 226">
                <a:extLst>
                  <a:ext uri="{FF2B5EF4-FFF2-40B4-BE49-F238E27FC236}">
                    <a16:creationId xmlns:a16="http://schemas.microsoft.com/office/drawing/2014/main" id="{A1A83BF5-D6D3-5AEB-2102-07BB2C2789A8}"/>
                  </a:ext>
                </a:extLst>
              </p:cNvPr>
              <p:cNvSpPr>
                <a:spLocks/>
              </p:cNvSpPr>
              <p:nvPr/>
            </p:nvSpPr>
            <p:spPr>
              <a:xfrm rot="10793675">
                <a:off x="8608736" y="1364161"/>
                <a:ext cx="539265" cy="190568"/>
              </a:xfrm>
              <a:custGeom>
                <a:avLst/>
                <a:gdLst>
                  <a:gd name="connsiteX0" fmla="*/ 206003 w 719020"/>
                  <a:gd name="connsiteY0" fmla="*/ 254091 h 254091"/>
                  <a:gd name="connsiteX1" fmla="*/ 87003 w 719020"/>
                  <a:gd name="connsiteY1" fmla="*/ 249833 h 254091"/>
                  <a:gd name="connsiteX2" fmla="*/ 0 w 719020"/>
                  <a:gd name="connsiteY2" fmla="*/ 244116 h 254091"/>
                  <a:gd name="connsiteX3" fmla="*/ 420 w 719020"/>
                  <a:gd name="connsiteY3" fmla="*/ 15986 h 254091"/>
                  <a:gd name="connsiteX4" fmla="*/ 87412 w 719020"/>
                  <a:gd name="connsiteY4" fmla="*/ 4994 h 254091"/>
                  <a:gd name="connsiteX5" fmla="*/ 202787 w 719020"/>
                  <a:gd name="connsiteY5" fmla="*/ 0 h 254091"/>
                  <a:gd name="connsiteX6" fmla="*/ 719010 w 719020"/>
                  <a:gd name="connsiteY6" fmla="*/ 149559 h 254091"/>
                  <a:gd name="connsiteX7" fmla="*/ 206003 w 719020"/>
                  <a:gd name="connsiteY7" fmla="*/ 254091 h 25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020" h="254091">
                    <a:moveTo>
                      <a:pt x="206003" y="254091"/>
                    </a:moveTo>
                    <a:cubicBezTo>
                      <a:pt x="164023" y="253119"/>
                      <a:pt x="124330" y="251695"/>
                      <a:pt x="87003" y="249833"/>
                    </a:cubicBezTo>
                    <a:lnTo>
                      <a:pt x="0" y="244116"/>
                    </a:lnTo>
                    <a:lnTo>
                      <a:pt x="420" y="15986"/>
                    </a:lnTo>
                    <a:lnTo>
                      <a:pt x="87412" y="4994"/>
                    </a:lnTo>
                    <a:cubicBezTo>
                      <a:pt x="123862" y="1879"/>
                      <a:pt x="162372" y="102"/>
                      <a:pt x="202787" y="0"/>
                    </a:cubicBezTo>
                    <a:cubicBezTo>
                      <a:pt x="562750" y="2949"/>
                      <a:pt x="718475" y="107211"/>
                      <a:pt x="719010" y="149559"/>
                    </a:cubicBezTo>
                    <a:cubicBezTo>
                      <a:pt x="721154" y="228895"/>
                      <a:pt x="379418" y="253822"/>
                      <a:pt x="206003" y="254091"/>
                    </a:cubicBez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03" name="Oval 2502">
                <a:extLst>
                  <a:ext uri="{FF2B5EF4-FFF2-40B4-BE49-F238E27FC236}">
                    <a16:creationId xmlns:a16="http://schemas.microsoft.com/office/drawing/2014/main" id="{865FCEF7-BB8A-6194-58B0-46E5B9F735A6}"/>
                  </a:ext>
                </a:extLst>
              </p:cNvPr>
              <p:cNvSpPr>
                <a:spLocks/>
              </p:cNvSpPr>
              <p:nvPr/>
            </p:nvSpPr>
            <p:spPr>
              <a:xfrm rot="10793675">
                <a:off x="8938617" y="1428729"/>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504" name="Group 2503">
                <a:extLst>
                  <a:ext uri="{FF2B5EF4-FFF2-40B4-BE49-F238E27FC236}">
                    <a16:creationId xmlns:a16="http://schemas.microsoft.com/office/drawing/2014/main" id="{CB7B11BE-C29F-EFE8-EEB9-3AE2B5A92717}"/>
                  </a:ext>
                </a:extLst>
              </p:cNvPr>
              <p:cNvGrpSpPr>
                <a:grpSpLocks/>
              </p:cNvGrpSpPr>
              <p:nvPr/>
            </p:nvGrpSpPr>
            <p:grpSpPr>
              <a:xfrm rot="10800000">
                <a:off x="4049530" y="1378405"/>
                <a:ext cx="780374" cy="190568"/>
                <a:chOff x="1679449" y="1908133"/>
                <a:chExt cx="954809" cy="233165"/>
              </a:xfrm>
              <a:solidFill>
                <a:srgbClr val="FFDED4"/>
              </a:solidFill>
            </p:grpSpPr>
            <p:sp>
              <p:nvSpPr>
                <p:cNvPr id="2525" name="Freeform: Shape 38">
                  <a:extLst>
                    <a:ext uri="{FF2B5EF4-FFF2-40B4-BE49-F238E27FC236}">
                      <a16:creationId xmlns:a16="http://schemas.microsoft.com/office/drawing/2014/main" id="{092A2E68-C9AF-AEB4-538A-54A2608F3B85}"/>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26" name="Oval 2525">
                  <a:extLst>
                    <a:ext uri="{FF2B5EF4-FFF2-40B4-BE49-F238E27FC236}">
                      <a16:creationId xmlns:a16="http://schemas.microsoft.com/office/drawing/2014/main" id="{11385183-2DB8-7EF8-068D-01782D40D6D7}"/>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5" name="Group 2504">
                <a:extLst>
                  <a:ext uri="{FF2B5EF4-FFF2-40B4-BE49-F238E27FC236}">
                    <a16:creationId xmlns:a16="http://schemas.microsoft.com/office/drawing/2014/main" id="{6AFB5117-99F1-168D-AB4E-3FD8D3044EE4}"/>
                  </a:ext>
                </a:extLst>
              </p:cNvPr>
              <p:cNvGrpSpPr>
                <a:grpSpLocks/>
              </p:cNvGrpSpPr>
              <p:nvPr/>
            </p:nvGrpSpPr>
            <p:grpSpPr>
              <a:xfrm rot="10800000">
                <a:off x="7848869" y="1366352"/>
                <a:ext cx="780374" cy="190568"/>
                <a:chOff x="1679449" y="1908133"/>
                <a:chExt cx="954809" cy="233165"/>
              </a:xfrm>
              <a:solidFill>
                <a:srgbClr val="FFDED4"/>
              </a:solidFill>
            </p:grpSpPr>
            <p:sp>
              <p:nvSpPr>
                <p:cNvPr id="2523" name="Freeform: Shape 36">
                  <a:extLst>
                    <a:ext uri="{FF2B5EF4-FFF2-40B4-BE49-F238E27FC236}">
                      <a16:creationId xmlns:a16="http://schemas.microsoft.com/office/drawing/2014/main" id="{B3FC3994-7CCD-EFB7-DB84-A61B385ABC5F}"/>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24" name="Oval 2523">
                  <a:extLst>
                    <a:ext uri="{FF2B5EF4-FFF2-40B4-BE49-F238E27FC236}">
                      <a16:creationId xmlns:a16="http://schemas.microsoft.com/office/drawing/2014/main" id="{BAC0BD7D-21B2-538B-3996-38A241BA7F5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6" name="Group 2505">
                <a:extLst>
                  <a:ext uri="{FF2B5EF4-FFF2-40B4-BE49-F238E27FC236}">
                    <a16:creationId xmlns:a16="http://schemas.microsoft.com/office/drawing/2014/main" id="{47821BEF-929D-943C-68AD-5472319588C0}"/>
                  </a:ext>
                </a:extLst>
              </p:cNvPr>
              <p:cNvGrpSpPr>
                <a:grpSpLocks/>
              </p:cNvGrpSpPr>
              <p:nvPr/>
            </p:nvGrpSpPr>
            <p:grpSpPr>
              <a:xfrm rot="10800000">
                <a:off x="7089001" y="1375994"/>
                <a:ext cx="780374" cy="190568"/>
                <a:chOff x="1679449" y="1908133"/>
                <a:chExt cx="954809" cy="233165"/>
              </a:xfrm>
              <a:solidFill>
                <a:srgbClr val="FFDED4"/>
              </a:solidFill>
            </p:grpSpPr>
            <p:sp>
              <p:nvSpPr>
                <p:cNvPr id="2521" name="Freeform: Shape 34">
                  <a:extLst>
                    <a:ext uri="{FF2B5EF4-FFF2-40B4-BE49-F238E27FC236}">
                      <a16:creationId xmlns:a16="http://schemas.microsoft.com/office/drawing/2014/main" id="{F033FAD8-3F65-C8E8-BFD5-B3F9604CD264}"/>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22" name="Oval 2521">
                  <a:extLst>
                    <a:ext uri="{FF2B5EF4-FFF2-40B4-BE49-F238E27FC236}">
                      <a16:creationId xmlns:a16="http://schemas.microsoft.com/office/drawing/2014/main" id="{2C5440CB-99D4-50CE-A70E-3976CEA70EE4}"/>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7" name="Group 2506">
                <a:extLst>
                  <a:ext uri="{FF2B5EF4-FFF2-40B4-BE49-F238E27FC236}">
                    <a16:creationId xmlns:a16="http://schemas.microsoft.com/office/drawing/2014/main" id="{9C8C381A-31EC-EFA7-A720-4E4D56259F4C}"/>
                  </a:ext>
                </a:extLst>
              </p:cNvPr>
              <p:cNvGrpSpPr>
                <a:grpSpLocks/>
              </p:cNvGrpSpPr>
              <p:nvPr/>
            </p:nvGrpSpPr>
            <p:grpSpPr>
              <a:xfrm rot="10800000">
                <a:off x="6329134" y="1383226"/>
                <a:ext cx="780374" cy="190568"/>
                <a:chOff x="1679449" y="1908133"/>
                <a:chExt cx="954809" cy="233165"/>
              </a:xfrm>
              <a:solidFill>
                <a:srgbClr val="FFDED4"/>
              </a:solidFill>
            </p:grpSpPr>
            <p:sp>
              <p:nvSpPr>
                <p:cNvPr id="2519" name="Freeform: Shape 32">
                  <a:extLst>
                    <a:ext uri="{FF2B5EF4-FFF2-40B4-BE49-F238E27FC236}">
                      <a16:creationId xmlns:a16="http://schemas.microsoft.com/office/drawing/2014/main" id="{0483C649-4444-CA4B-6AEC-D0CF976226A4}"/>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20" name="Oval 2519">
                  <a:extLst>
                    <a:ext uri="{FF2B5EF4-FFF2-40B4-BE49-F238E27FC236}">
                      <a16:creationId xmlns:a16="http://schemas.microsoft.com/office/drawing/2014/main" id="{B71F9E2F-E5F5-6323-AF4B-07CF42828C27}"/>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8" name="Group 2507">
                <a:extLst>
                  <a:ext uri="{FF2B5EF4-FFF2-40B4-BE49-F238E27FC236}">
                    <a16:creationId xmlns:a16="http://schemas.microsoft.com/office/drawing/2014/main" id="{07402C85-1B49-6B89-B599-40EB4A9EE309}"/>
                  </a:ext>
                </a:extLst>
              </p:cNvPr>
              <p:cNvGrpSpPr>
                <a:grpSpLocks/>
              </p:cNvGrpSpPr>
              <p:nvPr/>
            </p:nvGrpSpPr>
            <p:grpSpPr>
              <a:xfrm rot="10800000">
                <a:off x="4809398" y="1373584"/>
                <a:ext cx="780374" cy="190568"/>
                <a:chOff x="1679449" y="1908133"/>
                <a:chExt cx="954809" cy="233165"/>
              </a:xfrm>
              <a:solidFill>
                <a:srgbClr val="FFDED4"/>
              </a:solidFill>
            </p:grpSpPr>
            <p:sp>
              <p:nvSpPr>
                <p:cNvPr id="2517" name="Freeform: Shape 30">
                  <a:extLst>
                    <a:ext uri="{FF2B5EF4-FFF2-40B4-BE49-F238E27FC236}">
                      <a16:creationId xmlns:a16="http://schemas.microsoft.com/office/drawing/2014/main" id="{ECFFB3DA-D279-8A71-19AB-D0DE8662FB5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18" name="Oval 2517">
                  <a:extLst>
                    <a:ext uri="{FF2B5EF4-FFF2-40B4-BE49-F238E27FC236}">
                      <a16:creationId xmlns:a16="http://schemas.microsoft.com/office/drawing/2014/main" id="{B4377E3F-BE6E-2137-9B18-0F1716763517}"/>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09" name="Group 2508">
                <a:extLst>
                  <a:ext uri="{FF2B5EF4-FFF2-40B4-BE49-F238E27FC236}">
                    <a16:creationId xmlns:a16="http://schemas.microsoft.com/office/drawing/2014/main" id="{3CBCF507-6C65-8DC1-B583-1A4E5BA97335}"/>
                  </a:ext>
                </a:extLst>
              </p:cNvPr>
              <p:cNvGrpSpPr>
                <a:grpSpLocks/>
              </p:cNvGrpSpPr>
              <p:nvPr/>
            </p:nvGrpSpPr>
            <p:grpSpPr>
              <a:xfrm rot="10800000">
                <a:off x="5569266" y="1368763"/>
                <a:ext cx="780374" cy="190568"/>
                <a:chOff x="1679449" y="1908133"/>
                <a:chExt cx="954809" cy="233165"/>
              </a:xfrm>
              <a:solidFill>
                <a:srgbClr val="FFDED4"/>
              </a:solidFill>
            </p:grpSpPr>
            <p:sp>
              <p:nvSpPr>
                <p:cNvPr id="2515" name="Freeform: Shape 28">
                  <a:extLst>
                    <a:ext uri="{FF2B5EF4-FFF2-40B4-BE49-F238E27FC236}">
                      <a16:creationId xmlns:a16="http://schemas.microsoft.com/office/drawing/2014/main" id="{BC98136F-09FB-857E-57F5-93DB1D896B3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16" name="Oval 2515">
                  <a:extLst>
                    <a:ext uri="{FF2B5EF4-FFF2-40B4-BE49-F238E27FC236}">
                      <a16:creationId xmlns:a16="http://schemas.microsoft.com/office/drawing/2014/main" id="{DB34529D-D018-7071-EDE7-D74BC21D7993}"/>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510" name="Group 2509">
                <a:extLst>
                  <a:ext uri="{FF2B5EF4-FFF2-40B4-BE49-F238E27FC236}">
                    <a16:creationId xmlns:a16="http://schemas.microsoft.com/office/drawing/2014/main" id="{9AD49FE6-1E1D-19CB-53DA-3A09966D68E5}"/>
                  </a:ext>
                </a:extLst>
              </p:cNvPr>
              <p:cNvGrpSpPr>
                <a:grpSpLocks/>
              </p:cNvGrpSpPr>
              <p:nvPr/>
            </p:nvGrpSpPr>
            <p:grpSpPr>
              <a:xfrm rot="10800000">
                <a:off x="250191" y="1380815"/>
                <a:ext cx="780374" cy="190568"/>
                <a:chOff x="1679449" y="1908133"/>
                <a:chExt cx="954809" cy="233165"/>
              </a:xfrm>
              <a:solidFill>
                <a:srgbClr val="FFDED4"/>
              </a:solidFill>
            </p:grpSpPr>
            <p:sp>
              <p:nvSpPr>
                <p:cNvPr id="2513" name="Freeform: Shape 26">
                  <a:extLst>
                    <a:ext uri="{FF2B5EF4-FFF2-40B4-BE49-F238E27FC236}">
                      <a16:creationId xmlns:a16="http://schemas.microsoft.com/office/drawing/2014/main" id="{24104703-760D-ACAD-B0CF-D39B351233B6}"/>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14" name="Oval 2513">
                  <a:extLst>
                    <a:ext uri="{FF2B5EF4-FFF2-40B4-BE49-F238E27FC236}">
                      <a16:creationId xmlns:a16="http://schemas.microsoft.com/office/drawing/2014/main" id="{A3CE5538-526E-D6E4-7915-DC6FD71BD97A}"/>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511" name="Freeform: Shape 222">
                <a:extLst>
                  <a:ext uri="{FF2B5EF4-FFF2-40B4-BE49-F238E27FC236}">
                    <a16:creationId xmlns:a16="http://schemas.microsoft.com/office/drawing/2014/main" id="{93E741E4-76EE-DB92-253E-2CB25D947925}"/>
                  </a:ext>
                </a:extLst>
              </p:cNvPr>
              <p:cNvSpPr>
                <a:spLocks/>
              </p:cNvSpPr>
              <p:nvPr/>
            </p:nvSpPr>
            <p:spPr>
              <a:xfrm rot="10793675">
                <a:off x="-160" y="1389694"/>
                <a:ext cx="249401" cy="172630"/>
              </a:xfrm>
              <a:custGeom>
                <a:avLst/>
                <a:gdLst>
                  <a:gd name="connsiteX0" fmla="*/ 332111 w 332534"/>
                  <a:gd name="connsiteY0" fmla="*/ 230173 h 230173"/>
                  <a:gd name="connsiteX1" fmla="*/ 303682 w 332534"/>
                  <a:gd name="connsiteY1" fmla="*/ 228305 h 230173"/>
                  <a:gd name="connsiteX2" fmla="*/ 1 w 332534"/>
                  <a:gd name="connsiteY2" fmla="*/ 136526 h 230173"/>
                  <a:gd name="connsiteX3" fmla="*/ 305878 w 332534"/>
                  <a:gd name="connsiteY3" fmla="*/ 3368 h 230173"/>
                  <a:gd name="connsiteX4" fmla="*/ 332534 w 332534"/>
                  <a:gd name="connsiteY4" fmla="*/ 0 h 230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34" h="230173">
                    <a:moveTo>
                      <a:pt x="332111" y="230173"/>
                    </a:moveTo>
                    <a:lnTo>
                      <a:pt x="303682" y="228305"/>
                    </a:lnTo>
                    <a:cubicBezTo>
                      <a:pt x="108603" y="211959"/>
                      <a:pt x="1609" y="180349"/>
                      <a:pt x="1" y="136526"/>
                    </a:cubicBezTo>
                    <a:cubicBezTo>
                      <a:pt x="-401" y="104765"/>
                      <a:pt x="112837" y="36074"/>
                      <a:pt x="305878" y="3368"/>
                    </a:cubicBezTo>
                    <a:lnTo>
                      <a:pt x="332534" y="0"/>
                    </a:ln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512" name="Freeform: Shape 224">
                <a:extLst>
                  <a:ext uri="{FF2B5EF4-FFF2-40B4-BE49-F238E27FC236}">
                    <a16:creationId xmlns:a16="http://schemas.microsoft.com/office/drawing/2014/main" id="{C3264949-FD1B-344B-2DB1-318411FB12FD}"/>
                  </a:ext>
                </a:extLst>
              </p:cNvPr>
              <p:cNvSpPr>
                <a:spLocks/>
              </p:cNvSpPr>
              <p:nvPr/>
            </p:nvSpPr>
            <p:spPr>
              <a:xfrm rot="21593675">
                <a:off x="-162" y="3931650"/>
                <a:ext cx="249237" cy="175374"/>
              </a:xfrm>
              <a:custGeom>
                <a:avLst/>
                <a:gdLst>
                  <a:gd name="connsiteX0" fmla="*/ 431 w 332316"/>
                  <a:gd name="connsiteY0" fmla="*/ 0 h 233832"/>
                  <a:gd name="connsiteX1" fmla="*/ 48526 w 332316"/>
                  <a:gd name="connsiteY1" fmla="*/ 5901 h 233832"/>
                  <a:gd name="connsiteX2" fmla="*/ 332306 w 332316"/>
                  <a:gd name="connsiteY2" fmla="*/ 136803 h 233832"/>
                  <a:gd name="connsiteX3" fmla="*/ 58390 w 332316"/>
                  <a:gd name="connsiteY3" fmla="*/ 229061 h 233832"/>
                  <a:gd name="connsiteX4" fmla="*/ 0 w 332316"/>
                  <a:gd name="connsiteY4" fmla="*/ 233832 h 233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16" h="233832">
                    <a:moveTo>
                      <a:pt x="431" y="0"/>
                    </a:moveTo>
                    <a:lnTo>
                      <a:pt x="48526" y="5901"/>
                    </a:lnTo>
                    <a:cubicBezTo>
                      <a:pt x="244208" y="38454"/>
                      <a:pt x="331904" y="105042"/>
                      <a:pt x="332306" y="136803"/>
                    </a:cubicBezTo>
                    <a:cubicBezTo>
                      <a:pt x="333646" y="186388"/>
                      <a:pt x="200657" y="214720"/>
                      <a:pt x="58390" y="229061"/>
                    </a:cubicBezTo>
                    <a:lnTo>
                      <a:pt x="0" y="233832"/>
                    </a:ln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35" name="Group 2334">
              <a:extLst>
                <a:ext uri="{FF2B5EF4-FFF2-40B4-BE49-F238E27FC236}">
                  <a16:creationId xmlns:a16="http://schemas.microsoft.com/office/drawing/2014/main" id="{6EE76E48-48B1-1B07-DFC7-FAED1CECFA77}"/>
                </a:ext>
              </a:extLst>
            </p:cNvPr>
            <p:cNvGrpSpPr/>
            <p:nvPr/>
          </p:nvGrpSpPr>
          <p:grpSpPr>
            <a:xfrm>
              <a:off x="1671027" y="3624594"/>
              <a:ext cx="2195866" cy="955055"/>
              <a:chOff x="1512124" y="1384356"/>
              <a:chExt cx="3499117" cy="1521882"/>
            </a:xfrm>
          </p:grpSpPr>
          <p:grpSp>
            <p:nvGrpSpPr>
              <p:cNvPr id="1762" name="Group 1761">
                <a:extLst>
                  <a:ext uri="{FF2B5EF4-FFF2-40B4-BE49-F238E27FC236}">
                    <a16:creationId xmlns:a16="http://schemas.microsoft.com/office/drawing/2014/main" id="{1BDA1AB7-8F1D-0963-407E-88496A284603}"/>
                  </a:ext>
                </a:extLst>
              </p:cNvPr>
              <p:cNvGrpSpPr/>
              <p:nvPr/>
            </p:nvGrpSpPr>
            <p:grpSpPr>
              <a:xfrm>
                <a:off x="1515525" y="1384356"/>
                <a:ext cx="3495716" cy="1521882"/>
                <a:chOff x="7732692" y="1290750"/>
                <a:chExt cx="3495716" cy="1521882"/>
              </a:xfrm>
            </p:grpSpPr>
            <p:grpSp>
              <p:nvGrpSpPr>
                <p:cNvPr id="1773" name="Group 1772">
                  <a:extLst>
                    <a:ext uri="{FF2B5EF4-FFF2-40B4-BE49-F238E27FC236}">
                      <a16:creationId xmlns:a16="http://schemas.microsoft.com/office/drawing/2014/main" id="{25CFA6EE-67CA-C163-7775-68092FAAE3C7}"/>
                    </a:ext>
                  </a:extLst>
                </p:cNvPr>
                <p:cNvGrpSpPr/>
                <p:nvPr/>
              </p:nvGrpSpPr>
              <p:grpSpPr>
                <a:xfrm>
                  <a:off x="8720849" y="1331502"/>
                  <a:ext cx="756000" cy="684000"/>
                  <a:chOff x="516213" y="5309913"/>
                  <a:chExt cx="1084047" cy="908963"/>
                </a:xfrm>
              </p:grpSpPr>
              <p:sp>
                <p:nvSpPr>
                  <p:cNvPr id="1838" name="Oval 1837">
                    <a:extLst>
                      <a:ext uri="{FF2B5EF4-FFF2-40B4-BE49-F238E27FC236}">
                        <a16:creationId xmlns:a16="http://schemas.microsoft.com/office/drawing/2014/main" id="{678B4093-8C30-E218-780B-85760C19790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39" name="Moon 1838">
                    <a:extLst>
                      <a:ext uri="{FF2B5EF4-FFF2-40B4-BE49-F238E27FC236}">
                        <a16:creationId xmlns:a16="http://schemas.microsoft.com/office/drawing/2014/main" id="{2A185738-F0AC-22AD-6D46-13D45A4D36C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4" name="Group 1773">
                  <a:extLst>
                    <a:ext uri="{FF2B5EF4-FFF2-40B4-BE49-F238E27FC236}">
                      <a16:creationId xmlns:a16="http://schemas.microsoft.com/office/drawing/2014/main" id="{5876EFB7-8395-6A81-913B-72BA6412CCE4}"/>
                    </a:ext>
                  </a:extLst>
                </p:cNvPr>
                <p:cNvGrpSpPr/>
                <p:nvPr/>
              </p:nvGrpSpPr>
              <p:grpSpPr>
                <a:xfrm>
                  <a:off x="8490882" y="1837296"/>
                  <a:ext cx="756000" cy="684000"/>
                  <a:chOff x="516213" y="5309913"/>
                  <a:chExt cx="1084047" cy="908963"/>
                </a:xfrm>
              </p:grpSpPr>
              <p:sp>
                <p:nvSpPr>
                  <p:cNvPr id="1835" name="Oval 1834">
                    <a:extLst>
                      <a:ext uri="{FF2B5EF4-FFF2-40B4-BE49-F238E27FC236}">
                        <a16:creationId xmlns:a16="http://schemas.microsoft.com/office/drawing/2014/main" id="{654642CE-94CB-8DCD-1504-D833F3DA4FE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36" name="Moon 1835">
                    <a:extLst>
                      <a:ext uri="{FF2B5EF4-FFF2-40B4-BE49-F238E27FC236}">
                        <a16:creationId xmlns:a16="http://schemas.microsoft.com/office/drawing/2014/main" id="{DC13F6B5-47A8-F076-A62E-852ED98F3145}"/>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5" name="Group 1774">
                  <a:extLst>
                    <a:ext uri="{FF2B5EF4-FFF2-40B4-BE49-F238E27FC236}">
                      <a16:creationId xmlns:a16="http://schemas.microsoft.com/office/drawing/2014/main" id="{9AE91A3D-4800-F76E-3970-6CD1C3D12160}"/>
                    </a:ext>
                  </a:extLst>
                </p:cNvPr>
                <p:cNvGrpSpPr/>
                <p:nvPr/>
              </p:nvGrpSpPr>
              <p:grpSpPr>
                <a:xfrm>
                  <a:off x="8803302" y="2087880"/>
                  <a:ext cx="756000" cy="684000"/>
                  <a:chOff x="516213" y="5309913"/>
                  <a:chExt cx="1084047" cy="908963"/>
                </a:xfrm>
              </p:grpSpPr>
              <p:sp>
                <p:nvSpPr>
                  <p:cNvPr id="1832" name="Oval 1831">
                    <a:extLst>
                      <a:ext uri="{FF2B5EF4-FFF2-40B4-BE49-F238E27FC236}">
                        <a16:creationId xmlns:a16="http://schemas.microsoft.com/office/drawing/2014/main" id="{48BF8662-F24F-5C64-26E6-072A527C7766}"/>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33" name="Moon 1832">
                    <a:extLst>
                      <a:ext uri="{FF2B5EF4-FFF2-40B4-BE49-F238E27FC236}">
                        <a16:creationId xmlns:a16="http://schemas.microsoft.com/office/drawing/2014/main" id="{5472A472-AD17-3462-6F5F-1F3586C331A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6" name="Group 1775">
                  <a:extLst>
                    <a:ext uri="{FF2B5EF4-FFF2-40B4-BE49-F238E27FC236}">
                      <a16:creationId xmlns:a16="http://schemas.microsoft.com/office/drawing/2014/main" id="{8B7E254F-E235-44CA-A745-C4D8306B4C43}"/>
                    </a:ext>
                  </a:extLst>
                </p:cNvPr>
                <p:cNvGrpSpPr/>
                <p:nvPr/>
              </p:nvGrpSpPr>
              <p:grpSpPr>
                <a:xfrm>
                  <a:off x="8864262" y="1444632"/>
                  <a:ext cx="756000" cy="684000"/>
                  <a:chOff x="516213" y="5309913"/>
                  <a:chExt cx="1084047" cy="908963"/>
                </a:xfrm>
              </p:grpSpPr>
              <p:sp>
                <p:nvSpPr>
                  <p:cNvPr id="1830" name="Oval 1829">
                    <a:extLst>
                      <a:ext uri="{FF2B5EF4-FFF2-40B4-BE49-F238E27FC236}">
                        <a16:creationId xmlns:a16="http://schemas.microsoft.com/office/drawing/2014/main" id="{3C8E2024-4DAA-7F76-DFCE-1D93D553C57E}"/>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31" name="Moon 1830">
                    <a:extLst>
                      <a:ext uri="{FF2B5EF4-FFF2-40B4-BE49-F238E27FC236}">
                        <a16:creationId xmlns:a16="http://schemas.microsoft.com/office/drawing/2014/main" id="{ABF0871C-724F-8255-D6A6-FFBA85FC2897}"/>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7" name="Group 1776">
                  <a:extLst>
                    <a:ext uri="{FF2B5EF4-FFF2-40B4-BE49-F238E27FC236}">
                      <a16:creationId xmlns:a16="http://schemas.microsoft.com/office/drawing/2014/main" id="{A0003617-B868-5FF4-1633-133093CB7BA7}"/>
                    </a:ext>
                  </a:extLst>
                </p:cNvPr>
                <p:cNvGrpSpPr/>
                <p:nvPr/>
              </p:nvGrpSpPr>
              <p:grpSpPr>
                <a:xfrm>
                  <a:off x="9101039" y="1786632"/>
                  <a:ext cx="756000" cy="684000"/>
                  <a:chOff x="516213" y="5309913"/>
                  <a:chExt cx="1084047" cy="908963"/>
                </a:xfrm>
              </p:grpSpPr>
              <p:sp>
                <p:nvSpPr>
                  <p:cNvPr id="1828" name="Oval 1827">
                    <a:extLst>
                      <a:ext uri="{FF2B5EF4-FFF2-40B4-BE49-F238E27FC236}">
                        <a16:creationId xmlns:a16="http://schemas.microsoft.com/office/drawing/2014/main" id="{74FE11F5-809D-29B1-CB7D-833DE5ACB085}"/>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29" name="Moon 1828">
                    <a:extLst>
                      <a:ext uri="{FF2B5EF4-FFF2-40B4-BE49-F238E27FC236}">
                        <a16:creationId xmlns:a16="http://schemas.microsoft.com/office/drawing/2014/main" id="{A03A72B6-07FF-8D72-23E4-4562B8C05AA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8" name="Group 1777">
                  <a:extLst>
                    <a:ext uri="{FF2B5EF4-FFF2-40B4-BE49-F238E27FC236}">
                      <a16:creationId xmlns:a16="http://schemas.microsoft.com/office/drawing/2014/main" id="{840908F2-7835-A329-C486-8330A3850FFF}"/>
                    </a:ext>
                  </a:extLst>
                </p:cNvPr>
                <p:cNvGrpSpPr/>
                <p:nvPr/>
              </p:nvGrpSpPr>
              <p:grpSpPr>
                <a:xfrm>
                  <a:off x="9479039" y="1444632"/>
                  <a:ext cx="756000" cy="684000"/>
                  <a:chOff x="516213" y="5309913"/>
                  <a:chExt cx="1084047" cy="908963"/>
                </a:xfrm>
              </p:grpSpPr>
              <p:sp>
                <p:nvSpPr>
                  <p:cNvPr id="1826" name="Oval 1825">
                    <a:extLst>
                      <a:ext uri="{FF2B5EF4-FFF2-40B4-BE49-F238E27FC236}">
                        <a16:creationId xmlns:a16="http://schemas.microsoft.com/office/drawing/2014/main" id="{97DAD837-DB5D-BEC0-3728-E80215B6E37F}"/>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27" name="Moon 1826">
                    <a:extLst>
                      <a:ext uri="{FF2B5EF4-FFF2-40B4-BE49-F238E27FC236}">
                        <a16:creationId xmlns:a16="http://schemas.microsoft.com/office/drawing/2014/main" id="{FB0AF67D-F03A-52A4-511E-C9DE98A210DD}"/>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9" name="Group 1778">
                  <a:extLst>
                    <a:ext uri="{FF2B5EF4-FFF2-40B4-BE49-F238E27FC236}">
                      <a16:creationId xmlns:a16="http://schemas.microsoft.com/office/drawing/2014/main" id="{1C16E08F-2E9F-4156-96F0-9BD8E2F24FE0}"/>
                    </a:ext>
                  </a:extLst>
                </p:cNvPr>
                <p:cNvGrpSpPr/>
                <p:nvPr/>
              </p:nvGrpSpPr>
              <p:grpSpPr>
                <a:xfrm>
                  <a:off x="8720849" y="1837296"/>
                  <a:ext cx="756000" cy="684000"/>
                  <a:chOff x="516213" y="5309913"/>
                  <a:chExt cx="1084047" cy="908963"/>
                </a:xfrm>
              </p:grpSpPr>
              <p:sp>
                <p:nvSpPr>
                  <p:cNvPr id="1824" name="Oval 1823">
                    <a:extLst>
                      <a:ext uri="{FF2B5EF4-FFF2-40B4-BE49-F238E27FC236}">
                        <a16:creationId xmlns:a16="http://schemas.microsoft.com/office/drawing/2014/main" id="{C2627C9E-6C3D-20C0-DEFD-E63F69A0A43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25" name="Moon 1824">
                    <a:extLst>
                      <a:ext uri="{FF2B5EF4-FFF2-40B4-BE49-F238E27FC236}">
                        <a16:creationId xmlns:a16="http://schemas.microsoft.com/office/drawing/2014/main" id="{0A81D7FD-F836-6275-103D-BE4682EC434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0" name="Group 1779">
                  <a:extLst>
                    <a:ext uri="{FF2B5EF4-FFF2-40B4-BE49-F238E27FC236}">
                      <a16:creationId xmlns:a16="http://schemas.microsoft.com/office/drawing/2014/main" id="{86E00561-2DAD-BB74-FC13-EBA57553245C}"/>
                    </a:ext>
                  </a:extLst>
                </p:cNvPr>
                <p:cNvGrpSpPr/>
                <p:nvPr/>
              </p:nvGrpSpPr>
              <p:grpSpPr>
                <a:xfrm>
                  <a:off x="8875692" y="2051529"/>
                  <a:ext cx="756000" cy="684000"/>
                  <a:chOff x="516213" y="5309913"/>
                  <a:chExt cx="1084047" cy="908963"/>
                </a:xfrm>
              </p:grpSpPr>
              <p:sp>
                <p:nvSpPr>
                  <p:cNvPr id="1822" name="Oval 1821">
                    <a:extLst>
                      <a:ext uri="{FF2B5EF4-FFF2-40B4-BE49-F238E27FC236}">
                        <a16:creationId xmlns:a16="http://schemas.microsoft.com/office/drawing/2014/main" id="{D6D2265F-68EA-C6C9-E1C0-327F7551B01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23" name="Moon 1822">
                    <a:extLst>
                      <a:ext uri="{FF2B5EF4-FFF2-40B4-BE49-F238E27FC236}">
                        <a16:creationId xmlns:a16="http://schemas.microsoft.com/office/drawing/2014/main" id="{DD4036F1-3DDB-9EA1-35E1-38DC84C01C65}"/>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1" name="Group 1780">
                  <a:extLst>
                    <a:ext uri="{FF2B5EF4-FFF2-40B4-BE49-F238E27FC236}">
                      <a16:creationId xmlns:a16="http://schemas.microsoft.com/office/drawing/2014/main" id="{3D334C32-DB0D-8CD7-44DA-664E91C4531B}"/>
                    </a:ext>
                  </a:extLst>
                </p:cNvPr>
                <p:cNvGrpSpPr/>
                <p:nvPr/>
              </p:nvGrpSpPr>
              <p:grpSpPr>
                <a:xfrm>
                  <a:off x="9490469" y="2051529"/>
                  <a:ext cx="756000" cy="684000"/>
                  <a:chOff x="516213" y="5309913"/>
                  <a:chExt cx="1084047" cy="908963"/>
                </a:xfrm>
              </p:grpSpPr>
              <p:sp>
                <p:nvSpPr>
                  <p:cNvPr id="1820" name="Oval 1819">
                    <a:extLst>
                      <a:ext uri="{FF2B5EF4-FFF2-40B4-BE49-F238E27FC236}">
                        <a16:creationId xmlns:a16="http://schemas.microsoft.com/office/drawing/2014/main" id="{0EA81BBC-4C56-B3D5-17A1-A993E533BE8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21" name="Moon 1820">
                    <a:extLst>
                      <a:ext uri="{FF2B5EF4-FFF2-40B4-BE49-F238E27FC236}">
                        <a16:creationId xmlns:a16="http://schemas.microsoft.com/office/drawing/2014/main" id="{ADC613B0-12D0-982E-0244-2A3FBA74943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2" name="Group 1781">
                  <a:extLst>
                    <a:ext uri="{FF2B5EF4-FFF2-40B4-BE49-F238E27FC236}">
                      <a16:creationId xmlns:a16="http://schemas.microsoft.com/office/drawing/2014/main" id="{4AC8583D-E0E1-B28E-E08E-BF84E072F032}"/>
                    </a:ext>
                  </a:extLst>
                </p:cNvPr>
                <p:cNvGrpSpPr/>
                <p:nvPr/>
              </p:nvGrpSpPr>
              <p:grpSpPr>
                <a:xfrm>
                  <a:off x="9589082" y="2128632"/>
                  <a:ext cx="756000" cy="684000"/>
                  <a:chOff x="516213" y="5309913"/>
                  <a:chExt cx="1084047" cy="908963"/>
                </a:xfrm>
              </p:grpSpPr>
              <p:sp>
                <p:nvSpPr>
                  <p:cNvPr id="1818" name="Oval 1817">
                    <a:extLst>
                      <a:ext uri="{FF2B5EF4-FFF2-40B4-BE49-F238E27FC236}">
                        <a16:creationId xmlns:a16="http://schemas.microsoft.com/office/drawing/2014/main" id="{E51E00E2-4320-840E-16C5-D4951E5BCA2F}"/>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19" name="Moon 1818">
                    <a:extLst>
                      <a:ext uri="{FF2B5EF4-FFF2-40B4-BE49-F238E27FC236}">
                        <a16:creationId xmlns:a16="http://schemas.microsoft.com/office/drawing/2014/main" id="{4804F458-C00C-41F3-DF1C-206CCEC86831}"/>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3" name="Group 1782">
                  <a:extLst>
                    <a:ext uri="{FF2B5EF4-FFF2-40B4-BE49-F238E27FC236}">
                      <a16:creationId xmlns:a16="http://schemas.microsoft.com/office/drawing/2014/main" id="{16FCB3A7-B6DB-5C0B-401D-3574EC3C6C01}"/>
                    </a:ext>
                  </a:extLst>
                </p:cNvPr>
                <p:cNvGrpSpPr/>
                <p:nvPr/>
              </p:nvGrpSpPr>
              <p:grpSpPr>
                <a:xfrm>
                  <a:off x="10203859" y="2128632"/>
                  <a:ext cx="756000" cy="684000"/>
                  <a:chOff x="516213" y="5309913"/>
                  <a:chExt cx="1084047" cy="908963"/>
                </a:xfrm>
              </p:grpSpPr>
              <p:sp>
                <p:nvSpPr>
                  <p:cNvPr id="1816" name="Oval 1815">
                    <a:extLst>
                      <a:ext uri="{FF2B5EF4-FFF2-40B4-BE49-F238E27FC236}">
                        <a16:creationId xmlns:a16="http://schemas.microsoft.com/office/drawing/2014/main" id="{C89CDDAD-75F6-2595-E573-88EED05D47BB}"/>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17" name="Moon 1816">
                    <a:extLst>
                      <a:ext uri="{FF2B5EF4-FFF2-40B4-BE49-F238E27FC236}">
                        <a16:creationId xmlns:a16="http://schemas.microsoft.com/office/drawing/2014/main" id="{A73A2730-BED9-C063-9033-EE491BC363F5}"/>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4" name="Group 1783">
                  <a:extLst>
                    <a:ext uri="{FF2B5EF4-FFF2-40B4-BE49-F238E27FC236}">
                      <a16:creationId xmlns:a16="http://schemas.microsoft.com/office/drawing/2014/main" id="{84D8E0AA-EC9D-FD23-CA1A-240054F70C9A}"/>
                    </a:ext>
                  </a:extLst>
                </p:cNvPr>
                <p:cNvGrpSpPr/>
                <p:nvPr/>
              </p:nvGrpSpPr>
              <p:grpSpPr>
                <a:xfrm>
                  <a:off x="9484251" y="1683414"/>
                  <a:ext cx="756000" cy="684000"/>
                  <a:chOff x="516213" y="5309913"/>
                  <a:chExt cx="1084047" cy="908963"/>
                </a:xfrm>
              </p:grpSpPr>
              <p:sp>
                <p:nvSpPr>
                  <p:cNvPr id="1814" name="Oval 1813">
                    <a:extLst>
                      <a:ext uri="{FF2B5EF4-FFF2-40B4-BE49-F238E27FC236}">
                        <a16:creationId xmlns:a16="http://schemas.microsoft.com/office/drawing/2014/main" id="{BE2CF879-6F06-1A6A-37ED-8B65796C426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15" name="Moon 1814">
                    <a:extLst>
                      <a:ext uri="{FF2B5EF4-FFF2-40B4-BE49-F238E27FC236}">
                        <a16:creationId xmlns:a16="http://schemas.microsoft.com/office/drawing/2014/main" id="{F7791379-E4C6-F32E-32ED-8FB253F039C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5" name="Group 1784">
                  <a:extLst>
                    <a:ext uri="{FF2B5EF4-FFF2-40B4-BE49-F238E27FC236}">
                      <a16:creationId xmlns:a16="http://schemas.microsoft.com/office/drawing/2014/main" id="{E6764F16-215C-4F19-B9F0-F15F338757ED}"/>
                    </a:ext>
                  </a:extLst>
                </p:cNvPr>
                <p:cNvGrpSpPr/>
                <p:nvPr/>
              </p:nvGrpSpPr>
              <p:grpSpPr>
                <a:xfrm>
                  <a:off x="9796671" y="1933998"/>
                  <a:ext cx="756000" cy="684000"/>
                  <a:chOff x="516213" y="5309913"/>
                  <a:chExt cx="1084047" cy="908963"/>
                </a:xfrm>
              </p:grpSpPr>
              <p:sp>
                <p:nvSpPr>
                  <p:cNvPr id="1812" name="Oval 1811">
                    <a:extLst>
                      <a:ext uri="{FF2B5EF4-FFF2-40B4-BE49-F238E27FC236}">
                        <a16:creationId xmlns:a16="http://schemas.microsoft.com/office/drawing/2014/main" id="{853098A6-28A7-5ACE-A8CC-3B90529AB1A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13" name="Moon 1812">
                    <a:extLst>
                      <a:ext uri="{FF2B5EF4-FFF2-40B4-BE49-F238E27FC236}">
                        <a16:creationId xmlns:a16="http://schemas.microsoft.com/office/drawing/2014/main" id="{21A75191-311D-AD30-CF0F-6805DFE51226}"/>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6" name="Group 1785">
                  <a:extLst>
                    <a:ext uri="{FF2B5EF4-FFF2-40B4-BE49-F238E27FC236}">
                      <a16:creationId xmlns:a16="http://schemas.microsoft.com/office/drawing/2014/main" id="{A88B1F44-BD1D-A3A2-9CB0-AA711AB13B7A}"/>
                    </a:ext>
                  </a:extLst>
                </p:cNvPr>
                <p:cNvGrpSpPr/>
                <p:nvPr/>
              </p:nvGrpSpPr>
              <p:grpSpPr>
                <a:xfrm>
                  <a:off x="9857631" y="1290750"/>
                  <a:ext cx="756000" cy="684000"/>
                  <a:chOff x="516213" y="5309913"/>
                  <a:chExt cx="1084047" cy="908963"/>
                </a:xfrm>
              </p:grpSpPr>
              <p:sp>
                <p:nvSpPr>
                  <p:cNvPr id="1810" name="Oval 1809">
                    <a:extLst>
                      <a:ext uri="{FF2B5EF4-FFF2-40B4-BE49-F238E27FC236}">
                        <a16:creationId xmlns:a16="http://schemas.microsoft.com/office/drawing/2014/main" id="{3305E05C-498E-6BAD-A85E-5E988A659B93}"/>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11" name="Moon 1810">
                    <a:extLst>
                      <a:ext uri="{FF2B5EF4-FFF2-40B4-BE49-F238E27FC236}">
                        <a16:creationId xmlns:a16="http://schemas.microsoft.com/office/drawing/2014/main" id="{B0B76119-08ED-7DE9-4724-8740E0911CC2}"/>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7" name="Group 1786">
                  <a:extLst>
                    <a:ext uri="{FF2B5EF4-FFF2-40B4-BE49-F238E27FC236}">
                      <a16:creationId xmlns:a16="http://schemas.microsoft.com/office/drawing/2014/main" id="{378CF1BE-2A21-51D3-9542-A7078F095EC2}"/>
                    </a:ext>
                  </a:extLst>
                </p:cNvPr>
                <p:cNvGrpSpPr/>
                <p:nvPr/>
              </p:nvGrpSpPr>
              <p:grpSpPr>
                <a:xfrm>
                  <a:off x="10094408" y="1632750"/>
                  <a:ext cx="756000" cy="684000"/>
                  <a:chOff x="516213" y="5309913"/>
                  <a:chExt cx="1084047" cy="908963"/>
                </a:xfrm>
              </p:grpSpPr>
              <p:sp>
                <p:nvSpPr>
                  <p:cNvPr id="1808" name="Oval 1807">
                    <a:extLst>
                      <a:ext uri="{FF2B5EF4-FFF2-40B4-BE49-F238E27FC236}">
                        <a16:creationId xmlns:a16="http://schemas.microsoft.com/office/drawing/2014/main" id="{02DB6361-FB54-589C-7870-28AF09961804}"/>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09" name="Moon 1808">
                    <a:extLst>
                      <a:ext uri="{FF2B5EF4-FFF2-40B4-BE49-F238E27FC236}">
                        <a16:creationId xmlns:a16="http://schemas.microsoft.com/office/drawing/2014/main" id="{41972C1E-7226-3601-A063-71099362021D}"/>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8" name="Group 1787">
                  <a:extLst>
                    <a:ext uri="{FF2B5EF4-FFF2-40B4-BE49-F238E27FC236}">
                      <a16:creationId xmlns:a16="http://schemas.microsoft.com/office/drawing/2014/main" id="{83226E2B-C689-B8CE-9DAA-6EB32832B03E}"/>
                    </a:ext>
                  </a:extLst>
                </p:cNvPr>
                <p:cNvGrpSpPr/>
                <p:nvPr/>
              </p:nvGrpSpPr>
              <p:grpSpPr>
                <a:xfrm>
                  <a:off x="10472408" y="1290750"/>
                  <a:ext cx="756000" cy="684000"/>
                  <a:chOff x="516213" y="5309913"/>
                  <a:chExt cx="1084047" cy="908963"/>
                </a:xfrm>
              </p:grpSpPr>
              <p:sp>
                <p:nvSpPr>
                  <p:cNvPr id="1806" name="Oval 1805">
                    <a:extLst>
                      <a:ext uri="{FF2B5EF4-FFF2-40B4-BE49-F238E27FC236}">
                        <a16:creationId xmlns:a16="http://schemas.microsoft.com/office/drawing/2014/main" id="{228DB1CE-7FEE-6423-1934-AB4AB932D6F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07" name="Moon 1806">
                    <a:extLst>
                      <a:ext uri="{FF2B5EF4-FFF2-40B4-BE49-F238E27FC236}">
                        <a16:creationId xmlns:a16="http://schemas.microsoft.com/office/drawing/2014/main" id="{D62459AA-6ACC-08D8-1CC4-A1BC37EB2937}"/>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89" name="Group 1788">
                  <a:extLst>
                    <a:ext uri="{FF2B5EF4-FFF2-40B4-BE49-F238E27FC236}">
                      <a16:creationId xmlns:a16="http://schemas.microsoft.com/office/drawing/2014/main" id="{F7905403-F7DA-D5F8-4F21-63E53CF577C9}"/>
                    </a:ext>
                  </a:extLst>
                </p:cNvPr>
                <p:cNvGrpSpPr/>
                <p:nvPr/>
              </p:nvGrpSpPr>
              <p:grpSpPr>
                <a:xfrm>
                  <a:off x="7732692" y="1724166"/>
                  <a:ext cx="756000" cy="684000"/>
                  <a:chOff x="516213" y="5309913"/>
                  <a:chExt cx="1084047" cy="908963"/>
                </a:xfrm>
              </p:grpSpPr>
              <p:sp>
                <p:nvSpPr>
                  <p:cNvPr id="1804" name="Oval 1803">
                    <a:extLst>
                      <a:ext uri="{FF2B5EF4-FFF2-40B4-BE49-F238E27FC236}">
                        <a16:creationId xmlns:a16="http://schemas.microsoft.com/office/drawing/2014/main" id="{E05D311F-A173-77E2-CFF8-40592C931BE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05" name="Moon 1804">
                    <a:extLst>
                      <a:ext uri="{FF2B5EF4-FFF2-40B4-BE49-F238E27FC236}">
                        <a16:creationId xmlns:a16="http://schemas.microsoft.com/office/drawing/2014/main" id="{5DDB81AF-9C0B-91B9-9510-8412D242D477}"/>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90" name="Group 1789">
                  <a:extLst>
                    <a:ext uri="{FF2B5EF4-FFF2-40B4-BE49-F238E27FC236}">
                      <a16:creationId xmlns:a16="http://schemas.microsoft.com/office/drawing/2014/main" id="{759A6E8C-C3F1-E529-20C2-03AE40A0E165}"/>
                    </a:ext>
                  </a:extLst>
                </p:cNvPr>
                <p:cNvGrpSpPr/>
                <p:nvPr/>
              </p:nvGrpSpPr>
              <p:grpSpPr>
                <a:xfrm>
                  <a:off x="8045112" y="1974750"/>
                  <a:ext cx="756000" cy="684000"/>
                  <a:chOff x="516213" y="5309913"/>
                  <a:chExt cx="1084047" cy="908963"/>
                </a:xfrm>
              </p:grpSpPr>
              <p:sp>
                <p:nvSpPr>
                  <p:cNvPr id="1802" name="Oval 1801">
                    <a:extLst>
                      <a:ext uri="{FF2B5EF4-FFF2-40B4-BE49-F238E27FC236}">
                        <a16:creationId xmlns:a16="http://schemas.microsoft.com/office/drawing/2014/main" id="{A684C7B0-479D-BA81-DA3E-6445AFA38705}"/>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03" name="Moon 1802">
                    <a:extLst>
                      <a:ext uri="{FF2B5EF4-FFF2-40B4-BE49-F238E27FC236}">
                        <a16:creationId xmlns:a16="http://schemas.microsoft.com/office/drawing/2014/main" id="{84796374-7218-926B-0AB0-7761B133768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91" name="Group 1790">
                  <a:extLst>
                    <a:ext uri="{FF2B5EF4-FFF2-40B4-BE49-F238E27FC236}">
                      <a16:creationId xmlns:a16="http://schemas.microsoft.com/office/drawing/2014/main" id="{61C89E39-C859-10AE-A832-66BEDEC9930C}"/>
                    </a:ext>
                  </a:extLst>
                </p:cNvPr>
                <p:cNvGrpSpPr/>
                <p:nvPr/>
              </p:nvGrpSpPr>
              <p:grpSpPr>
                <a:xfrm>
                  <a:off x="8245710" y="1409830"/>
                  <a:ext cx="756000" cy="684000"/>
                  <a:chOff x="716444" y="5414002"/>
                  <a:chExt cx="1084047" cy="908963"/>
                </a:xfrm>
              </p:grpSpPr>
              <p:sp>
                <p:nvSpPr>
                  <p:cNvPr id="1800" name="Oval 1799">
                    <a:extLst>
                      <a:ext uri="{FF2B5EF4-FFF2-40B4-BE49-F238E27FC236}">
                        <a16:creationId xmlns:a16="http://schemas.microsoft.com/office/drawing/2014/main" id="{34365FF9-AAD8-89C6-64DB-78721F887429}"/>
                      </a:ext>
                    </a:extLst>
                  </p:cNvPr>
                  <p:cNvSpPr/>
                  <p:nvPr/>
                </p:nvSpPr>
                <p:spPr>
                  <a:xfrm>
                    <a:off x="716444" y="5414002"/>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801" name="Moon 1800">
                    <a:extLst>
                      <a:ext uri="{FF2B5EF4-FFF2-40B4-BE49-F238E27FC236}">
                        <a16:creationId xmlns:a16="http://schemas.microsoft.com/office/drawing/2014/main" id="{A4903110-7469-743B-0BB1-09BA47144D9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93" name="Group 1792">
                  <a:extLst>
                    <a:ext uri="{FF2B5EF4-FFF2-40B4-BE49-F238E27FC236}">
                      <a16:creationId xmlns:a16="http://schemas.microsoft.com/office/drawing/2014/main" id="{DFBDCF81-51E9-43CC-EF94-CF3C3D47ED74}"/>
                    </a:ext>
                  </a:extLst>
                </p:cNvPr>
                <p:cNvGrpSpPr/>
                <p:nvPr/>
              </p:nvGrpSpPr>
              <p:grpSpPr>
                <a:xfrm>
                  <a:off x="8342849" y="1673502"/>
                  <a:ext cx="756000" cy="684000"/>
                  <a:chOff x="516213" y="5309913"/>
                  <a:chExt cx="1084047" cy="908963"/>
                </a:xfrm>
              </p:grpSpPr>
              <p:sp>
                <p:nvSpPr>
                  <p:cNvPr id="1798" name="Oval 1797">
                    <a:extLst>
                      <a:ext uri="{FF2B5EF4-FFF2-40B4-BE49-F238E27FC236}">
                        <a16:creationId xmlns:a16="http://schemas.microsoft.com/office/drawing/2014/main" id="{B483E243-F6C9-B07D-8B4E-A49AD4A68EB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99" name="Moon 1798">
                    <a:extLst>
                      <a:ext uri="{FF2B5EF4-FFF2-40B4-BE49-F238E27FC236}">
                        <a16:creationId xmlns:a16="http://schemas.microsoft.com/office/drawing/2014/main" id="{0B44639B-C2A0-D7A2-645D-AA2C43E24655}"/>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1794" name="Oval 1793">
                  <a:extLst>
                    <a:ext uri="{FF2B5EF4-FFF2-40B4-BE49-F238E27FC236}">
                      <a16:creationId xmlns:a16="http://schemas.microsoft.com/office/drawing/2014/main" id="{1C33E081-E30E-BCE0-7458-65BD92889C43}"/>
                    </a:ext>
                  </a:extLst>
                </p:cNvPr>
                <p:cNvSpPr/>
                <p:nvPr/>
              </p:nvSpPr>
              <p:spPr>
                <a:xfrm>
                  <a:off x="7892722" y="2038117"/>
                  <a:ext cx="756000" cy="684000"/>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1795" name="Group 1794">
                  <a:extLst>
                    <a:ext uri="{FF2B5EF4-FFF2-40B4-BE49-F238E27FC236}">
                      <a16:creationId xmlns:a16="http://schemas.microsoft.com/office/drawing/2014/main" id="{AB0516BF-E73A-D347-93EB-EFECE562FE84}"/>
                    </a:ext>
                  </a:extLst>
                </p:cNvPr>
                <p:cNvGrpSpPr/>
                <p:nvPr/>
              </p:nvGrpSpPr>
              <p:grpSpPr>
                <a:xfrm>
                  <a:off x="8106072" y="1837296"/>
                  <a:ext cx="756000" cy="684000"/>
                  <a:chOff x="516213" y="5309913"/>
                  <a:chExt cx="1084047" cy="908963"/>
                </a:xfrm>
              </p:grpSpPr>
              <p:sp>
                <p:nvSpPr>
                  <p:cNvPr id="1796" name="Oval 1795">
                    <a:extLst>
                      <a:ext uri="{FF2B5EF4-FFF2-40B4-BE49-F238E27FC236}">
                        <a16:creationId xmlns:a16="http://schemas.microsoft.com/office/drawing/2014/main" id="{2317B379-C77D-7AA1-CBF4-1641F0A8C1DC}"/>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97" name="Moon 1796">
                    <a:extLst>
                      <a:ext uri="{FF2B5EF4-FFF2-40B4-BE49-F238E27FC236}">
                        <a16:creationId xmlns:a16="http://schemas.microsoft.com/office/drawing/2014/main" id="{0A737FBB-BA41-9B22-2FA1-F3BDB5867891}"/>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sp>
            <p:nvSpPr>
              <p:cNvPr id="1763" name="Freeform: Shape 2426">
                <a:extLst>
                  <a:ext uri="{FF2B5EF4-FFF2-40B4-BE49-F238E27FC236}">
                    <a16:creationId xmlns:a16="http://schemas.microsoft.com/office/drawing/2014/main" id="{968416FE-F75F-32A9-F425-1F4B30C385EF}"/>
                  </a:ext>
                </a:extLst>
              </p:cNvPr>
              <p:cNvSpPr/>
              <p:nvPr/>
            </p:nvSpPr>
            <p:spPr>
              <a:xfrm>
                <a:off x="3107684" y="1552621"/>
                <a:ext cx="1657326" cy="1192355"/>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4" name="Freeform: Shape 2427">
                <a:extLst>
                  <a:ext uri="{FF2B5EF4-FFF2-40B4-BE49-F238E27FC236}">
                    <a16:creationId xmlns:a16="http://schemas.microsoft.com/office/drawing/2014/main" id="{9A2AFCFC-FE3C-06D5-05FE-B8AC22906A3C}"/>
                  </a:ext>
                </a:extLst>
              </p:cNvPr>
              <p:cNvSpPr/>
              <p:nvPr/>
            </p:nvSpPr>
            <p:spPr>
              <a:xfrm rot="16611790">
                <a:off x="2306210" y="1126163"/>
                <a:ext cx="738925" cy="2327098"/>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5" name="Freeform: Shape 2428">
                <a:extLst>
                  <a:ext uri="{FF2B5EF4-FFF2-40B4-BE49-F238E27FC236}">
                    <a16:creationId xmlns:a16="http://schemas.microsoft.com/office/drawing/2014/main" id="{017A1E59-73CD-1E0E-EA05-E72503630242}"/>
                  </a:ext>
                </a:extLst>
              </p:cNvPr>
              <p:cNvSpPr/>
              <p:nvPr/>
            </p:nvSpPr>
            <p:spPr>
              <a:xfrm>
                <a:off x="2787520" y="1682829"/>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6" name="Freeform: Shape 2429">
                <a:extLst>
                  <a:ext uri="{FF2B5EF4-FFF2-40B4-BE49-F238E27FC236}">
                    <a16:creationId xmlns:a16="http://schemas.microsoft.com/office/drawing/2014/main" id="{6FE3F781-BF27-48E8-FED5-B0E9D0978569}"/>
                  </a:ext>
                </a:extLst>
              </p:cNvPr>
              <p:cNvSpPr/>
              <p:nvPr/>
            </p:nvSpPr>
            <p:spPr>
              <a:xfrm>
                <a:off x="2551698" y="1610563"/>
                <a:ext cx="1740333" cy="1203192"/>
              </a:xfrm>
              <a:custGeom>
                <a:avLst/>
                <a:gdLst>
                  <a:gd name="connsiteX0" fmla="*/ 12343 w 1599843"/>
                  <a:gd name="connsiteY0" fmla="*/ 0 h 1579034"/>
                  <a:gd name="connsiteX1" fmla="*/ 75843 w 1599843"/>
                  <a:gd name="connsiteY1" fmla="*/ 491067 h 1579034"/>
                  <a:gd name="connsiteX2" fmla="*/ 588076 w 1599843"/>
                  <a:gd name="connsiteY2" fmla="*/ 706967 h 1579034"/>
                  <a:gd name="connsiteX3" fmla="*/ 837843 w 1599843"/>
                  <a:gd name="connsiteY3" fmla="*/ 1045634 h 1579034"/>
                  <a:gd name="connsiteX4" fmla="*/ 1413576 w 1599843"/>
                  <a:gd name="connsiteY4" fmla="*/ 1295400 h 1579034"/>
                  <a:gd name="connsiteX5" fmla="*/ 1599843 w 1599843"/>
                  <a:gd name="connsiteY5" fmla="*/ 1579034 h 1579034"/>
                  <a:gd name="connsiteX6" fmla="*/ 1599843 w 1599843"/>
                  <a:gd name="connsiteY6" fmla="*/ 1579034 h 1579034"/>
                  <a:gd name="connsiteX7" fmla="*/ 1599843 w 1599843"/>
                  <a:gd name="connsiteY7" fmla="*/ 1579034 h 15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9843" h="1579034">
                    <a:moveTo>
                      <a:pt x="12343" y="0"/>
                    </a:moveTo>
                    <a:cubicBezTo>
                      <a:pt x="-3885" y="186619"/>
                      <a:pt x="-20112" y="373239"/>
                      <a:pt x="75843" y="491067"/>
                    </a:cubicBezTo>
                    <a:cubicBezTo>
                      <a:pt x="171798" y="608895"/>
                      <a:pt x="461076" y="614539"/>
                      <a:pt x="588076" y="706967"/>
                    </a:cubicBezTo>
                    <a:cubicBezTo>
                      <a:pt x="715076" y="799395"/>
                      <a:pt x="700260" y="947562"/>
                      <a:pt x="837843" y="1045634"/>
                    </a:cubicBezTo>
                    <a:cubicBezTo>
                      <a:pt x="975426" y="1143706"/>
                      <a:pt x="1286576" y="1206500"/>
                      <a:pt x="1413576" y="1295400"/>
                    </a:cubicBezTo>
                    <a:cubicBezTo>
                      <a:pt x="1540576" y="1384300"/>
                      <a:pt x="1599843" y="1579034"/>
                      <a:pt x="1599843" y="1579034"/>
                    </a:cubicBezTo>
                    <a:lnTo>
                      <a:pt x="1599843" y="1579034"/>
                    </a:lnTo>
                    <a:lnTo>
                      <a:pt x="1599843" y="1579034"/>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7" name="Freeform: Shape 2430">
                <a:extLst>
                  <a:ext uri="{FF2B5EF4-FFF2-40B4-BE49-F238E27FC236}">
                    <a16:creationId xmlns:a16="http://schemas.microsoft.com/office/drawing/2014/main" id="{D65D5B80-3D43-9612-DF61-F96C6CED509C}"/>
                  </a:ext>
                </a:extLst>
              </p:cNvPr>
              <p:cNvSpPr/>
              <p:nvPr/>
            </p:nvSpPr>
            <p:spPr>
              <a:xfrm>
                <a:off x="3800584" y="1805841"/>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8" name="Freeform: Shape 1407">
                <a:extLst>
                  <a:ext uri="{FF2B5EF4-FFF2-40B4-BE49-F238E27FC236}">
                    <a16:creationId xmlns:a16="http://schemas.microsoft.com/office/drawing/2014/main" id="{2575E760-E49F-1CB1-DD0F-53AC88941878}"/>
                  </a:ext>
                </a:extLst>
              </p:cNvPr>
              <p:cNvSpPr/>
              <p:nvPr/>
            </p:nvSpPr>
            <p:spPr>
              <a:xfrm>
                <a:off x="2814219" y="1483562"/>
                <a:ext cx="1158092" cy="1281651"/>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69" name="Freeform: Shape 1408">
                <a:extLst>
                  <a:ext uri="{FF2B5EF4-FFF2-40B4-BE49-F238E27FC236}">
                    <a16:creationId xmlns:a16="http://schemas.microsoft.com/office/drawing/2014/main" id="{D1C179C0-D5C4-FF5D-C6F3-9DAFCF1F8EB1}"/>
                  </a:ext>
                </a:extLst>
              </p:cNvPr>
              <p:cNvSpPr/>
              <p:nvPr/>
            </p:nvSpPr>
            <p:spPr>
              <a:xfrm>
                <a:off x="1833817" y="1645071"/>
                <a:ext cx="549841" cy="1074610"/>
              </a:xfrm>
              <a:custGeom>
                <a:avLst/>
                <a:gdLst>
                  <a:gd name="connsiteX0" fmla="*/ 575734 w 776352"/>
                  <a:gd name="connsiteY0" fmla="*/ 0 h 1371600"/>
                  <a:gd name="connsiteX1" fmla="*/ 766234 w 776352"/>
                  <a:gd name="connsiteY1" fmla="*/ 296333 h 1371600"/>
                  <a:gd name="connsiteX2" fmla="*/ 300567 w 776352"/>
                  <a:gd name="connsiteY2" fmla="*/ 584200 h 1371600"/>
                  <a:gd name="connsiteX3" fmla="*/ 292100 w 776352"/>
                  <a:gd name="connsiteY3" fmla="*/ 715433 h 1371600"/>
                  <a:gd name="connsiteX4" fmla="*/ 55034 w 776352"/>
                  <a:gd name="connsiteY4" fmla="*/ 905933 h 1371600"/>
                  <a:gd name="connsiteX5" fmla="*/ 0 w 776352"/>
                  <a:gd name="connsiteY5"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352" h="1371600">
                    <a:moveTo>
                      <a:pt x="575734" y="0"/>
                    </a:moveTo>
                    <a:cubicBezTo>
                      <a:pt x="693914" y="99483"/>
                      <a:pt x="812095" y="198966"/>
                      <a:pt x="766234" y="296333"/>
                    </a:cubicBezTo>
                    <a:cubicBezTo>
                      <a:pt x="720373" y="393700"/>
                      <a:pt x="379589" y="514350"/>
                      <a:pt x="300567" y="584200"/>
                    </a:cubicBezTo>
                    <a:cubicBezTo>
                      <a:pt x="221545" y="654050"/>
                      <a:pt x="333022" y="661811"/>
                      <a:pt x="292100" y="715433"/>
                    </a:cubicBezTo>
                    <a:cubicBezTo>
                      <a:pt x="251178" y="769055"/>
                      <a:pt x="103717" y="796572"/>
                      <a:pt x="55034" y="905933"/>
                    </a:cubicBezTo>
                    <a:cubicBezTo>
                      <a:pt x="6351" y="1015294"/>
                      <a:pt x="3175" y="1193447"/>
                      <a:pt x="0" y="13716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70" name="Freeform: Shape 1409">
                <a:extLst>
                  <a:ext uri="{FF2B5EF4-FFF2-40B4-BE49-F238E27FC236}">
                    <a16:creationId xmlns:a16="http://schemas.microsoft.com/office/drawing/2014/main" id="{198BB020-25BC-8761-8767-CBE7600DBF19}"/>
                  </a:ext>
                </a:extLst>
              </p:cNvPr>
              <p:cNvSpPr/>
              <p:nvPr/>
            </p:nvSpPr>
            <p:spPr>
              <a:xfrm>
                <a:off x="1984901" y="2088484"/>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71" name="Freeform: Shape 1410">
                <a:extLst>
                  <a:ext uri="{FF2B5EF4-FFF2-40B4-BE49-F238E27FC236}">
                    <a16:creationId xmlns:a16="http://schemas.microsoft.com/office/drawing/2014/main" id="{1268D9B0-59AB-BEE9-891B-F2D7F5BDE32F}"/>
                  </a:ext>
                </a:extLst>
              </p:cNvPr>
              <p:cNvSpPr/>
              <p:nvPr/>
            </p:nvSpPr>
            <p:spPr>
              <a:xfrm>
                <a:off x="3491141" y="1644383"/>
                <a:ext cx="1011766" cy="1206546"/>
              </a:xfrm>
              <a:custGeom>
                <a:avLst/>
                <a:gdLst>
                  <a:gd name="connsiteX0" fmla="*/ 0 w 1011766"/>
                  <a:gd name="connsiteY0" fmla="*/ 46 h 1206546"/>
                  <a:gd name="connsiteX1" fmla="*/ 508000 w 1011766"/>
                  <a:gd name="connsiteY1" fmla="*/ 80479 h 1206546"/>
                  <a:gd name="connsiteX2" fmla="*/ 579966 w 1011766"/>
                  <a:gd name="connsiteY2" fmla="*/ 486879 h 1206546"/>
                  <a:gd name="connsiteX3" fmla="*/ 825500 w 1011766"/>
                  <a:gd name="connsiteY3" fmla="*/ 635046 h 1206546"/>
                  <a:gd name="connsiteX4" fmla="*/ 1011766 w 1011766"/>
                  <a:gd name="connsiteY4" fmla="*/ 1206546 h 1206546"/>
                  <a:gd name="connsiteX5" fmla="*/ 1011766 w 1011766"/>
                  <a:gd name="connsiteY5" fmla="*/ 1206546 h 120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1766" h="1206546">
                    <a:moveTo>
                      <a:pt x="0" y="46"/>
                    </a:moveTo>
                    <a:cubicBezTo>
                      <a:pt x="205669" y="-307"/>
                      <a:pt x="411339" y="-660"/>
                      <a:pt x="508000" y="80479"/>
                    </a:cubicBezTo>
                    <a:cubicBezTo>
                      <a:pt x="604661" y="161618"/>
                      <a:pt x="527049" y="394451"/>
                      <a:pt x="579966" y="486879"/>
                    </a:cubicBezTo>
                    <a:cubicBezTo>
                      <a:pt x="632883" y="579307"/>
                      <a:pt x="753533" y="515102"/>
                      <a:pt x="825500" y="635046"/>
                    </a:cubicBezTo>
                    <a:cubicBezTo>
                      <a:pt x="897467" y="754990"/>
                      <a:pt x="1011766" y="1206546"/>
                      <a:pt x="1011766" y="1206546"/>
                    </a:cubicBezTo>
                    <a:lnTo>
                      <a:pt x="1011766" y="1206546"/>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72" name="Freeform: Shape 1411">
                <a:extLst>
                  <a:ext uri="{FF2B5EF4-FFF2-40B4-BE49-F238E27FC236}">
                    <a16:creationId xmlns:a16="http://schemas.microsoft.com/office/drawing/2014/main" id="{87FA1085-1406-C420-5D8A-92D028F51115}"/>
                  </a:ext>
                </a:extLst>
              </p:cNvPr>
              <p:cNvSpPr/>
              <p:nvPr/>
            </p:nvSpPr>
            <p:spPr>
              <a:xfrm>
                <a:off x="1706372" y="2398590"/>
                <a:ext cx="1168301" cy="197808"/>
              </a:xfrm>
              <a:custGeom>
                <a:avLst/>
                <a:gdLst>
                  <a:gd name="connsiteX0" fmla="*/ 0 w 1083733"/>
                  <a:gd name="connsiteY0" fmla="*/ 117001 h 358301"/>
                  <a:gd name="connsiteX1" fmla="*/ 342900 w 1083733"/>
                  <a:gd name="connsiteY1" fmla="*/ 2701 h 358301"/>
                  <a:gd name="connsiteX2" fmla="*/ 592667 w 1083733"/>
                  <a:gd name="connsiteY2" fmla="*/ 218601 h 358301"/>
                  <a:gd name="connsiteX3" fmla="*/ 1083733 w 1083733"/>
                  <a:gd name="connsiteY3" fmla="*/ 358301 h 358301"/>
                </a:gdLst>
                <a:ahLst/>
                <a:cxnLst>
                  <a:cxn ang="0">
                    <a:pos x="connsiteX0" y="connsiteY0"/>
                  </a:cxn>
                  <a:cxn ang="0">
                    <a:pos x="connsiteX1" y="connsiteY1"/>
                  </a:cxn>
                  <a:cxn ang="0">
                    <a:pos x="connsiteX2" y="connsiteY2"/>
                  </a:cxn>
                  <a:cxn ang="0">
                    <a:pos x="connsiteX3" y="connsiteY3"/>
                  </a:cxn>
                </a:cxnLst>
                <a:rect l="l" t="t" r="r" b="b"/>
                <a:pathLst>
                  <a:path w="1083733" h="358301">
                    <a:moveTo>
                      <a:pt x="0" y="117001"/>
                    </a:moveTo>
                    <a:cubicBezTo>
                      <a:pt x="122061" y="51384"/>
                      <a:pt x="244122" y="-14232"/>
                      <a:pt x="342900" y="2701"/>
                    </a:cubicBezTo>
                    <a:cubicBezTo>
                      <a:pt x="441678" y="19634"/>
                      <a:pt x="469195" y="159334"/>
                      <a:pt x="592667" y="218601"/>
                    </a:cubicBezTo>
                    <a:cubicBezTo>
                      <a:pt x="716139" y="277868"/>
                      <a:pt x="899936" y="318084"/>
                      <a:pt x="1083733" y="358301"/>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36" name="Arc 2335">
              <a:extLst>
                <a:ext uri="{FF2B5EF4-FFF2-40B4-BE49-F238E27FC236}">
                  <a16:creationId xmlns:a16="http://schemas.microsoft.com/office/drawing/2014/main" id="{EEC99C92-F56B-66B6-102E-EE2D94630C46}"/>
                </a:ext>
              </a:extLst>
            </p:cNvPr>
            <p:cNvSpPr/>
            <p:nvPr/>
          </p:nvSpPr>
          <p:spPr>
            <a:xfrm flipH="1" flipV="1">
              <a:off x="726916" y="2791807"/>
              <a:ext cx="1589660" cy="1623684"/>
            </a:xfrm>
            <a:prstGeom prst="arc">
              <a:avLst>
                <a:gd name="adj1" fmla="val 205496"/>
                <a:gd name="adj2" fmla="val 10213551"/>
              </a:avLst>
            </a:prstGeom>
            <a:noFill/>
            <a:ln w="317500" cap="flat" cmpd="sng" algn="ctr">
              <a:solidFill>
                <a:srgbClr val="ED653B"/>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337" name="Isosceles Triangle 1696">
              <a:extLst>
                <a:ext uri="{FF2B5EF4-FFF2-40B4-BE49-F238E27FC236}">
                  <a16:creationId xmlns:a16="http://schemas.microsoft.com/office/drawing/2014/main" id="{AAD431C1-3433-6021-0C5D-900233E33A96}"/>
                </a:ext>
              </a:extLst>
            </p:cNvPr>
            <p:cNvSpPr/>
            <p:nvPr/>
          </p:nvSpPr>
          <p:spPr>
            <a:xfrm rot="10800000">
              <a:off x="2044051" y="3385050"/>
              <a:ext cx="485852" cy="275442"/>
            </a:xfrm>
            <a:prstGeom prst="triangle">
              <a:avLst/>
            </a:prstGeom>
            <a:solidFill>
              <a:srgbClr val="ED653B"/>
            </a:solidFill>
            <a:ln w="25400" cap="flat" cmpd="sng" algn="ctr">
              <a:solidFill>
                <a:srgbClr val="ED653B"/>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338" name="Rounded Rectangle 20">
              <a:extLst>
                <a:ext uri="{FF2B5EF4-FFF2-40B4-BE49-F238E27FC236}">
                  <a16:creationId xmlns:a16="http://schemas.microsoft.com/office/drawing/2014/main" id="{9F70B238-BAC1-6B43-E070-8CB4C8CC4999}"/>
                </a:ext>
              </a:extLst>
            </p:cNvPr>
            <p:cNvSpPr/>
            <p:nvPr/>
          </p:nvSpPr>
          <p:spPr>
            <a:xfrm>
              <a:off x="314325" y="3435980"/>
              <a:ext cx="652886" cy="207873"/>
            </a:xfrm>
            <a:prstGeom prst="roundRect">
              <a:avLst/>
            </a:prstGeom>
            <a:solidFill>
              <a:srgbClr val="443247"/>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FXa</a:t>
              </a:r>
              <a:endPar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endParaRPr>
            </a:p>
          </p:txBody>
        </p:sp>
        <p:sp>
          <p:nvSpPr>
            <p:cNvPr id="2339" name="TextBox 2338">
              <a:extLst>
                <a:ext uri="{FF2B5EF4-FFF2-40B4-BE49-F238E27FC236}">
                  <a16:creationId xmlns:a16="http://schemas.microsoft.com/office/drawing/2014/main" id="{5D854FB9-62B1-F714-15D0-CC6DEC9F3372}"/>
                </a:ext>
              </a:extLst>
            </p:cNvPr>
            <p:cNvSpPr txBox="1"/>
            <p:nvPr/>
          </p:nvSpPr>
          <p:spPr>
            <a:xfrm>
              <a:off x="563295" y="2571248"/>
              <a:ext cx="1893391" cy="1647000"/>
            </a:xfrm>
            <a:prstGeom prst="ellipse">
              <a:avLst/>
            </a:prstGeom>
            <a:noFill/>
          </p:spPr>
          <p:txBody>
            <a:bodyPr wrap="square" rtlCol="0">
              <a:prstTxWarp prst="textArchUp">
                <a:avLst>
                  <a:gd name="adj" fmla="val 9424129"/>
                </a:avLst>
              </a:prstTxWarp>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panose="020B0604020202020204" pitchFamily="34" charset="0"/>
                  <a:ea typeface="Helvetica Neue Light" panose="02000403000000020004" pitchFamily="2" charset="0"/>
                  <a:cs typeface="Arial" panose="020B0604020202020204" pitchFamily="34" charset="0"/>
                </a:rPr>
                <a:t> Common Pathway</a:t>
              </a:r>
            </a:p>
          </p:txBody>
        </p:sp>
        <p:sp>
          <p:nvSpPr>
            <p:cNvPr id="2340" name="Arc 2339">
              <a:extLst>
                <a:ext uri="{FF2B5EF4-FFF2-40B4-BE49-F238E27FC236}">
                  <a16:creationId xmlns:a16="http://schemas.microsoft.com/office/drawing/2014/main" id="{71729CA1-522E-1C9A-2684-B87836510E7C}"/>
                </a:ext>
              </a:extLst>
            </p:cNvPr>
            <p:cNvSpPr/>
            <p:nvPr/>
          </p:nvSpPr>
          <p:spPr>
            <a:xfrm rot="10800000" flipV="1">
              <a:off x="441794" y="2430642"/>
              <a:ext cx="2143687" cy="1815754"/>
            </a:xfrm>
            <a:prstGeom prst="arc">
              <a:avLst>
                <a:gd name="adj1" fmla="val 11538951"/>
                <a:gd name="adj2" fmla="val 237529"/>
              </a:avLst>
            </a:prstGeom>
            <a:noFill/>
            <a:ln w="38100" cap="flat" cmpd="sng" algn="ctr">
              <a:solidFill>
                <a:srgbClr val="443247"/>
              </a:solidFill>
              <a:prstDash val="sysDot"/>
              <a:headEnd type="none" w="med" len="med"/>
              <a:tailEnd type="triangle" w="lg" len="lg"/>
            </a:ln>
            <a:effectLst/>
          </p:spPr>
          <p:txBody>
            <a:bodyPr rtlCol="0" anchor="ctr"/>
            <a:lstStyle/>
            <a:p>
              <a:pPr marL="0" marR="0" lvl="0" indent="0" algn="ctr" defTabSz="68566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341" name="Rounded Rectangle 20">
              <a:extLst>
                <a:ext uri="{FF2B5EF4-FFF2-40B4-BE49-F238E27FC236}">
                  <a16:creationId xmlns:a16="http://schemas.microsoft.com/office/drawing/2014/main" id="{DE98FF9A-F28A-5662-3175-8D9F4C833C73}"/>
                </a:ext>
              </a:extLst>
            </p:cNvPr>
            <p:cNvSpPr/>
            <p:nvPr/>
          </p:nvSpPr>
          <p:spPr>
            <a:xfrm>
              <a:off x="1228132" y="2342226"/>
              <a:ext cx="571010" cy="207908"/>
            </a:xfrm>
            <a:prstGeom prst="roundRect">
              <a:avLst/>
            </a:prstGeom>
            <a:solidFill>
              <a:srgbClr val="443247"/>
            </a:solidFill>
            <a:ln w="25400" cap="flat" cmpd="sng" algn="ctr">
              <a:noFill/>
              <a:prstDash val="solid"/>
            </a:ln>
            <a:effectLst/>
          </p:spPr>
          <p:txBody>
            <a:bodyPr rtlCol="0" anchor="ctr"/>
            <a:lstStyle/>
            <a:p>
              <a:pPr marL="0" marR="0" lvl="0" indent="0" algn="ctr" defTabSz="685664"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2342" name="Arc 2341">
              <a:extLst>
                <a:ext uri="{FF2B5EF4-FFF2-40B4-BE49-F238E27FC236}">
                  <a16:creationId xmlns:a16="http://schemas.microsoft.com/office/drawing/2014/main" id="{7740C61E-F032-0187-7059-6991B16689B3}"/>
                </a:ext>
              </a:extLst>
            </p:cNvPr>
            <p:cNvSpPr/>
            <p:nvPr/>
          </p:nvSpPr>
          <p:spPr>
            <a:xfrm flipH="1" flipV="1">
              <a:off x="2616950" y="2676845"/>
              <a:ext cx="1072304" cy="1022882"/>
            </a:xfrm>
            <a:prstGeom prst="arc">
              <a:avLst>
                <a:gd name="adj1" fmla="val 822881"/>
                <a:gd name="adj2" fmla="val 14899798"/>
              </a:avLst>
            </a:prstGeom>
            <a:noFill/>
            <a:ln w="38100" cap="flat" cmpd="sng" algn="ctr">
              <a:solidFill>
                <a:srgbClr val="4E95D9"/>
              </a:solidFill>
              <a:prstDash val="solid"/>
              <a:headEnd type="none" w="med" len="med"/>
              <a:tailEnd type="triangle" w="lg" len="lg"/>
            </a:ln>
            <a:effectLst/>
          </p:spPr>
          <p:txBody>
            <a:bodyPr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343" name="Group 2342">
              <a:extLst>
                <a:ext uri="{FF2B5EF4-FFF2-40B4-BE49-F238E27FC236}">
                  <a16:creationId xmlns:a16="http://schemas.microsoft.com/office/drawing/2014/main" id="{F7632695-523D-FDB3-5667-9FAE70B1F343}"/>
                </a:ext>
              </a:extLst>
            </p:cNvPr>
            <p:cNvGrpSpPr/>
            <p:nvPr/>
          </p:nvGrpSpPr>
          <p:grpSpPr>
            <a:xfrm rot="5400000" flipH="1">
              <a:off x="694104" y="3459170"/>
              <a:ext cx="1079492" cy="918000"/>
              <a:chOff x="3917063" y="3383541"/>
              <a:chExt cx="1439323" cy="1224000"/>
            </a:xfrm>
          </p:grpSpPr>
          <p:sp>
            <p:nvSpPr>
              <p:cNvPr id="1760" name="Arc 1759">
                <a:extLst>
                  <a:ext uri="{FF2B5EF4-FFF2-40B4-BE49-F238E27FC236}">
                    <a16:creationId xmlns:a16="http://schemas.microsoft.com/office/drawing/2014/main" id="{A6BE8AB1-DCEF-D52B-2349-C694A3FED666}"/>
                  </a:ext>
                </a:extLst>
              </p:cNvPr>
              <p:cNvSpPr/>
              <p:nvPr/>
            </p:nvSpPr>
            <p:spPr>
              <a:xfrm>
                <a:off x="3917063" y="3383541"/>
                <a:ext cx="1224000" cy="1224000"/>
              </a:xfrm>
              <a:prstGeom prst="arc">
                <a:avLst>
                  <a:gd name="adj1" fmla="val 16157878"/>
                  <a:gd name="adj2" fmla="val 0"/>
                </a:avLst>
              </a:prstGeom>
              <a:noFill/>
              <a:ln w="193675" cap="flat" cmpd="sng" algn="ctr">
                <a:solidFill>
                  <a:srgbClr val="44324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mn-cs"/>
                </a:endParaRPr>
              </a:p>
            </p:txBody>
          </p:sp>
          <p:sp>
            <p:nvSpPr>
              <p:cNvPr id="1761" name="Isosceles Triangle 1710">
                <a:extLst>
                  <a:ext uri="{FF2B5EF4-FFF2-40B4-BE49-F238E27FC236}">
                    <a16:creationId xmlns:a16="http://schemas.microsoft.com/office/drawing/2014/main" id="{21198083-738B-86EB-520C-1B18E3F4C712}"/>
                  </a:ext>
                </a:extLst>
              </p:cNvPr>
              <p:cNvSpPr/>
              <p:nvPr/>
            </p:nvSpPr>
            <p:spPr>
              <a:xfrm rot="10800000">
                <a:off x="4925740" y="3934980"/>
                <a:ext cx="430646" cy="367256"/>
              </a:xfrm>
              <a:prstGeom prst="triangle">
                <a:avLst/>
              </a:prstGeom>
              <a:solidFill>
                <a:srgbClr val="443247"/>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44" name="Rounded Rectangle 20">
              <a:extLst>
                <a:ext uri="{FF2B5EF4-FFF2-40B4-BE49-F238E27FC236}">
                  <a16:creationId xmlns:a16="http://schemas.microsoft.com/office/drawing/2014/main" id="{9A41FAB4-1D2A-A291-B459-8C4B833D52A4}"/>
                </a:ext>
              </a:extLst>
            </p:cNvPr>
            <p:cNvSpPr/>
            <p:nvPr/>
          </p:nvSpPr>
          <p:spPr>
            <a:xfrm>
              <a:off x="2092186" y="3076183"/>
              <a:ext cx="972000" cy="207873"/>
            </a:xfrm>
            <a:prstGeom prst="roundRect">
              <a:avLst/>
            </a:prstGeom>
            <a:solidFill>
              <a:srgbClr val="443247"/>
            </a:solidFill>
            <a:ln w="25400" cap="flat" cmpd="sng" algn="ctr">
              <a:noFill/>
              <a:prstDash val="solid"/>
            </a:ln>
            <a:effectLst/>
          </p:spPr>
          <p:txBody>
            <a:bodyPr lIns="0" r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Thrombin (</a:t>
              </a:r>
              <a:r>
                <a:rPr kumimoji="0" lang="en-US" sz="1050" b="1" i="0"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IIa</a:t>
              </a:r>
              <a:r>
                <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a:t>
              </a:r>
            </a:p>
          </p:txBody>
        </p:sp>
        <p:sp>
          <p:nvSpPr>
            <p:cNvPr id="2345" name="TextBox 2344">
              <a:extLst>
                <a:ext uri="{FF2B5EF4-FFF2-40B4-BE49-F238E27FC236}">
                  <a16:creationId xmlns:a16="http://schemas.microsoft.com/office/drawing/2014/main" id="{A79CBFCE-1E63-AE5D-6336-0025357EAF33}"/>
                </a:ext>
              </a:extLst>
            </p:cNvPr>
            <p:cNvSpPr txBox="1"/>
            <p:nvPr/>
          </p:nvSpPr>
          <p:spPr>
            <a:xfrm>
              <a:off x="116262" y="1717004"/>
              <a:ext cx="1518595" cy="369332"/>
            </a:xfrm>
            <a:prstGeom prst="rect">
              <a:avLst/>
            </a:prstGeom>
            <a:noFill/>
          </p:spPr>
          <p:txBody>
            <a:bodyPr wrap="square"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a:ln>
                    <a:noFill/>
                  </a:ln>
                  <a:solidFill>
                    <a:srgbClr val="ED653B">
                      <a:lumMod val="75000"/>
                    </a:srgbClr>
                  </a:solidFill>
                  <a:effectLst/>
                  <a:uLnTx/>
                  <a:uFillTx/>
                  <a:latin typeface="Arial" panose="020B0604020202020204" pitchFamily="34" charset="0"/>
                  <a:cs typeface="Arial" panose="020B0604020202020204" pitchFamily="34" charset="0"/>
                </a:rPr>
                <a:t>Hemostasis</a:t>
              </a:r>
            </a:p>
          </p:txBody>
        </p:sp>
        <p:sp>
          <p:nvSpPr>
            <p:cNvPr id="2346" name="Rounded Rectangle 20">
              <a:extLst>
                <a:ext uri="{FF2B5EF4-FFF2-40B4-BE49-F238E27FC236}">
                  <a16:creationId xmlns:a16="http://schemas.microsoft.com/office/drawing/2014/main" id="{9DBCB3AF-3BDE-05E1-3DB8-6D17849D0B71}"/>
                </a:ext>
              </a:extLst>
            </p:cNvPr>
            <p:cNvSpPr/>
            <p:nvPr/>
          </p:nvSpPr>
          <p:spPr>
            <a:xfrm>
              <a:off x="3160100" y="3222115"/>
              <a:ext cx="1350000" cy="277646"/>
            </a:xfrm>
            <a:prstGeom prst="roundRect">
              <a:avLst>
                <a:gd name="adj" fmla="val 21907"/>
              </a:avLst>
            </a:prstGeom>
            <a:solidFill>
              <a:srgbClr val="4E95D9"/>
            </a:solidFill>
            <a:ln w="25400" cap="flat" cmpd="sng" algn="ctr">
              <a:noFill/>
              <a:prstDash val="solid"/>
            </a:ln>
            <a:effectLst/>
          </p:spPr>
          <p:txBody>
            <a:bodyPr wrap="none"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r>
                <a:rPr kumimoji="0" lang="en-US" sz="1050" b="1" i="0" u="none" strike="noStrike" kern="0" cap="none" spc="-23"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Platelet aggregation</a:t>
              </a:r>
            </a:p>
          </p:txBody>
        </p:sp>
        <p:sp>
          <p:nvSpPr>
            <p:cNvPr id="2347" name="TextBox 2346">
              <a:extLst>
                <a:ext uri="{FF2B5EF4-FFF2-40B4-BE49-F238E27FC236}">
                  <a16:creationId xmlns:a16="http://schemas.microsoft.com/office/drawing/2014/main" id="{7600977F-CC4C-12B9-E7C2-1DB8A765297C}"/>
                </a:ext>
              </a:extLst>
            </p:cNvPr>
            <p:cNvSpPr txBox="1"/>
            <p:nvPr/>
          </p:nvSpPr>
          <p:spPr>
            <a:xfrm>
              <a:off x="7439691" y="3516920"/>
              <a:ext cx="1643930" cy="369332"/>
            </a:xfrm>
            <a:prstGeom prst="rect">
              <a:avLst/>
            </a:prstGeom>
            <a:noFill/>
          </p:spPr>
          <p:txBody>
            <a:bodyPr wrap="square"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a:ln>
                    <a:noFill/>
                  </a:ln>
                  <a:solidFill>
                    <a:srgbClr val="ED653B">
                      <a:lumMod val="75000"/>
                    </a:srgbClr>
                  </a:solidFill>
                  <a:effectLst/>
                  <a:uLnTx/>
                  <a:uFillTx/>
                  <a:latin typeface="Arial" panose="020B0604020202020204" pitchFamily="34" charset="0"/>
                  <a:cs typeface="Arial" panose="020B0604020202020204" pitchFamily="34" charset="0"/>
                </a:rPr>
                <a:t>Thrombosis</a:t>
              </a:r>
            </a:p>
          </p:txBody>
        </p:sp>
        <p:grpSp>
          <p:nvGrpSpPr>
            <p:cNvPr id="2348" name="Group 2347">
              <a:extLst>
                <a:ext uri="{FF2B5EF4-FFF2-40B4-BE49-F238E27FC236}">
                  <a16:creationId xmlns:a16="http://schemas.microsoft.com/office/drawing/2014/main" id="{41FB6552-44E5-708C-DCBE-B1EE52A90A1B}"/>
                </a:ext>
              </a:extLst>
            </p:cNvPr>
            <p:cNvGrpSpPr/>
            <p:nvPr/>
          </p:nvGrpSpPr>
          <p:grpSpPr>
            <a:xfrm>
              <a:off x="4400699" y="1302410"/>
              <a:ext cx="4312560" cy="2190934"/>
              <a:chOff x="5867597" y="1736543"/>
              <a:chExt cx="5750079" cy="2921246"/>
            </a:xfrm>
          </p:grpSpPr>
          <p:grpSp>
            <p:nvGrpSpPr>
              <p:cNvPr id="2378" name="Group 2377">
                <a:extLst>
                  <a:ext uri="{FF2B5EF4-FFF2-40B4-BE49-F238E27FC236}">
                    <a16:creationId xmlns:a16="http://schemas.microsoft.com/office/drawing/2014/main" id="{E2A2480D-F39B-F73D-363C-48885C503275}"/>
                  </a:ext>
                </a:extLst>
              </p:cNvPr>
              <p:cNvGrpSpPr/>
              <p:nvPr/>
            </p:nvGrpSpPr>
            <p:grpSpPr>
              <a:xfrm>
                <a:off x="8410641" y="1750850"/>
                <a:ext cx="3163493" cy="718980"/>
                <a:chOff x="8080440" y="1750850"/>
                <a:chExt cx="3163493" cy="718980"/>
              </a:xfrm>
            </p:grpSpPr>
            <p:sp>
              <p:nvSpPr>
                <p:cNvPr id="1748" name="Freeform: Shape 2114">
                  <a:extLst>
                    <a:ext uri="{FF2B5EF4-FFF2-40B4-BE49-F238E27FC236}">
                      <a16:creationId xmlns:a16="http://schemas.microsoft.com/office/drawing/2014/main" id="{0ED94117-FF0C-2F5A-513C-278E91103878}"/>
                    </a:ext>
                  </a:extLst>
                </p:cNvPr>
                <p:cNvSpPr/>
                <p:nvPr/>
              </p:nvSpPr>
              <p:spPr>
                <a:xfrm>
                  <a:off x="8136466" y="1750850"/>
                  <a:ext cx="3060700" cy="718980"/>
                </a:xfrm>
                <a:custGeom>
                  <a:avLst/>
                  <a:gdLst>
                    <a:gd name="connsiteX0" fmla="*/ 1530350 w 3060700"/>
                    <a:gd name="connsiteY0" fmla="*/ 0 h 718980"/>
                    <a:gd name="connsiteX1" fmla="*/ 3060700 w 3060700"/>
                    <a:gd name="connsiteY1" fmla="*/ 164816 h 718980"/>
                    <a:gd name="connsiteX2" fmla="*/ 2799340 w 3060700"/>
                    <a:gd name="connsiteY2" fmla="*/ 256966 h 718980"/>
                    <a:gd name="connsiteX3" fmla="*/ 2690264 w 3060700"/>
                    <a:gd name="connsiteY3" fmla="*/ 271204 h 718980"/>
                    <a:gd name="connsiteX4" fmla="*/ 2738500 w 3060700"/>
                    <a:gd name="connsiteY4" fmla="*/ 316966 h 718980"/>
                    <a:gd name="connsiteX5" fmla="*/ 2761582 w 3060700"/>
                    <a:gd name="connsiteY5" fmla="*/ 384396 h 718980"/>
                    <a:gd name="connsiteX6" fmla="*/ 1625455 w 3060700"/>
                    <a:gd name="connsiteY6" fmla="*/ 718980 h 718980"/>
                    <a:gd name="connsiteX7" fmla="*/ 489328 w 3060700"/>
                    <a:gd name="connsiteY7" fmla="*/ 384396 h 718980"/>
                    <a:gd name="connsiteX8" fmla="*/ 512410 w 3060700"/>
                    <a:gd name="connsiteY8" fmla="*/ 316966 h 718980"/>
                    <a:gd name="connsiteX9" fmla="*/ 541231 w 3060700"/>
                    <a:gd name="connsiteY9" fmla="*/ 289623 h 718980"/>
                    <a:gd name="connsiteX10" fmla="*/ 448229 w 3060700"/>
                    <a:gd name="connsiteY10" fmla="*/ 281358 h 718980"/>
                    <a:gd name="connsiteX11" fmla="*/ 0 w 3060700"/>
                    <a:gd name="connsiteY11" fmla="*/ 164816 h 718980"/>
                    <a:gd name="connsiteX12" fmla="*/ 1530350 w 3060700"/>
                    <a:gd name="connsiteY12" fmla="*/ 0 h 71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0700" h="718980">
                      <a:moveTo>
                        <a:pt x="1530350" y="0"/>
                      </a:moveTo>
                      <a:cubicBezTo>
                        <a:pt x="2375539" y="0"/>
                        <a:pt x="3060700" y="73791"/>
                        <a:pt x="3060700" y="164816"/>
                      </a:cubicBezTo>
                      <a:cubicBezTo>
                        <a:pt x="3060700" y="198950"/>
                        <a:pt x="2964349" y="230661"/>
                        <a:pt x="2799340" y="256966"/>
                      </a:cubicBezTo>
                      <a:lnTo>
                        <a:pt x="2690264" y="271204"/>
                      </a:lnTo>
                      <a:lnTo>
                        <a:pt x="2738500" y="316966"/>
                      </a:lnTo>
                      <a:cubicBezTo>
                        <a:pt x="2753634" y="338746"/>
                        <a:pt x="2761582" y="361298"/>
                        <a:pt x="2761582" y="384396"/>
                      </a:cubicBezTo>
                      <a:cubicBezTo>
                        <a:pt x="2761582" y="569182"/>
                        <a:pt x="2252921" y="718980"/>
                        <a:pt x="1625455" y="718980"/>
                      </a:cubicBezTo>
                      <a:cubicBezTo>
                        <a:pt x="997989" y="718980"/>
                        <a:pt x="489328" y="569182"/>
                        <a:pt x="489328" y="384396"/>
                      </a:cubicBezTo>
                      <a:cubicBezTo>
                        <a:pt x="489328" y="361298"/>
                        <a:pt x="497276" y="338746"/>
                        <a:pt x="512410" y="316966"/>
                      </a:cubicBezTo>
                      <a:lnTo>
                        <a:pt x="541231" y="289623"/>
                      </a:lnTo>
                      <a:lnTo>
                        <a:pt x="448229" y="281358"/>
                      </a:lnTo>
                      <a:cubicBezTo>
                        <a:pt x="171290" y="251533"/>
                        <a:pt x="0" y="210329"/>
                        <a:pt x="0" y="164816"/>
                      </a:cubicBezTo>
                      <a:cubicBezTo>
                        <a:pt x="0" y="73791"/>
                        <a:pt x="685161" y="0"/>
                        <a:pt x="1530350" y="0"/>
                      </a:cubicBezTo>
                      <a:close/>
                    </a:path>
                  </a:pathLst>
                </a:custGeom>
                <a:solidFill>
                  <a:srgbClr val="FFECC7"/>
                </a:soli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1749" name="Group 1748">
                  <a:extLst>
                    <a:ext uri="{FF2B5EF4-FFF2-40B4-BE49-F238E27FC236}">
                      <a16:creationId xmlns:a16="http://schemas.microsoft.com/office/drawing/2014/main" id="{604106A3-D2B4-A823-2548-3E71782A29F3}"/>
                    </a:ext>
                  </a:extLst>
                </p:cNvPr>
                <p:cNvGrpSpPr/>
                <p:nvPr/>
              </p:nvGrpSpPr>
              <p:grpSpPr>
                <a:xfrm rot="1565658">
                  <a:off x="8080440" y="2016933"/>
                  <a:ext cx="1040499" cy="254091"/>
                  <a:chOff x="1688795" y="1909069"/>
                  <a:chExt cx="954809" cy="233165"/>
                </a:xfrm>
                <a:solidFill>
                  <a:srgbClr val="FFDED4"/>
                </a:solidFill>
              </p:grpSpPr>
              <p:sp>
                <p:nvSpPr>
                  <p:cNvPr id="1757" name="Freeform: Shape 135">
                    <a:extLst>
                      <a:ext uri="{FF2B5EF4-FFF2-40B4-BE49-F238E27FC236}">
                        <a16:creationId xmlns:a16="http://schemas.microsoft.com/office/drawing/2014/main" id="{8DC88B34-40C9-BE8F-D09E-8FEEAD08A416}"/>
                      </a:ext>
                    </a:extLst>
                  </p:cNvPr>
                  <p:cNvSpPr/>
                  <p:nvPr/>
                </p:nvSpPr>
                <p:spPr>
                  <a:xfrm rot="21593675">
                    <a:off x="1688795" y="1909069"/>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59" name="Oval 1758">
                    <a:extLst>
                      <a:ext uri="{FF2B5EF4-FFF2-40B4-BE49-F238E27FC236}">
                        <a16:creationId xmlns:a16="http://schemas.microsoft.com/office/drawing/2014/main" id="{D2EBA457-47B2-27AB-8DE6-14E63A6BF45D}"/>
                      </a:ext>
                    </a:extLst>
                  </p:cNvPr>
                  <p:cNvSpPr/>
                  <p:nvPr/>
                </p:nvSpPr>
                <p:spPr>
                  <a:xfrm rot="21593675">
                    <a:off x="2092414" y="1988344"/>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51" name="Group 1750">
                  <a:extLst>
                    <a:ext uri="{FF2B5EF4-FFF2-40B4-BE49-F238E27FC236}">
                      <a16:creationId xmlns:a16="http://schemas.microsoft.com/office/drawing/2014/main" id="{314839EF-5D2C-1E21-2160-2B8BFD90059E}"/>
                    </a:ext>
                  </a:extLst>
                </p:cNvPr>
                <p:cNvGrpSpPr/>
                <p:nvPr/>
              </p:nvGrpSpPr>
              <p:grpSpPr>
                <a:xfrm rot="19685557">
                  <a:off x="10203434" y="2035589"/>
                  <a:ext cx="1040499" cy="254091"/>
                  <a:chOff x="1847828" y="1981236"/>
                  <a:chExt cx="954809" cy="233165"/>
                </a:xfrm>
                <a:solidFill>
                  <a:srgbClr val="FFDED4"/>
                </a:solidFill>
              </p:grpSpPr>
              <p:sp>
                <p:nvSpPr>
                  <p:cNvPr id="1752" name="Freeform: Shape 138">
                    <a:extLst>
                      <a:ext uri="{FF2B5EF4-FFF2-40B4-BE49-F238E27FC236}">
                        <a16:creationId xmlns:a16="http://schemas.microsoft.com/office/drawing/2014/main" id="{06091A7D-274E-F73D-AFB2-82E39DC832FD}"/>
                      </a:ext>
                    </a:extLst>
                  </p:cNvPr>
                  <p:cNvSpPr/>
                  <p:nvPr/>
                </p:nvSpPr>
                <p:spPr>
                  <a:xfrm rot="21593675">
                    <a:off x="1847828" y="1981236"/>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53" name="Oval 1752">
                    <a:extLst>
                      <a:ext uri="{FF2B5EF4-FFF2-40B4-BE49-F238E27FC236}">
                        <a16:creationId xmlns:a16="http://schemas.microsoft.com/office/drawing/2014/main" id="{DDE72B34-A538-0788-57DA-D34E5B32D290}"/>
                      </a:ext>
                    </a:extLst>
                  </p:cNvPr>
                  <p:cNvSpPr/>
                  <p:nvPr/>
                </p:nvSpPr>
                <p:spPr>
                  <a:xfrm rot="21593675">
                    <a:off x="2223628" y="2055178"/>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grpSp>
            <p:nvGrpSpPr>
              <p:cNvPr id="2379" name="Group 2378">
                <a:extLst>
                  <a:ext uri="{FF2B5EF4-FFF2-40B4-BE49-F238E27FC236}">
                    <a16:creationId xmlns:a16="http://schemas.microsoft.com/office/drawing/2014/main" id="{D01F0E62-6309-C371-4256-5A495F0D06E2}"/>
                  </a:ext>
                </a:extLst>
              </p:cNvPr>
              <p:cNvGrpSpPr/>
              <p:nvPr/>
            </p:nvGrpSpPr>
            <p:grpSpPr>
              <a:xfrm>
                <a:off x="8501883" y="2875255"/>
                <a:ext cx="592059" cy="624678"/>
                <a:chOff x="8501883" y="2875255"/>
                <a:chExt cx="592059" cy="624678"/>
              </a:xfrm>
            </p:grpSpPr>
            <p:sp>
              <p:nvSpPr>
                <p:cNvPr id="1744" name="Freeform: Shape 55">
                  <a:extLst>
                    <a:ext uri="{FF2B5EF4-FFF2-40B4-BE49-F238E27FC236}">
                      <a16:creationId xmlns:a16="http://schemas.microsoft.com/office/drawing/2014/main" id="{1D031450-FDD9-C4DF-FD1C-4EB308160AA8}"/>
                    </a:ext>
                  </a:extLst>
                </p:cNvPr>
                <p:cNvSpPr/>
                <p:nvPr/>
              </p:nvSpPr>
              <p:spPr>
                <a:xfrm rot="18365518">
                  <a:off x="8635764" y="3002844"/>
                  <a:ext cx="324296" cy="369500"/>
                </a:xfrm>
                <a:custGeom>
                  <a:avLst/>
                  <a:gdLst>
                    <a:gd name="connsiteX0" fmla="*/ 82478 w 221040"/>
                    <a:gd name="connsiteY0" fmla="*/ 0 h 369500"/>
                    <a:gd name="connsiteX1" fmla="*/ 0 w 221040"/>
                    <a:gd name="connsiteY1" fmla="*/ 0 h 369500"/>
                    <a:gd name="connsiteX2" fmla="*/ 138563 w 221040"/>
                    <a:gd name="connsiteY2" fmla="*/ 184750 h 369500"/>
                    <a:gd name="connsiteX3" fmla="*/ 0 w 221040"/>
                    <a:gd name="connsiteY3" fmla="*/ 369500 h 369500"/>
                    <a:gd name="connsiteX4" fmla="*/ 82478 w 221040"/>
                    <a:gd name="connsiteY4" fmla="*/ 369500 h 369500"/>
                    <a:gd name="connsiteX5" fmla="*/ 221040 w 221040"/>
                    <a:gd name="connsiteY5" fmla="*/ 184750 h 369500"/>
                    <a:gd name="connsiteX6" fmla="*/ 82478 w 221040"/>
                    <a:gd name="connsiteY6" fmla="*/ 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82478" y="0"/>
                      </a:moveTo>
                      <a:lnTo>
                        <a:pt x="0" y="0"/>
                      </a:lnTo>
                      <a:lnTo>
                        <a:pt x="138563" y="184750"/>
                      </a:lnTo>
                      <a:lnTo>
                        <a:pt x="0" y="369500"/>
                      </a:lnTo>
                      <a:lnTo>
                        <a:pt x="82478" y="369500"/>
                      </a:lnTo>
                      <a:lnTo>
                        <a:pt x="221040" y="184750"/>
                      </a:lnTo>
                      <a:lnTo>
                        <a:pt x="82478" y="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1745" name="Freeform: Shape 56">
                  <a:extLst>
                    <a:ext uri="{FF2B5EF4-FFF2-40B4-BE49-F238E27FC236}">
                      <a16:creationId xmlns:a16="http://schemas.microsoft.com/office/drawing/2014/main" id="{6E2D4301-38A5-2306-4E24-5521C5D2F645}"/>
                    </a:ext>
                  </a:extLst>
                </p:cNvPr>
                <p:cNvSpPr/>
                <p:nvPr/>
              </p:nvSpPr>
              <p:spPr>
                <a:xfrm rot="18365518">
                  <a:off x="8524485" y="3153035"/>
                  <a:ext cx="324296" cy="369500"/>
                </a:xfrm>
                <a:custGeom>
                  <a:avLst/>
                  <a:gdLst>
                    <a:gd name="connsiteX0" fmla="*/ 0 w 221040"/>
                    <a:gd name="connsiteY0" fmla="*/ 369500 h 369500"/>
                    <a:gd name="connsiteX1" fmla="*/ 82478 w 221040"/>
                    <a:gd name="connsiteY1" fmla="*/ 369500 h 369500"/>
                    <a:gd name="connsiteX2" fmla="*/ 221040 w 221040"/>
                    <a:gd name="connsiteY2" fmla="*/ 184750 h 369500"/>
                    <a:gd name="connsiteX3" fmla="*/ 82478 w 221040"/>
                    <a:gd name="connsiteY3" fmla="*/ 0 h 369500"/>
                    <a:gd name="connsiteX4" fmla="*/ 0 w 221040"/>
                    <a:gd name="connsiteY4" fmla="*/ 0 h 369500"/>
                    <a:gd name="connsiteX5" fmla="*/ 138563 w 221040"/>
                    <a:gd name="connsiteY5" fmla="*/ 184750 h 369500"/>
                    <a:gd name="connsiteX6" fmla="*/ 0 w 221040"/>
                    <a:gd name="connsiteY6" fmla="*/ 36950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0" y="369500"/>
                      </a:moveTo>
                      <a:lnTo>
                        <a:pt x="82478" y="369500"/>
                      </a:lnTo>
                      <a:lnTo>
                        <a:pt x="221040" y="184750"/>
                      </a:lnTo>
                      <a:lnTo>
                        <a:pt x="82478" y="0"/>
                      </a:lnTo>
                      <a:lnTo>
                        <a:pt x="0" y="0"/>
                      </a:lnTo>
                      <a:lnTo>
                        <a:pt x="138563" y="184750"/>
                      </a:lnTo>
                      <a:lnTo>
                        <a:pt x="0" y="36950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1746" name="Freeform: Shape 57">
                  <a:extLst>
                    <a:ext uri="{FF2B5EF4-FFF2-40B4-BE49-F238E27FC236}">
                      <a16:creationId xmlns:a16="http://schemas.microsoft.com/office/drawing/2014/main" id="{C36675CB-8C91-80D7-06A8-7C3851A7E8AF}"/>
                    </a:ext>
                  </a:extLst>
                </p:cNvPr>
                <p:cNvSpPr/>
                <p:nvPr/>
              </p:nvSpPr>
              <p:spPr>
                <a:xfrm rot="18365518">
                  <a:off x="8747044" y="2852653"/>
                  <a:ext cx="324296" cy="369500"/>
                </a:xfrm>
                <a:custGeom>
                  <a:avLst/>
                  <a:gdLst>
                    <a:gd name="connsiteX0" fmla="*/ 82478 w 221040"/>
                    <a:gd name="connsiteY0" fmla="*/ 0 h 369500"/>
                    <a:gd name="connsiteX1" fmla="*/ 0 w 221040"/>
                    <a:gd name="connsiteY1" fmla="*/ 0 h 369500"/>
                    <a:gd name="connsiteX2" fmla="*/ 138563 w 221040"/>
                    <a:gd name="connsiteY2" fmla="*/ 184750 h 369500"/>
                    <a:gd name="connsiteX3" fmla="*/ 0 w 221040"/>
                    <a:gd name="connsiteY3" fmla="*/ 369500 h 369500"/>
                    <a:gd name="connsiteX4" fmla="*/ 82478 w 221040"/>
                    <a:gd name="connsiteY4" fmla="*/ 369500 h 369500"/>
                    <a:gd name="connsiteX5" fmla="*/ 221040 w 221040"/>
                    <a:gd name="connsiteY5" fmla="*/ 184750 h 369500"/>
                    <a:gd name="connsiteX6" fmla="*/ 82478 w 221040"/>
                    <a:gd name="connsiteY6" fmla="*/ 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82478" y="0"/>
                      </a:moveTo>
                      <a:lnTo>
                        <a:pt x="0" y="0"/>
                      </a:lnTo>
                      <a:lnTo>
                        <a:pt x="138563" y="184750"/>
                      </a:lnTo>
                      <a:lnTo>
                        <a:pt x="0" y="369500"/>
                      </a:lnTo>
                      <a:lnTo>
                        <a:pt x="82478" y="369500"/>
                      </a:lnTo>
                      <a:lnTo>
                        <a:pt x="221040" y="184750"/>
                      </a:lnTo>
                      <a:lnTo>
                        <a:pt x="82478" y="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grpSp>
          <p:grpSp>
            <p:nvGrpSpPr>
              <p:cNvPr id="2380" name="Group 2379">
                <a:extLst>
                  <a:ext uri="{FF2B5EF4-FFF2-40B4-BE49-F238E27FC236}">
                    <a16:creationId xmlns:a16="http://schemas.microsoft.com/office/drawing/2014/main" id="{1E25AAE7-819E-28E9-3102-6556955419DE}"/>
                  </a:ext>
                </a:extLst>
              </p:cNvPr>
              <p:cNvGrpSpPr/>
              <p:nvPr/>
            </p:nvGrpSpPr>
            <p:grpSpPr>
              <a:xfrm>
                <a:off x="5867597" y="1876145"/>
                <a:ext cx="5750079" cy="2781644"/>
                <a:chOff x="5867597" y="1876145"/>
                <a:chExt cx="5750079" cy="2781644"/>
              </a:xfrm>
            </p:grpSpPr>
            <p:grpSp>
              <p:nvGrpSpPr>
                <p:cNvPr id="2387" name="Group 2386">
                  <a:extLst>
                    <a:ext uri="{FF2B5EF4-FFF2-40B4-BE49-F238E27FC236}">
                      <a16:creationId xmlns:a16="http://schemas.microsoft.com/office/drawing/2014/main" id="{105FA3A8-7788-94C5-406F-7D643B2CCECF}"/>
                    </a:ext>
                  </a:extLst>
                </p:cNvPr>
                <p:cNvGrpSpPr/>
                <p:nvPr/>
              </p:nvGrpSpPr>
              <p:grpSpPr>
                <a:xfrm>
                  <a:off x="6324890" y="1876145"/>
                  <a:ext cx="5292786" cy="2781644"/>
                  <a:chOff x="6274090" y="1876145"/>
                  <a:chExt cx="5292786" cy="2781644"/>
                </a:xfrm>
              </p:grpSpPr>
              <p:grpSp>
                <p:nvGrpSpPr>
                  <p:cNvPr id="2389" name="Group 2388">
                    <a:extLst>
                      <a:ext uri="{FF2B5EF4-FFF2-40B4-BE49-F238E27FC236}">
                        <a16:creationId xmlns:a16="http://schemas.microsoft.com/office/drawing/2014/main" id="{6DE93F8D-A8B8-D4C5-CF1F-0AC4A07D0776}"/>
                      </a:ext>
                    </a:extLst>
                  </p:cNvPr>
                  <p:cNvGrpSpPr/>
                  <p:nvPr/>
                </p:nvGrpSpPr>
                <p:grpSpPr>
                  <a:xfrm>
                    <a:off x="6274090" y="1876145"/>
                    <a:ext cx="5292786" cy="2781644"/>
                    <a:chOff x="6274090" y="1876145"/>
                    <a:chExt cx="5292786" cy="2781644"/>
                  </a:xfrm>
                </p:grpSpPr>
                <p:grpSp>
                  <p:nvGrpSpPr>
                    <p:cNvPr id="2391" name="Group 2390">
                      <a:extLst>
                        <a:ext uri="{FF2B5EF4-FFF2-40B4-BE49-F238E27FC236}">
                          <a16:creationId xmlns:a16="http://schemas.microsoft.com/office/drawing/2014/main" id="{B523AAB6-9269-8B16-17D8-35430505AF57}"/>
                        </a:ext>
                      </a:extLst>
                    </p:cNvPr>
                    <p:cNvGrpSpPr/>
                    <p:nvPr/>
                  </p:nvGrpSpPr>
                  <p:grpSpPr>
                    <a:xfrm>
                      <a:off x="8582708" y="1985042"/>
                      <a:ext cx="2984168" cy="1988790"/>
                      <a:chOff x="8582708" y="1985042"/>
                      <a:chExt cx="2984168" cy="1988790"/>
                    </a:xfrm>
                  </p:grpSpPr>
                  <p:grpSp>
                    <p:nvGrpSpPr>
                      <p:cNvPr id="2407" name="Group 2406">
                        <a:extLst>
                          <a:ext uri="{FF2B5EF4-FFF2-40B4-BE49-F238E27FC236}">
                            <a16:creationId xmlns:a16="http://schemas.microsoft.com/office/drawing/2014/main" id="{100C33EB-60ED-3F30-C6E8-BB8C3FF9DAB0}"/>
                          </a:ext>
                        </a:extLst>
                      </p:cNvPr>
                      <p:cNvGrpSpPr/>
                      <p:nvPr/>
                    </p:nvGrpSpPr>
                    <p:grpSpPr>
                      <a:xfrm>
                        <a:off x="8582708" y="1998645"/>
                        <a:ext cx="2984168" cy="1975187"/>
                        <a:chOff x="1471553" y="1384356"/>
                        <a:chExt cx="3271139" cy="2165130"/>
                      </a:xfrm>
                    </p:grpSpPr>
                    <p:grpSp>
                      <p:nvGrpSpPr>
                        <p:cNvPr id="2460" name="Group 2459">
                          <a:extLst>
                            <a:ext uri="{FF2B5EF4-FFF2-40B4-BE49-F238E27FC236}">
                              <a16:creationId xmlns:a16="http://schemas.microsoft.com/office/drawing/2014/main" id="{7D0F9002-D91B-33AA-04AF-74EEBFD6D601}"/>
                            </a:ext>
                          </a:extLst>
                        </p:cNvPr>
                        <p:cNvGrpSpPr/>
                        <p:nvPr/>
                      </p:nvGrpSpPr>
                      <p:grpSpPr>
                        <a:xfrm>
                          <a:off x="1585857" y="1384356"/>
                          <a:ext cx="3156835" cy="2165130"/>
                          <a:chOff x="7803024" y="1290750"/>
                          <a:chExt cx="3156835" cy="2165130"/>
                        </a:xfrm>
                      </p:grpSpPr>
                      <p:grpSp>
                        <p:nvGrpSpPr>
                          <p:cNvPr id="2473" name="Group 2472">
                            <a:extLst>
                              <a:ext uri="{FF2B5EF4-FFF2-40B4-BE49-F238E27FC236}">
                                <a16:creationId xmlns:a16="http://schemas.microsoft.com/office/drawing/2014/main" id="{560BB0AC-49D4-D3D7-3A18-24432A08F252}"/>
                              </a:ext>
                            </a:extLst>
                          </p:cNvPr>
                          <p:cNvGrpSpPr/>
                          <p:nvPr/>
                        </p:nvGrpSpPr>
                        <p:grpSpPr>
                          <a:xfrm>
                            <a:off x="8720849" y="1331502"/>
                            <a:ext cx="756000" cy="684000"/>
                            <a:chOff x="516213" y="5309913"/>
                            <a:chExt cx="1084047" cy="908963"/>
                          </a:xfrm>
                        </p:grpSpPr>
                        <p:sp>
                          <p:nvSpPr>
                            <p:cNvPr id="1741" name="Oval 1740">
                              <a:extLst>
                                <a:ext uri="{FF2B5EF4-FFF2-40B4-BE49-F238E27FC236}">
                                  <a16:creationId xmlns:a16="http://schemas.microsoft.com/office/drawing/2014/main" id="{D31B4158-E190-9D36-E2A8-8BB5122DD15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43" name="Moon 1742">
                              <a:extLst>
                                <a:ext uri="{FF2B5EF4-FFF2-40B4-BE49-F238E27FC236}">
                                  <a16:creationId xmlns:a16="http://schemas.microsoft.com/office/drawing/2014/main" id="{4574A71C-7779-5156-DD36-37FF58222BB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4" name="Group 2473">
                            <a:extLst>
                              <a:ext uri="{FF2B5EF4-FFF2-40B4-BE49-F238E27FC236}">
                                <a16:creationId xmlns:a16="http://schemas.microsoft.com/office/drawing/2014/main" id="{54DF34F7-9D7B-0A98-F1BA-89FA824E5114}"/>
                              </a:ext>
                            </a:extLst>
                          </p:cNvPr>
                          <p:cNvGrpSpPr/>
                          <p:nvPr/>
                        </p:nvGrpSpPr>
                        <p:grpSpPr>
                          <a:xfrm>
                            <a:off x="8490882" y="1837296"/>
                            <a:ext cx="756000" cy="684000"/>
                            <a:chOff x="516213" y="5309913"/>
                            <a:chExt cx="1084047" cy="908963"/>
                          </a:xfrm>
                        </p:grpSpPr>
                        <p:sp>
                          <p:nvSpPr>
                            <p:cNvPr id="1739" name="Oval 1738">
                              <a:extLst>
                                <a:ext uri="{FF2B5EF4-FFF2-40B4-BE49-F238E27FC236}">
                                  <a16:creationId xmlns:a16="http://schemas.microsoft.com/office/drawing/2014/main" id="{A4B77028-5CFB-2BCE-8F78-705EAFB98C6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40" name="Moon 1739">
                              <a:extLst>
                                <a:ext uri="{FF2B5EF4-FFF2-40B4-BE49-F238E27FC236}">
                                  <a16:creationId xmlns:a16="http://schemas.microsoft.com/office/drawing/2014/main" id="{EB48ED85-0CF9-2318-05CF-130AC726C81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5" name="Group 2474">
                            <a:extLst>
                              <a:ext uri="{FF2B5EF4-FFF2-40B4-BE49-F238E27FC236}">
                                <a16:creationId xmlns:a16="http://schemas.microsoft.com/office/drawing/2014/main" id="{A06D5840-B4AF-12B8-D693-6965E0E7920F}"/>
                              </a:ext>
                            </a:extLst>
                          </p:cNvPr>
                          <p:cNvGrpSpPr/>
                          <p:nvPr/>
                        </p:nvGrpSpPr>
                        <p:grpSpPr>
                          <a:xfrm>
                            <a:off x="8803302" y="2087880"/>
                            <a:ext cx="756000" cy="684000"/>
                            <a:chOff x="516213" y="5309913"/>
                            <a:chExt cx="1084047" cy="908963"/>
                          </a:xfrm>
                        </p:grpSpPr>
                        <p:sp>
                          <p:nvSpPr>
                            <p:cNvPr id="1737" name="Oval 1736">
                              <a:extLst>
                                <a:ext uri="{FF2B5EF4-FFF2-40B4-BE49-F238E27FC236}">
                                  <a16:creationId xmlns:a16="http://schemas.microsoft.com/office/drawing/2014/main" id="{5189B0F7-A081-4CD8-E24E-99781554A73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38" name="Moon 1737">
                              <a:extLst>
                                <a:ext uri="{FF2B5EF4-FFF2-40B4-BE49-F238E27FC236}">
                                  <a16:creationId xmlns:a16="http://schemas.microsoft.com/office/drawing/2014/main" id="{A6900322-F45D-FCB0-5851-897B3B2CA6E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6" name="Group 2475">
                            <a:extLst>
                              <a:ext uri="{FF2B5EF4-FFF2-40B4-BE49-F238E27FC236}">
                                <a16:creationId xmlns:a16="http://schemas.microsoft.com/office/drawing/2014/main" id="{23C4D886-254C-D7B1-0814-50CD35B4B725}"/>
                              </a:ext>
                            </a:extLst>
                          </p:cNvPr>
                          <p:cNvGrpSpPr/>
                          <p:nvPr/>
                        </p:nvGrpSpPr>
                        <p:grpSpPr>
                          <a:xfrm>
                            <a:off x="8864262" y="1444632"/>
                            <a:ext cx="756000" cy="684000"/>
                            <a:chOff x="516213" y="5309913"/>
                            <a:chExt cx="1084047" cy="908963"/>
                          </a:xfrm>
                        </p:grpSpPr>
                        <p:sp>
                          <p:nvSpPr>
                            <p:cNvPr id="1731" name="Oval 1730">
                              <a:extLst>
                                <a:ext uri="{FF2B5EF4-FFF2-40B4-BE49-F238E27FC236}">
                                  <a16:creationId xmlns:a16="http://schemas.microsoft.com/office/drawing/2014/main" id="{BD6C7966-B879-D2FA-E0F0-CC4809F0DFD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36" name="Moon 1735">
                              <a:extLst>
                                <a:ext uri="{FF2B5EF4-FFF2-40B4-BE49-F238E27FC236}">
                                  <a16:creationId xmlns:a16="http://schemas.microsoft.com/office/drawing/2014/main" id="{9E4CF282-C668-1378-F5DC-FE536168E5D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7" name="Group 2476">
                            <a:extLst>
                              <a:ext uri="{FF2B5EF4-FFF2-40B4-BE49-F238E27FC236}">
                                <a16:creationId xmlns:a16="http://schemas.microsoft.com/office/drawing/2014/main" id="{014DC58E-52CC-4A93-9E5A-C9F949B15085}"/>
                              </a:ext>
                            </a:extLst>
                          </p:cNvPr>
                          <p:cNvGrpSpPr/>
                          <p:nvPr/>
                        </p:nvGrpSpPr>
                        <p:grpSpPr>
                          <a:xfrm>
                            <a:off x="9101039" y="1786632"/>
                            <a:ext cx="756000" cy="684000"/>
                            <a:chOff x="516213" y="5309913"/>
                            <a:chExt cx="1084047" cy="908963"/>
                          </a:xfrm>
                        </p:grpSpPr>
                        <p:sp>
                          <p:nvSpPr>
                            <p:cNvPr id="1725" name="Oval 1724">
                              <a:extLst>
                                <a:ext uri="{FF2B5EF4-FFF2-40B4-BE49-F238E27FC236}">
                                  <a16:creationId xmlns:a16="http://schemas.microsoft.com/office/drawing/2014/main" id="{68DC0A1D-475C-010F-393A-C476A69AB78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26" name="Moon 1725">
                              <a:extLst>
                                <a:ext uri="{FF2B5EF4-FFF2-40B4-BE49-F238E27FC236}">
                                  <a16:creationId xmlns:a16="http://schemas.microsoft.com/office/drawing/2014/main" id="{F3139778-DD2A-C062-9E4C-8C602DE4270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8" name="Group 2477">
                            <a:extLst>
                              <a:ext uri="{FF2B5EF4-FFF2-40B4-BE49-F238E27FC236}">
                                <a16:creationId xmlns:a16="http://schemas.microsoft.com/office/drawing/2014/main" id="{763D44AE-2BC3-3D1D-2861-7582B33F709A}"/>
                              </a:ext>
                            </a:extLst>
                          </p:cNvPr>
                          <p:cNvGrpSpPr/>
                          <p:nvPr/>
                        </p:nvGrpSpPr>
                        <p:grpSpPr>
                          <a:xfrm>
                            <a:off x="9479039" y="1444632"/>
                            <a:ext cx="756000" cy="684000"/>
                            <a:chOff x="516213" y="5309913"/>
                            <a:chExt cx="1084047" cy="908963"/>
                          </a:xfrm>
                        </p:grpSpPr>
                        <p:sp>
                          <p:nvSpPr>
                            <p:cNvPr id="1722" name="Oval 1721">
                              <a:extLst>
                                <a:ext uri="{FF2B5EF4-FFF2-40B4-BE49-F238E27FC236}">
                                  <a16:creationId xmlns:a16="http://schemas.microsoft.com/office/drawing/2014/main" id="{F303557D-D042-C540-7B62-05FE214CCC0B}"/>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24" name="Moon 1723">
                              <a:extLst>
                                <a:ext uri="{FF2B5EF4-FFF2-40B4-BE49-F238E27FC236}">
                                  <a16:creationId xmlns:a16="http://schemas.microsoft.com/office/drawing/2014/main" id="{C464BA52-8A9F-8BBF-5262-4D6C986CB21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79" name="Group 2478">
                            <a:extLst>
                              <a:ext uri="{FF2B5EF4-FFF2-40B4-BE49-F238E27FC236}">
                                <a16:creationId xmlns:a16="http://schemas.microsoft.com/office/drawing/2014/main" id="{D2FCC6DD-576B-C5A4-69CB-12FE338D471F}"/>
                              </a:ext>
                            </a:extLst>
                          </p:cNvPr>
                          <p:cNvGrpSpPr/>
                          <p:nvPr/>
                        </p:nvGrpSpPr>
                        <p:grpSpPr>
                          <a:xfrm>
                            <a:off x="8720849" y="1837296"/>
                            <a:ext cx="756000" cy="684000"/>
                            <a:chOff x="516213" y="5309913"/>
                            <a:chExt cx="1084047" cy="908963"/>
                          </a:xfrm>
                        </p:grpSpPr>
                        <p:sp>
                          <p:nvSpPr>
                            <p:cNvPr id="1720" name="Oval 1719">
                              <a:extLst>
                                <a:ext uri="{FF2B5EF4-FFF2-40B4-BE49-F238E27FC236}">
                                  <a16:creationId xmlns:a16="http://schemas.microsoft.com/office/drawing/2014/main" id="{6F06FB10-58C1-1DF1-0C31-686F04841FC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21" name="Moon 1720">
                              <a:extLst>
                                <a:ext uri="{FF2B5EF4-FFF2-40B4-BE49-F238E27FC236}">
                                  <a16:creationId xmlns:a16="http://schemas.microsoft.com/office/drawing/2014/main" id="{1EEB82E0-EB08-7229-3F5A-F3B580DE610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0" name="Group 2479">
                            <a:extLst>
                              <a:ext uri="{FF2B5EF4-FFF2-40B4-BE49-F238E27FC236}">
                                <a16:creationId xmlns:a16="http://schemas.microsoft.com/office/drawing/2014/main" id="{47608EA3-52D1-024D-3737-5D5658CA686B}"/>
                              </a:ext>
                            </a:extLst>
                          </p:cNvPr>
                          <p:cNvGrpSpPr/>
                          <p:nvPr/>
                        </p:nvGrpSpPr>
                        <p:grpSpPr>
                          <a:xfrm>
                            <a:off x="8502312" y="2444193"/>
                            <a:ext cx="756000" cy="684000"/>
                            <a:chOff x="516213" y="5309913"/>
                            <a:chExt cx="1084047" cy="908963"/>
                          </a:xfrm>
                        </p:grpSpPr>
                        <p:sp>
                          <p:nvSpPr>
                            <p:cNvPr id="1718" name="Oval 1717">
                              <a:extLst>
                                <a:ext uri="{FF2B5EF4-FFF2-40B4-BE49-F238E27FC236}">
                                  <a16:creationId xmlns:a16="http://schemas.microsoft.com/office/drawing/2014/main" id="{2515D81B-4709-2682-C86F-5390933CD335}"/>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19" name="Moon 1718">
                              <a:extLst>
                                <a:ext uri="{FF2B5EF4-FFF2-40B4-BE49-F238E27FC236}">
                                  <a16:creationId xmlns:a16="http://schemas.microsoft.com/office/drawing/2014/main" id="{D6500F91-C998-7388-696B-9F8C477073D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1" name="Group 2480">
                            <a:extLst>
                              <a:ext uri="{FF2B5EF4-FFF2-40B4-BE49-F238E27FC236}">
                                <a16:creationId xmlns:a16="http://schemas.microsoft.com/office/drawing/2014/main" id="{465A7B33-BAAB-EC2C-8894-AAD6BFE2C078}"/>
                              </a:ext>
                            </a:extLst>
                          </p:cNvPr>
                          <p:cNvGrpSpPr/>
                          <p:nvPr/>
                        </p:nvGrpSpPr>
                        <p:grpSpPr>
                          <a:xfrm>
                            <a:off x="8814732" y="2694777"/>
                            <a:ext cx="756000" cy="684000"/>
                            <a:chOff x="516213" y="5309913"/>
                            <a:chExt cx="1084047" cy="908963"/>
                          </a:xfrm>
                        </p:grpSpPr>
                        <p:sp>
                          <p:nvSpPr>
                            <p:cNvPr id="1716" name="Oval 1715">
                              <a:extLst>
                                <a:ext uri="{FF2B5EF4-FFF2-40B4-BE49-F238E27FC236}">
                                  <a16:creationId xmlns:a16="http://schemas.microsoft.com/office/drawing/2014/main" id="{51F915FE-B9F6-BD74-F92A-9A89D87E617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17" name="Moon 1716">
                              <a:extLst>
                                <a:ext uri="{FF2B5EF4-FFF2-40B4-BE49-F238E27FC236}">
                                  <a16:creationId xmlns:a16="http://schemas.microsoft.com/office/drawing/2014/main" id="{5B837ED3-6210-134E-F3E3-CB8E8A4E44E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2" name="Group 2481">
                            <a:extLst>
                              <a:ext uri="{FF2B5EF4-FFF2-40B4-BE49-F238E27FC236}">
                                <a16:creationId xmlns:a16="http://schemas.microsoft.com/office/drawing/2014/main" id="{02A29C4E-08C5-84EF-FFB4-E48BFB5A9EA2}"/>
                              </a:ext>
                            </a:extLst>
                          </p:cNvPr>
                          <p:cNvGrpSpPr/>
                          <p:nvPr/>
                        </p:nvGrpSpPr>
                        <p:grpSpPr>
                          <a:xfrm>
                            <a:off x="8875692" y="2051529"/>
                            <a:ext cx="756000" cy="684000"/>
                            <a:chOff x="516213" y="5309913"/>
                            <a:chExt cx="1084047" cy="908963"/>
                          </a:xfrm>
                        </p:grpSpPr>
                        <p:sp>
                          <p:nvSpPr>
                            <p:cNvPr id="1714" name="Oval 1713">
                              <a:extLst>
                                <a:ext uri="{FF2B5EF4-FFF2-40B4-BE49-F238E27FC236}">
                                  <a16:creationId xmlns:a16="http://schemas.microsoft.com/office/drawing/2014/main" id="{887FA6C5-D313-102B-E7FB-AB2887AA951B}"/>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15" name="Moon 1714">
                              <a:extLst>
                                <a:ext uri="{FF2B5EF4-FFF2-40B4-BE49-F238E27FC236}">
                                  <a16:creationId xmlns:a16="http://schemas.microsoft.com/office/drawing/2014/main" id="{1E653F74-E1A6-6DE5-023F-060CDE745971}"/>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3" name="Group 2482">
                            <a:extLst>
                              <a:ext uri="{FF2B5EF4-FFF2-40B4-BE49-F238E27FC236}">
                                <a16:creationId xmlns:a16="http://schemas.microsoft.com/office/drawing/2014/main" id="{F5278502-3FCB-B567-FA42-1AE69082F99C}"/>
                              </a:ext>
                            </a:extLst>
                          </p:cNvPr>
                          <p:cNvGrpSpPr/>
                          <p:nvPr/>
                        </p:nvGrpSpPr>
                        <p:grpSpPr>
                          <a:xfrm>
                            <a:off x="9112469" y="2393529"/>
                            <a:ext cx="756000" cy="684000"/>
                            <a:chOff x="516213" y="5309913"/>
                            <a:chExt cx="1084047" cy="908963"/>
                          </a:xfrm>
                        </p:grpSpPr>
                        <p:sp>
                          <p:nvSpPr>
                            <p:cNvPr id="1712" name="Oval 1711">
                              <a:extLst>
                                <a:ext uri="{FF2B5EF4-FFF2-40B4-BE49-F238E27FC236}">
                                  <a16:creationId xmlns:a16="http://schemas.microsoft.com/office/drawing/2014/main" id="{4B14EE57-118C-14CE-53F2-F849395AF333}"/>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13" name="Moon 1712">
                              <a:extLst>
                                <a:ext uri="{FF2B5EF4-FFF2-40B4-BE49-F238E27FC236}">
                                  <a16:creationId xmlns:a16="http://schemas.microsoft.com/office/drawing/2014/main" id="{AA43FBA0-88DC-2BF4-DBB1-686762472EE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4" name="Group 2483">
                            <a:extLst>
                              <a:ext uri="{FF2B5EF4-FFF2-40B4-BE49-F238E27FC236}">
                                <a16:creationId xmlns:a16="http://schemas.microsoft.com/office/drawing/2014/main" id="{B3C251A8-42CC-C9AA-46A7-46AE5F5A1327}"/>
                              </a:ext>
                            </a:extLst>
                          </p:cNvPr>
                          <p:cNvGrpSpPr/>
                          <p:nvPr/>
                        </p:nvGrpSpPr>
                        <p:grpSpPr>
                          <a:xfrm>
                            <a:off x="9490469" y="2051529"/>
                            <a:ext cx="756000" cy="684000"/>
                            <a:chOff x="516213" y="5309913"/>
                            <a:chExt cx="1084047" cy="908963"/>
                          </a:xfrm>
                        </p:grpSpPr>
                        <p:sp>
                          <p:nvSpPr>
                            <p:cNvPr id="1707" name="Oval 1706">
                              <a:extLst>
                                <a:ext uri="{FF2B5EF4-FFF2-40B4-BE49-F238E27FC236}">
                                  <a16:creationId xmlns:a16="http://schemas.microsoft.com/office/drawing/2014/main" id="{4A54C539-85E5-06AA-F6EF-873D393A230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08" name="Moon 1707">
                              <a:extLst>
                                <a:ext uri="{FF2B5EF4-FFF2-40B4-BE49-F238E27FC236}">
                                  <a16:creationId xmlns:a16="http://schemas.microsoft.com/office/drawing/2014/main" id="{3F547414-B9AE-443A-A233-D365E4CAAA2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5" name="Group 2484">
                            <a:extLst>
                              <a:ext uri="{FF2B5EF4-FFF2-40B4-BE49-F238E27FC236}">
                                <a16:creationId xmlns:a16="http://schemas.microsoft.com/office/drawing/2014/main" id="{92D519E8-3227-27D1-C954-EB7D31BF7FDE}"/>
                              </a:ext>
                            </a:extLst>
                          </p:cNvPr>
                          <p:cNvGrpSpPr/>
                          <p:nvPr/>
                        </p:nvGrpSpPr>
                        <p:grpSpPr>
                          <a:xfrm>
                            <a:off x="9215702" y="2521296"/>
                            <a:ext cx="756000" cy="684000"/>
                            <a:chOff x="516213" y="5309913"/>
                            <a:chExt cx="1084047" cy="908963"/>
                          </a:xfrm>
                        </p:grpSpPr>
                        <p:sp>
                          <p:nvSpPr>
                            <p:cNvPr id="1705" name="Oval 1704">
                              <a:extLst>
                                <a:ext uri="{FF2B5EF4-FFF2-40B4-BE49-F238E27FC236}">
                                  <a16:creationId xmlns:a16="http://schemas.microsoft.com/office/drawing/2014/main" id="{C92A8720-8251-6C1A-3DC2-B0CA3DAA60A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06" name="Moon 1705">
                              <a:extLst>
                                <a:ext uri="{FF2B5EF4-FFF2-40B4-BE49-F238E27FC236}">
                                  <a16:creationId xmlns:a16="http://schemas.microsoft.com/office/drawing/2014/main" id="{A24BF341-24F1-59E2-AD05-FBDC1A7DC832}"/>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6" name="Group 2485">
                            <a:extLst>
                              <a:ext uri="{FF2B5EF4-FFF2-40B4-BE49-F238E27FC236}">
                                <a16:creationId xmlns:a16="http://schemas.microsoft.com/office/drawing/2014/main" id="{A874DC34-328A-A44A-F147-D8B024AF68AA}"/>
                              </a:ext>
                            </a:extLst>
                          </p:cNvPr>
                          <p:cNvGrpSpPr/>
                          <p:nvPr/>
                        </p:nvGrpSpPr>
                        <p:grpSpPr>
                          <a:xfrm>
                            <a:off x="9528122" y="2771880"/>
                            <a:ext cx="756000" cy="684000"/>
                            <a:chOff x="516213" y="5309913"/>
                            <a:chExt cx="1084047" cy="908963"/>
                          </a:xfrm>
                        </p:grpSpPr>
                        <p:sp>
                          <p:nvSpPr>
                            <p:cNvPr id="1700" name="Oval 1699">
                              <a:extLst>
                                <a:ext uri="{FF2B5EF4-FFF2-40B4-BE49-F238E27FC236}">
                                  <a16:creationId xmlns:a16="http://schemas.microsoft.com/office/drawing/2014/main" id="{152D68F9-BD58-9FD0-46C6-A4A518336BF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04" name="Moon 1703">
                              <a:extLst>
                                <a:ext uri="{FF2B5EF4-FFF2-40B4-BE49-F238E27FC236}">
                                  <a16:creationId xmlns:a16="http://schemas.microsoft.com/office/drawing/2014/main" id="{B92DC6F8-19C5-B08C-2CDB-9A91F0E95B4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7" name="Group 2486">
                            <a:extLst>
                              <a:ext uri="{FF2B5EF4-FFF2-40B4-BE49-F238E27FC236}">
                                <a16:creationId xmlns:a16="http://schemas.microsoft.com/office/drawing/2014/main" id="{973EB59B-8586-0FDD-12A2-1C4B4D059AD6}"/>
                              </a:ext>
                            </a:extLst>
                          </p:cNvPr>
                          <p:cNvGrpSpPr/>
                          <p:nvPr/>
                        </p:nvGrpSpPr>
                        <p:grpSpPr>
                          <a:xfrm>
                            <a:off x="9589082" y="2128632"/>
                            <a:ext cx="756000" cy="684000"/>
                            <a:chOff x="516213" y="5309913"/>
                            <a:chExt cx="1084047" cy="908963"/>
                          </a:xfrm>
                        </p:grpSpPr>
                        <p:sp>
                          <p:nvSpPr>
                            <p:cNvPr id="1694" name="Oval 1693">
                              <a:extLst>
                                <a:ext uri="{FF2B5EF4-FFF2-40B4-BE49-F238E27FC236}">
                                  <a16:creationId xmlns:a16="http://schemas.microsoft.com/office/drawing/2014/main" id="{BB7F394E-7B5E-0ABE-777D-5917F8F8D8AD}"/>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96" name="Moon 1695">
                              <a:extLst>
                                <a:ext uri="{FF2B5EF4-FFF2-40B4-BE49-F238E27FC236}">
                                  <a16:creationId xmlns:a16="http://schemas.microsoft.com/office/drawing/2014/main" id="{D9169F7C-2052-E13E-DA38-5CFA64EE3333}"/>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8" name="Group 2487">
                            <a:extLst>
                              <a:ext uri="{FF2B5EF4-FFF2-40B4-BE49-F238E27FC236}">
                                <a16:creationId xmlns:a16="http://schemas.microsoft.com/office/drawing/2014/main" id="{8AA26BAA-5402-2BD9-8D29-2C28DA6DF360}"/>
                              </a:ext>
                            </a:extLst>
                          </p:cNvPr>
                          <p:cNvGrpSpPr/>
                          <p:nvPr/>
                        </p:nvGrpSpPr>
                        <p:grpSpPr>
                          <a:xfrm>
                            <a:off x="9825859" y="2470632"/>
                            <a:ext cx="756000" cy="684000"/>
                            <a:chOff x="516213" y="5309913"/>
                            <a:chExt cx="1084047" cy="908963"/>
                          </a:xfrm>
                        </p:grpSpPr>
                        <p:sp>
                          <p:nvSpPr>
                            <p:cNvPr id="1692" name="Oval 1691">
                              <a:extLst>
                                <a:ext uri="{FF2B5EF4-FFF2-40B4-BE49-F238E27FC236}">
                                  <a16:creationId xmlns:a16="http://schemas.microsoft.com/office/drawing/2014/main" id="{1A2A2402-78E3-FF0F-CFF3-710AE74212D4}"/>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93" name="Moon 1692">
                              <a:extLst>
                                <a:ext uri="{FF2B5EF4-FFF2-40B4-BE49-F238E27FC236}">
                                  <a16:creationId xmlns:a16="http://schemas.microsoft.com/office/drawing/2014/main" id="{9911652D-72CC-B990-3AF7-2F9A78801013}"/>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89" name="Group 2488">
                            <a:extLst>
                              <a:ext uri="{FF2B5EF4-FFF2-40B4-BE49-F238E27FC236}">
                                <a16:creationId xmlns:a16="http://schemas.microsoft.com/office/drawing/2014/main" id="{75B64161-8BAC-6552-04CB-8ECCFF08C8F5}"/>
                              </a:ext>
                            </a:extLst>
                          </p:cNvPr>
                          <p:cNvGrpSpPr/>
                          <p:nvPr/>
                        </p:nvGrpSpPr>
                        <p:grpSpPr>
                          <a:xfrm>
                            <a:off x="10203859" y="2128632"/>
                            <a:ext cx="756000" cy="684000"/>
                            <a:chOff x="516213" y="5309913"/>
                            <a:chExt cx="1084047" cy="908963"/>
                          </a:xfrm>
                        </p:grpSpPr>
                        <p:sp>
                          <p:nvSpPr>
                            <p:cNvPr id="1690" name="Oval 1689">
                              <a:extLst>
                                <a:ext uri="{FF2B5EF4-FFF2-40B4-BE49-F238E27FC236}">
                                  <a16:creationId xmlns:a16="http://schemas.microsoft.com/office/drawing/2014/main" id="{9B9E6AC3-0848-C691-A47A-5D35AD27FADC}"/>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91" name="Moon 1690">
                              <a:extLst>
                                <a:ext uri="{FF2B5EF4-FFF2-40B4-BE49-F238E27FC236}">
                                  <a16:creationId xmlns:a16="http://schemas.microsoft.com/office/drawing/2014/main" id="{5B0FF445-686D-A25D-A2FB-B7A4525B0BD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90" name="Group 2489">
                            <a:extLst>
                              <a:ext uri="{FF2B5EF4-FFF2-40B4-BE49-F238E27FC236}">
                                <a16:creationId xmlns:a16="http://schemas.microsoft.com/office/drawing/2014/main" id="{5A4CD845-627B-30B4-C905-1B8D07168290}"/>
                              </a:ext>
                            </a:extLst>
                          </p:cNvPr>
                          <p:cNvGrpSpPr/>
                          <p:nvPr/>
                        </p:nvGrpSpPr>
                        <p:grpSpPr>
                          <a:xfrm>
                            <a:off x="9484251" y="1683414"/>
                            <a:ext cx="756000" cy="684000"/>
                            <a:chOff x="516213" y="5309913"/>
                            <a:chExt cx="1084047" cy="908963"/>
                          </a:xfrm>
                        </p:grpSpPr>
                        <p:sp>
                          <p:nvSpPr>
                            <p:cNvPr id="1688" name="Oval 1687">
                              <a:extLst>
                                <a:ext uri="{FF2B5EF4-FFF2-40B4-BE49-F238E27FC236}">
                                  <a16:creationId xmlns:a16="http://schemas.microsoft.com/office/drawing/2014/main" id="{5DC6E4B6-C08A-985B-6215-F856CC061B4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89" name="Moon 1688">
                              <a:extLst>
                                <a:ext uri="{FF2B5EF4-FFF2-40B4-BE49-F238E27FC236}">
                                  <a16:creationId xmlns:a16="http://schemas.microsoft.com/office/drawing/2014/main" id="{6DC6EC9C-C9E6-8C28-1FA0-400F1747D7B2}"/>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91" name="Group 2490">
                            <a:extLst>
                              <a:ext uri="{FF2B5EF4-FFF2-40B4-BE49-F238E27FC236}">
                                <a16:creationId xmlns:a16="http://schemas.microsoft.com/office/drawing/2014/main" id="{6F5BA02B-D3B0-35F7-14F2-53B7A6D73D8F}"/>
                              </a:ext>
                            </a:extLst>
                          </p:cNvPr>
                          <p:cNvGrpSpPr/>
                          <p:nvPr/>
                        </p:nvGrpSpPr>
                        <p:grpSpPr>
                          <a:xfrm>
                            <a:off x="9796671" y="1933998"/>
                            <a:ext cx="756000" cy="684000"/>
                            <a:chOff x="516213" y="5309913"/>
                            <a:chExt cx="1084047" cy="908963"/>
                          </a:xfrm>
                        </p:grpSpPr>
                        <p:sp>
                          <p:nvSpPr>
                            <p:cNvPr id="1686" name="Oval 1685">
                              <a:extLst>
                                <a:ext uri="{FF2B5EF4-FFF2-40B4-BE49-F238E27FC236}">
                                  <a16:creationId xmlns:a16="http://schemas.microsoft.com/office/drawing/2014/main" id="{B6A25E6A-5D3E-E423-BE48-DCD8D10F6A37}"/>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87" name="Moon 1686">
                              <a:extLst>
                                <a:ext uri="{FF2B5EF4-FFF2-40B4-BE49-F238E27FC236}">
                                  <a16:creationId xmlns:a16="http://schemas.microsoft.com/office/drawing/2014/main" id="{EC8A42CD-3C31-7A56-3DE1-24E3197672E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92" name="Group 2491">
                            <a:extLst>
                              <a:ext uri="{FF2B5EF4-FFF2-40B4-BE49-F238E27FC236}">
                                <a16:creationId xmlns:a16="http://schemas.microsoft.com/office/drawing/2014/main" id="{A7877ED8-EC91-C0CF-8B8D-469236B5FAFF}"/>
                              </a:ext>
                            </a:extLst>
                          </p:cNvPr>
                          <p:cNvGrpSpPr/>
                          <p:nvPr/>
                        </p:nvGrpSpPr>
                        <p:grpSpPr>
                          <a:xfrm>
                            <a:off x="9857631" y="1290750"/>
                            <a:ext cx="756000" cy="684000"/>
                            <a:chOff x="516213" y="5309913"/>
                            <a:chExt cx="1084047" cy="908963"/>
                          </a:xfrm>
                        </p:grpSpPr>
                        <p:sp>
                          <p:nvSpPr>
                            <p:cNvPr id="1684" name="Oval 1683">
                              <a:extLst>
                                <a:ext uri="{FF2B5EF4-FFF2-40B4-BE49-F238E27FC236}">
                                  <a16:creationId xmlns:a16="http://schemas.microsoft.com/office/drawing/2014/main" id="{2949E786-944C-1DE1-2EF8-5F486CD03FBE}"/>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85" name="Moon 1684">
                              <a:extLst>
                                <a:ext uri="{FF2B5EF4-FFF2-40B4-BE49-F238E27FC236}">
                                  <a16:creationId xmlns:a16="http://schemas.microsoft.com/office/drawing/2014/main" id="{EA889FB8-84E4-7905-77CE-8E2DC92CAB4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93" name="Group 2492">
                            <a:extLst>
                              <a:ext uri="{FF2B5EF4-FFF2-40B4-BE49-F238E27FC236}">
                                <a16:creationId xmlns:a16="http://schemas.microsoft.com/office/drawing/2014/main" id="{7D78FCE8-BD31-0A2A-8E53-0F001F25BE2C}"/>
                              </a:ext>
                            </a:extLst>
                          </p:cNvPr>
                          <p:cNvGrpSpPr/>
                          <p:nvPr/>
                        </p:nvGrpSpPr>
                        <p:grpSpPr>
                          <a:xfrm>
                            <a:off x="10094408" y="1632750"/>
                            <a:ext cx="756000" cy="684000"/>
                            <a:chOff x="516213" y="5309913"/>
                            <a:chExt cx="1084047" cy="908963"/>
                          </a:xfrm>
                        </p:grpSpPr>
                        <p:sp>
                          <p:nvSpPr>
                            <p:cNvPr id="1679" name="Oval 1678">
                              <a:extLst>
                                <a:ext uri="{FF2B5EF4-FFF2-40B4-BE49-F238E27FC236}">
                                  <a16:creationId xmlns:a16="http://schemas.microsoft.com/office/drawing/2014/main" id="{82E4D919-310D-B07F-E776-68BC663373E6}"/>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683" name="Moon 1682">
                              <a:extLst>
                                <a:ext uri="{FF2B5EF4-FFF2-40B4-BE49-F238E27FC236}">
                                  <a16:creationId xmlns:a16="http://schemas.microsoft.com/office/drawing/2014/main" id="{EE311CC9-6706-55A2-ECEF-4FBA70B4CF9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494" name="Oval 2493">
                            <a:extLst>
                              <a:ext uri="{FF2B5EF4-FFF2-40B4-BE49-F238E27FC236}">
                                <a16:creationId xmlns:a16="http://schemas.microsoft.com/office/drawing/2014/main" id="{385C09E3-77CE-FCE2-96FD-9ED83F0CCD84}"/>
                              </a:ext>
                            </a:extLst>
                          </p:cNvPr>
                          <p:cNvSpPr/>
                          <p:nvPr/>
                        </p:nvSpPr>
                        <p:spPr>
                          <a:xfrm>
                            <a:off x="7803024" y="1579979"/>
                            <a:ext cx="756000" cy="684000"/>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95" name="Moon 2494">
                            <a:extLst>
                              <a:ext uri="{FF2B5EF4-FFF2-40B4-BE49-F238E27FC236}">
                                <a16:creationId xmlns:a16="http://schemas.microsoft.com/office/drawing/2014/main" id="{D991FAB0-5712-C854-5E0B-8DB0C992E09D}"/>
                              </a:ext>
                            </a:extLst>
                          </p:cNvPr>
                          <p:cNvSpPr/>
                          <p:nvPr/>
                        </p:nvSpPr>
                        <p:spPr>
                          <a:xfrm rot="15085970">
                            <a:off x="8455166" y="2312129"/>
                            <a:ext cx="113406" cy="319268"/>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1438" name="Group 1437">
                            <a:extLst>
                              <a:ext uri="{FF2B5EF4-FFF2-40B4-BE49-F238E27FC236}">
                                <a16:creationId xmlns:a16="http://schemas.microsoft.com/office/drawing/2014/main" id="{FF776536-1B16-E295-FFA7-CF844B0ACFF3}"/>
                              </a:ext>
                            </a:extLst>
                          </p:cNvPr>
                          <p:cNvGrpSpPr/>
                          <p:nvPr/>
                        </p:nvGrpSpPr>
                        <p:grpSpPr>
                          <a:xfrm>
                            <a:off x="8106072" y="1331502"/>
                            <a:ext cx="756000" cy="684000"/>
                            <a:chOff x="516213" y="5309913"/>
                            <a:chExt cx="1084047" cy="908963"/>
                          </a:xfrm>
                        </p:grpSpPr>
                        <p:sp>
                          <p:nvSpPr>
                            <p:cNvPr id="1455" name="Oval 1454">
                              <a:extLst>
                                <a:ext uri="{FF2B5EF4-FFF2-40B4-BE49-F238E27FC236}">
                                  <a16:creationId xmlns:a16="http://schemas.microsoft.com/office/drawing/2014/main" id="{FD8BEEBF-DCCA-6717-8716-26F7621CFCC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459" name="Moon 1458">
                              <a:extLst>
                                <a:ext uri="{FF2B5EF4-FFF2-40B4-BE49-F238E27FC236}">
                                  <a16:creationId xmlns:a16="http://schemas.microsoft.com/office/drawing/2014/main" id="{45E682AA-C427-4F67-4B6E-844450B28B83}"/>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439" name="Group 1438">
                            <a:extLst>
                              <a:ext uri="{FF2B5EF4-FFF2-40B4-BE49-F238E27FC236}">
                                <a16:creationId xmlns:a16="http://schemas.microsoft.com/office/drawing/2014/main" id="{4CE4AE99-1B33-D068-8ABB-7DBA264E3F32}"/>
                              </a:ext>
                            </a:extLst>
                          </p:cNvPr>
                          <p:cNvGrpSpPr/>
                          <p:nvPr/>
                        </p:nvGrpSpPr>
                        <p:grpSpPr>
                          <a:xfrm>
                            <a:off x="8342849" y="1673502"/>
                            <a:ext cx="756000" cy="684000"/>
                            <a:chOff x="516213" y="5309913"/>
                            <a:chExt cx="1084047" cy="908963"/>
                          </a:xfrm>
                        </p:grpSpPr>
                        <p:sp>
                          <p:nvSpPr>
                            <p:cNvPr id="1453" name="Oval 1452">
                              <a:extLst>
                                <a:ext uri="{FF2B5EF4-FFF2-40B4-BE49-F238E27FC236}">
                                  <a16:creationId xmlns:a16="http://schemas.microsoft.com/office/drawing/2014/main" id="{CB53F11B-9725-D9FD-9200-12DB7AAF82C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454" name="Moon 1453">
                              <a:extLst>
                                <a:ext uri="{FF2B5EF4-FFF2-40B4-BE49-F238E27FC236}">
                                  <a16:creationId xmlns:a16="http://schemas.microsoft.com/office/drawing/2014/main" id="{9CCBEF6D-76F9-0952-464D-A4387DB32CA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1440" name="Oval 1439">
                            <a:extLst>
                              <a:ext uri="{FF2B5EF4-FFF2-40B4-BE49-F238E27FC236}">
                                <a16:creationId xmlns:a16="http://schemas.microsoft.com/office/drawing/2014/main" id="{192D961D-8AF6-F715-9551-D3CDFFC2A1EB}"/>
                              </a:ext>
                            </a:extLst>
                          </p:cNvPr>
                          <p:cNvSpPr/>
                          <p:nvPr/>
                        </p:nvSpPr>
                        <p:spPr>
                          <a:xfrm>
                            <a:off x="8310777" y="2302502"/>
                            <a:ext cx="756000" cy="684000"/>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1447" name="Group 1446">
                            <a:extLst>
                              <a:ext uri="{FF2B5EF4-FFF2-40B4-BE49-F238E27FC236}">
                                <a16:creationId xmlns:a16="http://schemas.microsoft.com/office/drawing/2014/main" id="{8E6B8CE4-F79E-CF80-18FA-23AC6B96827F}"/>
                              </a:ext>
                            </a:extLst>
                          </p:cNvPr>
                          <p:cNvGrpSpPr/>
                          <p:nvPr/>
                        </p:nvGrpSpPr>
                        <p:grpSpPr>
                          <a:xfrm>
                            <a:off x="8106072" y="1837296"/>
                            <a:ext cx="756000" cy="684000"/>
                            <a:chOff x="516213" y="5309913"/>
                            <a:chExt cx="1084047" cy="908963"/>
                          </a:xfrm>
                        </p:grpSpPr>
                        <p:sp>
                          <p:nvSpPr>
                            <p:cNvPr id="1451" name="Oval 1450">
                              <a:extLst>
                                <a:ext uri="{FF2B5EF4-FFF2-40B4-BE49-F238E27FC236}">
                                  <a16:creationId xmlns:a16="http://schemas.microsoft.com/office/drawing/2014/main" id="{3E045C59-C5F4-62F9-0FC6-3ADCE0D06F5F}"/>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452" name="Moon 1451">
                              <a:extLst>
                                <a:ext uri="{FF2B5EF4-FFF2-40B4-BE49-F238E27FC236}">
                                  <a16:creationId xmlns:a16="http://schemas.microsoft.com/office/drawing/2014/main" id="{48592D41-38C3-69D5-1D53-6D8EFA3B56D3}"/>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448" name="Group 1447">
                            <a:extLst>
                              <a:ext uri="{FF2B5EF4-FFF2-40B4-BE49-F238E27FC236}">
                                <a16:creationId xmlns:a16="http://schemas.microsoft.com/office/drawing/2014/main" id="{28325E9E-1946-CF48-CAF1-295F49A365A7}"/>
                              </a:ext>
                            </a:extLst>
                          </p:cNvPr>
                          <p:cNvGrpSpPr/>
                          <p:nvPr/>
                        </p:nvGrpSpPr>
                        <p:grpSpPr>
                          <a:xfrm>
                            <a:off x="8342849" y="2179296"/>
                            <a:ext cx="756000" cy="684000"/>
                            <a:chOff x="516213" y="5309913"/>
                            <a:chExt cx="1084047" cy="908963"/>
                          </a:xfrm>
                        </p:grpSpPr>
                        <p:sp>
                          <p:nvSpPr>
                            <p:cNvPr id="1449" name="Oval 1448">
                              <a:extLst>
                                <a:ext uri="{FF2B5EF4-FFF2-40B4-BE49-F238E27FC236}">
                                  <a16:creationId xmlns:a16="http://schemas.microsoft.com/office/drawing/2014/main" id="{99759F8C-53F9-FFB3-F61E-31F6031D586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450" name="Moon 1449">
                              <a:extLst>
                                <a:ext uri="{FF2B5EF4-FFF2-40B4-BE49-F238E27FC236}">
                                  <a16:creationId xmlns:a16="http://schemas.microsoft.com/office/drawing/2014/main" id="{80D23408-99AF-8F53-AD0F-C3717A20A70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sp>
                      <p:nvSpPr>
                        <p:cNvPr id="2461" name="Freeform: Shape 2120">
                          <a:extLst>
                            <a:ext uri="{FF2B5EF4-FFF2-40B4-BE49-F238E27FC236}">
                              <a16:creationId xmlns:a16="http://schemas.microsoft.com/office/drawing/2014/main" id="{F959AB35-7578-85F8-65BD-91613D20AD9E}"/>
                            </a:ext>
                          </a:extLst>
                        </p:cNvPr>
                        <p:cNvSpPr/>
                        <p:nvPr/>
                      </p:nvSpPr>
                      <p:spPr>
                        <a:xfrm>
                          <a:off x="2936993" y="1625076"/>
                          <a:ext cx="1660915" cy="1829836"/>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2" name="Freeform: Shape 2121">
                          <a:extLst>
                            <a:ext uri="{FF2B5EF4-FFF2-40B4-BE49-F238E27FC236}">
                              <a16:creationId xmlns:a16="http://schemas.microsoft.com/office/drawing/2014/main" id="{B9952386-EED1-3721-03E7-C6E1D070CF7D}"/>
                            </a:ext>
                          </a:extLst>
                        </p:cNvPr>
                        <p:cNvSpPr/>
                        <p:nvPr/>
                      </p:nvSpPr>
                      <p:spPr>
                        <a:xfrm rot="16611790">
                          <a:off x="2019754" y="1380209"/>
                          <a:ext cx="1407348" cy="2503750"/>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3" name="Freeform: Shape 2122">
                          <a:extLst>
                            <a:ext uri="{FF2B5EF4-FFF2-40B4-BE49-F238E27FC236}">
                              <a16:creationId xmlns:a16="http://schemas.microsoft.com/office/drawing/2014/main" id="{94E22A66-C588-7132-CE0D-BF6E27179E87}"/>
                            </a:ext>
                          </a:extLst>
                        </p:cNvPr>
                        <p:cNvSpPr/>
                        <p:nvPr/>
                      </p:nvSpPr>
                      <p:spPr>
                        <a:xfrm rot="3189810" flipH="1">
                          <a:off x="2330541" y="1447013"/>
                          <a:ext cx="884116" cy="1701800"/>
                        </a:xfrm>
                        <a:custGeom>
                          <a:avLst/>
                          <a:gdLst>
                            <a:gd name="connsiteX0" fmla="*/ 541866 w 884116"/>
                            <a:gd name="connsiteY0" fmla="*/ 0 h 1701800"/>
                            <a:gd name="connsiteX1" fmla="*/ 829733 w 884116"/>
                            <a:gd name="connsiteY1" fmla="*/ 270933 h 1701800"/>
                            <a:gd name="connsiteX2" fmla="*/ 330200 w 884116"/>
                            <a:gd name="connsiteY2" fmla="*/ 677333 h 1701800"/>
                            <a:gd name="connsiteX3" fmla="*/ 880533 w 884116"/>
                            <a:gd name="connsiteY3" fmla="*/ 1346200 h 1701800"/>
                            <a:gd name="connsiteX4" fmla="*/ 0 w 884116"/>
                            <a:gd name="connsiteY4" fmla="*/ 1701800 h 1701800"/>
                            <a:gd name="connsiteX5" fmla="*/ 0 w 884116"/>
                            <a:gd name="connsiteY5" fmla="*/ 1701800 h 1701800"/>
                            <a:gd name="connsiteX6" fmla="*/ 0 w 884116"/>
                            <a:gd name="connsiteY6" fmla="*/ 1701800 h 170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4116" h="1701800">
                              <a:moveTo>
                                <a:pt x="541866" y="0"/>
                              </a:moveTo>
                              <a:cubicBezTo>
                                <a:pt x="703438" y="79022"/>
                                <a:pt x="865011" y="158044"/>
                                <a:pt x="829733" y="270933"/>
                              </a:cubicBezTo>
                              <a:cubicBezTo>
                                <a:pt x="794455" y="383822"/>
                                <a:pt x="321733" y="498122"/>
                                <a:pt x="330200" y="677333"/>
                              </a:cubicBezTo>
                              <a:cubicBezTo>
                                <a:pt x="338667" y="856544"/>
                                <a:pt x="935566" y="1175456"/>
                                <a:pt x="880533" y="1346200"/>
                              </a:cubicBezTo>
                              <a:cubicBezTo>
                                <a:pt x="825500" y="1516945"/>
                                <a:pt x="0" y="1701800"/>
                                <a:pt x="0" y="1701800"/>
                              </a:cubicBezTo>
                              <a:lnTo>
                                <a:pt x="0" y="1701800"/>
                              </a:lnTo>
                              <a:lnTo>
                                <a:pt x="0" y="1701800"/>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4" name="Freeform: Shape 2123">
                          <a:extLst>
                            <a:ext uri="{FF2B5EF4-FFF2-40B4-BE49-F238E27FC236}">
                              <a16:creationId xmlns:a16="http://schemas.microsoft.com/office/drawing/2014/main" id="{11D813D0-D098-381A-7B17-34B888601EC1}"/>
                            </a:ext>
                          </a:extLst>
                        </p:cNvPr>
                        <p:cNvSpPr/>
                        <p:nvPr/>
                      </p:nvSpPr>
                      <p:spPr>
                        <a:xfrm>
                          <a:off x="2787520" y="1682829"/>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5" name="Freeform: Shape 2124">
                          <a:extLst>
                            <a:ext uri="{FF2B5EF4-FFF2-40B4-BE49-F238E27FC236}">
                              <a16:creationId xmlns:a16="http://schemas.microsoft.com/office/drawing/2014/main" id="{9A091D39-66EE-D163-251C-5630F6E82743}"/>
                            </a:ext>
                          </a:extLst>
                        </p:cNvPr>
                        <p:cNvSpPr/>
                        <p:nvPr/>
                      </p:nvSpPr>
                      <p:spPr>
                        <a:xfrm>
                          <a:off x="2551698" y="1610562"/>
                          <a:ext cx="1599843" cy="1579034"/>
                        </a:xfrm>
                        <a:custGeom>
                          <a:avLst/>
                          <a:gdLst>
                            <a:gd name="connsiteX0" fmla="*/ 12343 w 1599843"/>
                            <a:gd name="connsiteY0" fmla="*/ 0 h 1579034"/>
                            <a:gd name="connsiteX1" fmla="*/ 75843 w 1599843"/>
                            <a:gd name="connsiteY1" fmla="*/ 491067 h 1579034"/>
                            <a:gd name="connsiteX2" fmla="*/ 588076 w 1599843"/>
                            <a:gd name="connsiteY2" fmla="*/ 706967 h 1579034"/>
                            <a:gd name="connsiteX3" fmla="*/ 837843 w 1599843"/>
                            <a:gd name="connsiteY3" fmla="*/ 1045634 h 1579034"/>
                            <a:gd name="connsiteX4" fmla="*/ 1413576 w 1599843"/>
                            <a:gd name="connsiteY4" fmla="*/ 1295400 h 1579034"/>
                            <a:gd name="connsiteX5" fmla="*/ 1599843 w 1599843"/>
                            <a:gd name="connsiteY5" fmla="*/ 1579034 h 1579034"/>
                            <a:gd name="connsiteX6" fmla="*/ 1599843 w 1599843"/>
                            <a:gd name="connsiteY6" fmla="*/ 1579034 h 1579034"/>
                            <a:gd name="connsiteX7" fmla="*/ 1599843 w 1599843"/>
                            <a:gd name="connsiteY7" fmla="*/ 1579034 h 15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9843" h="1579034">
                              <a:moveTo>
                                <a:pt x="12343" y="0"/>
                              </a:moveTo>
                              <a:cubicBezTo>
                                <a:pt x="-3885" y="186619"/>
                                <a:pt x="-20112" y="373239"/>
                                <a:pt x="75843" y="491067"/>
                              </a:cubicBezTo>
                              <a:cubicBezTo>
                                <a:pt x="171798" y="608895"/>
                                <a:pt x="461076" y="614539"/>
                                <a:pt x="588076" y="706967"/>
                              </a:cubicBezTo>
                              <a:cubicBezTo>
                                <a:pt x="715076" y="799395"/>
                                <a:pt x="700260" y="947562"/>
                                <a:pt x="837843" y="1045634"/>
                              </a:cubicBezTo>
                              <a:cubicBezTo>
                                <a:pt x="975426" y="1143706"/>
                                <a:pt x="1286576" y="1206500"/>
                                <a:pt x="1413576" y="1295400"/>
                              </a:cubicBezTo>
                              <a:cubicBezTo>
                                <a:pt x="1540576" y="1384300"/>
                                <a:pt x="1599843" y="1579034"/>
                                <a:pt x="1599843" y="1579034"/>
                              </a:cubicBezTo>
                              <a:lnTo>
                                <a:pt x="1599843" y="1579034"/>
                              </a:lnTo>
                              <a:lnTo>
                                <a:pt x="1599843" y="1579034"/>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6" name="Freeform: Shape 2125">
                          <a:extLst>
                            <a:ext uri="{FF2B5EF4-FFF2-40B4-BE49-F238E27FC236}">
                              <a16:creationId xmlns:a16="http://schemas.microsoft.com/office/drawing/2014/main" id="{FD43C9ED-07A5-FF62-3B8F-3C119B7E26AF}"/>
                            </a:ext>
                          </a:extLst>
                        </p:cNvPr>
                        <p:cNvSpPr/>
                        <p:nvPr/>
                      </p:nvSpPr>
                      <p:spPr>
                        <a:xfrm>
                          <a:off x="2847078" y="2549329"/>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7" name="Freeform: Shape 2126">
                          <a:extLst>
                            <a:ext uri="{FF2B5EF4-FFF2-40B4-BE49-F238E27FC236}">
                              <a16:creationId xmlns:a16="http://schemas.microsoft.com/office/drawing/2014/main" id="{D1EED94E-14B8-1DEC-8A83-1D1FA8BA3507}"/>
                            </a:ext>
                          </a:extLst>
                        </p:cNvPr>
                        <p:cNvSpPr/>
                        <p:nvPr/>
                      </p:nvSpPr>
                      <p:spPr>
                        <a:xfrm>
                          <a:off x="3800584" y="1805841"/>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8" name="Freeform: Shape 2127">
                          <a:extLst>
                            <a:ext uri="{FF2B5EF4-FFF2-40B4-BE49-F238E27FC236}">
                              <a16:creationId xmlns:a16="http://schemas.microsoft.com/office/drawing/2014/main" id="{28D32256-B760-8041-876F-70B110A654AA}"/>
                            </a:ext>
                          </a:extLst>
                        </p:cNvPr>
                        <p:cNvSpPr/>
                        <p:nvPr/>
                      </p:nvSpPr>
                      <p:spPr>
                        <a:xfrm>
                          <a:off x="2492074" y="1483562"/>
                          <a:ext cx="1480237" cy="1663700"/>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69" name="Freeform: Shape 2128">
                          <a:extLst>
                            <a:ext uri="{FF2B5EF4-FFF2-40B4-BE49-F238E27FC236}">
                              <a16:creationId xmlns:a16="http://schemas.microsoft.com/office/drawing/2014/main" id="{50F11B85-1B48-3773-11D8-EF6CDF4DD5E4}"/>
                            </a:ext>
                          </a:extLst>
                        </p:cNvPr>
                        <p:cNvSpPr/>
                        <p:nvPr/>
                      </p:nvSpPr>
                      <p:spPr>
                        <a:xfrm>
                          <a:off x="2330481" y="1572268"/>
                          <a:ext cx="361484" cy="1279262"/>
                        </a:xfrm>
                        <a:custGeom>
                          <a:avLst/>
                          <a:gdLst>
                            <a:gd name="connsiteX0" fmla="*/ 575734 w 776352"/>
                            <a:gd name="connsiteY0" fmla="*/ 0 h 1371600"/>
                            <a:gd name="connsiteX1" fmla="*/ 766234 w 776352"/>
                            <a:gd name="connsiteY1" fmla="*/ 296333 h 1371600"/>
                            <a:gd name="connsiteX2" fmla="*/ 300567 w 776352"/>
                            <a:gd name="connsiteY2" fmla="*/ 584200 h 1371600"/>
                            <a:gd name="connsiteX3" fmla="*/ 292100 w 776352"/>
                            <a:gd name="connsiteY3" fmla="*/ 715433 h 1371600"/>
                            <a:gd name="connsiteX4" fmla="*/ 55034 w 776352"/>
                            <a:gd name="connsiteY4" fmla="*/ 905933 h 1371600"/>
                            <a:gd name="connsiteX5" fmla="*/ 0 w 776352"/>
                            <a:gd name="connsiteY5"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352" h="1371600">
                              <a:moveTo>
                                <a:pt x="575734" y="0"/>
                              </a:moveTo>
                              <a:cubicBezTo>
                                <a:pt x="693914" y="99483"/>
                                <a:pt x="812095" y="198966"/>
                                <a:pt x="766234" y="296333"/>
                              </a:cubicBezTo>
                              <a:cubicBezTo>
                                <a:pt x="720373" y="393700"/>
                                <a:pt x="379589" y="514350"/>
                                <a:pt x="300567" y="584200"/>
                              </a:cubicBezTo>
                              <a:cubicBezTo>
                                <a:pt x="221545" y="654050"/>
                                <a:pt x="333022" y="661811"/>
                                <a:pt x="292100" y="715433"/>
                              </a:cubicBezTo>
                              <a:cubicBezTo>
                                <a:pt x="251178" y="769055"/>
                                <a:pt x="103717" y="796572"/>
                                <a:pt x="55034" y="905933"/>
                              </a:cubicBezTo>
                              <a:cubicBezTo>
                                <a:pt x="6351" y="1015294"/>
                                <a:pt x="3175" y="1193447"/>
                                <a:pt x="0" y="13716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70" name="Freeform: Shape 2129">
                          <a:extLst>
                            <a:ext uri="{FF2B5EF4-FFF2-40B4-BE49-F238E27FC236}">
                              <a16:creationId xmlns:a16="http://schemas.microsoft.com/office/drawing/2014/main" id="{5E86DFD0-1C06-9252-392D-AE012A4B1872}"/>
                            </a:ext>
                          </a:extLst>
                        </p:cNvPr>
                        <p:cNvSpPr/>
                        <p:nvPr/>
                      </p:nvSpPr>
                      <p:spPr>
                        <a:xfrm>
                          <a:off x="2067693" y="2260597"/>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71" name="Freeform: Shape 2130">
                          <a:extLst>
                            <a:ext uri="{FF2B5EF4-FFF2-40B4-BE49-F238E27FC236}">
                              <a16:creationId xmlns:a16="http://schemas.microsoft.com/office/drawing/2014/main" id="{01B84F17-A234-291D-BE18-0370FB1E319B}"/>
                            </a:ext>
                          </a:extLst>
                        </p:cNvPr>
                        <p:cNvSpPr/>
                        <p:nvPr/>
                      </p:nvSpPr>
                      <p:spPr>
                        <a:xfrm>
                          <a:off x="3491141" y="1644383"/>
                          <a:ext cx="1011766" cy="1206546"/>
                        </a:xfrm>
                        <a:custGeom>
                          <a:avLst/>
                          <a:gdLst>
                            <a:gd name="connsiteX0" fmla="*/ 0 w 1011766"/>
                            <a:gd name="connsiteY0" fmla="*/ 46 h 1206546"/>
                            <a:gd name="connsiteX1" fmla="*/ 508000 w 1011766"/>
                            <a:gd name="connsiteY1" fmla="*/ 80479 h 1206546"/>
                            <a:gd name="connsiteX2" fmla="*/ 579966 w 1011766"/>
                            <a:gd name="connsiteY2" fmla="*/ 486879 h 1206546"/>
                            <a:gd name="connsiteX3" fmla="*/ 825500 w 1011766"/>
                            <a:gd name="connsiteY3" fmla="*/ 635046 h 1206546"/>
                            <a:gd name="connsiteX4" fmla="*/ 1011766 w 1011766"/>
                            <a:gd name="connsiteY4" fmla="*/ 1206546 h 1206546"/>
                            <a:gd name="connsiteX5" fmla="*/ 1011766 w 1011766"/>
                            <a:gd name="connsiteY5" fmla="*/ 1206546 h 120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1766" h="1206546">
                              <a:moveTo>
                                <a:pt x="0" y="46"/>
                              </a:moveTo>
                              <a:cubicBezTo>
                                <a:pt x="205669" y="-307"/>
                                <a:pt x="411339" y="-660"/>
                                <a:pt x="508000" y="80479"/>
                              </a:cubicBezTo>
                              <a:cubicBezTo>
                                <a:pt x="604661" y="161618"/>
                                <a:pt x="527049" y="394451"/>
                                <a:pt x="579966" y="486879"/>
                              </a:cubicBezTo>
                              <a:cubicBezTo>
                                <a:pt x="632883" y="579307"/>
                                <a:pt x="753533" y="515102"/>
                                <a:pt x="825500" y="635046"/>
                              </a:cubicBezTo>
                              <a:cubicBezTo>
                                <a:pt x="897467" y="754990"/>
                                <a:pt x="1011766" y="1206546"/>
                                <a:pt x="1011766" y="1206546"/>
                              </a:cubicBezTo>
                              <a:lnTo>
                                <a:pt x="1011766" y="1206546"/>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72" name="Freeform: Shape 2131">
                          <a:extLst>
                            <a:ext uri="{FF2B5EF4-FFF2-40B4-BE49-F238E27FC236}">
                              <a16:creationId xmlns:a16="http://schemas.microsoft.com/office/drawing/2014/main" id="{7BA2D193-3A1B-6DE2-08BE-FA9B8785D3BA}"/>
                            </a:ext>
                          </a:extLst>
                        </p:cNvPr>
                        <p:cNvSpPr/>
                        <p:nvPr/>
                      </p:nvSpPr>
                      <p:spPr>
                        <a:xfrm>
                          <a:off x="2058272" y="2412073"/>
                          <a:ext cx="819037" cy="358301"/>
                        </a:xfrm>
                        <a:custGeom>
                          <a:avLst/>
                          <a:gdLst>
                            <a:gd name="connsiteX0" fmla="*/ 0 w 1083733"/>
                            <a:gd name="connsiteY0" fmla="*/ 117001 h 358301"/>
                            <a:gd name="connsiteX1" fmla="*/ 342900 w 1083733"/>
                            <a:gd name="connsiteY1" fmla="*/ 2701 h 358301"/>
                            <a:gd name="connsiteX2" fmla="*/ 592667 w 1083733"/>
                            <a:gd name="connsiteY2" fmla="*/ 218601 h 358301"/>
                            <a:gd name="connsiteX3" fmla="*/ 1083733 w 1083733"/>
                            <a:gd name="connsiteY3" fmla="*/ 358301 h 358301"/>
                          </a:gdLst>
                          <a:ahLst/>
                          <a:cxnLst>
                            <a:cxn ang="0">
                              <a:pos x="connsiteX0" y="connsiteY0"/>
                            </a:cxn>
                            <a:cxn ang="0">
                              <a:pos x="connsiteX1" y="connsiteY1"/>
                            </a:cxn>
                            <a:cxn ang="0">
                              <a:pos x="connsiteX2" y="connsiteY2"/>
                            </a:cxn>
                            <a:cxn ang="0">
                              <a:pos x="connsiteX3" y="connsiteY3"/>
                            </a:cxn>
                          </a:cxnLst>
                          <a:rect l="l" t="t" r="r" b="b"/>
                          <a:pathLst>
                            <a:path w="1083733" h="358301">
                              <a:moveTo>
                                <a:pt x="0" y="117001"/>
                              </a:moveTo>
                              <a:cubicBezTo>
                                <a:pt x="122061" y="51384"/>
                                <a:pt x="244122" y="-14232"/>
                                <a:pt x="342900" y="2701"/>
                              </a:cubicBezTo>
                              <a:cubicBezTo>
                                <a:pt x="441678" y="19634"/>
                                <a:pt x="469195" y="159334"/>
                                <a:pt x="592667" y="218601"/>
                              </a:cubicBezTo>
                              <a:cubicBezTo>
                                <a:pt x="716139" y="277868"/>
                                <a:pt x="899936" y="318084"/>
                                <a:pt x="1083733" y="358301"/>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08" name="Group 2407">
                        <a:extLst>
                          <a:ext uri="{FF2B5EF4-FFF2-40B4-BE49-F238E27FC236}">
                            <a16:creationId xmlns:a16="http://schemas.microsoft.com/office/drawing/2014/main" id="{8247A1AF-800A-A688-C6D7-2DFD7139E5AA}"/>
                          </a:ext>
                        </a:extLst>
                      </p:cNvPr>
                      <p:cNvGrpSpPr/>
                      <p:nvPr/>
                    </p:nvGrpSpPr>
                    <p:grpSpPr>
                      <a:xfrm>
                        <a:off x="8957997" y="1985042"/>
                        <a:ext cx="2503583" cy="1122592"/>
                        <a:chOff x="8627797" y="1985042"/>
                        <a:chExt cx="2503583" cy="1122592"/>
                      </a:xfrm>
                    </p:grpSpPr>
                    <p:grpSp>
                      <p:nvGrpSpPr>
                        <p:cNvPr id="2409" name="Group 2408">
                          <a:extLst>
                            <a:ext uri="{FF2B5EF4-FFF2-40B4-BE49-F238E27FC236}">
                              <a16:creationId xmlns:a16="http://schemas.microsoft.com/office/drawing/2014/main" id="{60C3087B-D230-3D78-1F99-2117C917CC3C}"/>
                            </a:ext>
                          </a:extLst>
                        </p:cNvPr>
                        <p:cNvGrpSpPr/>
                        <p:nvPr/>
                      </p:nvGrpSpPr>
                      <p:grpSpPr>
                        <a:xfrm>
                          <a:off x="8627797" y="1985042"/>
                          <a:ext cx="2503583" cy="1122592"/>
                          <a:chOff x="8627797" y="1985042"/>
                          <a:chExt cx="2503583" cy="1122592"/>
                        </a:xfrm>
                      </p:grpSpPr>
                      <p:grpSp>
                        <p:nvGrpSpPr>
                          <p:cNvPr id="2411" name="Group 2410">
                            <a:extLst>
                              <a:ext uri="{FF2B5EF4-FFF2-40B4-BE49-F238E27FC236}">
                                <a16:creationId xmlns:a16="http://schemas.microsoft.com/office/drawing/2014/main" id="{86D8C1BC-A032-1CC8-F52D-98EDDB7D5BB3}"/>
                              </a:ext>
                            </a:extLst>
                          </p:cNvPr>
                          <p:cNvGrpSpPr/>
                          <p:nvPr/>
                        </p:nvGrpSpPr>
                        <p:grpSpPr>
                          <a:xfrm>
                            <a:off x="8627797" y="1985042"/>
                            <a:ext cx="2503583" cy="1122592"/>
                            <a:chOff x="1888905" y="1384356"/>
                            <a:chExt cx="2744336" cy="1230546"/>
                          </a:xfrm>
                        </p:grpSpPr>
                        <p:grpSp>
                          <p:nvGrpSpPr>
                            <p:cNvPr id="2419" name="Group 2418">
                              <a:extLst>
                                <a:ext uri="{FF2B5EF4-FFF2-40B4-BE49-F238E27FC236}">
                                  <a16:creationId xmlns:a16="http://schemas.microsoft.com/office/drawing/2014/main" id="{DFACAD2F-8B28-B2F9-E529-9249E9785A00}"/>
                                </a:ext>
                              </a:extLst>
                            </p:cNvPr>
                            <p:cNvGrpSpPr/>
                            <p:nvPr/>
                          </p:nvGrpSpPr>
                          <p:grpSpPr>
                            <a:xfrm>
                              <a:off x="1888905" y="1384356"/>
                              <a:ext cx="2744336" cy="1230546"/>
                              <a:chOff x="8106072" y="1290750"/>
                              <a:chExt cx="2744336" cy="1230546"/>
                            </a:xfrm>
                          </p:grpSpPr>
                          <p:grpSp>
                            <p:nvGrpSpPr>
                              <p:cNvPr id="2421" name="Group 2420">
                                <a:extLst>
                                  <a:ext uri="{FF2B5EF4-FFF2-40B4-BE49-F238E27FC236}">
                                    <a16:creationId xmlns:a16="http://schemas.microsoft.com/office/drawing/2014/main" id="{51AE7845-94F6-6E8D-7B94-FE928AB7E9E4}"/>
                                  </a:ext>
                                </a:extLst>
                              </p:cNvPr>
                              <p:cNvGrpSpPr/>
                              <p:nvPr/>
                            </p:nvGrpSpPr>
                            <p:grpSpPr>
                              <a:xfrm>
                                <a:off x="8720849" y="1331502"/>
                                <a:ext cx="756000" cy="684000"/>
                                <a:chOff x="516213" y="5309913"/>
                                <a:chExt cx="1084047" cy="908963"/>
                              </a:xfrm>
                            </p:grpSpPr>
                            <p:sp>
                              <p:nvSpPr>
                                <p:cNvPr id="2458" name="Oval 2457">
                                  <a:extLst>
                                    <a:ext uri="{FF2B5EF4-FFF2-40B4-BE49-F238E27FC236}">
                                      <a16:creationId xmlns:a16="http://schemas.microsoft.com/office/drawing/2014/main" id="{71B9C66D-3C11-3A38-4667-8260D40262DD}"/>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59" name="Moon 2458">
                                  <a:extLst>
                                    <a:ext uri="{FF2B5EF4-FFF2-40B4-BE49-F238E27FC236}">
                                      <a16:creationId xmlns:a16="http://schemas.microsoft.com/office/drawing/2014/main" id="{288BBC72-CDD4-22ED-5627-90AB3D0EA8E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22" name="Group 2421">
                                <a:extLst>
                                  <a:ext uri="{FF2B5EF4-FFF2-40B4-BE49-F238E27FC236}">
                                    <a16:creationId xmlns:a16="http://schemas.microsoft.com/office/drawing/2014/main" id="{55452C69-EEF4-C13A-B2C9-C48821E1197F}"/>
                                  </a:ext>
                                </a:extLst>
                              </p:cNvPr>
                              <p:cNvGrpSpPr/>
                              <p:nvPr/>
                            </p:nvGrpSpPr>
                            <p:grpSpPr>
                              <a:xfrm>
                                <a:off x="8490882" y="1837296"/>
                                <a:ext cx="756000" cy="684000"/>
                                <a:chOff x="516213" y="5309913"/>
                                <a:chExt cx="1084047" cy="908963"/>
                              </a:xfrm>
                            </p:grpSpPr>
                            <p:sp>
                              <p:nvSpPr>
                                <p:cNvPr id="2456" name="Oval 2455">
                                  <a:extLst>
                                    <a:ext uri="{FF2B5EF4-FFF2-40B4-BE49-F238E27FC236}">
                                      <a16:creationId xmlns:a16="http://schemas.microsoft.com/office/drawing/2014/main" id="{5F01DAD4-C016-A282-7E87-4D46D79BC64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57" name="Moon 2456">
                                  <a:extLst>
                                    <a:ext uri="{FF2B5EF4-FFF2-40B4-BE49-F238E27FC236}">
                                      <a16:creationId xmlns:a16="http://schemas.microsoft.com/office/drawing/2014/main" id="{9EBB89CD-2C46-7ACA-39F7-C774BFF3D84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23" name="Group 2422">
                                <a:extLst>
                                  <a:ext uri="{FF2B5EF4-FFF2-40B4-BE49-F238E27FC236}">
                                    <a16:creationId xmlns:a16="http://schemas.microsoft.com/office/drawing/2014/main" id="{96FFFC17-4650-32A5-C16A-1889566F3A0C}"/>
                                  </a:ext>
                                </a:extLst>
                              </p:cNvPr>
                              <p:cNvGrpSpPr/>
                              <p:nvPr/>
                            </p:nvGrpSpPr>
                            <p:grpSpPr>
                              <a:xfrm>
                                <a:off x="8864262" y="1444632"/>
                                <a:ext cx="756000" cy="684000"/>
                                <a:chOff x="516213" y="5309913"/>
                                <a:chExt cx="1084047" cy="908963"/>
                              </a:xfrm>
                            </p:grpSpPr>
                            <p:sp>
                              <p:nvSpPr>
                                <p:cNvPr id="2454" name="Oval 2453">
                                  <a:extLst>
                                    <a:ext uri="{FF2B5EF4-FFF2-40B4-BE49-F238E27FC236}">
                                      <a16:creationId xmlns:a16="http://schemas.microsoft.com/office/drawing/2014/main" id="{774F11A8-F17A-2EFD-F7FA-A135C3F91817}"/>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55" name="Moon 2454">
                                  <a:extLst>
                                    <a:ext uri="{FF2B5EF4-FFF2-40B4-BE49-F238E27FC236}">
                                      <a16:creationId xmlns:a16="http://schemas.microsoft.com/office/drawing/2014/main" id="{7A716D60-554A-F5D7-E93B-11522F134E3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24" name="Group 2423">
                                <a:extLst>
                                  <a:ext uri="{FF2B5EF4-FFF2-40B4-BE49-F238E27FC236}">
                                    <a16:creationId xmlns:a16="http://schemas.microsoft.com/office/drawing/2014/main" id="{9E91FADD-1B86-442D-E905-4BC91BD58AD0}"/>
                                  </a:ext>
                                </a:extLst>
                              </p:cNvPr>
                              <p:cNvGrpSpPr/>
                              <p:nvPr/>
                            </p:nvGrpSpPr>
                            <p:grpSpPr>
                              <a:xfrm>
                                <a:off x="9101039" y="1786632"/>
                                <a:ext cx="756000" cy="684000"/>
                                <a:chOff x="516213" y="5309913"/>
                                <a:chExt cx="1084047" cy="908963"/>
                              </a:xfrm>
                            </p:grpSpPr>
                            <p:sp>
                              <p:nvSpPr>
                                <p:cNvPr id="2452" name="Oval 2451">
                                  <a:extLst>
                                    <a:ext uri="{FF2B5EF4-FFF2-40B4-BE49-F238E27FC236}">
                                      <a16:creationId xmlns:a16="http://schemas.microsoft.com/office/drawing/2014/main" id="{65A64D5C-2143-E2CF-CD52-6AF3352F1DB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53" name="Moon 2452">
                                  <a:extLst>
                                    <a:ext uri="{FF2B5EF4-FFF2-40B4-BE49-F238E27FC236}">
                                      <a16:creationId xmlns:a16="http://schemas.microsoft.com/office/drawing/2014/main" id="{77309E07-7E79-5CA7-ADFA-51CE2F80199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4" name="Group 2433">
                                <a:extLst>
                                  <a:ext uri="{FF2B5EF4-FFF2-40B4-BE49-F238E27FC236}">
                                    <a16:creationId xmlns:a16="http://schemas.microsoft.com/office/drawing/2014/main" id="{4D4564CA-418C-1346-B3B4-C9DA80681BEE}"/>
                                  </a:ext>
                                </a:extLst>
                              </p:cNvPr>
                              <p:cNvGrpSpPr/>
                              <p:nvPr/>
                            </p:nvGrpSpPr>
                            <p:grpSpPr>
                              <a:xfrm>
                                <a:off x="9479039" y="1444632"/>
                                <a:ext cx="756000" cy="684000"/>
                                <a:chOff x="516213" y="5309913"/>
                                <a:chExt cx="1084047" cy="908963"/>
                              </a:xfrm>
                            </p:grpSpPr>
                            <p:sp>
                              <p:nvSpPr>
                                <p:cNvPr id="2450" name="Oval 2449">
                                  <a:extLst>
                                    <a:ext uri="{FF2B5EF4-FFF2-40B4-BE49-F238E27FC236}">
                                      <a16:creationId xmlns:a16="http://schemas.microsoft.com/office/drawing/2014/main" id="{49D1655B-F522-204E-6F73-8BA76EB874B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51" name="Moon 2450">
                                  <a:extLst>
                                    <a:ext uri="{FF2B5EF4-FFF2-40B4-BE49-F238E27FC236}">
                                      <a16:creationId xmlns:a16="http://schemas.microsoft.com/office/drawing/2014/main" id="{1F57CB3A-9E91-A00B-FF49-3823BE25CDA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5" name="Group 2434">
                                <a:extLst>
                                  <a:ext uri="{FF2B5EF4-FFF2-40B4-BE49-F238E27FC236}">
                                    <a16:creationId xmlns:a16="http://schemas.microsoft.com/office/drawing/2014/main" id="{721AFFF3-634D-91B5-88CF-422A5BE2433C}"/>
                                  </a:ext>
                                </a:extLst>
                              </p:cNvPr>
                              <p:cNvGrpSpPr/>
                              <p:nvPr/>
                            </p:nvGrpSpPr>
                            <p:grpSpPr>
                              <a:xfrm>
                                <a:off x="8720849" y="1837296"/>
                                <a:ext cx="756000" cy="684000"/>
                                <a:chOff x="516213" y="5309913"/>
                                <a:chExt cx="1084047" cy="908963"/>
                              </a:xfrm>
                            </p:grpSpPr>
                            <p:sp>
                              <p:nvSpPr>
                                <p:cNvPr id="2448" name="Oval 2447">
                                  <a:extLst>
                                    <a:ext uri="{FF2B5EF4-FFF2-40B4-BE49-F238E27FC236}">
                                      <a16:creationId xmlns:a16="http://schemas.microsoft.com/office/drawing/2014/main" id="{E68DAAB4-1DAA-4AA6-D282-595F5DB545F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9" name="Moon 2448">
                                  <a:extLst>
                                    <a:ext uri="{FF2B5EF4-FFF2-40B4-BE49-F238E27FC236}">
                                      <a16:creationId xmlns:a16="http://schemas.microsoft.com/office/drawing/2014/main" id="{D0F79710-A15C-C9B3-5E8B-9AFEE41DC25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6" name="Group 2435">
                                <a:extLst>
                                  <a:ext uri="{FF2B5EF4-FFF2-40B4-BE49-F238E27FC236}">
                                    <a16:creationId xmlns:a16="http://schemas.microsoft.com/office/drawing/2014/main" id="{64A97690-C03A-89E6-3B3D-6D71E52D99BA}"/>
                                  </a:ext>
                                </a:extLst>
                              </p:cNvPr>
                              <p:cNvGrpSpPr/>
                              <p:nvPr/>
                            </p:nvGrpSpPr>
                            <p:grpSpPr>
                              <a:xfrm>
                                <a:off x="9857631" y="1290750"/>
                                <a:ext cx="756000" cy="684000"/>
                                <a:chOff x="516213" y="5309913"/>
                                <a:chExt cx="1084047" cy="908963"/>
                              </a:xfrm>
                            </p:grpSpPr>
                            <p:sp>
                              <p:nvSpPr>
                                <p:cNvPr id="2446" name="Oval 2445">
                                  <a:extLst>
                                    <a:ext uri="{FF2B5EF4-FFF2-40B4-BE49-F238E27FC236}">
                                      <a16:creationId xmlns:a16="http://schemas.microsoft.com/office/drawing/2014/main" id="{3CB9DE6B-3E9A-18CD-D927-6AAC73406D67}"/>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7" name="Moon 2446">
                                  <a:extLst>
                                    <a:ext uri="{FF2B5EF4-FFF2-40B4-BE49-F238E27FC236}">
                                      <a16:creationId xmlns:a16="http://schemas.microsoft.com/office/drawing/2014/main" id="{42A202BE-69D1-0374-F7F7-155325A4B16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7" name="Group 2436">
                                <a:extLst>
                                  <a:ext uri="{FF2B5EF4-FFF2-40B4-BE49-F238E27FC236}">
                                    <a16:creationId xmlns:a16="http://schemas.microsoft.com/office/drawing/2014/main" id="{89E76D5F-EE68-F175-15F1-A7D39B664EA7}"/>
                                  </a:ext>
                                </a:extLst>
                              </p:cNvPr>
                              <p:cNvGrpSpPr/>
                              <p:nvPr/>
                            </p:nvGrpSpPr>
                            <p:grpSpPr>
                              <a:xfrm>
                                <a:off x="10094408" y="1632750"/>
                                <a:ext cx="756000" cy="684000"/>
                                <a:chOff x="516213" y="5309913"/>
                                <a:chExt cx="1084047" cy="908963"/>
                              </a:xfrm>
                            </p:grpSpPr>
                            <p:sp>
                              <p:nvSpPr>
                                <p:cNvPr id="2444" name="Oval 2443">
                                  <a:extLst>
                                    <a:ext uri="{FF2B5EF4-FFF2-40B4-BE49-F238E27FC236}">
                                      <a16:creationId xmlns:a16="http://schemas.microsoft.com/office/drawing/2014/main" id="{53143348-B494-4731-7ADA-2194F60A4E36}"/>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5" name="Moon 2444">
                                  <a:extLst>
                                    <a:ext uri="{FF2B5EF4-FFF2-40B4-BE49-F238E27FC236}">
                                      <a16:creationId xmlns:a16="http://schemas.microsoft.com/office/drawing/2014/main" id="{C2590E62-9E02-8170-08EF-716630BD2F0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8" name="Group 2437">
                                <a:extLst>
                                  <a:ext uri="{FF2B5EF4-FFF2-40B4-BE49-F238E27FC236}">
                                    <a16:creationId xmlns:a16="http://schemas.microsoft.com/office/drawing/2014/main" id="{E718D228-C508-1CA7-42DA-91EEB597D3C0}"/>
                                  </a:ext>
                                </a:extLst>
                              </p:cNvPr>
                              <p:cNvGrpSpPr/>
                              <p:nvPr/>
                            </p:nvGrpSpPr>
                            <p:grpSpPr>
                              <a:xfrm>
                                <a:off x="8106072" y="1331502"/>
                                <a:ext cx="756000" cy="684000"/>
                                <a:chOff x="516213" y="5309913"/>
                                <a:chExt cx="1084047" cy="908963"/>
                              </a:xfrm>
                            </p:grpSpPr>
                            <p:sp>
                              <p:nvSpPr>
                                <p:cNvPr id="2442" name="Oval 2441">
                                  <a:extLst>
                                    <a:ext uri="{FF2B5EF4-FFF2-40B4-BE49-F238E27FC236}">
                                      <a16:creationId xmlns:a16="http://schemas.microsoft.com/office/drawing/2014/main" id="{9CF5A8F1-6B57-E4B6-FABA-D9F41D25878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3" name="Moon 2442">
                                  <a:extLst>
                                    <a:ext uri="{FF2B5EF4-FFF2-40B4-BE49-F238E27FC236}">
                                      <a16:creationId xmlns:a16="http://schemas.microsoft.com/office/drawing/2014/main" id="{C7D03283-1771-74CA-C17E-325E5F55922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439" name="Group 2438">
                                <a:extLst>
                                  <a:ext uri="{FF2B5EF4-FFF2-40B4-BE49-F238E27FC236}">
                                    <a16:creationId xmlns:a16="http://schemas.microsoft.com/office/drawing/2014/main" id="{08D0908F-C604-607C-0D4E-85D797E0959A}"/>
                                  </a:ext>
                                </a:extLst>
                              </p:cNvPr>
                              <p:cNvGrpSpPr/>
                              <p:nvPr/>
                            </p:nvGrpSpPr>
                            <p:grpSpPr>
                              <a:xfrm>
                                <a:off x="8342849" y="1673502"/>
                                <a:ext cx="756000" cy="684000"/>
                                <a:chOff x="516213" y="5309913"/>
                                <a:chExt cx="1084047" cy="908963"/>
                              </a:xfrm>
                            </p:grpSpPr>
                            <p:sp>
                              <p:nvSpPr>
                                <p:cNvPr id="2440" name="Oval 2439">
                                  <a:extLst>
                                    <a:ext uri="{FF2B5EF4-FFF2-40B4-BE49-F238E27FC236}">
                                      <a16:creationId xmlns:a16="http://schemas.microsoft.com/office/drawing/2014/main" id="{DE77D982-FD94-5082-CAFF-21F4DC74DC5C}"/>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1" name="Moon 2440">
                                  <a:extLst>
                                    <a:ext uri="{FF2B5EF4-FFF2-40B4-BE49-F238E27FC236}">
                                      <a16:creationId xmlns:a16="http://schemas.microsoft.com/office/drawing/2014/main" id="{0228DA36-5D51-DCBB-F153-312DF2A90BCD}"/>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sp>
                          <p:nvSpPr>
                            <p:cNvPr id="2420" name="Freeform: Shape 142">
                              <a:extLst>
                                <a:ext uri="{FF2B5EF4-FFF2-40B4-BE49-F238E27FC236}">
                                  <a16:creationId xmlns:a16="http://schemas.microsoft.com/office/drawing/2014/main" id="{6A448AB7-0345-6931-01FF-8DE6687FCB54}"/>
                                </a:ext>
                              </a:extLst>
                            </p:cNvPr>
                            <p:cNvSpPr/>
                            <p:nvPr/>
                          </p:nvSpPr>
                          <p:spPr>
                            <a:xfrm>
                              <a:off x="2505038" y="1823976"/>
                              <a:ext cx="608063" cy="566029"/>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412" name="Freeform: Shape 174">
                            <a:extLst>
                              <a:ext uri="{FF2B5EF4-FFF2-40B4-BE49-F238E27FC236}">
                                <a16:creationId xmlns:a16="http://schemas.microsoft.com/office/drawing/2014/main" id="{243D6242-BFE1-2C95-F395-F4FCFC1CF925}"/>
                              </a:ext>
                            </a:extLst>
                          </p:cNvPr>
                          <p:cNvSpPr/>
                          <p:nvPr/>
                        </p:nvSpPr>
                        <p:spPr>
                          <a:xfrm>
                            <a:off x="9973273" y="2143976"/>
                            <a:ext cx="465819" cy="433617"/>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3" name="Oval 2412">
                            <a:extLst>
                              <a:ext uri="{FF2B5EF4-FFF2-40B4-BE49-F238E27FC236}">
                                <a16:creationId xmlns:a16="http://schemas.microsoft.com/office/drawing/2014/main" id="{1BF0D52E-71CA-86F6-D48A-A3F53B2C50C8}"/>
                              </a:ext>
                            </a:extLst>
                          </p:cNvPr>
                          <p:cNvSpPr/>
                          <p:nvPr/>
                        </p:nvSpPr>
                        <p:spPr>
                          <a:xfrm>
                            <a:off x="9885066" y="2343258"/>
                            <a:ext cx="689678" cy="623994"/>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4" name="Moon 2413">
                            <a:extLst>
                              <a:ext uri="{FF2B5EF4-FFF2-40B4-BE49-F238E27FC236}">
                                <a16:creationId xmlns:a16="http://schemas.microsoft.com/office/drawing/2014/main" id="{B6639617-AD1C-71CE-74C5-D1020BF69FA1}"/>
                              </a:ext>
                            </a:extLst>
                          </p:cNvPr>
                          <p:cNvSpPr/>
                          <p:nvPr/>
                        </p:nvSpPr>
                        <p:spPr>
                          <a:xfrm rot="15085970">
                            <a:off x="10259147" y="2651039"/>
                            <a:ext cx="103457" cy="291259"/>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5" name="Freeform: Shape 178">
                            <a:extLst>
                              <a:ext uri="{FF2B5EF4-FFF2-40B4-BE49-F238E27FC236}">
                                <a16:creationId xmlns:a16="http://schemas.microsoft.com/office/drawing/2014/main" id="{49AF9E44-D2AC-EDE8-7E85-7A24BC10972A}"/>
                              </a:ext>
                            </a:extLst>
                          </p:cNvPr>
                          <p:cNvSpPr/>
                          <p:nvPr/>
                        </p:nvSpPr>
                        <p:spPr>
                          <a:xfrm>
                            <a:off x="9813118" y="2075546"/>
                            <a:ext cx="715307" cy="489301"/>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6" name="Freeform: Shape 179">
                            <a:extLst>
                              <a:ext uri="{FF2B5EF4-FFF2-40B4-BE49-F238E27FC236}">
                                <a16:creationId xmlns:a16="http://schemas.microsoft.com/office/drawing/2014/main" id="{8006E741-523B-AD3B-616E-56CF65EFC0A4}"/>
                              </a:ext>
                            </a:extLst>
                          </p:cNvPr>
                          <p:cNvSpPr/>
                          <p:nvPr/>
                        </p:nvSpPr>
                        <p:spPr>
                          <a:xfrm>
                            <a:off x="8739111" y="2294946"/>
                            <a:ext cx="1732663" cy="516371"/>
                          </a:xfrm>
                          <a:custGeom>
                            <a:avLst/>
                            <a:gdLst>
                              <a:gd name="connsiteX0" fmla="*/ 0 w 1083733"/>
                              <a:gd name="connsiteY0" fmla="*/ 117001 h 358301"/>
                              <a:gd name="connsiteX1" fmla="*/ 342900 w 1083733"/>
                              <a:gd name="connsiteY1" fmla="*/ 2701 h 358301"/>
                              <a:gd name="connsiteX2" fmla="*/ 592667 w 1083733"/>
                              <a:gd name="connsiteY2" fmla="*/ 218601 h 358301"/>
                              <a:gd name="connsiteX3" fmla="*/ 1083733 w 1083733"/>
                              <a:gd name="connsiteY3" fmla="*/ 358301 h 358301"/>
                            </a:gdLst>
                            <a:ahLst/>
                            <a:cxnLst>
                              <a:cxn ang="0">
                                <a:pos x="connsiteX0" y="connsiteY0"/>
                              </a:cxn>
                              <a:cxn ang="0">
                                <a:pos x="connsiteX1" y="connsiteY1"/>
                              </a:cxn>
                              <a:cxn ang="0">
                                <a:pos x="connsiteX2" y="connsiteY2"/>
                              </a:cxn>
                              <a:cxn ang="0">
                                <a:pos x="connsiteX3" y="connsiteY3"/>
                              </a:cxn>
                            </a:cxnLst>
                            <a:rect l="l" t="t" r="r" b="b"/>
                            <a:pathLst>
                              <a:path w="1083733" h="358301">
                                <a:moveTo>
                                  <a:pt x="0" y="117001"/>
                                </a:moveTo>
                                <a:cubicBezTo>
                                  <a:pt x="122061" y="51384"/>
                                  <a:pt x="244122" y="-14232"/>
                                  <a:pt x="342900" y="2701"/>
                                </a:cubicBezTo>
                                <a:cubicBezTo>
                                  <a:pt x="441678" y="19634"/>
                                  <a:pt x="469195" y="159334"/>
                                  <a:pt x="592667" y="218601"/>
                                </a:cubicBezTo>
                                <a:cubicBezTo>
                                  <a:pt x="716139" y="277868"/>
                                  <a:pt x="899936" y="318084"/>
                                  <a:pt x="1083733" y="358301"/>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7" name="Freeform: Shape 180">
                            <a:extLst>
                              <a:ext uri="{FF2B5EF4-FFF2-40B4-BE49-F238E27FC236}">
                                <a16:creationId xmlns:a16="http://schemas.microsoft.com/office/drawing/2014/main" id="{663C4CC7-C6B0-B5CA-33CD-E497E05DF6AE}"/>
                              </a:ext>
                            </a:extLst>
                          </p:cNvPr>
                          <p:cNvSpPr/>
                          <p:nvPr/>
                        </p:nvSpPr>
                        <p:spPr>
                          <a:xfrm rot="19725736">
                            <a:off x="9184698" y="2348099"/>
                            <a:ext cx="805162" cy="543792"/>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8" name="Freeform: Shape 175">
                            <a:extLst>
                              <a:ext uri="{FF2B5EF4-FFF2-40B4-BE49-F238E27FC236}">
                                <a16:creationId xmlns:a16="http://schemas.microsoft.com/office/drawing/2014/main" id="{DB5AEC51-6924-1F4B-10BF-49252C678A43}"/>
                              </a:ext>
                            </a:extLst>
                          </p:cNvPr>
                          <p:cNvSpPr/>
                          <p:nvPr/>
                        </p:nvSpPr>
                        <p:spPr>
                          <a:xfrm>
                            <a:off x="10089467" y="2222257"/>
                            <a:ext cx="804315" cy="559570"/>
                          </a:xfrm>
                          <a:custGeom>
                            <a:avLst/>
                            <a:gdLst>
                              <a:gd name="connsiteX0" fmla="*/ 0 w 1011766"/>
                              <a:gd name="connsiteY0" fmla="*/ 46 h 1206546"/>
                              <a:gd name="connsiteX1" fmla="*/ 508000 w 1011766"/>
                              <a:gd name="connsiteY1" fmla="*/ 80479 h 1206546"/>
                              <a:gd name="connsiteX2" fmla="*/ 579966 w 1011766"/>
                              <a:gd name="connsiteY2" fmla="*/ 486879 h 1206546"/>
                              <a:gd name="connsiteX3" fmla="*/ 825500 w 1011766"/>
                              <a:gd name="connsiteY3" fmla="*/ 635046 h 1206546"/>
                              <a:gd name="connsiteX4" fmla="*/ 1011766 w 1011766"/>
                              <a:gd name="connsiteY4" fmla="*/ 1206546 h 1206546"/>
                              <a:gd name="connsiteX5" fmla="*/ 1011766 w 1011766"/>
                              <a:gd name="connsiteY5" fmla="*/ 1206546 h 120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1766" h="1206546">
                                <a:moveTo>
                                  <a:pt x="0" y="46"/>
                                </a:moveTo>
                                <a:cubicBezTo>
                                  <a:pt x="205669" y="-307"/>
                                  <a:pt x="411339" y="-660"/>
                                  <a:pt x="508000" y="80479"/>
                                </a:cubicBezTo>
                                <a:cubicBezTo>
                                  <a:pt x="604661" y="161618"/>
                                  <a:pt x="527049" y="394451"/>
                                  <a:pt x="579966" y="486879"/>
                                </a:cubicBezTo>
                                <a:cubicBezTo>
                                  <a:pt x="632883" y="579307"/>
                                  <a:pt x="753533" y="515102"/>
                                  <a:pt x="825500" y="635046"/>
                                </a:cubicBezTo>
                                <a:cubicBezTo>
                                  <a:pt x="897467" y="754990"/>
                                  <a:pt x="1011766" y="1206546"/>
                                  <a:pt x="1011766" y="1206546"/>
                                </a:cubicBezTo>
                                <a:lnTo>
                                  <a:pt x="1011766" y="1206546"/>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410" name="Freeform: Shape 2116">
                          <a:extLst>
                            <a:ext uri="{FF2B5EF4-FFF2-40B4-BE49-F238E27FC236}">
                              <a16:creationId xmlns:a16="http://schemas.microsoft.com/office/drawing/2014/main" id="{9010AED7-B43E-C466-09D3-AA97F7598009}"/>
                            </a:ext>
                          </a:extLst>
                        </p:cNvPr>
                        <p:cNvSpPr/>
                        <p:nvPr/>
                      </p:nvSpPr>
                      <p:spPr>
                        <a:xfrm>
                          <a:off x="10363519" y="2479333"/>
                          <a:ext cx="328665" cy="30594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pic>
                  <p:nvPicPr>
                    <p:cNvPr id="2392" name="Picture 14">
                      <a:extLst>
                        <a:ext uri="{FF2B5EF4-FFF2-40B4-BE49-F238E27FC236}">
                          <a16:creationId xmlns:a16="http://schemas.microsoft.com/office/drawing/2014/main" id="{F357ACBB-41EE-4385-DC97-0C78D0B1B6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7339098">
                      <a:off x="7587195" y="1784101"/>
                      <a:ext cx="1035477" cy="1219565"/>
                    </a:xfrm>
                    <a:prstGeom prst="rect">
                      <a:avLst/>
                    </a:prstGeom>
                  </p:spPr>
                </p:pic>
                <p:grpSp>
                  <p:nvGrpSpPr>
                    <p:cNvPr id="2393" name="Group 2392">
                      <a:extLst>
                        <a:ext uri="{FF2B5EF4-FFF2-40B4-BE49-F238E27FC236}">
                          <a16:creationId xmlns:a16="http://schemas.microsoft.com/office/drawing/2014/main" id="{1C7A4242-DB14-FE15-01EE-B105DD99F800}"/>
                        </a:ext>
                      </a:extLst>
                    </p:cNvPr>
                    <p:cNvGrpSpPr/>
                    <p:nvPr/>
                  </p:nvGrpSpPr>
                  <p:grpSpPr>
                    <a:xfrm>
                      <a:off x="6274090" y="2506905"/>
                      <a:ext cx="1482645" cy="1521664"/>
                      <a:chOff x="5108084" y="2484209"/>
                      <a:chExt cx="1442561" cy="1521861"/>
                    </a:xfrm>
                  </p:grpSpPr>
                  <p:sp>
                    <p:nvSpPr>
                      <p:cNvPr id="2405" name="Arc 2404">
                        <a:extLst>
                          <a:ext uri="{FF2B5EF4-FFF2-40B4-BE49-F238E27FC236}">
                            <a16:creationId xmlns:a16="http://schemas.microsoft.com/office/drawing/2014/main" id="{219EAC3C-74C7-3B9F-CDF9-923E1399DFF4}"/>
                          </a:ext>
                        </a:extLst>
                      </p:cNvPr>
                      <p:cNvSpPr/>
                      <p:nvPr/>
                    </p:nvSpPr>
                    <p:spPr>
                      <a:xfrm rot="15335833" flipV="1">
                        <a:off x="5119328" y="2574753"/>
                        <a:ext cx="1420073" cy="1442561"/>
                      </a:xfrm>
                      <a:prstGeom prst="arc">
                        <a:avLst>
                          <a:gd name="adj1" fmla="val 188089"/>
                          <a:gd name="adj2" fmla="val 9882688"/>
                        </a:avLst>
                      </a:prstGeom>
                      <a:noFill/>
                      <a:ln w="244475" cap="flat" cmpd="sng" algn="ctr">
                        <a:solidFill>
                          <a:srgbClr val="443247"/>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406" name="Isosceles Triangle 1729">
                        <a:extLst>
                          <a:ext uri="{FF2B5EF4-FFF2-40B4-BE49-F238E27FC236}">
                            <a16:creationId xmlns:a16="http://schemas.microsoft.com/office/drawing/2014/main" id="{0E6E38A1-CF72-EA21-E524-05ACCDBBBBD2}"/>
                          </a:ext>
                        </a:extLst>
                      </p:cNvPr>
                      <p:cNvSpPr/>
                      <p:nvPr/>
                    </p:nvSpPr>
                    <p:spPr>
                      <a:xfrm rot="4397496" flipH="1">
                        <a:off x="5508367" y="2536182"/>
                        <a:ext cx="271305" cy="167359"/>
                      </a:xfrm>
                      <a:prstGeom prst="triangle">
                        <a:avLst/>
                      </a:prstGeom>
                      <a:solidFill>
                        <a:srgbClr val="443247"/>
                      </a:solidFill>
                      <a:ln w="107950" cap="flat" cmpd="sng" algn="ctr">
                        <a:solidFill>
                          <a:srgbClr val="443247"/>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4" name="Group 2393">
                      <a:extLst>
                        <a:ext uri="{FF2B5EF4-FFF2-40B4-BE49-F238E27FC236}">
                          <a16:creationId xmlns:a16="http://schemas.microsoft.com/office/drawing/2014/main" id="{04A0A96E-0F79-D116-F380-943522E00111}"/>
                        </a:ext>
                      </a:extLst>
                    </p:cNvPr>
                    <p:cNvGrpSpPr/>
                    <p:nvPr/>
                  </p:nvGrpSpPr>
                  <p:grpSpPr>
                    <a:xfrm>
                      <a:off x="7117243" y="2474023"/>
                      <a:ext cx="1687610" cy="1475471"/>
                      <a:chOff x="4899275" y="3263716"/>
                      <a:chExt cx="1874282" cy="1638677"/>
                    </a:xfrm>
                  </p:grpSpPr>
                  <p:sp>
                    <p:nvSpPr>
                      <p:cNvPr id="2403" name="Arc 2402">
                        <a:extLst>
                          <a:ext uri="{FF2B5EF4-FFF2-40B4-BE49-F238E27FC236}">
                            <a16:creationId xmlns:a16="http://schemas.microsoft.com/office/drawing/2014/main" id="{77327748-8D60-D34F-BE36-1139BF012AD5}"/>
                          </a:ext>
                        </a:extLst>
                      </p:cNvPr>
                      <p:cNvSpPr/>
                      <p:nvPr/>
                    </p:nvSpPr>
                    <p:spPr>
                      <a:xfrm flipH="1" flipV="1">
                        <a:off x="4899275" y="3263716"/>
                        <a:ext cx="1601915" cy="1638677"/>
                      </a:xfrm>
                      <a:prstGeom prst="arc">
                        <a:avLst>
                          <a:gd name="adj1" fmla="val 12552905"/>
                          <a:gd name="adj2" fmla="val 3865749"/>
                        </a:avLst>
                      </a:prstGeom>
                      <a:noFill/>
                      <a:ln w="317500" cap="flat" cmpd="sng" algn="ctr">
                        <a:solidFill>
                          <a:srgbClr val="ED653B"/>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404" name="Isosceles Triangle 1733">
                        <a:extLst>
                          <a:ext uri="{FF2B5EF4-FFF2-40B4-BE49-F238E27FC236}">
                            <a16:creationId xmlns:a16="http://schemas.microsoft.com/office/drawing/2014/main" id="{9EBA1AC7-9BBD-B769-C8B6-2FB2A2207230}"/>
                          </a:ext>
                        </a:extLst>
                      </p:cNvPr>
                      <p:cNvSpPr/>
                      <p:nvPr/>
                    </p:nvSpPr>
                    <p:spPr>
                      <a:xfrm rot="2161824">
                        <a:off x="6126648" y="4229314"/>
                        <a:ext cx="646909" cy="367304"/>
                      </a:xfrm>
                      <a:prstGeom prst="triangle">
                        <a:avLst/>
                      </a:prstGeom>
                      <a:solidFill>
                        <a:srgbClr val="ED653B"/>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95" name="Rounded Rectangle 22">
                      <a:extLst>
                        <a:ext uri="{FF2B5EF4-FFF2-40B4-BE49-F238E27FC236}">
                          <a16:creationId xmlns:a16="http://schemas.microsoft.com/office/drawing/2014/main" id="{35B96C53-2933-653E-2174-04CD2BD097CE}"/>
                        </a:ext>
                      </a:extLst>
                    </p:cNvPr>
                    <p:cNvSpPr/>
                    <p:nvPr/>
                  </p:nvSpPr>
                  <p:spPr>
                    <a:xfrm>
                      <a:off x="7049774" y="2419475"/>
                      <a:ext cx="761445" cy="277164"/>
                    </a:xfrm>
                    <a:prstGeom prst="roundRect">
                      <a:avLst/>
                    </a:prstGeom>
                    <a:solidFill>
                      <a:srgbClr val="443247"/>
                    </a:solidFill>
                    <a:ln w="25400" cap="flat" cmpd="sng" algn="ctr">
                      <a:solidFill>
                        <a:srgbClr val="443247"/>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FXa</a:t>
                      </a:r>
                      <a:endPar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endParaRPr>
                    </a:p>
                  </p:txBody>
                </p:sp>
                <p:sp>
                  <p:nvSpPr>
                    <p:cNvPr id="2396" name="Arc 2395">
                      <a:extLst>
                        <a:ext uri="{FF2B5EF4-FFF2-40B4-BE49-F238E27FC236}">
                          <a16:creationId xmlns:a16="http://schemas.microsoft.com/office/drawing/2014/main" id="{97EB47EA-00F2-67BC-184C-E114449AF06B}"/>
                        </a:ext>
                      </a:extLst>
                    </p:cNvPr>
                    <p:cNvSpPr/>
                    <p:nvPr/>
                  </p:nvSpPr>
                  <p:spPr>
                    <a:xfrm rot="1136180" flipH="1">
                      <a:off x="7880112" y="3031795"/>
                      <a:ext cx="1603713" cy="1530551"/>
                    </a:xfrm>
                    <a:prstGeom prst="arc">
                      <a:avLst>
                        <a:gd name="adj1" fmla="val 1989775"/>
                        <a:gd name="adj2" fmla="val 11488337"/>
                      </a:avLst>
                    </a:prstGeom>
                    <a:noFill/>
                    <a:ln w="76200" cap="flat" cmpd="sng" algn="ctr">
                      <a:solidFill>
                        <a:srgbClr val="4E95D9"/>
                      </a:solidFill>
                      <a:prstDash val="solid"/>
                      <a:headEnd type="none" w="med" len="med"/>
                      <a:tailEnd type="triangle" w="med" len="med"/>
                    </a:ln>
                    <a:effectLst/>
                  </p:spPr>
                  <p:txBody>
                    <a:bodyPr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397" name="Group 2396">
                      <a:extLst>
                        <a:ext uri="{FF2B5EF4-FFF2-40B4-BE49-F238E27FC236}">
                          <a16:creationId xmlns:a16="http://schemas.microsoft.com/office/drawing/2014/main" id="{371CA1BA-D60C-8EDF-9B8F-20EA5F85FEEC}"/>
                        </a:ext>
                      </a:extLst>
                    </p:cNvPr>
                    <p:cNvGrpSpPr/>
                    <p:nvPr/>
                  </p:nvGrpSpPr>
                  <p:grpSpPr>
                    <a:xfrm>
                      <a:off x="6413905" y="2917188"/>
                      <a:ext cx="914400" cy="914400"/>
                      <a:chOff x="6033406" y="2929145"/>
                      <a:chExt cx="914400" cy="914400"/>
                    </a:xfrm>
                  </p:grpSpPr>
                  <p:sp>
                    <p:nvSpPr>
                      <p:cNvPr id="2401" name="TextBox 2400">
                        <a:extLst>
                          <a:ext uri="{FF2B5EF4-FFF2-40B4-BE49-F238E27FC236}">
                            <a16:creationId xmlns:a16="http://schemas.microsoft.com/office/drawing/2014/main" id="{6D80157A-BC79-F988-B5C7-A095A59336E0}"/>
                          </a:ext>
                        </a:extLst>
                      </p:cNvPr>
                      <p:cNvSpPr txBox="1"/>
                      <p:nvPr/>
                    </p:nvSpPr>
                    <p:spPr>
                      <a:xfrm>
                        <a:off x="6231949" y="3110099"/>
                        <a:ext cx="540000" cy="540000"/>
                      </a:xfrm>
                      <a:prstGeom prst="ellipse">
                        <a:avLst/>
                      </a:prstGeom>
                      <a:solidFill>
                        <a:srgbClr val="443247">
                          <a:lumMod val="20000"/>
                          <a:lumOff val="80000"/>
                        </a:srgbClr>
                      </a:solidFill>
                    </p:spPr>
                    <p:txBody>
                      <a:bodyPr wrap="none" rtlCol="0" anchor="ctr">
                        <a:no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10384F"/>
                            </a:solidFill>
                            <a:effectLst/>
                            <a:uLnTx/>
                            <a:uFillTx/>
                            <a:latin typeface="Arial" panose="020B0604020202020204" pitchFamily="34" charset="0"/>
                            <a:ea typeface="Helvetica Neue Light" panose="02000403000000020004" pitchFamily="2" charset="0"/>
                            <a:cs typeface="Arial" panose="020B0604020202020204" pitchFamily="34" charset="0"/>
                          </a:rPr>
                          <a:t>TAL</a:t>
                        </a:r>
                      </a:p>
                    </p:txBody>
                  </p:sp>
                  <p:pic>
                    <p:nvPicPr>
                      <p:cNvPr id="2402" name="Graphic 2401" descr="Arrow circle with solid fill">
                        <a:extLst>
                          <a:ext uri="{FF2B5EF4-FFF2-40B4-BE49-F238E27FC236}">
                            <a16:creationId xmlns:a16="http://schemas.microsoft.com/office/drawing/2014/main" id="{CF6D9CF0-D732-5C8B-C1E1-E0582B63584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33406" y="2929145"/>
                        <a:ext cx="914400" cy="914400"/>
                      </a:xfrm>
                      <a:prstGeom prst="rect">
                        <a:avLst/>
                      </a:prstGeom>
                    </p:spPr>
                  </p:pic>
                </p:grpSp>
                <p:sp>
                  <p:nvSpPr>
                    <p:cNvPr id="2398" name="TextBox 2397">
                      <a:extLst>
                        <a:ext uri="{FF2B5EF4-FFF2-40B4-BE49-F238E27FC236}">
                          <a16:creationId xmlns:a16="http://schemas.microsoft.com/office/drawing/2014/main" id="{A631AED6-1345-9D8C-7BAF-3F722B726529}"/>
                        </a:ext>
                      </a:extLst>
                    </p:cNvPr>
                    <p:cNvSpPr txBox="1"/>
                    <p:nvPr/>
                  </p:nvSpPr>
                  <p:spPr>
                    <a:xfrm>
                      <a:off x="8585970" y="3527309"/>
                      <a:ext cx="885436" cy="461665"/>
                    </a:xfrm>
                    <a:prstGeom prst="rect">
                      <a:avLst/>
                    </a:prstGeom>
                    <a:noFill/>
                  </p:spPr>
                  <p:txBody>
                    <a:bodyPr wrap="square">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Thrombin </a:t>
                      </a:r>
                      <a:b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b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burst</a:t>
                      </a:r>
                    </a:p>
                  </p:txBody>
                </p:sp>
                <p:sp>
                  <p:nvSpPr>
                    <p:cNvPr id="2399" name="Rounded Rectangle 20">
                      <a:extLst>
                        <a:ext uri="{FF2B5EF4-FFF2-40B4-BE49-F238E27FC236}">
                          <a16:creationId xmlns:a16="http://schemas.microsoft.com/office/drawing/2014/main" id="{31A6C931-4190-1169-016F-EAE39BC27DA9}"/>
                        </a:ext>
                      </a:extLst>
                    </p:cNvPr>
                    <p:cNvSpPr/>
                    <p:nvPr/>
                  </p:nvSpPr>
                  <p:spPr>
                    <a:xfrm>
                      <a:off x="8551575" y="4304713"/>
                      <a:ext cx="1800000" cy="353076"/>
                    </a:xfrm>
                    <a:prstGeom prst="roundRect">
                      <a:avLst>
                        <a:gd name="adj" fmla="val 21907"/>
                      </a:avLst>
                    </a:prstGeom>
                    <a:solidFill>
                      <a:srgbClr val="4E95D9"/>
                    </a:solidFill>
                    <a:ln w="25400" cap="flat" cmpd="sng" algn="ctr">
                      <a:noFill/>
                      <a:prstDash val="solid"/>
                    </a:ln>
                    <a:effectLst/>
                  </p:spPr>
                  <p:txBody>
                    <a:bodyPr wrap="none"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r>
                        <a:rPr kumimoji="0" lang="en-US" sz="1050" b="1" i="0" u="none" strike="noStrike" kern="0" cap="none" spc="-23"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Platelet aggregation</a:t>
                      </a:r>
                    </a:p>
                  </p:txBody>
                </p:sp>
                <p:sp>
                  <p:nvSpPr>
                    <p:cNvPr id="2400" name="Rounded Rectangle 20">
                      <a:extLst>
                        <a:ext uri="{FF2B5EF4-FFF2-40B4-BE49-F238E27FC236}">
                          <a16:creationId xmlns:a16="http://schemas.microsoft.com/office/drawing/2014/main" id="{3625AE53-9C17-3928-436D-9F0897002327}"/>
                        </a:ext>
                      </a:extLst>
                    </p:cNvPr>
                    <p:cNvSpPr/>
                    <p:nvPr/>
                  </p:nvSpPr>
                  <p:spPr>
                    <a:xfrm>
                      <a:off x="7104069" y="3892664"/>
                      <a:ext cx="1342100" cy="277164"/>
                    </a:xfrm>
                    <a:prstGeom prst="roundRect">
                      <a:avLst/>
                    </a:prstGeom>
                    <a:solidFill>
                      <a:srgbClr val="443247"/>
                    </a:solidFill>
                    <a:ln w="25400" cap="flat" cmpd="sng" algn="ctr">
                      <a:solidFill>
                        <a:srgbClr val="443247"/>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Thrombin (</a:t>
                      </a:r>
                      <a:r>
                        <a:rPr kumimoji="0" lang="en-US" sz="1050" b="1" i="1"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IIa</a:t>
                      </a: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a:t>
                      </a:r>
                    </a:p>
                  </p:txBody>
                </p:sp>
              </p:grpSp>
              <p:sp>
                <p:nvSpPr>
                  <p:cNvPr id="2390" name="TextBox 2389">
                    <a:extLst>
                      <a:ext uri="{FF2B5EF4-FFF2-40B4-BE49-F238E27FC236}">
                        <a16:creationId xmlns:a16="http://schemas.microsoft.com/office/drawing/2014/main" id="{79CD672F-E912-C5BC-A0EE-F82E5C907ADD}"/>
                      </a:ext>
                    </a:extLst>
                  </p:cNvPr>
                  <p:cNvSpPr txBox="1">
                    <a:spLocks/>
                  </p:cNvSpPr>
                  <p:nvPr/>
                </p:nvSpPr>
                <p:spPr>
                  <a:xfrm rot="2273449">
                    <a:off x="6951598" y="2528993"/>
                    <a:ext cx="1665566" cy="1498521"/>
                  </a:xfrm>
                  <a:prstGeom prst="ellipse">
                    <a:avLst/>
                  </a:prstGeom>
                  <a:noFill/>
                </p:spPr>
                <p:txBody>
                  <a:bodyPr wrap="square" rtlCol="0">
                    <a:prstTxWarp prst="textArchDown">
                      <a:avLst>
                        <a:gd name="adj" fmla="val 756043"/>
                      </a:avLst>
                    </a:prstTxWarp>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Common Pathway</a:t>
                    </a:r>
                  </a:p>
                </p:txBody>
              </p:sp>
            </p:grpSp>
            <p:sp>
              <p:nvSpPr>
                <p:cNvPr id="2388" name="Rounded Rectangle 20">
                  <a:extLst>
                    <a:ext uri="{FF2B5EF4-FFF2-40B4-BE49-F238E27FC236}">
                      <a16:creationId xmlns:a16="http://schemas.microsoft.com/office/drawing/2014/main" id="{8DFE946B-B35B-2224-6FCD-3477F8F83D5B}"/>
                    </a:ext>
                  </a:extLst>
                </p:cNvPr>
                <p:cNvSpPr/>
                <p:nvPr/>
              </p:nvSpPr>
              <p:spPr>
                <a:xfrm>
                  <a:off x="5867597" y="3122990"/>
                  <a:ext cx="761347" cy="277164"/>
                </a:xfrm>
                <a:prstGeom prst="roundRect">
                  <a:avLst/>
                </a:prstGeom>
                <a:solidFill>
                  <a:srgbClr val="443247"/>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FXIa</a:t>
                  </a:r>
                </a:p>
              </p:txBody>
            </p:sp>
          </p:grpSp>
          <p:grpSp>
            <p:nvGrpSpPr>
              <p:cNvPr id="2381" name="Group 2380">
                <a:extLst>
                  <a:ext uri="{FF2B5EF4-FFF2-40B4-BE49-F238E27FC236}">
                    <a16:creationId xmlns:a16="http://schemas.microsoft.com/office/drawing/2014/main" id="{E7D1468B-4D97-C2B7-0A48-84157F5F6079}"/>
                  </a:ext>
                </a:extLst>
              </p:cNvPr>
              <p:cNvGrpSpPr/>
              <p:nvPr/>
            </p:nvGrpSpPr>
            <p:grpSpPr>
              <a:xfrm>
                <a:off x="9253076" y="1736543"/>
                <a:ext cx="1968529" cy="645693"/>
                <a:chOff x="8922876" y="1736543"/>
                <a:chExt cx="1968529" cy="645693"/>
              </a:xfrm>
            </p:grpSpPr>
            <p:sp>
              <p:nvSpPr>
                <p:cNvPr id="2382" name="TextBox 2381">
                  <a:extLst>
                    <a:ext uri="{FF2B5EF4-FFF2-40B4-BE49-F238E27FC236}">
                      <a16:creationId xmlns:a16="http://schemas.microsoft.com/office/drawing/2014/main" id="{EDADCE13-4B94-F301-6A8B-FBA2396E5A05}"/>
                    </a:ext>
                  </a:extLst>
                </p:cNvPr>
                <p:cNvSpPr txBox="1"/>
                <p:nvPr/>
              </p:nvSpPr>
              <p:spPr>
                <a:xfrm>
                  <a:off x="9054308" y="1736543"/>
                  <a:ext cx="1511525" cy="338554"/>
                </a:xfrm>
                <a:prstGeom prst="rect">
                  <a:avLst/>
                </a:prstGeom>
                <a:noFill/>
              </p:spPr>
              <p:txBody>
                <a:bodyPr wrap="none"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10384F"/>
                      </a:solidFill>
                      <a:effectLst/>
                      <a:uLnTx/>
                      <a:uFillTx/>
                      <a:latin typeface="Arial" panose="020B0604020202020204" pitchFamily="34" charset="0"/>
                      <a:ea typeface="Helvetica Neue Light" panose="02000403000000020004" pitchFamily="2" charset="0"/>
                      <a:cs typeface="Arial" panose="020B0604020202020204" pitchFamily="34" charset="0"/>
                    </a:rPr>
                    <a:t>Plaque rupture</a:t>
                  </a:r>
                </a:p>
              </p:txBody>
            </p:sp>
            <p:sp>
              <p:nvSpPr>
                <p:cNvPr id="2383" name="Oval 2382">
                  <a:extLst>
                    <a:ext uri="{FF2B5EF4-FFF2-40B4-BE49-F238E27FC236}">
                      <a16:creationId xmlns:a16="http://schemas.microsoft.com/office/drawing/2014/main" id="{ADADE875-D724-8633-0220-C7212FDDD243}"/>
                    </a:ext>
                  </a:extLst>
                </p:cNvPr>
                <p:cNvSpPr/>
                <p:nvPr/>
              </p:nvSpPr>
              <p:spPr bwMode="gray">
                <a:xfrm>
                  <a:off x="8922876" y="2086783"/>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84" name="Oval 2383">
                  <a:extLst>
                    <a:ext uri="{FF2B5EF4-FFF2-40B4-BE49-F238E27FC236}">
                      <a16:creationId xmlns:a16="http://schemas.microsoft.com/office/drawing/2014/main" id="{04030705-B087-FE5D-570E-7159A4840ABD}"/>
                    </a:ext>
                  </a:extLst>
                </p:cNvPr>
                <p:cNvSpPr/>
                <p:nvPr/>
              </p:nvSpPr>
              <p:spPr bwMode="gray">
                <a:xfrm>
                  <a:off x="9510417" y="2017738"/>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85" name="Oval 2384">
                  <a:extLst>
                    <a:ext uri="{FF2B5EF4-FFF2-40B4-BE49-F238E27FC236}">
                      <a16:creationId xmlns:a16="http://schemas.microsoft.com/office/drawing/2014/main" id="{DF9EA589-17AF-2235-71A3-1D50C3C55C5D}"/>
                    </a:ext>
                  </a:extLst>
                </p:cNvPr>
                <p:cNvSpPr/>
                <p:nvPr/>
              </p:nvSpPr>
              <p:spPr bwMode="gray">
                <a:xfrm>
                  <a:off x="10551979" y="1821970"/>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86" name="Oval 2385">
                  <a:extLst>
                    <a:ext uri="{FF2B5EF4-FFF2-40B4-BE49-F238E27FC236}">
                      <a16:creationId xmlns:a16="http://schemas.microsoft.com/office/drawing/2014/main" id="{0A740F4E-1BB3-56F6-9015-9D8CC0B61FD8}"/>
                    </a:ext>
                  </a:extLst>
                </p:cNvPr>
                <p:cNvSpPr/>
                <p:nvPr/>
              </p:nvSpPr>
              <p:spPr bwMode="gray">
                <a:xfrm>
                  <a:off x="10153902" y="2104787"/>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grpSp>
        <p:sp>
          <p:nvSpPr>
            <p:cNvPr id="2349" name="TextBox 2348">
              <a:extLst>
                <a:ext uri="{FF2B5EF4-FFF2-40B4-BE49-F238E27FC236}">
                  <a16:creationId xmlns:a16="http://schemas.microsoft.com/office/drawing/2014/main" id="{BCCD29CE-41DC-9362-2EDF-B03B23176A86}"/>
                </a:ext>
              </a:extLst>
            </p:cNvPr>
            <p:cNvSpPr txBox="1"/>
            <p:nvPr/>
          </p:nvSpPr>
          <p:spPr>
            <a:xfrm>
              <a:off x="2502170" y="3397525"/>
              <a:ext cx="664077" cy="346249"/>
            </a:xfrm>
            <a:prstGeom prst="rect">
              <a:avLst/>
            </a:prstGeom>
            <a:noFill/>
          </p:spPr>
          <p:txBody>
            <a:bodyPr wrap="square">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Thrombin </a:t>
              </a:r>
              <a:b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b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burst</a:t>
              </a:r>
            </a:p>
          </p:txBody>
        </p:sp>
        <p:sp>
          <p:nvSpPr>
            <p:cNvPr id="2350" name="TextBox 2349">
              <a:extLst>
                <a:ext uri="{FF2B5EF4-FFF2-40B4-BE49-F238E27FC236}">
                  <a16:creationId xmlns:a16="http://schemas.microsoft.com/office/drawing/2014/main" id="{FBE791A1-20AD-3BA6-41A6-54A7525D0DE5}"/>
                </a:ext>
              </a:extLst>
            </p:cNvPr>
            <p:cNvSpPr txBox="1"/>
            <p:nvPr/>
          </p:nvSpPr>
          <p:spPr>
            <a:xfrm>
              <a:off x="865" y="1460483"/>
              <a:ext cx="1085874" cy="150041"/>
            </a:xfrm>
            <a:prstGeom prst="rect">
              <a:avLst/>
            </a:prstGeom>
            <a:gradFill flip="none" rotWithShape="1">
              <a:gsLst>
                <a:gs pos="0">
                  <a:srgbClr val="FFCB90"/>
                </a:gs>
                <a:gs pos="100000">
                  <a:srgbClr val="FFCB90">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FF8A09"/>
                  </a:solidFill>
                  <a:effectLst/>
                  <a:uLnTx/>
                  <a:uFillTx/>
                  <a:latin typeface="Arial" panose="020B0604020202020204" pitchFamily="34" charset="0"/>
                  <a:cs typeface="Arial" panose="020B0604020202020204" pitchFamily="34" charset="0"/>
                </a:rPr>
                <a:t>Endothelium</a:t>
              </a:r>
            </a:p>
          </p:txBody>
        </p:sp>
        <p:sp>
          <p:nvSpPr>
            <p:cNvPr id="2351" name="TextBox 2350">
              <a:extLst>
                <a:ext uri="{FF2B5EF4-FFF2-40B4-BE49-F238E27FC236}">
                  <a16:creationId xmlns:a16="http://schemas.microsoft.com/office/drawing/2014/main" id="{91C72140-F107-C796-5E98-8E8146849F2C}"/>
                </a:ext>
              </a:extLst>
            </p:cNvPr>
            <p:cNvSpPr txBox="1"/>
            <p:nvPr/>
          </p:nvSpPr>
          <p:spPr>
            <a:xfrm>
              <a:off x="865" y="1153808"/>
              <a:ext cx="1085874" cy="150041"/>
            </a:xfrm>
            <a:prstGeom prst="rect">
              <a:avLst/>
            </a:prstGeom>
            <a:gradFill flip="none" rotWithShape="1">
              <a:gsLst>
                <a:gs pos="0">
                  <a:srgbClr val="DD9596"/>
                </a:gs>
                <a:gs pos="100000">
                  <a:srgbClr val="DD9596">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ED653B">
                      <a:lumMod val="20000"/>
                      <a:lumOff val="80000"/>
                    </a:srgbClr>
                  </a:solidFill>
                  <a:effectLst/>
                  <a:uLnTx/>
                  <a:uFillTx/>
                  <a:latin typeface="Arial" panose="020B0604020202020204" pitchFamily="34" charset="0"/>
                  <a:cs typeface="Arial" panose="020B0604020202020204" pitchFamily="34" charset="0"/>
                </a:rPr>
                <a:t>Adventitia</a:t>
              </a:r>
            </a:p>
          </p:txBody>
        </p:sp>
        <p:sp>
          <p:nvSpPr>
            <p:cNvPr id="2352" name="TextBox 2351">
              <a:extLst>
                <a:ext uri="{FF2B5EF4-FFF2-40B4-BE49-F238E27FC236}">
                  <a16:creationId xmlns:a16="http://schemas.microsoft.com/office/drawing/2014/main" id="{6392AB3A-8C9F-1BC8-8966-4651CF88EEF8}"/>
                </a:ext>
              </a:extLst>
            </p:cNvPr>
            <p:cNvSpPr txBox="1"/>
            <p:nvPr/>
          </p:nvSpPr>
          <p:spPr>
            <a:xfrm>
              <a:off x="865" y="1307146"/>
              <a:ext cx="1085874" cy="150041"/>
            </a:xfrm>
            <a:prstGeom prst="rect">
              <a:avLst/>
            </a:prstGeom>
            <a:gradFill flip="none" rotWithShape="1">
              <a:gsLst>
                <a:gs pos="0">
                  <a:srgbClr val="FFECC7"/>
                </a:gs>
                <a:gs pos="100000">
                  <a:srgbClr val="FFECC7">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FFC00D"/>
                  </a:solidFill>
                  <a:effectLst/>
                  <a:uLnTx/>
                  <a:uFillTx/>
                  <a:latin typeface="Arial" panose="020B0604020202020204" pitchFamily="34" charset="0"/>
                  <a:cs typeface="Arial" panose="020B0604020202020204" pitchFamily="34" charset="0"/>
                </a:rPr>
                <a:t>Media</a:t>
              </a:r>
            </a:p>
          </p:txBody>
        </p:sp>
        <p:sp>
          <p:nvSpPr>
            <p:cNvPr id="2353" name="Oval 2352">
              <a:extLst>
                <a:ext uri="{FF2B5EF4-FFF2-40B4-BE49-F238E27FC236}">
                  <a16:creationId xmlns:a16="http://schemas.microsoft.com/office/drawing/2014/main" id="{66E71C4C-C2ED-CB1D-CD25-4E6477F2540E}"/>
                </a:ext>
              </a:extLst>
            </p:cNvPr>
            <p:cNvSpPr/>
            <p:nvPr/>
          </p:nvSpPr>
          <p:spPr bwMode="gray">
            <a:xfrm>
              <a:off x="3789479"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54" name="Oval 2353">
              <a:extLst>
                <a:ext uri="{FF2B5EF4-FFF2-40B4-BE49-F238E27FC236}">
                  <a16:creationId xmlns:a16="http://schemas.microsoft.com/office/drawing/2014/main" id="{0B7C329D-4FBC-EFC0-A9CE-A7E5D98D7229}"/>
                </a:ext>
              </a:extLst>
            </p:cNvPr>
            <p:cNvSpPr/>
            <p:nvPr/>
          </p:nvSpPr>
          <p:spPr bwMode="gray">
            <a:xfrm>
              <a:off x="1062167"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55" name="Oval 2354">
              <a:extLst>
                <a:ext uri="{FF2B5EF4-FFF2-40B4-BE49-F238E27FC236}">
                  <a16:creationId xmlns:a16="http://schemas.microsoft.com/office/drawing/2014/main" id="{43AC0DCD-3C96-DEB9-F99E-3C1AB44A0871}"/>
                </a:ext>
              </a:extLst>
            </p:cNvPr>
            <p:cNvSpPr/>
            <p:nvPr/>
          </p:nvSpPr>
          <p:spPr bwMode="gray">
            <a:xfrm>
              <a:off x="750600"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nvGrpSpPr>
            <p:cNvPr id="2356" name="Group 2355">
              <a:extLst>
                <a:ext uri="{FF2B5EF4-FFF2-40B4-BE49-F238E27FC236}">
                  <a16:creationId xmlns:a16="http://schemas.microsoft.com/office/drawing/2014/main" id="{CAF27E30-3F94-36CA-E2D5-7DCFDE600707}"/>
                </a:ext>
              </a:extLst>
            </p:cNvPr>
            <p:cNvGrpSpPr/>
            <p:nvPr/>
          </p:nvGrpSpPr>
          <p:grpSpPr>
            <a:xfrm>
              <a:off x="6309114" y="3941928"/>
              <a:ext cx="1553963" cy="552640"/>
              <a:chOff x="1504948" y="6931367"/>
              <a:chExt cx="2071950" cy="736853"/>
            </a:xfrm>
          </p:grpSpPr>
          <p:sp>
            <p:nvSpPr>
              <p:cNvPr id="2363" name="Rectangle: Rounded Corners 2200">
                <a:extLst>
                  <a:ext uri="{FF2B5EF4-FFF2-40B4-BE49-F238E27FC236}">
                    <a16:creationId xmlns:a16="http://schemas.microsoft.com/office/drawing/2014/main" id="{BD5210A5-F389-9A7C-638C-E36396DB90C0}"/>
                  </a:ext>
                </a:extLst>
              </p:cNvPr>
              <p:cNvSpPr>
                <a:spLocks/>
              </p:cNvSpPr>
              <p:nvPr/>
            </p:nvSpPr>
            <p:spPr>
              <a:xfrm rot="16200000" flipV="1">
                <a:off x="2172496" y="6263819"/>
                <a:ext cx="736853" cy="2071950"/>
              </a:xfrm>
              <a:prstGeom prst="roundRect">
                <a:avLst>
                  <a:gd name="adj" fmla="val 35626"/>
                </a:avLst>
              </a:prstGeom>
              <a:solidFill>
                <a:srgbClr val="000000">
                  <a:lumMod val="50000"/>
                  <a:lumOff val="50000"/>
                  <a:alpha val="75000"/>
                </a:srgbClr>
              </a:solidFill>
              <a:ln w="28575" cap="flat" cmpd="sng" algn="ctr">
                <a:solidFill>
                  <a:srgbClr val="515F34">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64" name="Freeform: Shape 2203">
                <a:extLst>
                  <a:ext uri="{FF2B5EF4-FFF2-40B4-BE49-F238E27FC236}">
                    <a16:creationId xmlns:a16="http://schemas.microsoft.com/office/drawing/2014/main" id="{F3356921-1994-8F29-3739-E2543B6056D2}"/>
                  </a:ext>
                </a:extLst>
              </p:cNvPr>
              <p:cNvSpPr>
                <a:spLocks/>
              </p:cNvSpPr>
              <p:nvPr/>
            </p:nvSpPr>
            <p:spPr>
              <a:xfrm rot="12825170">
                <a:off x="2227047" y="7119717"/>
                <a:ext cx="337657" cy="314315"/>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635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65" name="Rectangle: Rounded Corners 2204">
                <a:extLst>
                  <a:ext uri="{FF2B5EF4-FFF2-40B4-BE49-F238E27FC236}">
                    <a16:creationId xmlns:a16="http://schemas.microsoft.com/office/drawing/2014/main" id="{5CECFB11-DBFA-4A09-B10B-7D36DFDB042E}"/>
                  </a:ext>
                </a:extLst>
              </p:cNvPr>
              <p:cNvSpPr/>
              <p:nvPr/>
            </p:nvSpPr>
            <p:spPr>
              <a:xfrm>
                <a:off x="2136116"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Platelet</a:t>
                </a:r>
              </a:p>
            </p:txBody>
          </p:sp>
          <p:grpSp>
            <p:nvGrpSpPr>
              <p:cNvPr id="2366" name="Group 2365">
                <a:extLst>
                  <a:ext uri="{FF2B5EF4-FFF2-40B4-BE49-F238E27FC236}">
                    <a16:creationId xmlns:a16="http://schemas.microsoft.com/office/drawing/2014/main" id="{E84880FA-0132-7EFB-5C6B-1B0DD78852ED}"/>
                  </a:ext>
                </a:extLst>
              </p:cNvPr>
              <p:cNvGrpSpPr/>
              <p:nvPr/>
            </p:nvGrpSpPr>
            <p:grpSpPr>
              <a:xfrm>
                <a:off x="2699574" y="7086900"/>
                <a:ext cx="380732" cy="344472"/>
                <a:chOff x="713539" y="2555965"/>
                <a:chExt cx="801415" cy="725090"/>
              </a:xfrm>
            </p:grpSpPr>
            <p:sp>
              <p:nvSpPr>
                <p:cNvPr id="2376" name="Oval 2375">
                  <a:extLst>
                    <a:ext uri="{FF2B5EF4-FFF2-40B4-BE49-F238E27FC236}">
                      <a16:creationId xmlns:a16="http://schemas.microsoft.com/office/drawing/2014/main" id="{441FBC14-1492-1A5F-1394-D4C8E6854289}"/>
                    </a:ext>
                  </a:extLst>
                </p:cNvPr>
                <p:cNvSpPr>
                  <a:spLocks/>
                </p:cNvSpPr>
                <p:nvPr/>
              </p:nvSpPr>
              <p:spPr>
                <a:xfrm rot="11137198">
                  <a:off x="713539" y="2555965"/>
                  <a:ext cx="801415" cy="725090"/>
                </a:xfrm>
                <a:prstGeom prst="ellipse">
                  <a:avLst/>
                </a:prstGeom>
                <a:solidFill>
                  <a:srgbClr val="AF272C"/>
                </a:solidFill>
                <a:ln w="635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24130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77" name="Moon 2376">
                  <a:extLst>
                    <a:ext uri="{FF2B5EF4-FFF2-40B4-BE49-F238E27FC236}">
                      <a16:creationId xmlns:a16="http://schemas.microsoft.com/office/drawing/2014/main" id="{AD3133E4-B046-DC1F-2174-C0AF8338B116}"/>
                    </a:ext>
                  </a:extLst>
                </p:cNvPr>
                <p:cNvSpPr>
                  <a:spLocks/>
                </p:cNvSpPr>
                <p:nvPr/>
              </p:nvSpPr>
              <p:spPr>
                <a:xfrm rot="4623168">
                  <a:off x="976593" y="2576537"/>
                  <a:ext cx="120218" cy="338447"/>
                </a:xfrm>
                <a:prstGeom prst="moon">
                  <a:avLst/>
                </a:prstGeom>
                <a:solidFill>
                  <a:srgbClr val="D67679">
                    <a:alpha val="80000"/>
                  </a:srgbClr>
                </a:solidFill>
                <a:ln w="635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grpSp>
          <p:sp>
            <p:nvSpPr>
              <p:cNvPr id="2367" name="Rectangle: Rounded Corners 2206">
                <a:extLst>
                  <a:ext uri="{FF2B5EF4-FFF2-40B4-BE49-F238E27FC236}">
                    <a16:creationId xmlns:a16="http://schemas.microsoft.com/office/drawing/2014/main" id="{EB4621B9-771A-2B99-976D-5BAF09B16458}"/>
                  </a:ext>
                </a:extLst>
              </p:cNvPr>
              <p:cNvSpPr/>
              <p:nvPr/>
            </p:nvSpPr>
            <p:spPr>
              <a:xfrm>
                <a:off x="2630180"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RBC</a:t>
                </a:r>
              </a:p>
            </p:txBody>
          </p:sp>
          <p:sp>
            <p:nvSpPr>
              <p:cNvPr id="2368" name="Freeform: Shape 2207">
                <a:extLst>
                  <a:ext uri="{FF2B5EF4-FFF2-40B4-BE49-F238E27FC236}">
                    <a16:creationId xmlns:a16="http://schemas.microsoft.com/office/drawing/2014/main" id="{50683F4C-9605-FA9D-60CA-B65338E1AC07}"/>
                  </a:ext>
                </a:extLst>
              </p:cNvPr>
              <p:cNvSpPr>
                <a:spLocks/>
              </p:cNvSpPr>
              <p:nvPr/>
            </p:nvSpPr>
            <p:spPr>
              <a:xfrm rot="12970948">
                <a:off x="1773628" y="7075316"/>
                <a:ext cx="255570" cy="350891"/>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57150"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69" name="Rectangle: Rounded Corners 2208">
                <a:extLst>
                  <a:ext uri="{FF2B5EF4-FFF2-40B4-BE49-F238E27FC236}">
                    <a16:creationId xmlns:a16="http://schemas.microsoft.com/office/drawing/2014/main" id="{9A6099A1-9368-518E-1A8C-965FEC97F839}"/>
                  </a:ext>
                </a:extLst>
              </p:cNvPr>
              <p:cNvSpPr/>
              <p:nvPr/>
            </p:nvSpPr>
            <p:spPr>
              <a:xfrm>
                <a:off x="1631493"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Fibrin</a:t>
                </a:r>
              </a:p>
            </p:txBody>
          </p:sp>
          <p:grpSp>
            <p:nvGrpSpPr>
              <p:cNvPr id="2370" name="Group 2369">
                <a:extLst>
                  <a:ext uri="{FF2B5EF4-FFF2-40B4-BE49-F238E27FC236}">
                    <a16:creationId xmlns:a16="http://schemas.microsoft.com/office/drawing/2014/main" id="{73CB3A28-698E-0F79-C642-67C1DC91E045}"/>
                  </a:ext>
                </a:extLst>
              </p:cNvPr>
              <p:cNvGrpSpPr/>
              <p:nvPr/>
            </p:nvGrpSpPr>
            <p:grpSpPr>
              <a:xfrm>
                <a:off x="3205793" y="7073901"/>
                <a:ext cx="238926" cy="277012"/>
                <a:chOff x="3729605" y="2362257"/>
                <a:chExt cx="280414" cy="325113"/>
              </a:xfrm>
            </p:grpSpPr>
            <p:sp>
              <p:nvSpPr>
                <p:cNvPr id="2372" name="Oval 2371">
                  <a:extLst>
                    <a:ext uri="{FF2B5EF4-FFF2-40B4-BE49-F238E27FC236}">
                      <a16:creationId xmlns:a16="http://schemas.microsoft.com/office/drawing/2014/main" id="{5673CA40-10A0-89FB-024B-757DF233AECF}"/>
                    </a:ext>
                  </a:extLst>
                </p:cNvPr>
                <p:cNvSpPr>
                  <a:spLocks/>
                </p:cNvSpPr>
                <p:nvPr/>
              </p:nvSpPr>
              <p:spPr>
                <a:xfrm flipV="1">
                  <a:off x="3737322" y="2585383"/>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73" name="Oval 2372">
                  <a:extLst>
                    <a:ext uri="{FF2B5EF4-FFF2-40B4-BE49-F238E27FC236}">
                      <a16:creationId xmlns:a16="http://schemas.microsoft.com/office/drawing/2014/main" id="{85AC3D18-7D91-1551-563A-C2E5D2CC2026}"/>
                    </a:ext>
                  </a:extLst>
                </p:cNvPr>
                <p:cNvSpPr>
                  <a:spLocks/>
                </p:cNvSpPr>
                <p:nvPr/>
              </p:nvSpPr>
              <p:spPr>
                <a:xfrm flipV="1">
                  <a:off x="3908032" y="2497586"/>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74" name="Oval 2373">
                  <a:extLst>
                    <a:ext uri="{FF2B5EF4-FFF2-40B4-BE49-F238E27FC236}">
                      <a16:creationId xmlns:a16="http://schemas.microsoft.com/office/drawing/2014/main" id="{CDB04D72-CBFD-822E-9826-5B02F4BF5814}"/>
                    </a:ext>
                  </a:extLst>
                </p:cNvPr>
                <p:cNvSpPr>
                  <a:spLocks/>
                </p:cNvSpPr>
                <p:nvPr/>
              </p:nvSpPr>
              <p:spPr>
                <a:xfrm flipV="1">
                  <a:off x="3729605" y="2412897"/>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2375" name="Oval 2374">
                  <a:extLst>
                    <a:ext uri="{FF2B5EF4-FFF2-40B4-BE49-F238E27FC236}">
                      <a16:creationId xmlns:a16="http://schemas.microsoft.com/office/drawing/2014/main" id="{8D482554-EAF3-7803-979A-5A0CC10BBEB0}"/>
                    </a:ext>
                  </a:extLst>
                </p:cNvPr>
                <p:cNvSpPr>
                  <a:spLocks/>
                </p:cNvSpPr>
                <p:nvPr/>
              </p:nvSpPr>
              <p:spPr>
                <a:xfrm flipV="1">
                  <a:off x="3908032" y="2362257"/>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grpSp>
          <p:sp>
            <p:nvSpPr>
              <p:cNvPr id="2371" name="Rectangle: Rounded Corners 2212">
                <a:extLst>
                  <a:ext uri="{FF2B5EF4-FFF2-40B4-BE49-F238E27FC236}">
                    <a16:creationId xmlns:a16="http://schemas.microsoft.com/office/drawing/2014/main" id="{08E2DA9D-D0CF-2A13-FE5B-D2E2CC1349B7}"/>
                  </a:ext>
                </a:extLst>
              </p:cNvPr>
              <p:cNvSpPr/>
              <p:nvPr/>
            </p:nvSpPr>
            <p:spPr>
              <a:xfrm>
                <a:off x="3183673" y="7433978"/>
                <a:ext cx="211682" cy="177908"/>
              </a:xfrm>
              <a:prstGeom prst="roundRect">
                <a:avLst>
                  <a:gd name="adj" fmla="val 15206"/>
                </a:avLst>
              </a:prstGeom>
              <a:noFill/>
              <a:ln w="57150" cap="flat" cmpd="sng" algn="ctr">
                <a:no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p>
            </p:txBody>
          </p:sp>
        </p:grpSp>
        <p:sp>
          <p:nvSpPr>
            <p:cNvPr id="2357" name="TextBox 2356">
              <a:extLst>
                <a:ext uri="{FF2B5EF4-FFF2-40B4-BE49-F238E27FC236}">
                  <a16:creationId xmlns:a16="http://schemas.microsoft.com/office/drawing/2014/main" id="{5097AD9B-1B4A-B50C-DE1B-E63B5847A0D7}"/>
                </a:ext>
              </a:extLst>
            </p:cNvPr>
            <p:cNvSpPr txBox="1"/>
            <p:nvPr/>
          </p:nvSpPr>
          <p:spPr>
            <a:xfrm>
              <a:off x="8096810" y="1717248"/>
              <a:ext cx="1047184" cy="733663"/>
            </a:xfrm>
            <a:prstGeom prst="leftArrow">
              <a:avLst/>
            </a:prstGeom>
            <a:solidFill>
              <a:srgbClr val="ED653B"/>
            </a:solidFill>
          </p:spPr>
          <p:txBody>
            <a:bodyPr wrap="square" lIns="91440" tIns="45720" rIns="91440" bIns="45720" rtlCol="0" anchor="t">
              <a:sp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a:cs typeface="Arial"/>
                </a:rPr>
                <a:t>Thrombus</a:t>
              </a:r>
              <a:br>
                <a:rPr kumimoji="0" lang="en-US" sz="900" b="1" i="1" u="none" strike="noStrike" kern="0" cap="none" spc="0" normalizeH="0" baseline="0" noProof="0">
                  <a:ln>
                    <a:noFill/>
                  </a:ln>
                  <a:solidFill>
                    <a:srgbClr val="FFFFFF"/>
                  </a:solidFill>
                  <a:effectLst/>
                  <a:uLnTx/>
                  <a:uFillTx/>
                  <a:latin typeface="Arial"/>
                  <a:cs typeface="Arial"/>
                </a:rPr>
              </a:br>
              <a:endParaRPr kumimoji="0" lang="en-US" sz="900" b="1" i="1" u="none" strike="noStrike" kern="0" cap="none" spc="0" normalizeH="0" baseline="0" noProof="0">
                <a:ln>
                  <a:noFill/>
                </a:ln>
                <a:solidFill>
                  <a:srgbClr val="FFFFFF"/>
                </a:solidFill>
                <a:effectLst/>
                <a:uLnTx/>
                <a:uFillTx/>
                <a:cs typeface="Arial"/>
              </a:endParaRPr>
            </a:p>
          </p:txBody>
        </p:sp>
        <p:sp>
          <p:nvSpPr>
            <p:cNvPr id="2358" name="TextBox 2357">
              <a:extLst>
                <a:ext uri="{FF2B5EF4-FFF2-40B4-BE49-F238E27FC236}">
                  <a16:creationId xmlns:a16="http://schemas.microsoft.com/office/drawing/2014/main" id="{ADCE4BD9-4309-B041-2306-1F2BF08CC953}"/>
                </a:ext>
              </a:extLst>
            </p:cNvPr>
            <p:cNvSpPr txBox="1"/>
            <p:nvPr/>
          </p:nvSpPr>
          <p:spPr>
            <a:xfrm>
              <a:off x="3874428" y="3634688"/>
              <a:ext cx="1390084" cy="733663"/>
            </a:xfrm>
            <a:prstGeom prst="leftArrow">
              <a:avLst/>
            </a:prstGeom>
            <a:solidFill>
              <a:srgbClr val="ED653B"/>
            </a:solidFill>
          </p:spPr>
          <p:txBody>
            <a:bodyPr wrap="square" lIns="91440" tIns="45720" rIns="91440" bIns="45720" rtlCol="0" anchor="t">
              <a:sp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a:cs typeface="Arial"/>
                </a:rPr>
                <a:t>Hemostatic</a:t>
              </a:r>
              <a:br>
                <a:rPr kumimoji="0" lang="en-US" sz="900" b="1" i="1" u="none" strike="noStrike" kern="0" cap="none" spc="0" normalizeH="0" baseline="0" noProof="0">
                  <a:ln>
                    <a:noFill/>
                  </a:ln>
                  <a:solidFill>
                    <a:srgbClr val="FFFFFF"/>
                  </a:solidFill>
                  <a:effectLst/>
                  <a:uLnTx/>
                  <a:uFillTx/>
                  <a:latin typeface="Arial"/>
                  <a:cs typeface="Arial"/>
                </a:rPr>
              </a:br>
              <a:r>
                <a:rPr kumimoji="0" lang="en-US" sz="900" b="1" i="1" u="none" strike="noStrike" kern="0" cap="none" spc="0" normalizeH="0" baseline="0" noProof="0">
                  <a:ln>
                    <a:noFill/>
                  </a:ln>
                  <a:solidFill>
                    <a:srgbClr val="FFFFFF"/>
                  </a:solidFill>
                  <a:effectLst/>
                  <a:uLnTx/>
                  <a:uFillTx/>
                  <a:latin typeface="Arial"/>
                  <a:cs typeface="Arial"/>
                </a:rPr>
                <a:t>clot</a:t>
              </a:r>
              <a:endParaRPr kumimoji="0" lang="en-US" sz="1800" b="0" i="0" u="none" strike="noStrike" kern="0" cap="none" spc="0" normalizeH="0" baseline="0" noProof="0">
                <a:ln>
                  <a:noFill/>
                </a:ln>
                <a:solidFill>
                  <a:srgbClr val="FFFFFF"/>
                </a:solidFill>
                <a:effectLst/>
                <a:uLnTx/>
                <a:uFillTx/>
              </a:endParaRPr>
            </a:p>
          </p:txBody>
        </p:sp>
        <p:sp>
          <p:nvSpPr>
            <p:cNvPr id="2359" name="Oval 2358">
              <a:extLst>
                <a:ext uri="{FF2B5EF4-FFF2-40B4-BE49-F238E27FC236}">
                  <a16:creationId xmlns:a16="http://schemas.microsoft.com/office/drawing/2014/main" id="{14D71611-3A6B-DFE8-D94E-0330A0829E21}"/>
                </a:ext>
              </a:extLst>
            </p:cNvPr>
            <p:cNvSpPr/>
            <p:nvPr/>
          </p:nvSpPr>
          <p:spPr bwMode="gray">
            <a:xfrm>
              <a:off x="4251806"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60" name="Oval 2359">
              <a:extLst>
                <a:ext uri="{FF2B5EF4-FFF2-40B4-BE49-F238E27FC236}">
                  <a16:creationId xmlns:a16="http://schemas.microsoft.com/office/drawing/2014/main" id="{39705DF4-327B-243C-B218-BB1F2F144782}"/>
                </a:ext>
              </a:extLst>
            </p:cNvPr>
            <p:cNvSpPr/>
            <p:nvPr/>
          </p:nvSpPr>
          <p:spPr bwMode="gray">
            <a:xfrm>
              <a:off x="4683386"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361" name="TextBox 2360">
              <a:extLst>
                <a:ext uri="{FF2B5EF4-FFF2-40B4-BE49-F238E27FC236}">
                  <a16:creationId xmlns:a16="http://schemas.microsoft.com/office/drawing/2014/main" id="{435BA845-431D-5183-A7B4-D417941FCFC7}"/>
                </a:ext>
              </a:extLst>
            </p:cNvPr>
            <p:cNvSpPr txBox="1"/>
            <p:nvPr/>
          </p:nvSpPr>
          <p:spPr>
            <a:xfrm>
              <a:off x="740726" y="3958611"/>
              <a:ext cx="822417" cy="207750"/>
            </a:xfrm>
            <a:prstGeom prst="roundRect">
              <a:avLst/>
            </a:prstGeom>
            <a:solidFill>
              <a:srgbClr val="ED653B"/>
            </a:solidFill>
          </p:spPr>
          <p:txBody>
            <a:bodyPr wrap="none" lIns="27000" tIns="27000" bIns="81000" rtlCol="0">
              <a:no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Vessel injury</a:t>
              </a:r>
            </a:p>
          </p:txBody>
        </p:sp>
        <p:sp>
          <p:nvSpPr>
            <p:cNvPr id="2362" name="Oval 2361">
              <a:extLst>
                <a:ext uri="{FF2B5EF4-FFF2-40B4-BE49-F238E27FC236}">
                  <a16:creationId xmlns:a16="http://schemas.microsoft.com/office/drawing/2014/main" id="{5462B185-5A3A-EA81-DAF8-89F9685861C4}"/>
                </a:ext>
              </a:extLst>
            </p:cNvPr>
            <p:cNvSpPr/>
            <p:nvPr/>
          </p:nvSpPr>
          <p:spPr bwMode="gray">
            <a:xfrm>
              <a:off x="1483644" y="3979184"/>
              <a:ext cx="414452" cy="317585"/>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spTree>
    <p:extLst>
      <p:ext uri="{BB962C8B-B14F-4D97-AF65-F5344CB8AC3E}">
        <p14:creationId xmlns:p14="http://schemas.microsoft.com/office/powerpoint/2010/main" val="280469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FA99-FC3B-B4BA-49E9-9DACA3ECEB45}"/>
            </a:ext>
          </a:extLst>
        </p:cNvPr>
        <p:cNvGrpSpPr/>
        <p:nvPr/>
      </p:nvGrpSpPr>
      <p:grpSpPr>
        <a:xfrm>
          <a:off x="0" y="0"/>
          <a:ext cx="0" cy="0"/>
          <a:chOff x="0" y="0"/>
          <a:chExt cx="0" cy="0"/>
        </a:xfrm>
      </p:grpSpPr>
      <p:sp>
        <p:nvSpPr>
          <p:cNvPr id="1792" name="Title 1791">
            <a:extLst>
              <a:ext uri="{FF2B5EF4-FFF2-40B4-BE49-F238E27FC236}">
                <a16:creationId xmlns:a16="http://schemas.microsoft.com/office/drawing/2014/main" id="{FC8658B2-49CF-B0E3-8860-A08E2C407E93}"/>
              </a:ext>
            </a:extLst>
          </p:cNvPr>
          <p:cNvSpPr>
            <a:spLocks noGrp="1"/>
          </p:cNvSpPr>
          <p:nvPr>
            <p:ph type="title"/>
          </p:nvPr>
        </p:nvSpPr>
        <p:spPr>
          <a:xfrm>
            <a:off x="359570" y="237079"/>
            <a:ext cx="8424863" cy="498597"/>
          </a:xfrm>
        </p:spPr>
        <p:txBody>
          <a:bodyPr vert="horz" wrap="square" lIns="0" tIns="0" rIns="0" bIns="0" rtlCol="0" anchor="b">
            <a:noAutofit/>
          </a:bodyPr>
          <a:lstStyle/>
          <a:p>
            <a:r>
              <a:rPr lang="en-US"/>
              <a:t>FXIa inhibition uncouples hemostasis from thrombosis</a:t>
            </a:r>
            <a:r>
              <a:rPr lang="en-GB" baseline="30000"/>
              <a:t>1–6</a:t>
            </a:r>
          </a:p>
        </p:txBody>
      </p:sp>
      <p:sp>
        <p:nvSpPr>
          <p:cNvPr id="2183" name="Text Placeholder 2182">
            <a:extLst>
              <a:ext uri="{FF2B5EF4-FFF2-40B4-BE49-F238E27FC236}">
                <a16:creationId xmlns:a16="http://schemas.microsoft.com/office/drawing/2014/main" id="{A28513D4-1BB0-4D78-EF4E-0DF1067C6061}"/>
              </a:ext>
            </a:extLst>
          </p:cNvPr>
          <p:cNvSpPr>
            <a:spLocks noGrp="1"/>
          </p:cNvSpPr>
          <p:nvPr>
            <p:ph type="body" sz="quarter" idx="14"/>
          </p:nvPr>
        </p:nvSpPr>
        <p:spPr>
          <a:xfrm>
            <a:off x="359569" y="4464807"/>
            <a:ext cx="8424000" cy="262764"/>
          </a:xfrm>
        </p:spPr>
        <p:txBody>
          <a:bodyPr/>
          <a:lstStyle/>
          <a:p>
            <a:r>
              <a:rPr lang="en-US" err="1">
                <a:solidFill>
                  <a:schemeClr val="accent2"/>
                </a:solidFill>
              </a:rPr>
              <a:t>FXa</a:t>
            </a:r>
            <a:r>
              <a:rPr lang="en-US">
                <a:solidFill>
                  <a:schemeClr val="accent2"/>
                </a:solidFill>
              </a:rPr>
              <a:t>, activated Factor X; FXIa, activated Factor XI; TAL, thrombin amplification loop; TF, tissue factor.</a:t>
            </a:r>
            <a:br>
              <a:rPr lang="en-US">
                <a:solidFill>
                  <a:schemeClr val="accent2"/>
                </a:solidFill>
              </a:rPr>
            </a:br>
            <a:r>
              <a:rPr lang="en-US">
                <a:solidFill>
                  <a:schemeClr val="accent2"/>
                </a:solidFill>
              </a:rPr>
              <a:t>1. Fredenburgh JC, Weitz JI. </a:t>
            </a:r>
            <a:r>
              <a:rPr lang="en-US" err="1">
                <a:solidFill>
                  <a:schemeClr val="accent2"/>
                </a:solidFill>
              </a:rPr>
              <a:t>Haemostaseologie</a:t>
            </a:r>
            <a:r>
              <a:rPr lang="en-US">
                <a:solidFill>
                  <a:schemeClr val="accent2"/>
                </a:solidFill>
              </a:rPr>
              <a:t>. 2021;41:104–110; 2. Gailani D, Renne T.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2007;5:1106–1112; 3. Gailani D, et al.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2015;13:1383–1395; 4. Piccini JP, et al. Lancet. 2022;399:1383–1390; 5. Fredenburgh JC, Weitz JI. J </a:t>
            </a:r>
            <a:r>
              <a:rPr lang="en-US" err="1">
                <a:solidFill>
                  <a:schemeClr val="accent2"/>
                </a:solidFill>
              </a:rPr>
              <a:t>Thromb</a:t>
            </a:r>
            <a:r>
              <a:rPr lang="en-US">
                <a:solidFill>
                  <a:schemeClr val="accent2"/>
                </a:solidFill>
              </a:rPr>
              <a:t> </a:t>
            </a:r>
            <a:r>
              <a:rPr lang="en-US" err="1">
                <a:solidFill>
                  <a:schemeClr val="accent2"/>
                </a:solidFill>
              </a:rPr>
              <a:t>Haemost</a:t>
            </a:r>
            <a:r>
              <a:rPr lang="en-US">
                <a:solidFill>
                  <a:schemeClr val="accent2"/>
                </a:solidFill>
              </a:rPr>
              <a:t>. 2023;21:1692–1702; 6. De Caterina R, et al. </a:t>
            </a:r>
            <a:r>
              <a:rPr lang="en-US" err="1">
                <a:solidFill>
                  <a:schemeClr val="accent2"/>
                </a:solidFill>
              </a:rPr>
              <a:t>Eur</a:t>
            </a:r>
            <a:r>
              <a:rPr lang="en-US">
                <a:solidFill>
                  <a:schemeClr val="accent2"/>
                </a:solidFill>
              </a:rPr>
              <a:t> Heart J. 2023;44:280–292.</a:t>
            </a:r>
          </a:p>
        </p:txBody>
      </p:sp>
      <p:grpSp>
        <p:nvGrpSpPr>
          <p:cNvPr id="2216" name="Group 2215" hidden="1">
            <a:extLst>
              <a:ext uri="{FF2B5EF4-FFF2-40B4-BE49-F238E27FC236}">
                <a16:creationId xmlns:a16="http://schemas.microsoft.com/office/drawing/2014/main" id="{7A1D6274-F6A2-0C09-C12D-7A11D8618675}"/>
              </a:ext>
            </a:extLst>
          </p:cNvPr>
          <p:cNvGrpSpPr/>
          <p:nvPr/>
        </p:nvGrpSpPr>
        <p:grpSpPr>
          <a:xfrm>
            <a:off x="1861634" y="2262567"/>
            <a:ext cx="2499302" cy="296137"/>
            <a:chOff x="2482178" y="3016745"/>
            <a:chExt cx="3332402" cy="394848"/>
          </a:xfrm>
        </p:grpSpPr>
        <p:grpSp>
          <p:nvGrpSpPr>
            <p:cNvPr id="2186" name="Group 2185">
              <a:extLst>
                <a:ext uri="{FF2B5EF4-FFF2-40B4-BE49-F238E27FC236}">
                  <a16:creationId xmlns:a16="http://schemas.microsoft.com/office/drawing/2014/main" id="{6C69173B-2B53-AFDD-723A-4B98AF8647AA}"/>
                </a:ext>
              </a:extLst>
            </p:cNvPr>
            <p:cNvGrpSpPr/>
            <p:nvPr/>
          </p:nvGrpSpPr>
          <p:grpSpPr>
            <a:xfrm>
              <a:off x="2482178" y="3134393"/>
              <a:ext cx="3332402" cy="277200"/>
              <a:chOff x="2151978" y="3134393"/>
              <a:chExt cx="3332402" cy="277200"/>
            </a:xfrm>
          </p:grpSpPr>
          <p:grpSp>
            <p:nvGrpSpPr>
              <p:cNvPr id="2187" name="Group 2186">
                <a:extLst>
                  <a:ext uri="{FF2B5EF4-FFF2-40B4-BE49-F238E27FC236}">
                    <a16:creationId xmlns:a16="http://schemas.microsoft.com/office/drawing/2014/main" id="{9B09B7B0-8917-E205-57A8-3766116A6745}"/>
                  </a:ext>
                </a:extLst>
              </p:cNvPr>
              <p:cNvGrpSpPr/>
              <p:nvPr/>
            </p:nvGrpSpPr>
            <p:grpSpPr>
              <a:xfrm>
                <a:off x="2151978" y="3134393"/>
                <a:ext cx="3332402" cy="277200"/>
                <a:chOff x="2146898" y="3122963"/>
                <a:chExt cx="3194082" cy="277200"/>
              </a:xfrm>
            </p:grpSpPr>
            <p:cxnSp>
              <p:nvCxnSpPr>
                <p:cNvPr id="2197" name="Straight Arrow Connector 32">
                  <a:extLst>
                    <a:ext uri="{FF2B5EF4-FFF2-40B4-BE49-F238E27FC236}">
                      <a16:creationId xmlns:a16="http://schemas.microsoft.com/office/drawing/2014/main" id="{22520555-032A-1AFF-2EB8-AB0B0FDF848A}"/>
                    </a:ext>
                  </a:extLst>
                </p:cNvPr>
                <p:cNvCxnSpPr>
                  <a:cxnSpLocks/>
                </p:cNvCxnSpPr>
                <p:nvPr/>
              </p:nvCxnSpPr>
              <p:spPr bwMode="gray">
                <a:xfrm>
                  <a:off x="3993352" y="3261563"/>
                  <a:ext cx="1319630" cy="0"/>
                </a:xfrm>
                <a:prstGeom prst="straightConnector1">
                  <a:avLst/>
                </a:prstGeom>
                <a:ln w="60325" cap="rnd">
                  <a:solidFill>
                    <a:schemeClr val="accent6"/>
                  </a:solidFill>
                  <a:headEnd type="none" w="lg" len="sm"/>
                  <a:tailEnd type="none"/>
                </a:ln>
              </p:spPr>
              <p:style>
                <a:lnRef idx="1">
                  <a:schemeClr val="accent1"/>
                </a:lnRef>
                <a:fillRef idx="0">
                  <a:schemeClr val="accent1"/>
                </a:fillRef>
                <a:effectRef idx="0">
                  <a:schemeClr val="accent1"/>
                </a:effectRef>
                <a:fontRef idx="minor">
                  <a:schemeClr val="tx1"/>
                </a:fontRef>
              </p:style>
            </p:cxnSp>
            <p:cxnSp>
              <p:nvCxnSpPr>
                <p:cNvPr id="2200" name="Straight Arrow Connector 32">
                  <a:extLst>
                    <a:ext uri="{FF2B5EF4-FFF2-40B4-BE49-F238E27FC236}">
                      <a16:creationId xmlns:a16="http://schemas.microsoft.com/office/drawing/2014/main" id="{AE599BCB-96B8-EF3C-9F44-37DD38F8E6C4}"/>
                    </a:ext>
                  </a:extLst>
                </p:cNvPr>
                <p:cNvCxnSpPr>
                  <a:cxnSpLocks/>
                </p:cNvCxnSpPr>
                <p:nvPr/>
              </p:nvCxnSpPr>
              <p:spPr bwMode="gray">
                <a:xfrm flipV="1">
                  <a:off x="5340980" y="3122963"/>
                  <a:ext cx="0" cy="277200"/>
                </a:xfrm>
                <a:prstGeom prst="straightConnector1">
                  <a:avLst/>
                </a:prstGeom>
                <a:ln w="60325" cap="rnd">
                  <a:solidFill>
                    <a:schemeClr val="accent6"/>
                  </a:solidFill>
                  <a:headEnd type="none" w="lg" len="sm"/>
                  <a:tailEnd type="none"/>
                </a:ln>
              </p:spPr>
              <p:style>
                <a:lnRef idx="1">
                  <a:schemeClr val="accent1"/>
                </a:lnRef>
                <a:fillRef idx="0">
                  <a:schemeClr val="accent1"/>
                </a:fillRef>
                <a:effectRef idx="0">
                  <a:schemeClr val="accent1"/>
                </a:effectRef>
                <a:fontRef idx="minor">
                  <a:schemeClr val="tx1"/>
                </a:fontRef>
              </p:style>
            </p:cxnSp>
            <p:cxnSp>
              <p:nvCxnSpPr>
                <p:cNvPr id="2210" name="Straight Arrow Connector 32">
                  <a:extLst>
                    <a:ext uri="{FF2B5EF4-FFF2-40B4-BE49-F238E27FC236}">
                      <a16:creationId xmlns:a16="http://schemas.microsoft.com/office/drawing/2014/main" id="{1E3B376C-EA99-2AF5-3A6F-AD65AF7E0324}"/>
                    </a:ext>
                  </a:extLst>
                </p:cNvPr>
                <p:cNvCxnSpPr>
                  <a:cxnSpLocks/>
                </p:cNvCxnSpPr>
                <p:nvPr/>
              </p:nvCxnSpPr>
              <p:spPr bwMode="gray">
                <a:xfrm flipV="1">
                  <a:off x="2146898" y="3122963"/>
                  <a:ext cx="0" cy="277200"/>
                </a:xfrm>
                <a:prstGeom prst="straightConnector1">
                  <a:avLst/>
                </a:prstGeom>
                <a:ln w="60325" cap="rnd">
                  <a:solidFill>
                    <a:schemeClr val="accent6"/>
                  </a:solidFill>
                  <a:headEnd type="none" w="lg" len="sm"/>
                  <a:tailEnd type="none"/>
                </a:ln>
              </p:spPr>
              <p:style>
                <a:lnRef idx="1">
                  <a:schemeClr val="accent1"/>
                </a:lnRef>
                <a:fillRef idx="0">
                  <a:schemeClr val="accent1"/>
                </a:fillRef>
                <a:effectRef idx="0">
                  <a:schemeClr val="accent1"/>
                </a:effectRef>
                <a:fontRef idx="minor">
                  <a:schemeClr val="tx1"/>
                </a:fontRef>
              </p:style>
            </p:cxnSp>
          </p:grpSp>
          <p:cxnSp>
            <p:nvCxnSpPr>
              <p:cNvPr id="2188" name="Straight Arrow Connector 32">
                <a:extLst>
                  <a:ext uri="{FF2B5EF4-FFF2-40B4-BE49-F238E27FC236}">
                    <a16:creationId xmlns:a16="http://schemas.microsoft.com/office/drawing/2014/main" id="{52666A1A-7D84-D28A-6704-CD97A4EC34CC}"/>
                  </a:ext>
                </a:extLst>
              </p:cNvPr>
              <p:cNvCxnSpPr>
                <a:cxnSpLocks/>
              </p:cNvCxnSpPr>
              <p:nvPr/>
            </p:nvCxnSpPr>
            <p:spPr bwMode="gray">
              <a:xfrm>
                <a:off x="2155506" y="3272993"/>
                <a:ext cx="1800000" cy="0"/>
              </a:xfrm>
              <a:prstGeom prst="straightConnector1">
                <a:avLst/>
              </a:prstGeom>
              <a:ln w="60325" cap="sq">
                <a:solidFill>
                  <a:schemeClr val="accent6"/>
                </a:solidFill>
                <a:prstDash val="sysDot"/>
                <a:headEnd type="none" w="lg" len="sm"/>
                <a:tailEnd type="none"/>
              </a:ln>
            </p:spPr>
            <p:style>
              <a:lnRef idx="1">
                <a:schemeClr val="accent1"/>
              </a:lnRef>
              <a:fillRef idx="0">
                <a:schemeClr val="accent1"/>
              </a:fillRef>
              <a:effectRef idx="0">
                <a:schemeClr val="accent1"/>
              </a:effectRef>
              <a:fontRef idx="minor">
                <a:schemeClr val="tx1"/>
              </a:fontRef>
            </p:style>
          </p:cxnSp>
        </p:grpSp>
        <p:sp>
          <p:nvSpPr>
            <p:cNvPr id="2212" name="Rounded Rectangle 34">
              <a:extLst>
                <a:ext uri="{FF2B5EF4-FFF2-40B4-BE49-F238E27FC236}">
                  <a16:creationId xmlns:a16="http://schemas.microsoft.com/office/drawing/2014/main" id="{5F37B533-3D3A-78DF-5CEE-C53FAE50E6C1}"/>
                </a:ext>
              </a:extLst>
            </p:cNvPr>
            <p:cNvSpPr/>
            <p:nvPr/>
          </p:nvSpPr>
          <p:spPr>
            <a:xfrm>
              <a:off x="4166862" y="3122963"/>
              <a:ext cx="1467150" cy="277200"/>
            </a:xfrm>
            <a:prstGeom prst="round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lstStyle/>
            <a:p>
              <a:pPr marL="0" marR="0" lvl="0" indent="0" algn="ctr" defTabSz="685664" rtl="0" eaLnBrk="1" fontAlgn="base" latinLnBrk="0" hangingPunct="1">
                <a:lnSpc>
                  <a:spcPct val="100000"/>
                </a:lnSpc>
                <a:spcBef>
                  <a:spcPct val="50000"/>
                </a:spcBef>
                <a:spcAft>
                  <a:spcPct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Arial" panose="020B0604020202020204" pitchFamily="34" charset="0"/>
                  <a:ea typeface="Helvetica Neue" panose="02000503000000020004" pitchFamily="2" charset="0"/>
                  <a:cs typeface="Arial" panose="020B0604020202020204" pitchFamily="34" charset="0"/>
                </a:rPr>
                <a:t>FXIa inhibition</a:t>
              </a:r>
            </a:p>
          </p:txBody>
        </p:sp>
        <p:sp>
          <p:nvSpPr>
            <p:cNvPr id="2214" name="Rectangle: Rounded Corners 2213">
              <a:extLst>
                <a:ext uri="{FF2B5EF4-FFF2-40B4-BE49-F238E27FC236}">
                  <a16:creationId xmlns:a16="http://schemas.microsoft.com/office/drawing/2014/main" id="{8F9B524C-CFE3-E264-DA69-2BF897B45D33}"/>
                </a:ext>
              </a:extLst>
            </p:cNvPr>
            <p:cNvSpPr/>
            <p:nvPr/>
          </p:nvSpPr>
          <p:spPr>
            <a:xfrm>
              <a:off x="4062721" y="3016745"/>
              <a:ext cx="209546" cy="208800"/>
            </a:xfrm>
            <a:prstGeom prst="roundRect">
              <a:avLst>
                <a:gd name="adj" fmla="val 49051"/>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243000" rtlCol="0"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Arial"/>
                <a:ea typeface="+mn-ea"/>
                <a:cs typeface="+mn-cs"/>
              </a:endParaRPr>
            </a:p>
          </p:txBody>
        </p:sp>
        <p:pic>
          <p:nvPicPr>
            <p:cNvPr id="2215" name="Graphic 2214" descr="Close with solid fill">
              <a:extLst>
                <a:ext uri="{FF2B5EF4-FFF2-40B4-BE49-F238E27FC236}">
                  <a16:creationId xmlns:a16="http://schemas.microsoft.com/office/drawing/2014/main" id="{442C0772-7A65-1F17-AFBE-16E54AD68F2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79230" y="3036545"/>
              <a:ext cx="176528" cy="169200"/>
            </a:xfrm>
            <a:prstGeom prst="rect">
              <a:avLst/>
            </a:prstGeom>
          </p:spPr>
        </p:pic>
      </p:grpSp>
      <p:grpSp>
        <p:nvGrpSpPr>
          <p:cNvPr id="2179" name="Group 2178">
            <a:extLst>
              <a:ext uri="{FF2B5EF4-FFF2-40B4-BE49-F238E27FC236}">
                <a16:creationId xmlns:a16="http://schemas.microsoft.com/office/drawing/2014/main" id="{4AC82468-0BCF-DA07-17F4-15AD64150CE0}"/>
              </a:ext>
            </a:extLst>
          </p:cNvPr>
          <p:cNvGrpSpPr/>
          <p:nvPr/>
        </p:nvGrpSpPr>
        <p:grpSpPr>
          <a:xfrm>
            <a:off x="-162" y="855598"/>
            <a:ext cx="9148163" cy="3514180"/>
            <a:chOff x="-162" y="1065469"/>
            <a:chExt cx="9148163" cy="3514180"/>
          </a:xfrm>
        </p:grpSpPr>
        <p:grpSp>
          <p:nvGrpSpPr>
            <p:cNvPr id="2182" name="Group 2181">
              <a:extLst>
                <a:ext uri="{FF2B5EF4-FFF2-40B4-BE49-F238E27FC236}">
                  <a16:creationId xmlns:a16="http://schemas.microsoft.com/office/drawing/2014/main" id="{D260A9DD-1124-9F02-2721-20B1C8D80FEB}"/>
                </a:ext>
              </a:extLst>
            </p:cNvPr>
            <p:cNvGrpSpPr/>
            <p:nvPr/>
          </p:nvGrpSpPr>
          <p:grpSpPr>
            <a:xfrm>
              <a:off x="-162" y="1065469"/>
              <a:ext cx="9148163" cy="3337375"/>
              <a:chOff x="-162" y="1065469"/>
              <a:chExt cx="9148163" cy="3337375"/>
            </a:xfrm>
          </p:grpSpPr>
          <p:sp>
            <p:nvSpPr>
              <p:cNvPr id="2364" name="Rectangle 2363">
                <a:extLst>
                  <a:ext uri="{FF2B5EF4-FFF2-40B4-BE49-F238E27FC236}">
                    <a16:creationId xmlns:a16="http://schemas.microsoft.com/office/drawing/2014/main" id="{2E2D5BB0-2DB8-51D4-E3F1-9246E02738E6}"/>
                  </a:ext>
                </a:extLst>
              </p:cNvPr>
              <p:cNvSpPr>
                <a:spLocks/>
              </p:cNvSpPr>
              <p:nvPr/>
            </p:nvSpPr>
            <p:spPr>
              <a:xfrm>
                <a:off x="596" y="1286354"/>
                <a:ext cx="9142810" cy="2876817"/>
              </a:xfrm>
              <a:prstGeom prst="rect">
                <a:avLst/>
              </a:prstGeom>
              <a:solidFill>
                <a:srgbClr val="E49800">
                  <a:lumMod val="20000"/>
                  <a:lumOff val="80000"/>
                </a:srgbClr>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365" name="Rectangle 2364">
                <a:extLst>
                  <a:ext uri="{FF2B5EF4-FFF2-40B4-BE49-F238E27FC236}">
                    <a16:creationId xmlns:a16="http://schemas.microsoft.com/office/drawing/2014/main" id="{E8D20E92-D3B0-4ABE-4F80-1BA5B160F67F}"/>
                  </a:ext>
                </a:extLst>
              </p:cNvPr>
              <p:cNvSpPr>
                <a:spLocks/>
              </p:cNvSpPr>
              <p:nvPr/>
            </p:nvSpPr>
            <p:spPr>
              <a:xfrm>
                <a:off x="596" y="4163171"/>
                <a:ext cx="9142810" cy="239673"/>
              </a:xfrm>
              <a:prstGeom prst="rect">
                <a:avLst/>
              </a:prstGeom>
              <a:solidFill>
                <a:srgbClr val="DD9596"/>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366" name="Rectangle 43">
                <a:extLst>
                  <a:ext uri="{FF2B5EF4-FFF2-40B4-BE49-F238E27FC236}">
                    <a16:creationId xmlns:a16="http://schemas.microsoft.com/office/drawing/2014/main" id="{9998F866-DB5A-B335-1C65-D72FAC363F31}"/>
                  </a:ext>
                </a:extLst>
              </p:cNvPr>
              <p:cNvSpPr>
                <a:spLocks/>
              </p:cNvSpPr>
              <p:nvPr/>
            </p:nvSpPr>
            <p:spPr>
              <a:xfrm>
                <a:off x="575" y="1442777"/>
                <a:ext cx="9142810" cy="2594436"/>
              </a:xfrm>
              <a:custGeom>
                <a:avLst/>
                <a:gdLst>
                  <a:gd name="connsiteX0" fmla="*/ 0 w 12192000"/>
                  <a:gd name="connsiteY0" fmla="*/ 0 h 3459698"/>
                  <a:gd name="connsiteX1" fmla="*/ 12192000 w 12192000"/>
                  <a:gd name="connsiteY1" fmla="*/ 0 h 3459698"/>
                  <a:gd name="connsiteX2" fmla="*/ 12192000 w 12192000"/>
                  <a:gd name="connsiteY2" fmla="*/ 3459698 h 3459698"/>
                  <a:gd name="connsiteX3" fmla="*/ 0 w 12192000"/>
                  <a:gd name="connsiteY3" fmla="*/ 3459698 h 3459698"/>
                  <a:gd name="connsiteX4" fmla="*/ 0 w 12192000"/>
                  <a:gd name="connsiteY4" fmla="*/ 0 h 3459698"/>
                  <a:gd name="connsiteX0" fmla="*/ 0 w 12192000"/>
                  <a:gd name="connsiteY0" fmla="*/ 0 h 3459698"/>
                  <a:gd name="connsiteX1" fmla="*/ 12192000 w 12192000"/>
                  <a:gd name="connsiteY1" fmla="*/ 0 h 3459698"/>
                  <a:gd name="connsiteX2" fmla="*/ 12192000 w 12192000"/>
                  <a:gd name="connsiteY2" fmla="*/ 3459698 h 3459698"/>
                  <a:gd name="connsiteX3" fmla="*/ 9131121 w 12192000"/>
                  <a:gd name="connsiteY3" fmla="*/ 3446819 h 3459698"/>
                  <a:gd name="connsiteX4" fmla="*/ 0 w 12192000"/>
                  <a:gd name="connsiteY4" fmla="*/ 3459698 h 3459698"/>
                  <a:gd name="connsiteX5" fmla="*/ 0 w 12192000"/>
                  <a:gd name="connsiteY5" fmla="*/ 0 h 3459698"/>
                  <a:gd name="connsiteX0" fmla="*/ 0 w 12192000"/>
                  <a:gd name="connsiteY0" fmla="*/ 0 h 3459698"/>
                  <a:gd name="connsiteX1" fmla="*/ 12192000 w 12192000"/>
                  <a:gd name="connsiteY1" fmla="*/ 0 h 3459698"/>
                  <a:gd name="connsiteX2" fmla="*/ 12192000 w 12192000"/>
                  <a:gd name="connsiteY2" fmla="*/ 3459698 h 3459698"/>
                  <a:gd name="connsiteX3" fmla="*/ 8989454 w 12192000"/>
                  <a:gd name="connsiteY3" fmla="*/ 3382425 h 3459698"/>
                  <a:gd name="connsiteX4" fmla="*/ 0 w 12192000"/>
                  <a:gd name="connsiteY4" fmla="*/ 3459698 h 3459698"/>
                  <a:gd name="connsiteX5" fmla="*/ 0 w 12192000"/>
                  <a:gd name="connsiteY5" fmla="*/ 0 h 345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459698">
                    <a:moveTo>
                      <a:pt x="0" y="0"/>
                    </a:moveTo>
                    <a:lnTo>
                      <a:pt x="12192000" y="0"/>
                    </a:lnTo>
                    <a:lnTo>
                      <a:pt x="12192000" y="3459698"/>
                    </a:lnTo>
                    <a:lnTo>
                      <a:pt x="8989454" y="3382425"/>
                    </a:lnTo>
                    <a:lnTo>
                      <a:pt x="0" y="3459698"/>
                    </a:lnTo>
                    <a:lnTo>
                      <a:pt x="0" y="0"/>
                    </a:lnTo>
                    <a:close/>
                  </a:path>
                </a:pathLst>
              </a:custGeom>
              <a:gradFill>
                <a:gsLst>
                  <a:gs pos="0">
                    <a:srgbClr val="ED7D00">
                      <a:lumMod val="45000"/>
                      <a:lumOff val="55000"/>
                    </a:srgbClr>
                  </a:gs>
                  <a:gs pos="98000">
                    <a:srgbClr val="ED7D00">
                      <a:lumMod val="45000"/>
                      <a:lumOff val="55000"/>
                    </a:srgbClr>
                  </a:gs>
                  <a:gs pos="53000">
                    <a:srgbClr val="ED7D00">
                      <a:lumMod val="30000"/>
                      <a:lumOff val="70000"/>
                      <a:alpha val="57000"/>
                    </a:srgbClr>
                  </a:gs>
                </a:gsLst>
                <a:lin ang="5400000" scaled="1"/>
              </a:gra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367" name="Rectangle 2366">
                <a:extLst>
                  <a:ext uri="{FF2B5EF4-FFF2-40B4-BE49-F238E27FC236}">
                    <a16:creationId xmlns:a16="http://schemas.microsoft.com/office/drawing/2014/main" id="{D7FBCCDB-41F7-6966-0722-5099092FBF80}"/>
                  </a:ext>
                </a:extLst>
              </p:cNvPr>
              <p:cNvSpPr>
                <a:spLocks/>
              </p:cNvSpPr>
              <p:nvPr/>
            </p:nvSpPr>
            <p:spPr>
              <a:xfrm>
                <a:off x="1191" y="1065469"/>
                <a:ext cx="9142810" cy="239673"/>
              </a:xfrm>
              <a:prstGeom prst="rect">
                <a:avLst/>
              </a:prstGeom>
              <a:solidFill>
                <a:srgbClr val="DD9596"/>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368" name="Oval 2367">
                <a:extLst>
                  <a:ext uri="{FF2B5EF4-FFF2-40B4-BE49-F238E27FC236}">
                    <a16:creationId xmlns:a16="http://schemas.microsoft.com/office/drawing/2014/main" id="{968EA8CD-53BF-E3EB-CB7B-31E94C519A1E}"/>
                  </a:ext>
                </a:extLst>
              </p:cNvPr>
              <p:cNvSpPr>
                <a:spLocks/>
              </p:cNvSpPr>
              <p:nvPr/>
            </p:nvSpPr>
            <p:spPr>
              <a:xfrm rot="21593675">
                <a:off x="8681344" y="1420138"/>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369" name="Group 2368">
                <a:extLst>
                  <a:ext uri="{FF2B5EF4-FFF2-40B4-BE49-F238E27FC236}">
                    <a16:creationId xmlns:a16="http://schemas.microsoft.com/office/drawing/2014/main" id="{A562E69B-07F0-FCF8-4C81-A3EB159F50FC}"/>
                  </a:ext>
                </a:extLst>
              </p:cNvPr>
              <p:cNvGrpSpPr>
                <a:grpSpLocks/>
              </p:cNvGrpSpPr>
              <p:nvPr/>
            </p:nvGrpSpPr>
            <p:grpSpPr>
              <a:xfrm>
                <a:off x="5568860" y="3893677"/>
                <a:ext cx="780374" cy="190568"/>
                <a:chOff x="1679449" y="1908133"/>
                <a:chExt cx="954809" cy="233165"/>
              </a:xfrm>
              <a:solidFill>
                <a:srgbClr val="FFDED4"/>
              </a:solidFill>
            </p:grpSpPr>
            <p:sp>
              <p:nvSpPr>
                <p:cNvPr id="2439" name="Freeform: Shape 213">
                  <a:extLst>
                    <a:ext uri="{FF2B5EF4-FFF2-40B4-BE49-F238E27FC236}">
                      <a16:creationId xmlns:a16="http://schemas.microsoft.com/office/drawing/2014/main" id="{A0C836A7-0EB4-9632-D30C-F2A5CAC48F30}"/>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40" name="Oval 2439">
                  <a:extLst>
                    <a:ext uri="{FF2B5EF4-FFF2-40B4-BE49-F238E27FC236}">
                      <a16:creationId xmlns:a16="http://schemas.microsoft.com/office/drawing/2014/main" id="{D18A0E25-EA28-38C2-F20A-36238F692B0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0" name="Group 2369">
                <a:extLst>
                  <a:ext uri="{FF2B5EF4-FFF2-40B4-BE49-F238E27FC236}">
                    <a16:creationId xmlns:a16="http://schemas.microsoft.com/office/drawing/2014/main" id="{E6F1BB1C-D854-D64F-D4A3-65BC99897C72}"/>
                  </a:ext>
                </a:extLst>
              </p:cNvPr>
              <p:cNvGrpSpPr>
                <a:grpSpLocks/>
              </p:cNvGrpSpPr>
              <p:nvPr/>
            </p:nvGrpSpPr>
            <p:grpSpPr>
              <a:xfrm>
                <a:off x="6328728" y="3891266"/>
                <a:ext cx="780374" cy="190568"/>
                <a:chOff x="1679449" y="1908133"/>
                <a:chExt cx="954809" cy="233165"/>
              </a:xfrm>
              <a:solidFill>
                <a:srgbClr val="FFDED4"/>
              </a:solidFill>
            </p:grpSpPr>
            <p:sp>
              <p:nvSpPr>
                <p:cNvPr id="2437" name="Freeform: Shape 211">
                  <a:extLst>
                    <a:ext uri="{FF2B5EF4-FFF2-40B4-BE49-F238E27FC236}">
                      <a16:creationId xmlns:a16="http://schemas.microsoft.com/office/drawing/2014/main" id="{51CB9A6E-426B-8F12-FE83-D439D3B6DB26}"/>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38" name="Oval 2437">
                  <a:extLst>
                    <a:ext uri="{FF2B5EF4-FFF2-40B4-BE49-F238E27FC236}">
                      <a16:creationId xmlns:a16="http://schemas.microsoft.com/office/drawing/2014/main" id="{7D6BF0D1-03C1-DAB4-2418-355CF1CF398F}"/>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1" name="Group 2370">
                <a:extLst>
                  <a:ext uri="{FF2B5EF4-FFF2-40B4-BE49-F238E27FC236}">
                    <a16:creationId xmlns:a16="http://schemas.microsoft.com/office/drawing/2014/main" id="{E91224C9-EE7C-DD27-EAE5-5BD3CBA876BD}"/>
                  </a:ext>
                </a:extLst>
              </p:cNvPr>
              <p:cNvGrpSpPr>
                <a:grpSpLocks/>
              </p:cNvGrpSpPr>
              <p:nvPr/>
            </p:nvGrpSpPr>
            <p:grpSpPr>
              <a:xfrm>
                <a:off x="7088596" y="3910550"/>
                <a:ext cx="780374" cy="190568"/>
                <a:chOff x="1679449" y="1908133"/>
                <a:chExt cx="954809" cy="233165"/>
              </a:xfrm>
              <a:solidFill>
                <a:srgbClr val="FFDED4"/>
              </a:solidFill>
            </p:grpSpPr>
            <p:sp>
              <p:nvSpPr>
                <p:cNvPr id="2435" name="Freeform: Shape 209">
                  <a:extLst>
                    <a:ext uri="{FF2B5EF4-FFF2-40B4-BE49-F238E27FC236}">
                      <a16:creationId xmlns:a16="http://schemas.microsoft.com/office/drawing/2014/main" id="{8A4D426E-1848-84FA-6F32-A51BF309C359}"/>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36" name="Oval 2435">
                  <a:extLst>
                    <a:ext uri="{FF2B5EF4-FFF2-40B4-BE49-F238E27FC236}">
                      <a16:creationId xmlns:a16="http://schemas.microsoft.com/office/drawing/2014/main" id="{44E3960E-2C90-2B23-6072-C72263CBEAC6}"/>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2" name="Group 2371">
                <a:extLst>
                  <a:ext uri="{FF2B5EF4-FFF2-40B4-BE49-F238E27FC236}">
                    <a16:creationId xmlns:a16="http://schemas.microsoft.com/office/drawing/2014/main" id="{C5C67535-7BC3-2ED4-309B-C9D8A9FF4771}"/>
                  </a:ext>
                </a:extLst>
              </p:cNvPr>
              <p:cNvGrpSpPr>
                <a:grpSpLocks/>
              </p:cNvGrpSpPr>
              <p:nvPr/>
            </p:nvGrpSpPr>
            <p:grpSpPr>
              <a:xfrm>
                <a:off x="7848463" y="3896087"/>
                <a:ext cx="780374" cy="190568"/>
                <a:chOff x="1679449" y="1908133"/>
                <a:chExt cx="954809" cy="233165"/>
              </a:xfrm>
              <a:solidFill>
                <a:srgbClr val="FFDED4"/>
              </a:solidFill>
            </p:grpSpPr>
            <p:sp>
              <p:nvSpPr>
                <p:cNvPr id="2433" name="Freeform: Shape 207">
                  <a:extLst>
                    <a:ext uri="{FF2B5EF4-FFF2-40B4-BE49-F238E27FC236}">
                      <a16:creationId xmlns:a16="http://schemas.microsoft.com/office/drawing/2014/main" id="{006A5C6A-1C97-780C-4957-5949270DB98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34" name="Oval 2433">
                  <a:extLst>
                    <a:ext uri="{FF2B5EF4-FFF2-40B4-BE49-F238E27FC236}">
                      <a16:creationId xmlns:a16="http://schemas.microsoft.com/office/drawing/2014/main" id="{E549F5BF-CADD-6D90-AE28-565F367F2C13}"/>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3" name="Group 2372">
                <a:extLst>
                  <a:ext uri="{FF2B5EF4-FFF2-40B4-BE49-F238E27FC236}">
                    <a16:creationId xmlns:a16="http://schemas.microsoft.com/office/drawing/2014/main" id="{9B9BC57C-B723-6504-92F5-E3BBCA4B7D6D}"/>
                  </a:ext>
                </a:extLst>
              </p:cNvPr>
              <p:cNvGrpSpPr>
                <a:grpSpLocks/>
              </p:cNvGrpSpPr>
              <p:nvPr/>
            </p:nvGrpSpPr>
            <p:grpSpPr>
              <a:xfrm>
                <a:off x="249786" y="3917784"/>
                <a:ext cx="780374" cy="190568"/>
                <a:chOff x="1679449" y="1908133"/>
                <a:chExt cx="954809" cy="233165"/>
              </a:xfrm>
              <a:solidFill>
                <a:srgbClr val="FFDED4"/>
              </a:solidFill>
            </p:grpSpPr>
            <p:sp>
              <p:nvSpPr>
                <p:cNvPr id="2431" name="Freeform: Shape 205">
                  <a:extLst>
                    <a:ext uri="{FF2B5EF4-FFF2-40B4-BE49-F238E27FC236}">
                      <a16:creationId xmlns:a16="http://schemas.microsoft.com/office/drawing/2014/main" id="{07AECCE0-240A-66A2-A609-302844A42B0E}"/>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32" name="Oval 2431">
                  <a:extLst>
                    <a:ext uri="{FF2B5EF4-FFF2-40B4-BE49-F238E27FC236}">
                      <a16:creationId xmlns:a16="http://schemas.microsoft.com/office/drawing/2014/main" id="{6B3209F1-E7C9-1A99-92A7-F98A94164D27}"/>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4" name="Group 2373">
                <a:extLst>
                  <a:ext uri="{FF2B5EF4-FFF2-40B4-BE49-F238E27FC236}">
                    <a16:creationId xmlns:a16="http://schemas.microsoft.com/office/drawing/2014/main" id="{1E59D944-98BA-3C46-2E5C-FF051F92C287}"/>
                  </a:ext>
                </a:extLst>
              </p:cNvPr>
              <p:cNvGrpSpPr>
                <a:grpSpLocks/>
              </p:cNvGrpSpPr>
              <p:nvPr/>
            </p:nvGrpSpPr>
            <p:grpSpPr>
              <a:xfrm>
                <a:off x="4808992" y="3903319"/>
                <a:ext cx="780374" cy="190568"/>
                <a:chOff x="1679449" y="1908133"/>
                <a:chExt cx="954809" cy="233165"/>
              </a:xfrm>
              <a:solidFill>
                <a:srgbClr val="FFDED4"/>
              </a:solidFill>
            </p:grpSpPr>
            <p:sp>
              <p:nvSpPr>
                <p:cNvPr id="2429" name="Freeform: Shape 203">
                  <a:extLst>
                    <a:ext uri="{FF2B5EF4-FFF2-40B4-BE49-F238E27FC236}">
                      <a16:creationId xmlns:a16="http://schemas.microsoft.com/office/drawing/2014/main" id="{13F00441-A7FF-E119-577B-A3FF922B9E26}"/>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30" name="Oval 2429">
                  <a:extLst>
                    <a:ext uri="{FF2B5EF4-FFF2-40B4-BE49-F238E27FC236}">
                      <a16:creationId xmlns:a16="http://schemas.microsoft.com/office/drawing/2014/main" id="{84E5F4A9-94B4-0332-9F08-2FFC795015E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5" name="Group 2374">
                <a:extLst>
                  <a:ext uri="{FF2B5EF4-FFF2-40B4-BE49-F238E27FC236}">
                    <a16:creationId xmlns:a16="http://schemas.microsoft.com/office/drawing/2014/main" id="{909A771C-6F55-AB49-DF00-CCE878E079FD}"/>
                  </a:ext>
                </a:extLst>
              </p:cNvPr>
              <p:cNvGrpSpPr>
                <a:grpSpLocks/>
              </p:cNvGrpSpPr>
              <p:nvPr/>
            </p:nvGrpSpPr>
            <p:grpSpPr>
              <a:xfrm>
                <a:off x="1009654" y="3915371"/>
                <a:ext cx="780374" cy="190568"/>
                <a:chOff x="1679449" y="1908133"/>
                <a:chExt cx="954809" cy="233165"/>
              </a:xfrm>
              <a:solidFill>
                <a:srgbClr val="FFDED4"/>
              </a:solidFill>
            </p:grpSpPr>
            <p:sp>
              <p:nvSpPr>
                <p:cNvPr id="2427" name="Freeform: Shape 201">
                  <a:extLst>
                    <a:ext uri="{FF2B5EF4-FFF2-40B4-BE49-F238E27FC236}">
                      <a16:creationId xmlns:a16="http://schemas.microsoft.com/office/drawing/2014/main" id="{EE2411FA-19B2-F75D-7F33-FB63F64F878B}"/>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28" name="Oval 2427">
                  <a:extLst>
                    <a:ext uri="{FF2B5EF4-FFF2-40B4-BE49-F238E27FC236}">
                      <a16:creationId xmlns:a16="http://schemas.microsoft.com/office/drawing/2014/main" id="{852800E5-2486-BA03-893D-213F6E701060}"/>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6" name="Group 2375">
                <a:extLst>
                  <a:ext uri="{FF2B5EF4-FFF2-40B4-BE49-F238E27FC236}">
                    <a16:creationId xmlns:a16="http://schemas.microsoft.com/office/drawing/2014/main" id="{3FD6B735-1337-2405-6C1D-23AFD52CC959}"/>
                  </a:ext>
                </a:extLst>
              </p:cNvPr>
              <p:cNvGrpSpPr>
                <a:grpSpLocks/>
              </p:cNvGrpSpPr>
              <p:nvPr/>
            </p:nvGrpSpPr>
            <p:grpSpPr>
              <a:xfrm>
                <a:off x="1769521" y="3905729"/>
                <a:ext cx="780374" cy="190568"/>
                <a:chOff x="1679449" y="1908133"/>
                <a:chExt cx="954809" cy="233165"/>
              </a:xfrm>
              <a:solidFill>
                <a:srgbClr val="FFDED4"/>
              </a:solidFill>
            </p:grpSpPr>
            <p:sp>
              <p:nvSpPr>
                <p:cNvPr id="2425" name="Freeform: Shape 199">
                  <a:extLst>
                    <a:ext uri="{FF2B5EF4-FFF2-40B4-BE49-F238E27FC236}">
                      <a16:creationId xmlns:a16="http://schemas.microsoft.com/office/drawing/2014/main" id="{897E214B-60A7-DE39-702D-FCB86648E927}"/>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26" name="Oval 2425">
                  <a:extLst>
                    <a:ext uri="{FF2B5EF4-FFF2-40B4-BE49-F238E27FC236}">
                      <a16:creationId xmlns:a16="http://schemas.microsoft.com/office/drawing/2014/main" id="{E2BB1943-088A-9B5E-B44B-7C61CE00718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7" name="Group 2376">
                <a:extLst>
                  <a:ext uri="{FF2B5EF4-FFF2-40B4-BE49-F238E27FC236}">
                    <a16:creationId xmlns:a16="http://schemas.microsoft.com/office/drawing/2014/main" id="{6DD439AC-E34D-9384-8DA8-C0FB095B812A}"/>
                  </a:ext>
                </a:extLst>
              </p:cNvPr>
              <p:cNvGrpSpPr>
                <a:grpSpLocks/>
              </p:cNvGrpSpPr>
              <p:nvPr/>
            </p:nvGrpSpPr>
            <p:grpSpPr>
              <a:xfrm>
                <a:off x="2529389" y="3898497"/>
                <a:ext cx="780374" cy="190568"/>
                <a:chOff x="1679449" y="1908133"/>
                <a:chExt cx="954809" cy="233165"/>
              </a:xfrm>
              <a:solidFill>
                <a:srgbClr val="FFDED4"/>
              </a:solidFill>
            </p:grpSpPr>
            <p:sp>
              <p:nvSpPr>
                <p:cNvPr id="2423" name="Freeform: Shape 197">
                  <a:extLst>
                    <a:ext uri="{FF2B5EF4-FFF2-40B4-BE49-F238E27FC236}">
                      <a16:creationId xmlns:a16="http://schemas.microsoft.com/office/drawing/2014/main" id="{12340300-4AC1-753B-24AA-385B3085311E}"/>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24" name="Oval 2423">
                  <a:extLst>
                    <a:ext uri="{FF2B5EF4-FFF2-40B4-BE49-F238E27FC236}">
                      <a16:creationId xmlns:a16="http://schemas.microsoft.com/office/drawing/2014/main" id="{1CE0DECD-3BE0-838C-2D04-063D53A0B3B6}"/>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8" name="Group 2377">
                <a:extLst>
                  <a:ext uri="{FF2B5EF4-FFF2-40B4-BE49-F238E27FC236}">
                    <a16:creationId xmlns:a16="http://schemas.microsoft.com/office/drawing/2014/main" id="{48E66D5D-0BC6-8A76-CA2C-E51C9C404100}"/>
                  </a:ext>
                </a:extLst>
              </p:cNvPr>
              <p:cNvGrpSpPr>
                <a:grpSpLocks/>
              </p:cNvGrpSpPr>
              <p:nvPr/>
            </p:nvGrpSpPr>
            <p:grpSpPr>
              <a:xfrm>
                <a:off x="4049125" y="3908140"/>
                <a:ext cx="780374" cy="190568"/>
                <a:chOff x="1679449" y="1908133"/>
                <a:chExt cx="954809" cy="233165"/>
              </a:xfrm>
              <a:solidFill>
                <a:srgbClr val="FFDED4"/>
              </a:solidFill>
            </p:grpSpPr>
            <p:sp>
              <p:nvSpPr>
                <p:cNvPr id="2421" name="Freeform: Shape 195">
                  <a:extLst>
                    <a:ext uri="{FF2B5EF4-FFF2-40B4-BE49-F238E27FC236}">
                      <a16:creationId xmlns:a16="http://schemas.microsoft.com/office/drawing/2014/main" id="{00AD814B-FE28-F02C-EC65-55CBF62BEFC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22" name="Oval 2421">
                  <a:extLst>
                    <a:ext uri="{FF2B5EF4-FFF2-40B4-BE49-F238E27FC236}">
                      <a16:creationId xmlns:a16="http://schemas.microsoft.com/office/drawing/2014/main" id="{ED567573-AE00-B938-3CE9-A591F5241550}"/>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79" name="Group 2378">
                <a:extLst>
                  <a:ext uri="{FF2B5EF4-FFF2-40B4-BE49-F238E27FC236}">
                    <a16:creationId xmlns:a16="http://schemas.microsoft.com/office/drawing/2014/main" id="{72E02A47-95C7-44A3-E9AA-B12C334CED69}"/>
                  </a:ext>
                </a:extLst>
              </p:cNvPr>
              <p:cNvGrpSpPr>
                <a:grpSpLocks/>
              </p:cNvGrpSpPr>
              <p:nvPr/>
            </p:nvGrpSpPr>
            <p:grpSpPr>
              <a:xfrm>
                <a:off x="3289257" y="3912961"/>
                <a:ext cx="780374" cy="190568"/>
                <a:chOff x="1679449" y="1908133"/>
                <a:chExt cx="954809" cy="233165"/>
              </a:xfrm>
              <a:solidFill>
                <a:srgbClr val="FFDED4"/>
              </a:solidFill>
            </p:grpSpPr>
            <p:sp>
              <p:nvSpPr>
                <p:cNvPr id="2419" name="Freeform: Shape 192">
                  <a:extLst>
                    <a:ext uri="{FF2B5EF4-FFF2-40B4-BE49-F238E27FC236}">
                      <a16:creationId xmlns:a16="http://schemas.microsoft.com/office/drawing/2014/main" id="{0056AF52-2312-36A2-1760-85997AA94029}"/>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20" name="Oval 2419">
                  <a:extLst>
                    <a:ext uri="{FF2B5EF4-FFF2-40B4-BE49-F238E27FC236}">
                      <a16:creationId xmlns:a16="http://schemas.microsoft.com/office/drawing/2014/main" id="{FB424C5A-4E52-FE53-BE2D-A7B1C292B004}"/>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80" name="Freeform: Shape 228">
                <a:extLst>
                  <a:ext uri="{FF2B5EF4-FFF2-40B4-BE49-F238E27FC236}">
                    <a16:creationId xmlns:a16="http://schemas.microsoft.com/office/drawing/2014/main" id="{54A30FE1-21BB-0414-90BC-BF6698770C56}"/>
                  </a:ext>
                </a:extLst>
              </p:cNvPr>
              <p:cNvSpPr>
                <a:spLocks/>
              </p:cNvSpPr>
              <p:nvPr/>
            </p:nvSpPr>
            <p:spPr>
              <a:xfrm rot="21593675">
                <a:off x="8608331" y="3901129"/>
                <a:ext cx="539664" cy="190568"/>
              </a:xfrm>
              <a:custGeom>
                <a:avLst/>
                <a:gdLst>
                  <a:gd name="connsiteX0" fmla="*/ 524266 w 719552"/>
                  <a:gd name="connsiteY0" fmla="*/ 0 h 254091"/>
                  <a:gd name="connsiteX1" fmla="*/ 649774 w 719552"/>
                  <a:gd name="connsiteY1" fmla="*/ 5536 h 254091"/>
                  <a:gd name="connsiteX2" fmla="*/ 719552 w 719552"/>
                  <a:gd name="connsiteY2" fmla="*/ 14098 h 254091"/>
                  <a:gd name="connsiteX3" fmla="*/ 719126 w 719552"/>
                  <a:gd name="connsiteY3" fmla="*/ 245694 h 254091"/>
                  <a:gd name="connsiteX4" fmla="*/ 681100 w 719552"/>
                  <a:gd name="connsiteY4" fmla="*/ 248801 h 254091"/>
                  <a:gd name="connsiteX5" fmla="*/ 527482 w 719552"/>
                  <a:gd name="connsiteY5" fmla="*/ 254091 h 254091"/>
                  <a:gd name="connsiteX6" fmla="*/ 1 w 719552"/>
                  <a:gd name="connsiteY6" fmla="*/ 151168 h 254091"/>
                  <a:gd name="connsiteX7" fmla="*/ 524266 w 719552"/>
                  <a:gd name="connsiteY7" fmla="*/ 0 h 25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552" h="254091">
                    <a:moveTo>
                      <a:pt x="524266" y="0"/>
                    </a:moveTo>
                    <a:cubicBezTo>
                      <a:pt x="569261" y="369"/>
                      <a:pt x="611066" y="2320"/>
                      <a:pt x="649774" y="5536"/>
                    </a:cubicBezTo>
                    <a:lnTo>
                      <a:pt x="719552" y="14098"/>
                    </a:lnTo>
                    <a:lnTo>
                      <a:pt x="719126" y="245694"/>
                    </a:lnTo>
                    <a:lnTo>
                      <a:pt x="681100" y="248801"/>
                    </a:lnTo>
                    <a:cubicBezTo>
                      <a:pt x="624710" y="252415"/>
                      <a:pt x="570836" y="254024"/>
                      <a:pt x="527482" y="254091"/>
                    </a:cubicBezTo>
                    <a:cubicBezTo>
                      <a:pt x="191642" y="246318"/>
                      <a:pt x="2145" y="209598"/>
                      <a:pt x="1" y="151168"/>
                    </a:cubicBezTo>
                    <a:cubicBezTo>
                      <a:pt x="-535" y="108820"/>
                      <a:pt x="200956" y="818"/>
                      <a:pt x="524266" y="0"/>
                    </a:cubicBez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81" name="Oval 2380">
                <a:extLst>
                  <a:ext uri="{FF2B5EF4-FFF2-40B4-BE49-F238E27FC236}">
                    <a16:creationId xmlns:a16="http://schemas.microsoft.com/office/drawing/2014/main" id="{10573AF6-4A11-C693-96C1-60329B3E2DBA}"/>
                  </a:ext>
                </a:extLst>
              </p:cNvPr>
              <p:cNvSpPr>
                <a:spLocks/>
              </p:cNvSpPr>
              <p:nvPr/>
            </p:nvSpPr>
            <p:spPr>
              <a:xfrm rot="21593675">
                <a:off x="8938213" y="3965704"/>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382" name="Group 2381">
                <a:extLst>
                  <a:ext uri="{FF2B5EF4-FFF2-40B4-BE49-F238E27FC236}">
                    <a16:creationId xmlns:a16="http://schemas.microsoft.com/office/drawing/2014/main" id="{9828B2B7-DDF7-442E-1101-243B038F8ABB}"/>
                  </a:ext>
                </a:extLst>
              </p:cNvPr>
              <p:cNvGrpSpPr>
                <a:grpSpLocks/>
              </p:cNvGrpSpPr>
              <p:nvPr/>
            </p:nvGrpSpPr>
            <p:grpSpPr>
              <a:xfrm rot="10800000">
                <a:off x="3289663" y="1388047"/>
                <a:ext cx="780374" cy="190568"/>
                <a:chOff x="1679449" y="1908133"/>
                <a:chExt cx="954809" cy="233165"/>
              </a:xfrm>
              <a:solidFill>
                <a:srgbClr val="FFDED4"/>
              </a:solidFill>
            </p:grpSpPr>
            <p:sp>
              <p:nvSpPr>
                <p:cNvPr id="2417" name="Freeform: Shape 48">
                  <a:extLst>
                    <a:ext uri="{FF2B5EF4-FFF2-40B4-BE49-F238E27FC236}">
                      <a16:creationId xmlns:a16="http://schemas.microsoft.com/office/drawing/2014/main" id="{1F3B000C-FA67-A40D-25D0-F958ECDAA5E7}"/>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8" name="Oval 2417">
                  <a:extLst>
                    <a:ext uri="{FF2B5EF4-FFF2-40B4-BE49-F238E27FC236}">
                      <a16:creationId xmlns:a16="http://schemas.microsoft.com/office/drawing/2014/main" id="{36E9CEF7-0111-0A54-853B-909DB8E50053}"/>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83" name="Group 2382">
                <a:extLst>
                  <a:ext uri="{FF2B5EF4-FFF2-40B4-BE49-F238E27FC236}">
                    <a16:creationId xmlns:a16="http://schemas.microsoft.com/office/drawing/2014/main" id="{C014DE96-9349-F537-D1C7-C0CB95074B33}"/>
                  </a:ext>
                </a:extLst>
              </p:cNvPr>
              <p:cNvGrpSpPr>
                <a:grpSpLocks/>
              </p:cNvGrpSpPr>
              <p:nvPr/>
            </p:nvGrpSpPr>
            <p:grpSpPr>
              <a:xfrm rot="10800000">
                <a:off x="2529795" y="1390457"/>
                <a:ext cx="780374" cy="190568"/>
                <a:chOff x="1679449" y="1908133"/>
                <a:chExt cx="954809" cy="233165"/>
              </a:xfrm>
              <a:solidFill>
                <a:srgbClr val="FFDED4"/>
              </a:solidFill>
            </p:grpSpPr>
            <p:sp>
              <p:nvSpPr>
                <p:cNvPr id="2415" name="Freeform: Shape 46">
                  <a:extLst>
                    <a:ext uri="{FF2B5EF4-FFF2-40B4-BE49-F238E27FC236}">
                      <a16:creationId xmlns:a16="http://schemas.microsoft.com/office/drawing/2014/main" id="{3288051A-30CD-C9C8-F4E2-4AD3A3150C5D}"/>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6" name="Oval 2415">
                  <a:extLst>
                    <a:ext uri="{FF2B5EF4-FFF2-40B4-BE49-F238E27FC236}">
                      <a16:creationId xmlns:a16="http://schemas.microsoft.com/office/drawing/2014/main" id="{F08D934D-2D10-7742-3ED7-3886484A94D5}"/>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84" name="Group 2383">
                <a:extLst>
                  <a:ext uri="{FF2B5EF4-FFF2-40B4-BE49-F238E27FC236}">
                    <a16:creationId xmlns:a16="http://schemas.microsoft.com/office/drawing/2014/main" id="{80140E82-5A6D-D6E3-8840-D64C8D5CDEF2}"/>
                  </a:ext>
                </a:extLst>
              </p:cNvPr>
              <p:cNvGrpSpPr>
                <a:grpSpLocks/>
              </p:cNvGrpSpPr>
              <p:nvPr/>
            </p:nvGrpSpPr>
            <p:grpSpPr>
              <a:xfrm rot="10800000">
                <a:off x="1769927" y="1371173"/>
                <a:ext cx="780374" cy="190568"/>
                <a:chOff x="1679449" y="1908133"/>
                <a:chExt cx="954809" cy="233165"/>
              </a:xfrm>
              <a:solidFill>
                <a:srgbClr val="FFDED4"/>
              </a:solidFill>
            </p:grpSpPr>
            <p:sp>
              <p:nvSpPr>
                <p:cNvPr id="2413" name="Freeform: Shape 44">
                  <a:extLst>
                    <a:ext uri="{FF2B5EF4-FFF2-40B4-BE49-F238E27FC236}">
                      <a16:creationId xmlns:a16="http://schemas.microsoft.com/office/drawing/2014/main" id="{EB01CD00-07E9-ACB6-AF17-3E9A85754F29}"/>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4" name="Oval 2413">
                  <a:extLst>
                    <a:ext uri="{FF2B5EF4-FFF2-40B4-BE49-F238E27FC236}">
                      <a16:creationId xmlns:a16="http://schemas.microsoft.com/office/drawing/2014/main" id="{C9BB9723-78DB-2812-9DDB-8C8F0C2BB04E}"/>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85" name="Group 2384">
                <a:extLst>
                  <a:ext uri="{FF2B5EF4-FFF2-40B4-BE49-F238E27FC236}">
                    <a16:creationId xmlns:a16="http://schemas.microsoft.com/office/drawing/2014/main" id="{A5E99FAF-EFF4-43FB-6D5F-D9F6E4E17CCF}"/>
                  </a:ext>
                </a:extLst>
              </p:cNvPr>
              <p:cNvGrpSpPr>
                <a:grpSpLocks/>
              </p:cNvGrpSpPr>
              <p:nvPr/>
            </p:nvGrpSpPr>
            <p:grpSpPr>
              <a:xfrm rot="10800000">
                <a:off x="1010059" y="1385636"/>
                <a:ext cx="780374" cy="190568"/>
                <a:chOff x="1679449" y="1908133"/>
                <a:chExt cx="954809" cy="233165"/>
              </a:xfrm>
              <a:solidFill>
                <a:srgbClr val="FFDED4"/>
              </a:solidFill>
            </p:grpSpPr>
            <p:sp>
              <p:nvSpPr>
                <p:cNvPr id="2411" name="Freeform: Shape 42">
                  <a:extLst>
                    <a:ext uri="{FF2B5EF4-FFF2-40B4-BE49-F238E27FC236}">
                      <a16:creationId xmlns:a16="http://schemas.microsoft.com/office/drawing/2014/main" id="{B5E79687-8607-26DC-5EEE-DCC254CFE56B}"/>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2" name="Oval 2411">
                  <a:extLst>
                    <a:ext uri="{FF2B5EF4-FFF2-40B4-BE49-F238E27FC236}">
                      <a16:creationId xmlns:a16="http://schemas.microsoft.com/office/drawing/2014/main" id="{7ACF5AEE-97E3-0532-E71A-C0C5C6073BA9}"/>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86" name="Freeform: Shape 226">
                <a:extLst>
                  <a:ext uri="{FF2B5EF4-FFF2-40B4-BE49-F238E27FC236}">
                    <a16:creationId xmlns:a16="http://schemas.microsoft.com/office/drawing/2014/main" id="{A804DE83-4CD5-7E90-ADBA-748E1FAFB469}"/>
                  </a:ext>
                </a:extLst>
              </p:cNvPr>
              <p:cNvSpPr>
                <a:spLocks/>
              </p:cNvSpPr>
              <p:nvPr/>
            </p:nvSpPr>
            <p:spPr>
              <a:xfrm rot="10793675">
                <a:off x="8608736" y="1364161"/>
                <a:ext cx="539265" cy="190568"/>
              </a:xfrm>
              <a:custGeom>
                <a:avLst/>
                <a:gdLst>
                  <a:gd name="connsiteX0" fmla="*/ 206003 w 719020"/>
                  <a:gd name="connsiteY0" fmla="*/ 254091 h 254091"/>
                  <a:gd name="connsiteX1" fmla="*/ 87003 w 719020"/>
                  <a:gd name="connsiteY1" fmla="*/ 249833 h 254091"/>
                  <a:gd name="connsiteX2" fmla="*/ 0 w 719020"/>
                  <a:gd name="connsiteY2" fmla="*/ 244116 h 254091"/>
                  <a:gd name="connsiteX3" fmla="*/ 420 w 719020"/>
                  <a:gd name="connsiteY3" fmla="*/ 15986 h 254091"/>
                  <a:gd name="connsiteX4" fmla="*/ 87412 w 719020"/>
                  <a:gd name="connsiteY4" fmla="*/ 4994 h 254091"/>
                  <a:gd name="connsiteX5" fmla="*/ 202787 w 719020"/>
                  <a:gd name="connsiteY5" fmla="*/ 0 h 254091"/>
                  <a:gd name="connsiteX6" fmla="*/ 719010 w 719020"/>
                  <a:gd name="connsiteY6" fmla="*/ 149559 h 254091"/>
                  <a:gd name="connsiteX7" fmla="*/ 206003 w 719020"/>
                  <a:gd name="connsiteY7" fmla="*/ 254091 h 254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9020" h="254091">
                    <a:moveTo>
                      <a:pt x="206003" y="254091"/>
                    </a:moveTo>
                    <a:cubicBezTo>
                      <a:pt x="164023" y="253119"/>
                      <a:pt x="124330" y="251695"/>
                      <a:pt x="87003" y="249833"/>
                    </a:cubicBezTo>
                    <a:lnTo>
                      <a:pt x="0" y="244116"/>
                    </a:lnTo>
                    <a:lnTo>
                      <a:pt x="420" y="15986"/>
                    </a:lnTo>
                    <a:lnTo>
                      <a:pt x="87412" y="4994"/>
                    </a:lnTo>
                    <a:cubicBezTo>
                      <a:pt x="123862" y="1879"/>
                      <a:pt x="162372" y="102"/>
                      <a:pt x="202787" y="0"/>
                    </a:cubicBezTo>
                    <a:cubicBezTo>
                      <a:pt x="562750" y="2949"/>
                      <a:pt x="718475" y="107211"/>
                      <a:pt x="719010" y="149559"/>
                    </a:cubicBezTo>
                    <a:cubicBezTo>
                      <a:pt x="721154" y="228895"/>
                      <a:pt x="379418" y="253822"/>
                      <a:pt x="206003" y="254091"/>
                    </a:cubicBez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87" name="Oval 2386">
                <a:extLst>
                  <a:ext uri="{FF2B5EF4-FFF2-40B4-BE49-F238E27FC236}">
                    <a16:creationId xmlns:a16="http://schemas.microsoft.com/office/drawing/2014/main" id="{EA1A49E2-1FE3-744D-3F7E-9BCEE2DE1E54}"/>
                  </a:ext>
                </a:extLst>
              </p:cNvPr>
              <p:cNvSpPr>
                <a:spLocks/>
              </p:cNvSpPr>
              <p:nvPr/>
            </p:nvSpPr>
            <p:spPr>
              <a:xfrm rot="10793675">
                <a:off x="8938617" y="1428729"/>
                <a:ext cx="120613" cy="60982"/>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388" name="Group 2387">
                <a:extLst>
                  <a:ext uri="{FF2B5EF4-FFF2-40B4-BE49-F238E27FC236}">
                    <a16:creationId xmlns:a16="http://schemas.microsoft.com/office/drawing/2014/main" id="{F953CF71-ABE5-4F64-4BC3-0B2327BFDD47}"/>
                  </a:ext>
                </a:extLst>
              </p:cNvPr>
              <p:cNvGrpSpPr>
                <a:grpSpLocks/>
              </p:cNvGrpSpPr>
              <p:nvPr/>
            </p:nvGrpSpPr>
            <p:grpSpPr>
              <a:xfrm rot="10800000">
                <a:off x="4049530" y="1378405"/>
                <a:ext cx="780374" cy="190568"/>
                <a:chOff x="1679449" y="1908133"/>
                <a:chExt cx="954809" cy="233165"/>
              </a:xfrm>
              <a:solidFill>
                <a:srgbClr val="FFDED4"/>
              </a:solidFill>
            </p:grpSpPr>
            <p:sp>
              <p:nvSpPr>
                <p:cNvPr id="2409" name="Freeform: Shape 38">
                  <a:extLst>
                    <a:ext uri="{FF2B5EF4-FFF2-40B4-BE49-F238E27FC236}">
                      <a16:creationId xmlns:a16="http://schemas.microsoft.com/office/drawing/2014/main" id="{67BD3D29-B0A8-F722-4242-F6F0DBC72F02}"/>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10" name="Oval 2409">
                  <a:extLst>
                    <a:ext uri="{FF2B5EF4-FFF2-40B4-BE49-F238E27FC236}">
                      <a16:creationId xmlns:a16="http://schemas.microsoft.com/office/drawing/2014/main" id="{0B1F751E-D44B-4BB3-3A71-6FAF72D640BB}"/>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89" name="Group 2388">
                <a:extLst>
                  <a:ext uri="{FF2B5EF4-FFF2-40B4-BE49-F238E27FC236}">
                    <a16:creationId xmlns:a16="http://schemas.microsoft.com/office/drawing/2014/main" id="{3FD093F3-25F8-86D5-1C93-0E9D534129FE}"/>
                  </a:ext>
                </a:extLst>
              </p:cNvPr>
              <p:cNvGrpSpPr>
                <a:grpSpLocks/>
              </p:cNvGrpSpPr>
              <p:nvPr/>
            </p:nvGrpSpPr>
            <p:grpSpPr>
              <a:xfrm rot="10800000">
                <a:off x="7848869" y="1366352"/>
                <a:ext cx="780374" cy="190568"/>
                <a:chOff x="1679449" y="1908133"/>
                <a:chExt cx="954809" cy="233165"/>
              </a:xfrm>
              <a:solidFill>
                <a:srgbClr val="FFDED4"/>
              </a:solidFill>
            </p:grpSpPr>
            <p:sp>
              <p:nvSpPr>
                <p:cNvPr id="2407" name="Freeform: Shape 36">
                  <a:extLst>
                    <a:ext uri="{FF2B5EF4-FFF2-40B4-BE49-F238E27FC236}">
                      <a16:creationId xmlns:a16="http://schemas.microsoft.com/office/drawing/2014/main" id="{3992CF8F-990E-B279-3344-C8A6550335B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08" name="Oval 2407">
                  <a:extLst>
                    <a:ext uri="{FF2B5EF4-FFF2-40B4-BE49-F238E27FC236}">
                      <a16:creationId xmlns:a16="http://schemas.microsoft.com/office/drawing/2014/main" id="{F6E02AF4-3B25-E26D-69C2-F3A92B449B37}"/>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0" name="Group 2389">
                <a:extLst>
                  <a:ext uri="{FF2B5EF4-FFF2-40B4-BE49-F238E27FC236}">
                    <a16:creationId xmlns:a16="http://schemas.microsoft.com/office/drawing/2014/main" id="{2FB43A56-8773-E00E-5F9B-CBCDAE3C5EF5}"/>
                  </a:ext>
                </a:extLst>
              </p:cNvPr>
              <p:cNvGrpSpPr>
                <a:grpSpLocks/>
              </p:cNvGrpSpPr>
              <p:nvPr/>
            </p:nvGrpSpPr>
            <p:grpSpPr>
              <a:xfrm rot="10800000">
                <a:off x="7089001" y="1375994"/>
                <a:ext cx="780374" cy="190568"/>
                <a:chOff x="1679449" y="1908133"/>
                <a:chExt cx="954809" cy="233165"/>
              </a:xfrm>
              <a:solidFill>
                <a:srgbClr val="FFDED4"/>
              </a:solidFill>
            </p:grpSpPr>
            <p:sp>
              <p:nvSpPr>
                <p:cNvPr id="2405" name="Freeform: Shape 34">
                  <a:extLst>
                    <a:ext uri="{FF2B5EF4-FFF2-40B4-BE49-F238E27FC236}">
                      <a16:creationId xmlns:a16="http://schemas.microsoft.com/office/drawing/2014/main" id="{03CDC65F-19EF-7324-4BD8-828F6A5F838F}"/>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06" name="Oval 2405">
                  <a:extLst>
                    <a:ext uri="{FF2B5EF4-FFF2-40B4-BE49-F238E27FC236}">
                      <a16:creationId xmlns:a16="http://schemas.microsoft.com/office/drawing/2014/main" id="{473B703E-2208-91BE-7513-505C3F721040}"/>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1" name="Group 2390">
                <a:extLst>
                  <a:ext uri="{FF2B5EF4-FFF2-40B4-BE49-F238E27FC236}">
                    <a16:creationId xmlns:a16="http://schemas.microsoft.com/office/drawing/2014/main" id="{9A4C9714-23DA-C172-4A2E-9EB2A173E15A}"/>
                  </a:ext>
                </a:extLst>
              </p:cNvPr>
              <p:cNvGrpSpPr>
                <a:grpSpLocks/>
              </p:cNvGrpSpPr>
              <p:nvPr/>
            </p:nvGrpSpPr>
            <p:grpSpPr>
              <a:xfrm rot="10800000">
                <a:off x="6329134" y="1383226"/>
                <a:ext cx="780374" cy="190568"/>
                <a:chOff x="1679449" y="1908133"/>
                <a:chExt cx="954809" cy="233165"/>
              </a:xfrm>
              <a:solidFill>
                <a:srgbClr val="FFDED4"/>
              </a:solidFill>
            </p:grpSpPr>
            <p:sp>
              <p:nvSpPr>
                <p:cNvPr id="2403" name="Freeform: Shape 32">
                  <a:extLst>
                    <a:ext uri="{FF2B5EF4-FFF2-40B4-BE49-F238E27FC236}">
                      <a16:creationId xmlns:a16="http://schemas.microsoft.com/office/drawing/2014/main" id="{BE370DB5-8CD8-8763-E33A-B78407033E0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04" name="Oval 2403">
                  <a:extLst>
                    <a:ext uri="{FF2B5EF4-FFF2-40B4-BE49-F238E27FC236}">
                      <a16:creationId xmlns:a16="http://schemas.microsoft.com/office/drawing/2014/main" id="{FFF6EEDF-99CA-8936-5BFF-53232919DCDB}"/>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2" name="Group 2391">
                <a:extLst>
                  <a:ext uri="{FF2B5EF4-FFF2-40B4-BE49-F238E27FC236}">
                    <a16:creationId xmlns:a16="http://schemas.microsoft.com/office/drawing/2014/main" id="{8B13DCA7-E405-283B-89CD-6C239615A0A7}"/>
                  </a:ext>
                </a:extLst>
              </p:cNvPr>
              <p:cNvGrpSpPr>
                <a:grpSpLocks/>
              </p:cNvGrpSpPr>
              <p:nvPr/>
            </p:nvGrpSpPr>
            <p:grpSpPr>
              <a:xfrm rot="10800000">
                <a:off x="4809398" y="1373584"/>
                <a:ext cx="780374" cy="190568"/>
                <a:chOff x="1679449" y="1908133"/>
                <a:chExt cx="954809" cy="233165"/>
              </a:xfrm>
              <a:solidFill>
                <a:srgbClr val="FFDED4"/>
              </a:solidFill>
            </p:grpSpPr>
            <p:sp>
              <p:nvSpPr>
                <p:cNvPr id="2401" name="Freeform: Shape 30">
                  <a:extLst>
                    <a:ext uri="{FF2B5EF4-FFF2-40B4-BE49-F238E27FC236}">
                      <a16:creationId xmlns:a16="http://schemas.microsoft.com/office/drawing/2014/main" id="{D3CAAE00-7895-AB9D-F7FB-687161AC45A3}"/>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02" name="Oval 2401">
                  <a:extLst>
                    <a:ext uri="{FF2B5EF4-FFF2-40B4-BE49-F238E27FC236}">
                      <a16:creationId xmlns:a16="http://schemas.microsoft.com/office/drawing/2014/main" id="{1BFB34A8-E499-1E48-B343-6ED465101AFA}"/>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3" name="Group 2392">
                <a:extLst>
                  <a:ext uri="{FF2B5EF4-FFF2-40B4-BE49-F238E27FC236}">
                    <a16:creationId xmlns:a16="http://schemas.microsoft.com/office/drawing/2014/main" id="{BBE9857A-0FA4-2515-69CC-5C3B90743211}"/>
                  </a:ext>
                </a:extLst>
              </p:cNvPr>
              <p:cNvGrpSpPr>
                <a:grpSpLocks/>
              </p:cNvGrpSpPr>
              <p:nvPr/>
            </p:nvGrpSpPr>
            <p:grpSpPr>
              <a:xfrm rot="10800000">
                <a:off x="5569266" y="1368763"/>
                <a:ext cx="780374" cy="190568"/>
                <a:chOff x="1679449" y="1908133"/>
                <a:chExt cx="954809" cy="233165"/>
              </a:xfrm>
              <a:solidFill>
                <a:srgbClr val="FFDED4"/>
              </a:solidFill>
            </p:grpSpPr>
            <p:sp>
              <p:nvSpPr>
                <p:cNvPr id="2399" name="Freeform: Shape 28">
                  <a:extLst>
                    <a:ext uri="{FF2B5EF4-FFF2-40B4-BE49-F238E27FC236}">
                      <a16:creationId xmlns:a16="http://schemas.microsoft.com/office/drawing/2014/main" id="{6050E306-1EEC-4DC1-67A8-9BDA0822D1EC}"/>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400" name="Oval 2399">
                  <a:extLst>
                    <a:ext uri="{FF2B5EF4-FFF2-40B4-BE49-F238E27FC236}">
                      <a16:creationId xmlns:a16="http://schemas.microsoft.com/office/drawing/2014/main" id="{42D3E781-2561-CA8E-E214-5300756AD4A4}"/>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94" name="Group 2393">
                <a:extLst>
                  <a:ext uri="{FF2B5EF4-FFF2-40B4-BE49-F238E27FC236}">
                    <a16:creationId xmlns:a16="http://schemas.microsoft.com/office/drawing/2014/main" id="{6324A395-2F40-E09C-2191-67D0B18B8952}"/>
                  </a:ext>
                </a:extLst>
              </p:cNvPr>
              <p:cNvGrpSpPr>
                <a:grpSpLocks/>
              </p:cNvGrpSpPr>
              <p:nvPr/>
            </p:nvGrpSpPr>
            <p:grpSpPr>
              <a:xfrm rot="10800000">
                <a:off x="250191" y="1380815"/>
                <a:ext cx="780374" cy="190568"/>
                <a:chOff x="1679449" y="1908133"/>
                <a:chExt cx="954809" cy="233165"/>
              </a:xfrm>
              <a:solidFill>
                <a:srgbClr val="FFDED4"/>
              </a:solidFill>
            </p:grpSpPr>
            <p:sp>
              <p:nvSpPr>
                <p:cNvPr id="2397" name="Freeform: Shape 26">
                  <a:extLst>
                    <a:ext uri="{FF2B5EF4-FFF2-40B4-BE49-F238E27FC236}">
                      <a16:creationId xmlns:a16="http://schemas.microsoft.com/office/drawing/2014/main" id="{35EE3B05-14B7-530E-F466-D1AC53F6D20A}"/>
                    </a:ext>
                  </a:extLst>
                </p:cNvPr>
                <p:cNvSpPr>
                  <a:spLocks/>
                </p:cNvSpPr>
                <p:nvPr/>
              </p:nvSpPr>
              <p:spPr>
                <a:xfrm rot="21593675">
                  <a:off x="1679449" y="1908133"/>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98" name="Oval 2397">
                  <a:extLst>
                    <a:ext uri="{FF2B5EF4-FFF2-40B4-BE49-F238E27FC236}">
                      <a16:creationId xmlns:a16="http://schemas.microsoft.com/office/drawing/2014/main" id="{9DB3080E-EA0A-2653-32D9-B72BE3707970}"/>
                    </a:ext>
                  </a:extLst>
                </p:cNvPr>
                <p:cNvSpPr>
                  <a:spLocks/>
                </p:cNvSpPr>
                <p:nvPr/>
              </p:nvSpPr>
              <p:spPr>
                <a:xfrm rot="21593675">
                  <a:off x="2083068" y="1987413"/>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95" name="Freeform: Shape 222">
                <a:extLst>
                  <a:ext uri="{FF2B5EF4-FFF2-40B4-BE49-F238E27FC236}">
                    <a16:creationId xmlns:a16="http://schemas.microsoft.com/office/drawing/2014/main" id="{8D945213-178F-A874-5F96-C73EFA1B3FFF}"/>
                  </a:ext>
                </a:extLst>
              </p:cNvPr>
              <p:cNvSpPr>
                <a:spLocks/>
              </p:cNvSpPr>
              <p:nvPr/>
            </p:nvSpPr>
            <p:spPr>
              <a:xfrm rot="10793675">
                <a:off x="-160" y="1389694"/>
                <a:ext cx="249401" cy="172630"/>
              </a:xfrm>
              <a:custGeom>
                <a:avLst/>
                <a:gdLst>
                  <a:gd name="connsiteX0" fmla="*/ 332111 w 332534"/>
                  <a:gd name="connsiteY0" fmla="*/ 230173 h 230173"/>
                  <a:gd name="connsiteX1" fmla="*/ 303682 w 332534"/>
                  <a:gd name="connsiteY1" fmla="*/ 228305 h 230173"/>
                  <a:gd name="connsiteX2" fmla="*/ 1 w 332534"/>
                  <a:gd name="connsiteY2" fmla="*/ 136526 h 230173"/>
                  <a:gd name="connsiteX3" fmla="*/ 305878 w 332534"/>
                  <a:gd name="connsiteY3" fmla="*/ 3368 h 230173"/>
                  <a:gd name="connsiteX4" fmla="*/ 332534 w 332534"/>
                  <a:gd name="connsiteY4" fmla="*/ 0 h 230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534" h="230173">
                    <a:moveTo>
                      <a:pt x="332111" y="230173"/>
                    </a:moveTo>
                    <a:lnTo>
                      <a:pt x="303682" y="228305"/>
                    </a:lnTo>
                    <a:cubicBezTo>
                      <a:pt x="108603" y="211959"/>
                      <a:pt x="1609" y="180349"/>
                      <a:pt x="1" y="136526"/>
                    </a:cubicBezTo>
                    <a:cubicBezTo>
                      <a:pt x="-401" y="104765"/>
                      <a:pt x="112837" y="36074"/>
                      <a:pt x="305878" y="3368"/>
                    </a:cubicBezTo>
                    <a:lnTo>
                      <a:pt x="332534" y="0"/>
                    </a:ln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96" name="Freeform: Shape 224">
                <a:extLst>
                  <a:ext uri="{FF2B5EF4-FFF2-40B4-BE49-F238E27FC236}">
                    <a16:creationId xmlns:a16="http://schemas.microsoft.com/office/drawing/2014/main" id="{A09F3929-C603-2617-70B6-49B80FFF81A6}"/>
                  </a:ext>
                </a:extLst>
              </p:cNvPr>
              <p:cNvSpPr>
                <a:spLocks/>
              </p:cNvSpPr>
              <p:nvPr/>
            </p:nvSpPr>
            <p:spPr>
              <a:xfrm rot="21593675">
                <a:off x="-162" y="3931650"/>
                <a:ext cx="249237" cy="175374"/>
              </a:xfrm>
              <a:custGeom>
                <a:avLst/>
                <a:gdLst>
                  <a:gd name="connsiteX0" fmla="*/ 431 w 332316"/>
                  <a:gd name="connsiteY0" fmla="*/ 0 h 233832"/>
                  <a:gd name="connsiteX1" fmla="*/ 48526 w 332316"/>
                  <a:gd name="connsiteY1" fmla="*/ 5901 h 233832"/>
                  <a:gd name="connsiteX2" fmla="*/ 332306 w 332316"/>
                  <a:gd name="connsiteY2" fmla="*/ 136803 h 233832"/>
                  <a:gd name="connsiteX3" fmla="*/ 58390 w 332316"/>
                  <a:gd name="connsiteY3" fmla="*/ 229061 h 233832"/>
                  <a:gd name="connsiteX4" fmla="*/ 0 w 332316"/>
                  <a:gd name="connsiteY4" fmla="*/ 233832 h 2338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2316" h="233832">
                    <a:moveTo>
                      <a:pt x="431" y="0"/>
                    </a:moveTo>
                    <a:lnTo>
                      <a:pt x="48526" y="5901"/>
                    </a:lnTo>
                    <a:cubicBezTo>
                      <a:pt x="244208" y="38454"/>
                      <a:pt x="331904" y="105042"/>
                      <a:pt x="332306" y="136803"/>
                    </a:cubicBezTo>
                    <a:cubicBezTo>
                      <a:pt x="333646" y="186388"/>
                      <a:pt x="200657" y="214720"/>
                      <a:pt x="58390" y="229061"/>
                    </a:cubicBezTo>
                    <a:lnTo>
                      <a:pt x="0" y="233832"/>
                    </a:lnTo>
                    <a:close/>
                  </a:path>
                </a:pathLst>
              </a:custGeom>
              <a:solidFill>
                <a:srgbClr val="FFDED4"/>
              </a:solidFill>
              <a:ln w="25400" cap="flat" cmpd="sng" algn="ctr">
                <a:solidFill>
                  <a:srgbClr val="EDACBE"/>
                </a:solid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184" name="Group 2183">
              <a:extLst>
                <a:ext uri="{FF2B5EF4-FFF2-40B4-BE49-F238E27FC236}">
                  <a16:creationId xmlns:a16="http://schemas.microsoft.com/office/drawing/2014/main" id="{B125E513-6E88-D360-5254-0FC0E841559A}"/>
                </a:ext>
              </a:extLst>
            </p:cNvPr>
            <p:cNvGrpSpPr/>
            <p:nvPr/>
          </p:nvGrpSpPr>
          <p:grpSpPr>
            <a:xfrm>
              <a:off x="6307981" y="1313138"/>
              <a:ext cx="2372619" cy="539235"/>
              <a:chOff x="8080441" y="1750850"/>
              <a:chExt cx="3163492" cy="718980"/>
            </a:xfrm>
          </p:grpSpPr>
          <p:sp>
            <p:nvSpPr>
              <p:cNvPr id="2357" name="Freeform: Shape 2114">
                <a:extLst>
                  <a:ext uri="{FF2B5EF4-FFF2-40B4-BE49-F238E27FC236}">
                    <a16:creationId xmlns:a16="http://schemas.microsoft.com/office/drawing/2014/main" id="{4E834532-B726-1500-E817-A462D951E639}"/>
                  </a:ext>
                </a:extLst>
              </p:cNvPr>
              <p:cNvSpPr/>
              <p:nvPr/>
            </p:nvSpPr>
            <p:spPr>
              <a:xfrm>
                <a:off x="8136466" y="1750850"/>
                <a:ext cx="3060700" cy="718980"/>
              </a:xfrm>
              <a:custGeom>
                <a:avLst/>
                <a:gdLst>
                  <a:gd name="connsiteX0" fmla="*/ 1530350 w 3060700"/>
                  <a:gd name="connsiteY0" fmla="*/ 0 h 718980"/>
                  <a:gd name="connsiteX1" fmla="*/ 3060700 w 3060700"/>
                  <a:gd name="connsiteY1" fmla="*/ 164816 h 718980"/>
                  <a:gd name="connsiteX2" fmla="*/ 2799340 w 3060700"/>
                  <a:gd name="connsiteY2" fmla="*/ 256966 h 718980"/>
                  <a:gd name="connsiteX3" fmla="*/ 2690264 w 3060700"/>
                  <a:gd name="connsiteY3" fmla="*/ 271204 h 718980"/>
                  <a:gd name="connsiteX4" fmla="*/ 2738500 w 3060700"/>
                  <a:gd name="connsiteY4" fmla="*/ 316966 h 718980"/>
                  <a:gd name="connsiteX5" fmla="*/ 2761582 w 3060700"/>
                  <a:gd name="connsiteY5" fmla="*/ 384396 h 718980"/>
                  <a:gd name="connsiteX6" fmla="*/ 1625455 w 3060700"/>
                  <a:gd name="connsiteY6" fmla="*/ 718980 h 718980"/>
                  <a:gd name="connsiteX7" fmla="*/ 489328 w 3060700"/>
                  <a:gd name="connsiteY7" fmla="*/ 384396 h 718980"/>
                  <a:gd name="connsiteX8" fmla="*/ 512410 w 3060700"/>
                  <a:gd name="connsiteY8" fmla="*/ 316966 h 718980"/>
                  <a:gd name="connsiteX9" fmla="*/ 541231 w 3060700"/>
                  <a:gd name="connsiteY9" fmla="*/ 289623 h 718980"/>
                  <a:gd name="connsiteX10" fmla="*/ 448229 w 3060700"/>
                  <a:gd name="connsiteY10" fmla="*/ 281358 h 718980"/>
                  <a:gd name="connsiteX11" fmla="*/ 0 w 3060700"/>
                  <a:gd name="connsiteY11" fmla="*/ 164816 h 718980"/>
                  <a:gd name="connsiteX12" fmla="*/ 1530350 w 3060700"/>
                  <a:gd name="connsiteY12" fmla="*/ 0 h 71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60700" h="718980">
                    <a:moveTo>
                      <a:pt x="1530350" y="0"/>
                    </a:moveTo>
                    <a:cubicBezTo>
                      <a:pt x="2375539" y="0"/>
                      <a:pt x="3060700" y="73791"/>
                      <a:pt x="3060700" y="164816"/>
                    </a:cubicBezTo>
                    <a:cubicBezTo>
                      <a:pt x="3060700" y="198950"/>
                      <a:pt x="2964349" y="230661"/>
                      <a:pt x="2799340" y="256966"/>
                    </a:cubicBezTo>
                    <a:lnTo>
                      <a:pt x="2690264" y="271204"/>
                    </a:lnTo>
                    <a:lnTo>
                      <a:pt x="2738500" y="316966"/>
                    </a:lnTo>
                    <a:cubicBezTo>
                      <a:pt x="2753634" y="338746"/>
                      <a:pt x="2761582" y="361298"/>
                      <a:pt x="2761582" y="384396"/>
                    </a:cubicBezTo>
                    <a:cubicBezTo>
                      <a:pt x="2761582" y="569182"/>
                      <a:pt x="2252921" y="718980"/>
                      <a:pt x="1625455" y="718980"/>
                    </a:cubicBezTo>
                    <a:cubicBezTo>
                      <a:pt x="997989" y="718980"/>
                      <a:pt x="489328" y="569182"/>
                      <a:pt x="489328" y="384396"/>
                    </a:cubicBezTo>
                    <a:cubicBezTo>
                      <a:pt x="489328" y="361298"/>
                      <a:pt x="497276" y="338746"/>
                      <a:pt x="512410" y="316966"/>
                    </a:cubicBezTo>
                    <a:lnTo>
                      <a:pt x="541231" y="289623"/>
                    </a:lnTo>
                    <a:lnTo>
                      <a:pt x="448229" y="281358"/>
                    </a:lnTo>
                    <a:cubicBezTo>
                      <a:pt x="171290" y="251533"/>
                      <a:pt x="0" y="210329"/>
                      <a:pt x="0" y="164816"/>
                    </a:cubicBezTo>
                    <a:cubicBezTo>
                      <a:pt x="0" y="73791"/>
                      <a:pt x="685161" y="0"/>
                      <a:pt x="1530350" y="0"/>
                    </a:cubicBezTo>
                    <a:close/>
                  </a:path>
                </a:pathLst>
              </a:custGeom>
              <a:solidFill>
                <a:srgbClr val="FFECC7"/>
              </a:solidFill>
              <a:ln w="25400" cap="flat" cmpd="sng" algn="ctr">
                <a:noFill/>
                <a:prstDash val="solid"/>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358" name="Group 2357">
                <a:extLst>
                  <a:ext uri="{FF2B5EF4-FFF2-40B4-BE49-F238E27FC236}">
                    <a16:creationId xmlns:a16="http://schemas.microsoft.com/office/drawing/2014/main" id="{1BF95F12-48DC-0A19-1460-005E5F5BD1C5}"/>
                  </a:ext>
                </a:extLst>
              </p:cNvPr>
              <p:cNvGrpSpPr/>
              <p:nvPr/>
            </p:nvGrpSpPr>
            <p:grpSpPr>
              <a:xfrm rot="1565658">
                <a:off x="8080441" y="2016930"/>
                <a:ext cx="1040499" cy="254091"/>
                <a:chOff x="1688795" y="1909066"/>
                <a:chExt cx="954809" cy="233165"/>
              </a:xfrm>
              <a:solidFill>
                <a:srgbClr val="FFDED4"/>
              </a:solidFill>
            </p:grpSpPr>
            <p:sp>
              <p:nvSpPr>
                <p:cNvPr id="2362" name="Freeform: Shape 135">
                  <a:extLst>
                    <a:ext uri="{FF2B5EF4-FFF2-40B4-BE49-F238E27FC236}">
                      <a16:creationId xmlns:a16="http://schemas.microsoft.com/office/drawing/2014/main" id="{DE835C2F-EA8D-466E-100B-00D5304FFC2A}"/>
                    </a:ext>
                  </a:extLst>
                </p:cNvPr>
                <p:cNvSpPr/>
                <p:nvPr/>
              </p:nvSpPr>
              <p:spPr>
                <a:xfrm rot="21593675">
                  <a:off x="1688795" y="1909066"/>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63" name="Oval 2362">
                  <a:extLst>
                    <a:ext uri="{FF2B5EF4-FFF2-40B4-BE49-F238E27FC236}">
                      <a16:creationId xmlns:a16="http://schemas.microsoft.com/office/drawing/2014/main" id="{B4962E20-6173-2DCA-98BB-A41A98DBFF4F}"/>
                    </a:ext>
                  </a:extLst>
                </p:cNvPr>
                <p:cNvSpPr/>
                <p:nvPr/>
              </p:nvSpPr>
              <p:spPr>
                <a:xfrm rot="21593675">
                  <a:off x="2092414" y="1988346"/>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59" name="Group 2358">
                <a:extLst>
                  <a:ext uri="{FF2B5EF4-FFF2-40B4-BE49-F238E27FC236}">
                    <a16:creationId xmlns:a16="http://schemas.microsoft.com/office/drawing/2014/main" id="{D6BE0B58-D161-89C4-57DB-BE4DBB8CF282}"/>
                  </a:ext>
                </a:extLst>
              </p:cNvPr>
              <p:cNvGrpSpPr/>
              <p:nvPr/>
            </p:nvGrpSpPr>
            <p:grpSpPr>
              <a:xfrm rot="19685557">
                <a:off x="10203434" y="2035589"/>
                <a:ext cx="1040499" cy="254091"/>
                <a:chOff x="1847828" y="1981236"/>
                <a:chExt cx="954809" cy="233165"/>
              </a:xfrm>
              <a:solidFill>
                <a:srgbClr val="FFDED4"/>
              </a:solidFill>
            </p:grpSpPr>
            <p:sp>
              <p:nvSpPr>
                <p:cNvPr id="2360" name="Freeform: Shape 138">
                  <a:extLst>
                    <a:ext uri="{FF2B5EF4-FFF2-40B4-BE49-F238E27FC236}">
                      <a16:creationId xmlns:a16="http://schemas.microsoft.com/office/drawing/2014/main" id="{B3056D2B-C1F1-0DC7-EF48-62684568E06A}"/>
                    </a:ext>
                  </a:extLst>
                </p:cNvPr>
                <p:cNvSpPr/>
                <p:nvPr/>
              </p:nvSpPr>
              <p:spPr>
                <a:xfrm rot="21593675">
                  <a:off x="1847828" y="1981236"/>
                  <a:ext cx="954809" cy="233165"/>
                </a:xfrm>
                <a:custGeom>
                  <a:avLst/>
                  <a:gdLst>
                    <a:gd name="connsiteX0" fmla="*/ 1039812 w 1039812"/>
                    <a:gd name="connsiteY0" fmla="*/ 147684 h 250957"/>
                    <a:gd name="connsiteX1" fmla="*/ 530225 w 1039812"/>
                    <a:gd name="connsiteY1" fmla="*/ 47 h 250957"/>
                    <a:gd name="connsiteX2" fmla="*/ 0 w 1039812"/>
                    <a:gd name="connsiteY2" fmla="*/ 163559 h 250957"/>
                    <a:gd name="connsiteX3" fmla="*/ 533400 w 1039812"/>
                    <a:gd name="connsiteY3" fmla="*/ 250872 h 250957"/>
                    <a:gd name="connsiteX4" fmla="*/ 1039812 w 1039812"/>
                    <a:gd name="connsiteY4" fmla="*/ 147684 h 250957"/>
                    <a:gd name="connsiteX0" fmla="*/ 1027113 w 1027113"/>
                    <a:gd name="connsiteY0" fmla="*/ 147638 h 250826"/>
                    <a:gd name="connsiteX1" fmla="*/ 517526 w 1027113"/>
                    <a:gd name="connsiteY1" fmla="*/ 1 h 250826"/>
                    <a:gd name="connsiteX2" fmla="*/ 1 w 1027113"/>
                    <a:gd name="connsiteY2" fmla="*/ 149226 h 250826"/>
                    <a:gd name="connsiteX3" fmla="*/ 520701 w 1027113"/>
                    <a:gd name="connsiteY3" fmla="*/ 250826 h 250826"/>
                    <a:gd name="connsiteX4" fmla="*/ 1027113 w 1027113"/>
                    <a:gd name="connsiteY4" fmla="*/ 147638 h 250826"/>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8757 h 251945"/>
                    <a:gd name="connsiteX1" fmla="*/ 517526 w 1027113"/>
                    <a:gd name="connsiteY1" fmla="*/ 1120 h 251945"/>
                    <a:gd name="connsiteX2" fmla="*/ 1 w 1027113"/>
                    <a:gd name="connsiteY2" fmla="*/ 150345 h 251945"/>
                    <a:gd name="connsiteX3" fmla="*/ 520701 w 1027113"/>
                    <a:gd name="connsiteY3" fmla="*/ 251945 h 251945"/>
                    <a:gd name="connsiteX4" fmla="*/ 1027113 w 1027113"/>
                    <a:gd name="connsiteY4" fmla="*/ 148757 h 251945"/>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75 h 250863"/>
                    <a:gd name="connsiteX1" fmla="*/ 517526 w 1027113"/>
                    <a:gd name="connsiteY1" fmla="*/ 38 h 250863"/>
                    <a:gd name="connsiteX2" fmla="*/ 1 w 1027113"/>
                    <a:gd name="connsiteY2" fmla="*/ 149263 h 250863"/>
                    <a:gd name="connsiteX3" fmla="*/ 520701 w 1027113"/>
                    <a:gd name="connsiteY3" fmla="*/ 250863 h 250863"/>
                    <a:gd name="connsiteX4" fmla="*/ 1027113 w 1027113"/>
                    <a:gd name="connsiteY4" fmla="*/ 147675 h 250863"/>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13"/>
                    <a:gd name="connsiteY0" fmla="*/ 147637 h 250825"/>
                    <a:gd name="connsiteX1" fmla="*/ 517526 w 1027113"/>
                    <a:gd name="connsiteY1" fmla="*/ 0 h 250825"/>
                    <a:gd name="connsiteX2" fmla="*/ 1 w 1027113"/>
                    <a:gd name="connsiteY2" fmla="*/ 149225 h 250825"/>
                    <a:gd name="connsiteX3" fmla="*/ 520701 w 1027113"/>
                    <a:gd name="connsiteY3" fmla="*/ 250825 h 250825"/>
                    <a:gd name="connsiteX4" fmla="*/ 1027113 w 1027113"/>
                    <a:gd name="connsiteY4" fmla="*/ 147637 h 250825"/>
                    <a:gd name="connsiteX0" fmla="*/ 1027113 w 1027122"/>
                    <a:gd name="connsiteY0" fmla="*/ 147637 h 250825"/>
                    <a:gd name="connsiteX1" fmla="*/ 517526 w 1027122"/>
                    <a:gd name="connsiteY1" fmla="*/ 0 h 250825"/>
                    <a:gd name="connsiteX2" fmla="*/ 1 w 1027122"/>
                    <a:gd name="connsiteY2" fmla="*/ 149225 h 250825"/>
                    <a:gd name="connsiteX3" fmla="*/ 520701 w 1027122"/>
                    <a:gd name="connsiteY3" fmla="*/ 250825 h 250825"/>
                    <a:gd name="connsiteX4" fmla="*/ 1027113 w 1027122"/>
                    <a:gd name="connsiteY4" fmla="*/ 147637 h 250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7122" h="250825">
                      <a:moveTo>
                        <a:pt x="1027113" y="147637"/>
                      </a:moveTo>
                      <a:cubicBezTo>
                        <a:pt x="1026584" y="105833"/>
                        <a:pt x="872861" y="2911"/>
                        <a:pt x="517526" y="0"/>
                      </a:cubicBezTo>
                      <a:cubicBezTo>
                        <a:pt x="198372" y="808"/>
                        <a:pt x="-528" y="107421"/>
                        <a:pt x="1" y="149225"/>
                      </a:cubicBezTo>
                      <a:cubicBezTo>
                        <a:pt x="2118" y="206904"/>
                        <a:pt x="189178" y="243152"/>
                        <a:pt x="520701" y="250825"/>
                      </a:cubicBezTo>
                      <a:cubicBezTo>
                        <a:pt x="691886" y="250560"/>
                        <a:pt x="1029229" y="225953"/>
                        <a:pt x="1027113" y="147637"/>
                      </a:cubicBezTo>
                      <a:close/>
                    </a:path>
                  </a:pathLst>
                </a:custGeom>
                <a:grp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61" name="Oval 2360">
                  <a:extLst>
                    <a:ext uri="{FF2B5EF4-FFF2-40B4-BE49-F238E27FC236}">
                      <a16:creationId xmlns:a16="http://schemas.microsoft.com/office/drawing/2014/main" id="{C95500AC-9CE1-F0FF-AA41-440626880AA3}"/>
                    </a:ext>
                  </a:extLst>
                </p:cNvPr>
                <p:cNvSpPr/>
                <p:nvPr/>
              </p:nvSpPr>
              <p:spPr>
                <a:xfrm rot="21593675">
                  <a:off x="2223628" y="2055178"/>
                  <a:ext cx="147573" cy="74613"/>
                </a:xfrm>
                <a:prstGeom prst="ellipse">
                  <a:avLst/>
                </a:prstGeom>
                <a:solidFill>
                  <a:srgbClr val="EDACBE"/>
                </a:solidFill>
                <a:ln w="25400" cap="flat" cmpd="sng" algn="ctr">
                  <a:solidFill>
                    <a:srgbClr val="EDACBE"/>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grpSp>
          <p:nvGrpSpPr>
            <p:cNvPr id="2185" name="Group 2184">
              <a:extLst>
                <a:ext uri="{FF2B5EF4-FFF2-40B4-BE49-F238E27FC236}">
                  <a16:creationId xmlns:a16="http://schemas.microsoft.com/office/drawing/2014/main" id="{8906A51F-0122-EB74-C093-257CB5B17F48}"/>
                </a:ext>
              </a:extLst>
            </p:cNvPr>
            <p:cNvGrpSpPr/>
            <p:nvPr/>
          </p:nvGrpSpPr>
          <p:grpSpPr>
            <a:xfrm>
              <a:off x="1671027" y="3624594"/>
              <a:ext cx="2195866" cy="955055"/>
              <a:chOff x="1512124" y="1384356"/>
              <a:chExt cx="3499117" cy="1521882"/>
            </a:xfrm>
          </p:grpSpPr>
          <p:grpSp>
            <p:nvGrpSpPr>
              <p:cNvPr id="2282" name="Group 2281">
                <a:extLst>
                  <a:ext uri="{FF2B5EF4-FFF2-40B4-BE49-F238E27FC236}">
                    <a16:creationId xmlns:a16="http://schemas.microsoft.com/office/drawing/2014/main" id="{676F9F65-26F3-23A6-F14D-C0BC58D0A454}"/>
                  </a:ext>
                </a:extLst>
              </p:cNvPr>
              <p:cNvGrpSpPr/>
              <p:nvPr/>
            </p:nvGrpSpPr>
            <p:grpSpPr>
              <a:xfrm>
                <a:off x="1515525" y="1384356"/>
                <a:ext cx="3495716" cy="1521882"/>
                <a:chOff x="7732692" y="1290750"/>
                <a:chExt cx="3495716" cy="1521882"/>
              </a:xfrm>
            </p:grpSpPr>
            <p:grpSp>
              <p:nvGrpSpPr>
                <p:cNvPr id="2293" name="Group 2292">
                  <a:extLst>
                    <a:ext uri="{FF2B5EF4-FFF2-40B4-BE49-F238E27FC236}">
                      <a16:creationId xmlns:a16="http://schemas.microsoft.com/office/drawing/2014/main" id="{13E20150-9FFE-55A2-4712-0243574C218F}"/>
                    </a:ext>
                  </a:extLst>
                </p:cNvPr>
                <p:cNvGrpSpPr/>
                <p:nvPr/>
              </p:nvGrpSpPr>
              <p:grpSpPr>
                <a:xfrm>
                  <a:off x="8720849" y="1331502"/>
                  <a:ext cx="756000" cy="684000"/>
                  <a:chOff x="516213" y="5309913"/>
                  <a:chExt cx="1084047" cy="908963"/>
                </a:xfrm>
              </p:grpSpPr>
              <p:sp>
                <p:nvSpPr>
                  <p:cNvPr id="2355" name="Oval 2354">
                    <a:extLst>
                      <a:ext uri="{FF2B5EF4-FFF2-40B4-BE49-F238E27FC236}">
                        <a16:creationId xmlns:a16="http://schemas.microsoft.com/office/drawing/2014/main" id="{C2867D1D-6DDC-1F75-EA16-E755B284F5AD}"/>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56" name="Moon 2355">
                    <a:extLst>
                      <a:ext uri="{FF2B5EF4-FFF2-40B4-BE49-F238E27FC236}">
                        <a16:creationId xmlns:a16="http://schemas.microsoft.com/office/drawing/2014/main" id="{5BFD0098-113E-B5AD-4E67-E83E5BFBB9F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4" name="Group 2293">
                  <a:extLst>
                    <a:ext uri="{FF2B5EF4-FFF2-40B4-BE49-F238E27FC236}">
                      <a16:creationId xmlns:a16="http://schemas.microsoft.com/office/drawing/2014/main" id="{83B49640-848F-B6B2-9458-C811053CD727}"/>
                    </a:ext>
                  </a:extLst>
                </p:cNvPr>
                <p:cNvGrpSpPr/>
                <p:nvPr/>
              </p:nvGrpSpPr>
              <p:grpSpPr>
                <a:xfrm>
                  <a:off x="8490882" y="1837296"/>
                  <a:ext cx="756000" cy="684000"/>
                  <a:chOff x="516213" y="5309913"/>
                  <a:chExt cx="1084047" cy="908963"/>
                </a:xfrm>
              </p:grpSpPr>
              <p:sp>
                <p:nvSpPr>
                  <p:cNvPr id="2353" name="Oval 2352">
                    <a:extLst>
                      <a:ext uri="{FF2B5EF4-FFF2-40B4-BE49-F238E27FC236}">
                        <a16:creationId xmlns:a16="http://schemas.microsoft.com/office/drawing/2014/main" id="{E78F514E-C23F-DBD3-269B-23B971CCE744}"/>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54" name="Moon 2353">
                    <a:extLst>
                      <a:ext uri="{FF2B5EF4-FFF2-40B4-BE49-F238E27FC236}">
                        <a16:creationId xmlns:a16="http://schemas.microsoft.com/office/drawing/2014/main" id="{E4D431C0-AB4D-7E15-CE89-0F06824C44B7}"/>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5" name="Group 2294">
                  <a:extLst>
                    <a:ext uri="{FF2B5EF4-FFF2-40B4-BE49-F238E27FC236}">
                      <a16:creationId xmlns:a16="http://schemas.microsoft.com/office/drawing/2014/main" id="{D30B603F-3265-C776-54FA-77F6202C2B5D}"/>
                    </a:ext>
                  </a:extLst>
                </p:cNvPr>
                <p:cNvGrpSpPr/>
                <p:nvPr/>
              </p:nvGrpSpPr>
              <p:grpSpPr>
                <a:xfrm>
                  <a:off x="8803302" y="2087880"/>
                  <a:ext cx="756000" cy="684000"/>
                  <a:chOff x="516213" y="5309913"/>
                  <a:chExt cx="1084047" cy="908963"/>
                </a:xfrm>
              </p:grpSpPr>
              <p:sp>
                <p:nvSpPr>
                  <p:cNvPr id="2351" name="Oval 2350">
                    <a:extLst>
                      <a:ext uri="{FF2B5EF4-FFF2-40B4-BE49-F238E27FC236}">
                        <a16:creationId xmlns:a16="http://schemas.microsoft.com/office/drawing/2014/main" id="{7BFEFC8C-4EA4-5516-A3C2-CAB8AFF3DE76}"/>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52" name="Moon 2351">
                    <a:extLst>
                      <a:ext uri="{FF2B5EF4-FFF2-40B4-BE49-F238E27FC236}">
                        <a16:creationId xmlns:a16="http://schemas.microsoft.com/office/drawing/2014/main" id="{0366E715-1C1E-E9EB-D72D-F06F5405D1CC}"/>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6" name="Group 2295">
                  <a:extLst>
                    <a:ext uri="{FF2B5EF4-FFF2-40B4-BE49-F238E27FC236}">
                      <a16:creationId xmlns:a16="http://schemas.microsoft.com/office/drawing/2014/main" id="{738E8798-CB62-59DE-7C03-49EC3D2D0EC5}"/>
                    </a:ext>
                  </a:extLst>
                </p:cNvPr>
                <p:cNvGrpSpPr/>
                <p:nvPr/>
              </p:nvGrpSpPr>
              <p:grpSpPr>
                <a:xfrm>
                  <a:off x="8864262" y="1444632"/>
                  <a:ext cx="756000" cy="684000"/>
                  <a:chOff x="516213" y="5309913"/>
                  <a:chExt cx="1084047" cy="908963"/>
                </a:xfrm>
              </p:grpSpPr>
              <p:sp>
                <p:nvSpPr>
                  <p:cNvPr id="2349" name="Oval 2348">
                    <a:extLst>
                      <a:ext uri="{FF2B5EF4-FFF2-40B4-BE49-F238E27FC236}">
                        <a16:creationId xmlns:a16="http://schemas.microsoft.com/office/drawing/2014/main" id="{9C2CF99F-E15D-010D-6924-09A4C82C25C3}"/>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50" name="Moon 2349">
                    <a:extLst>
                      <a:ext uri="{FF2B5EF4-FFF2-40B4-BE49-F238E27FC236}">
                        <a16:creationId xmlns:a16="http://schemas.microsoft.com/office/drawing/2014/main" id="{07B87EA3-061B-CD11-A5B2-3D3F1D3E8E32}"/>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7" name="Group 2296">
                  <a:extLst>
                    <a:ext uri="{FF2B5EF4-FFF2-40B4-BE49-F238E27FC236}">
                      <a16:creationId xmlns:a16="http://schemas.microsoft.com/office/drawing/2014/main" id="{DF25AA14-2194-9E78-0862-C4A902160A16}"/>
                    </a:ext>
                  </a:extLst>
                </p:cNvPr>
                <p:cNvGrpSpPr/>
                <p:nvPr/>
              </p:nvGrpSpPr>
              <p:grpSpPr>
                <a:xfrm>
                  <a:off x="9101039" y="1786632"/>
                  <a:ext cx="756000" cy="684000"/>
                  <a:chOff x="516213" y="5309913"/>
                  <a:chExt cx="1084047" cy="908963"/>
                </a:xfrm>
              </p:grpSpPr>
              <p:sp>
                <p:nvSpPr>
                  <p:cNvPr id="2347" name="Oval 2346">
                    <a:extLst>
                      <a:ext uri="{FF2B5EF4-FFF2-40B4-BE49-F238E27FC236}">
                        <a16:creationId xmlns:a16="http://schemas.microsoft.com/office/drawing/2014/main" id="{234A3373-6CC8-3A67-9DBD-9ADE7C51B7E4}"/>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48" name="Moon 2347">
                    <a:extLst>
                      <a:ext uri="{FF2B5EF4-FFF2-40B4-BE49-F238E27FC236}">
                        <a16:creationId xmlns:a16="http://schemas.microsoft.com/office/drawing/2014/main" id="{F7502941-5785-88BA-4684-613FEC7375B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8" name="Group 2297">
                  <a:extLst>
                    <a:ext uri="{FF2B5EF4-FFF2-40B4-BE49-F238E27FC236}">
                      <a16:creationId xmlns:a16="http://schemas.microsoft.com/office/drawing/2014/main" id="{6103F10C-0025-6DED-5006-89C097FF71FC}"/>
                    </a:ext>
                  </a:extLst>
                </p:cNvPr>
                <p:cNvGrpSpPr/>
                <p:nvPr/>
              </p:nvGrpSpPr>
              <p:grpSpPr>
                <a:xfrm>
                  <a:off x="9479039" y="1444632"/>
                  <a:ext cx="756000" cy="684000"/>
                  <a:chOff x="516213" y="5309913"/>
                  <a:chExt cx="1084047" cy="908963"/>
                </a:xfrm>
              </p:grpSpPr>
              <p:sp>
                <p:nvSpPr>
                  <p:cNvPr id="2345" name="Oval 2344">
                    <a:extLst>
                      <a:ext uri="{FF2B5EF4-FFF2-40B4-BE49-F238E27FC236}">
                        <a16:creationId xmlns:a16="http://schemas.microsoft.com/office/drawing/2014/main" id="{CACFBA01-1F2E-6ECC-34FF-FD412444F0DE}"/>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46" name="Moon 2345">
                    <a:extLst>
                      <a:ext uri="{FF2B5EF4-FFF2-40B4-BE49-F238E27FC236}">
                        <a16:creationId xmlns:a16="http://schemas.microsoft.com/office/drawing/2014/main" id="{B3FF21BD-66CD-CB8A-8136-16CD0451C5B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99" name="Group 2298">
                  <a:extLst>
                    <a:ext uri="{FF2B5EF4-FFF2-40B4-BE49-F238E27FC236}">
                      <a16:creationId xmlns:a16="http://schemas.microsoft.com/office/drawing/2014/main" id="{2DF58A06-DB7C-13F2-F68A-627B0E031341}"/>
                    </a:ext>
                  </a:extLst>
                </p:cNvPr>
                <p:cNvGrpSpPr/>
                <p:nvPr/>
              </p:nvGrpSpPr>
              <p:grpSpPr>
                <a:xfrm>
                  <a:off x="8720849" y="1837296"/>
                  <a:ext cx="756000" cy="684000"/>
                  <a:chOff x="516213" y="5309913"/>
                  <a:chExt cx="1084047" cy="908963"/>
                </a:xfrm>
              </p:grpSpPr>
              <p:sp>
                <p:nvSpPr>
                  <p:cNvPr id="2343" name="Oval 2342">
                    <a:extLst>
                      <a:ext uri="{FF2B5EF4-FFF2-40B4-BE49-F238E27FC236}">
                        <a16:creationId xmlns:a16="http://schemas.microsoft.com/office/drawing/2014/main" id="{D629E15B-C4D2-BCFF-752E-C16B68B879DD}"/>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44" name="Moon 2343">
                    <a:extLst>
                      <a:ext uri="{FF2B5EF4-FFF2-40B4-BE49-F238E27FC236}">
                        <a16:creationId xmlns:a16="http://schemas.microsoft.com/office/drawing/2014/main" id="{099FB16B-BCD9-B8EC-0BFE-8B0183EADC8E}"/>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0" name="Group 2299">
                  <a:extLst>
                    <a:ext uri="{FF2B5EF4-FFF2-40B4-BE49-F238E27FC236}">
                      <a16:creationId xmlns:a16="http://schemas.microsoft.com/office/drawing/2014/main" id="{5122B9A3-3576-2E04-2632-46D2F8D15FB2}"/>
                    </a:ext>
                  </a:extLst>
                </p:cNvPr>
                <p:cNvGrpSpPr/>
                <p:nvPr/>
              </p:nvGrpSpPr>
              <p:grpSpPr>
                <a:xfrm>
                  <a:off x="8875692" y="2051529"/>
                  <a:ext cx="756000" cy="684000"/>
                  <a:chOff x="516213" y="5309913"/>
                  <a:chExt cx="1084047" cy="908963"/>
                </a:xfrm>
              </p:grpSpPr>
              <p:sp>
                <p:nvSpPr>
                  <p:cNvPr id="2341" name="Oval 2340">
                    <a:extLst>
                      <a:ext uri="{FF2B5EF4-FFF2-40B4-BE49-F238E27FC236}">
                        <a16:creationId xmlns:a16="http://schemas.microsoft.com/office/drawing/2014/main" id="{2E7E8045-3B51-7578-19B4-983FC8420743}"/>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42" name="Moon 2341">
                    <a:extLst>
                      <a:ext uri="{FF2B5EF4-FFF2-40B4-BE49-F238E27FC236}">
                        <a16:creationId xmlns:a16="http://schemas.microsoft.com/office/drawing/2014/main" id="{C72D2BA2-F98F-9501-57F6-2BC771FD7062}"/>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1" name="Group 2300">
                  <a:extLst>
                    <a:ext uri="{FF2B5EF4-FFF2-40B4-BE49-F238E27FC236}">
                      <a16:creationId xmlns:a16="http://schemas.microsoft.com/office/drawing/2014/main" id="{D6BF75AF-FACF-194E-BC7D-00AFBC679E5A}"/>
                    </a:ext>
                  </a:extLst>
                </p:cNvPr>
                <p:cNvGrpSpPr/>
                <p:nvPr/>
              </p:nvGrpSpPr>
              <p:grpSpPr>
                <a:xfrm>
                  <a:off x="9490469" y="2051529"/>
                  <a:ext cx="756000" cy="684000"/>
                  <a:chOff x="516213" y="5309913"/>
                  <a:chExt cx="1084047" cy="908963"/>
                </a:xfrm>
              </p:grpSpPr>
              <p:sp>
                <p:nvSpPr>
                  <p:cNvPr id="2339" name="Oval 2338">
                    <a:extLst>
                      <a:ext uri="{FF2B5EF4-FFF2-40B4-BE49-F238E27FC236}">
                        <a16:creationId xmlns:a16="http://schemas.microsoft.com/office/drawing/2014/main" id="{FD0D376C-423C-1294-7248-B7F5AAC4DC35}"/>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40" name="Moon 2339">
                    <a:extLst>
                      <a:ext uri="{FF2B5EF4-FFF2-40B4-BE49-F238E27FC236}">
                        <a16:creationId xmlns:a16="http://schemas.microsoft.com/office/drawing/2014/main" id="{1D7FAA07-983D-EE3A-B1E1-461ED25A1726}"/>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2" name="Group 2301">
                  <a:extLst>
                    <a:ext uri="{FF2B5EF4-FFF2-40B4-BE49-F238E27FC236}">
                      <a16:creationId xmlns:a16="http://schemas.microsoft.com/office/drawing/2014/main" id="{D2B963EB-1A05-5601-7A1F-1949C68261DD}"/>
                    </a:ext>
                  </a:extLst>
                </p:cNvPr>
                <p:cNvGrpSpPr/>
                <p:nvPr/>
              </p:nvGrpSpPr>
              <p:grpSpPr>
                <a:xfrm>
                  <a:off x="9589082" y="2128632"/>
                  <a:ext cx="756000" cy="684000"/>
                  <a:chOff x="516213" y="5309913"/>
                  <a:chExt cx="1084047" cy="908963"/>
                </a:xfrm>
              </p:grpSpPr>
              <p:sp>
                <p:nvSpPr>
                  <p:cNvPr id="2337" name="Oval 2336">
                    <a:extLst>
                      <a:ext uri="{FF2B5EF4-FFF2-40B4-BE49-F238E27FC236}">
                        <a16:creationId xmlns:a16="http://schemas.microsoft.com/office/drawing/2014/main" id="{69E32295-F055-BE59-7ABF-05F45E2EB4E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38" name="Moon 2337">
                    <a:extLst>
                      <a:ext uri="{FF2B5EF4-FFF2-40B4-BE49-F238E27FC236}">
                        <a16:creationId xmlns:a16="http://schemas.microsoft.com/office/drawing/2014/main" id="{6C4E67CC-3B8A-ADC7-6FDE-D53E657D41A7}"/>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3" name="Group 2302">
                  <a:extLst>
                    <a:ext uri="{FF2B5EF4-FFF2-40B4-BE49-F238E27FC236}">
                      <a16:creationId xmlns:a16="http://schemas.microsoft.com/office/drawing/2014/main" id="{088C0ED2-2944-5EEA-6426-A47E8EEEAEC3}"/>
                    </a:ext>
                  </a:extLst>
                </p:cNvPr>
                <p:cNvGrpSpPr/>
                <p:nvPr/>
              </p:nvGrpSpPr>
              <p:grpSpPr>
                <a:xfrm>
                  <a:off x="10203859" y="2128632"/>
                  <a:ext cx="756000" cy="684000"/>
                  <a:chOff x="516213" y="5309913"/>
                  <a:chExt cx="1084047" cy="908963"/>
                </a:xfrm>
              </p:grpSpPr>
              <p:sp>
                <p:nvSpPr>
                  <p:cNvPr id="2335" name="Oval 2334">
                    <a:extLst>
                      <a:ext uri="{FF2B5EF4-FFF2-40B4-BE49-F238E27FC236}">
                        <a16:creationId xmlns:a16="http://schemas.microsoft.com/office/drawing/2014/main" id="{A2E5B527-2BA4-C3D3-B1DE-C91AA41F787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36" name="Moon 2335">
                    <a:extLst>
                      <a:ext uri="{FF2B5EF4-FFF2-40B4-BE49-F238E27FC236}">
                        <a16:creationId xmlns:a16="http://schemas.microsoft.com/office/drawing/2014/main" id="{C3B59A99-5FB5-0845-196F-5C38406FBFDC}"/>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4" name="Group 2303">
                  <a:extLst>
                    <a:ext uri="{FF2B5EF4-FFF2-40B4-BE49-F238E27FC236}">
                      <a16:creationId xmlns:a16="http://schemas.microsoft.com/office/drawing/2014/main" id="{7E43BB09-0A37-F9A7-FC88-1A041F80B971}"/>
                    </a:ext>
                  </a:extLst>
                </p:cNvPr>
                <p:cNvGrpSpPr/>
                <p:nvPr/>
              </p:nvGrpSpPr>
              <p:grpSpPr>
                <a:xfrm>
                  <a:off x="9484251" y="1683414"/>
                  <a:ext cx="756000" cy="684000"/>
                  <a:chOff x="516213" y="5309913"/>
                  <a:chExt cx="1084047" cy="908963"/>
                </a:xfrm>
              </p:grpSpPr>
              <p:sp>
                <p:nvSpPr>
                  <p:cNvPr id="2333" name="Oval 2332">
                    <a:extLst>
                      <a:ext uri="{FF2B5EF4-FFF2-40B4-BE49-F238E27FC236}">
                        <a16:creationId xmlns:a16="http://schemas.microsoft.com/office/drawing/2014/main" id="{84294B3C-FDA0-DF1D-D3AF-20C41B90EA1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34" name="Moon 2333">
                    <a:extLst>
                      <a:ext uri="{FF2B5EF4-FFF2-40B4-BE49-F238E27FC236}">
                        <a16:creationId xmlns:a16="http://schemas.microsoft.com/office/drawing/2014/main" id="{4DA64B71-E5CB-0BF6-E080-0F652A6FDA9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5" name="Group 2304">
                  <a:extLst>
                    <a:ext uri="{FF2B5EF4-FFF2-40B4-BE49-F238E27FC236}">
                      <a16:creationId xmlns:a16="http://schemas.microsoft.com/office/drawing/2014/main" id="{33B08F0E-6F3D-C529-AC1E-1F17E475B123}"/>
                    </a:ext>
                  </a:extLst>
                </p:cNvPr>
                <p:cNvGrpSpPr/>
                <p:nvPr/>
              </p:nvGrpSpPr>
              <p:grpSpPr>
                <a:xfrm>
                  <a:off x="9796671" y="1933998"/>
                  <a:ext cx="756000" cy="684000"/>
                  <a:chOff x="516213" y="5309913"/>
                  <a:chExt cx="1084047" cy="908963"/>
                </a:xfrm>
              </p:grpSpPr>
              <p:sp>
                <p:nvSpPr>
                  <p:cNvPr id="2331" name="Oval 2330">
                    <a:extLst>
                      <a:ext uri="{FF2B5EF4-FFF2-40B4-BE49-F238E27FC236}">
                        <a16:creationId xmlns:a16="http://schemas.microsoft.com/office/drawing/2014/main" id="{11216944-EBBA-AD30-0D02-5457E45183F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32" name="Moon 2331">
                    <a:extLst>
                      <a:ext uri="{FF2B5EF4-FFF2-40B4-BE49-F238E27FC236}">
                        <a16:creationId xmlns:a16="http://schemas.microsoft.com/office/drawing/2014/main" id="{0DECF28D-FBDD-11A7-6215-3B2A23214F1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6" name="Group 2305">
                  <a:extLst>
                    <a:ext uri="{FF2B5EF4-FFF2-40B4-BE49-F238E27FC236}">
                      <a16:creationId xmlns:a16="http://schemas.microsoft.com/office/drawing/2014/main" id="{7BD0E9B4-59E8-4FAD-5715-F4DD1962B19A}"/>
                    </a:ext>
                  </a:extLst>
                </p:cNvPr>
                <p:cNvGrpSpPr/>
                <p:nvPr/>
              </p:nvGrpSpPr>
              <p:grpSpPr>
                <a:xfrm>
                  <a:off x="9857631" y="1290750"/>
                  <a:ext cx="756000" cy="684000"/>
                  <a:chOff x="516213" y="5309913"/>
                  <a:chExt cx="1084047" cy="908963"/>
                </a:xfrm>
              </p:grpSpPr>
              <p:sp>
                <p:nvSpPr>
                  <p:cNvPr id="2329" name="Oval 2328">
                    <a:extLst>
                      <a:ext uri="{FF2B5EF4-FFF2-40B4-BE49-F238E27FC236}">
                        <a16:creationId xmlns:a16="http://schemas.microsoft.com/office/drawing/2014/main" id="{B8F5FF56-8696-2EA2-0AC7-84A71B34896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30" name="Moon 2329">
                    <a:extLst>
                      <a:ext uri="{FF2B5EF4-FFF2-40B4-BE49-F238E27FC236}">
                        <a16:creationId xmlns:a16="http://schemas.microsoft.com/office/drawing/2014/main" id="{7646CB95-C3E1-D41E-CC8C-4B45AA6D09AA}"/>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7" name="Group 2306">
                  <a:extLst>
                    <a:ext uri="{FF2B5EF4-FFF2-40B4-BE49-F238E27FC236}">
                      <a16:creationId xmlns:a16="http://schemas.microsoft.com/office/drawing/2014/main" id="{600B920E-B780-64AD-D4FB-A4E0D074FC93}"/>
                    </a:ext>
                  </a:extLst>
                </p:cNvPr>
                <p:cNvGrpSpPr/>
                <p:nvPr/>
              </p:nvGrpSpPr>
              <p:grpSpPr>
                <a:xfrm>
                  <a:off x="10094408" y="1632750"/>
                  <a:ext cx="756000" cy="684000"/>
                  <a:chOff x="516213" y="5309913"/>
                  <a:chExt cx="1084047" cy="908963"/>
                </a:xfrm>
              </p:grpSpPr>
              <p:sp>
                <p:nvSpPr>
                  <p:cNvPr id="2327" name="Oval 2326">
                    <a:extLst>
                      <a:ext uri="{FF2B5EF4-FFF2-40B4-BE49-F238E27FC236}">
                        <a16:creationId xmlns:a16="http://schemas.microsoft.com/office/drawing/2014/main" id="{3A9F8744-FCC9-C49E-EF71-607750990618}"/>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28" name="Moon 2327">
                    <a:extLst>
                      <a:ext uri="{FF2B5EF4-FFF2-40B4-BE49-F238E27FC236}">
                        <a16:creationId xmlns:a16="http://schemas.microsoft.com/office/drawing/2014/main" id="{5055085F-FE7B-FB60-462C-AA7C4A47D34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8" name="Group 2307">
                  <a:extLst>
                    <a:ext uri="{FF2B5EF4-FFF2-40B4-BE49-F238E27FC236}">
                      <a16:creationId xmlns:a16="http://schemas.microsoft.com/office/drawing/2014/main" id="{6D90AAF7-17B7-91CA-6F96-383929A7F459}"/>
                    </a:ext>
                  </a:extLst>
                </p:cNvPr>
                <p:cNvGrpSpPr/>
                <p:nvPr/>
              </p:nvGrpSpPr>
              <p:grpSpPr>
                <a:xfrm>
                  <a:off x="10472408" y="1290750"/>
                  <a:ext cx="756000" cy="684000"/>
                  <a:chOff x="516213" y="5309913"/>
                  <a:chExt cx="1084047" cy="908963"/>
                </a:xfrm>
              </p:grpSpPr>
              <p:sp>
                <p:nvSpPr>
                  <p:cNvPr id="2325" name="Oval 2324">
                    <a:extLst>
                      <a:ext uri="{FF2B5EF4-FFF2-40B4-BE49-F238E27FC236}">
                        <a16:creationId xmlns:a16="http://schemas.microsoft.com/office/drawing/2014/main" id="{AF5EA244-2840-909D-F363-EF848D6C959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26" name="Moon 2325">
                    <a:extLst>
                      <a:ext uri="{FF2B5EF4-FFF2-40B4-BE49-F238E27FC236}">
                        <a16:creationId xmlns:a16="http://schemas.microsoft.com/office/drawing/2014/main" id="{D50AE35D-DBB4-8670-62B2-694515D74510}"/>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09" name="Group 2308">
                  <a:extLst>
                    <a:ext uri="{FF2B5EF4-FFF2-40B4-BE49-F238E27FC236}">
                      <a16:creationId xmlns:a16="http://schemas.microsoft.com/office/drawing/2014/main" id="{AB36651A-49F4-0247-E296-76DF0ADBB336}"/>
                    </a:ext>
                  </a:extLst>
                </p:cNvPr>
                <p:cNvGrpSpPr/>
                <p:nvPr/>
              </p:nvGrpSpPr>
              <p:grpSpPr>
                <a:xfrm>
                  <a:off x="7732692" y="1724166"/>
                  <a:ext cx="756000" cy="684000"/>
                  <a:chOff x="516213" y="5309913"/>
                  <a:chExt cx="1084047" cy="908963"/>
                </a:xfrm>
              </p:grpSpPr>
              <p:sp>
                <p:nvSpPr>
                  <p:cNvPr id="2323" name="Oval 2322">
                    <a:extLst>
                      <a:ext uri="{FF2B5EF4-FFF2-40B4-BE49-F238E27FC236}">
                        <a16:creationId xmlns:a16="http://schemas.microsoft.com/office/drawing/2014/main" id="{E1A26ADE-415E-720A-8A04-58AF2ED3161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24" name="Moon 2323">
                    <a:extLst>
                      <a:ext uri="{FF2B5EF4-FFF2-40B4-BE49-F238E27FC236}">
                        <a16:creationId xmlns:a16="http://schemas.microsoft.com/office/drawing/2014/main" id="{D43BA7E8-BC35-1A37-443B-EB43B75CEF5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10" name="Group 2309">
                  <a:extLst>
                    <a:ext uri="{FF2B5EF4-FFF2-40B4-BE49-F238E27FC236}">
                      <a16:creationId xmlns:a16="http://schemas.microsoft.com/office/drawing/2014/main" id="{F69A1EC3-2C99-0160-909B-2DAD85E737CC}"/>
                    </a:ext>
                  </a:extLst>
                </p:cNvPr>
                <p:cNvGrpSpPr/>
                <p:nvPr/>
              </p:nvGrpSpPr>
              <p:grpSpPr>
                <a:xfrm>
                  <a:off x="8045112" y="1974750"/>
                  <a:ext cx="756000" cy="684000"/>
                  <a:chOff x="516213" y="5309913"/>
                  <a:chExt cx="1084047" cy="908963"/>
                </a:xfrm>
              </p:grpSpPr>
              <p:sp>
                <p:nvSpPr>
                  <p:cNvPr id="2321" name="Oval 2320">
                    <a:extLst>
                      <a:ext uri="{FF2B5EF4-FFF2-40B4-BE49-F238E27FC236}">
                        <a16:creationId xmlns:a16="http://schemas.microsoft.com/office/drawing/2014/main" id="{D60D2DD8-164D-9678-75B3-9C429CB8CA8F}"/>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22" name="Moon 2321">
                    <a:extLst>
                      <a:ext uri="{FF2B5EF4-FFF2-40B4-BE49-F238E27FC236}">
                        <a16:creationId xmlns:a16="http://schemas.microsoft.com/office/drawing/2014/main" id="{2D04AE00-C788-9399-FF6B-B3920CB246E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11" name="Group 2310">
                  <a:extLst>
                    <a:ext uri="{FF2B5EF4-FFF2-40B4-BE49-F238E27FC236}">
                      <a16:creationId xmlns:a16="http://schemas.microsoft.com/office/drawing/2014/main" id="{88D1ACAF-27BB-881B-746E-9B651066B497}"/>
                    </a:ext>
                  </a:extLst>
                </p:cNvPr>
                <p:cNvGrpSpPr/>
                <p:nvPr/>
              </p:nvGrpSpPr>
              <p:grpSpPr>
                <a:xfrm>
                  <a:off x="8245710" y="1409830"/>
                  <a:ext cx="756000" cy="684000"/>
                  <a:chOff x="716444" y="5414002"/>
                  <a:chExt cx="1084047" cy="908963"/>
                </a:xfrm>
              </p:grpSpPr>
              <p:sp>
                <p:nvSpPr>
                  <p:cNvPr id="2319" name="Oval 2318">
                    <a:extLst>
                      <a:ext uri="{FF2B5EF4-FFF2-40B4-BE49-F238E27FC236}">
                        <a16:creationId xmlns:a16="http://schemas.microsoft.com/office/drawing/2014/main" id="{17569A26-1491-0041-C7D6-EAE431488140}"/>
                      </a:ext>
                    </a:extLst>
                  </p:cNvPr>
                  <p:cNvSpPr/>
                  <p:nvPr/>
                </p:nvSpPr>
                <p:spPr>
                  <a:xfrm>
                    <a:off x="716444" y="5414002"/>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20" name="Moon 2319">
                    <a:extLst>
                      <a:ext uri="{FF2B5EF4-FFF2-40B4-BE49-F238E27FC236}">
                        <a16:creationId xmlns:a16="http://schemas.microsoft.com/office/drawing/2014/main" id="{8E86FABC-4D5B-3B4F-B090-AF12A5326E4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312" name="Group 2311">
                  <a:extLst>
                    <a:ext uri="{FF2B5EF4-FFF2-40B4-BE49-F238E27FC236}">
                      <a16:creationId xmlns:a16="http://schemas.microsoft.com/office/drawing/2014/main" id="{70D00C31-960D-0567-3833-57AB400CAE6E}"/>
                    </a:ext>
                  </a:extLst>
                </p:cNvPr>
                <p:cNvGrpSpPr/>
                <p:nvPr/>
              </p:nvGrpSpPr>
              <p:grpSpPr>
                <a:xfrm>
                  <a:off x="8342849" y="1673502"/>
                  <a:ext cx="756000" cy="684000"/>
                  <a:chOff x="516213" y="5309913"/>
                  <a:chExt cx="1084047" cy="908963"/>
                </a:xfrm>
              </p:grpSpPr>
              <p:sp>
                <p:nvSpPr>
                  <p:cNvPr id="2317" name="Oval 2316">
                    <a:extLst>
                      <a:ext uri="{FF2B5EF4-FFF2-40B4-BE49-F238E27FC236}">
                        <a16:creationId xmlns:a16="http://schemas.microsoft.com/office/drawing/2014/main" id="{622226E5-D6C1-881D-4134-595ECF878C3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18" name="Moon 2317">
                    <a:extLst>
                      <a:ext uri="{FF2B5EF4-FFF2-40B4-BE49-F238E27FC236}">
                        <a16:creationId xmlns:a16="http://schemas.microsoft.com/office/drawing/2014/main" id="{E934B991-BC5B-FB1D-E84C-BF4635DF7729}"/>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313" name="Oval 2312">
                  <a:extLst>
                    <a:ext uri="{FF2B5EF4-FFF2-40B4-BE49-F238E27FC236}">
                      <a16:creationId xmlns:a16="http://schemas.microsoft.com/office/drawing/2014/main" id="{48F8C588-0090-7C9F-C199-6C615FD6E110}"/>
                    </a:ext>
                  </a:extLst>
                </p:cNvPr>
                <p:cNvSpPr/>
                <p:nvPr/>
              </p:nvSpPr>
              <p:spPr>
                <a:xfrm>
                  <a:off x="7892722" y="2038117"/>
                  <a:ext cx="756000" cy="684000"/>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nvGrpSpPr>
                <p:cNvPr id="2314" name="Group 2313">
                  <a:extLst>
                    <a:ext uri="{FF2B5EF4-FFF2-40B4-BE49-F238E27FC236}">
                      <a16:creationId xmlns:a16="http://schemas.microsoft.com/office/drawing/2014/main" id="{34959C29-70C1-715B-B878-011D06D46C1E}"/>
                    </a:ext>
                  </a:extLst>
                </p:cNvPr>
                <p:cNvGrpSpPr/>
                <p:nvPr/>
              </p:nvGrpSpPr>
              <p:grpSpPr>
                <a:xfrm>
                  <a:off x="8106072" y="1837296"/>
                  <a:ext cx="756000" cy="684000"/>
                  <a:chOff x="516213" y="5309913"/>
                  <a:chExt cx="1084047" cy="908963"/>
                </a:xfrm>
              </p:grpSpPr>
              <p:sp>
                <p:nvSpPr>
                  <p:cNvPr id="2315" name="Oval 2314">
                    <a:extLst>
                      <a:ext uri="{FF2B5EF4-FFF2-40B4-BE49-F238E27FC236}">
                        <a16:creationId xmlns:a16="http://schemas.microsoft.com/office/drawing/2014/main" id="{49033F89-26EB-9290-D35D-1A0A9E9A911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316" name="Moon 2315">
                    <a:extLst>
                      <a:ext uri="{FF2B5EF4-FFF2-40B4-BE49-F238E27FC236}">
                        <a16:creationId xmlns:a16="http://schemas.microsoft.com/office/drawing/2014/main" id="{4234E3AE-FAD6-32C6-FC42-292ADF417255}"/>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sp>
            <p:nvSpPr>
              <p:cNvPr id="2283" name="Freeform: Shape 1826">
                <a:extLst>
                  <a:ext uri="{FF2B5EF4-FFF2-40B4-BE49-F238E27FC236}">
                    <a16:creationId xmlns:a16="http://schemas.microsoft.com/office/drawing/2014/main" id="{DC680ED9-DB33-DE97-ADEE-8AEEF68BAAA4}"/>
                  </a:ext>
                </a:extLst>
              </p:cNvPr>
              <p:cNvSpPr/>
              <p:nvPr/>
            </p:nvSpPr>
            <p:spPr>
              <a:xfrm>
                <a:off x="3107684" y="1552621"/>
                <a:ext cx="1657326" cy="1192355"/>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4" name="Freeform: Shape 1827">
                <a:extLst>
                  <a:ext uri="{FF2B5EF4-FFF2-40B4-BE49-F238E27FC236}">
                    <a16:creationId xmlns:a16="http://schemas.microsoft.com/office/drawing/2014/main" id="{9F93B9E2-61F5-A767-D00B-F7FBDE37EC3C}"/>
                  </a:ext>
                </a:extLst>
              </p:cNvPr>
              <p:cNvSpPr/>
              <p:nvPr/>
            </p:nvSpPr>
            <p:spPr>
              <a:xfrm rot="16611790">
                <a:off x="2306210" y="1126163"/>
                <a:ext cx="738925" cy="2327098"/>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5" name="Freeform: Shape 1828">
                <a:extLst>
                  <a:ext uri="{FF2B5EF4-FFF2-40B4-BE49-F238E27FC236}">
                    <a16:creationId xmlns:a16="http://schemas.microsoft.com/office/drawing/2014/main" id="{23260734-2AF2-A5F7-256B-3042C938F12A}"/>
                  </a:ext>
                </a:extLst>
              </p:cNvPr>
              <p:cNvSpPr/>
              <p:nvPr/>
            </p:nvSpPr>
            <p:spPr>
              <a:xfrm>
                <a:off x="2787520" y="1682829"/>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6" name="Freeform: Shape 1829">
                <a:extLst>
                  <a:ext uri="{FF2B5EF4-FFF2-40B4-BE49-F238E27FC236}">
                    <a16:creationId xmlns:a16="http://schemas.microsoft.com/office/drawing/2014/main" id="{9F8D9D0D-D889-EF93-AAD3-AA9D668B6C9D}"/>
                  </a:ext>
                </a:extLst>
              </p:cNvPr>
              <p:cNvSpPr/>
              <p:nvPr/>
            </p:nvSpPr>
            <p:spPr>
              <a:xfrm>
                <a:off x="2551698" y="1610563"/>
                <a:ext cx="1740333" cy="1203192"/>
              </a:xfrm>
              <a:custGeom>
                <a:avLst/>
                <a:gdLst>
                  <a:gd name="connsiteX0" fmla="*/ 12343 w 1599843"/>
                  <a:gd name="connsiteY0" fmla="*/ 0 h 1579034"/>
                  <a:gd name="connsiteX1" fmla="*/ 75843 w 1599843"/>
                  <a:gd name="connsiteY1" fmla="*/ 491067 h 1579034"/>
                  <a:gd name="connsiteX2" fmla="*/ 588076 w 1599843"/>
                  <a:gd name="connsiteY2" fmla="*/ 706967 h 1579034"/>
                  <a:gd name="connsiteX3" fmla="*/ 837843 w 1599843"/>
                  <a:gd name="connsiteY3" fmla="*/ 1045634 h 1579034"/>
                  <a:gd name="connsiteX4" fmla="*/ 1413576 w 1599843"/>
                  <a:gd name="connsiteY4" fmla="*/ 1295400 h 1579034"/>
                  <a:gd name="connsiteX5" fmla="*/ 1599843 w 1599843"/>
                  <a:gd name="connsiteY5" fmla="*/ 1579034 h 1579034"/>
                  <a:gd name="connsiteX6" fmla="*/ 1599843 w 1599843"/>
                  <a:gd name="connsiteY6" fmla="*/ 1579034 h 1579034"/>
                  <a:gd name="connsiteX7" fmla="*/ 1599843 w 1599843"/>
                  <a:gd name="connsiteY7" fmla="*/ 1579034 h 15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9843" h="1579034">
                    <a:moveTo>
                      <a:pt x="12343" y="0"/>
                    </a:moveTo>
                    <a:cubicBezTo>
                      <a:pt x="-3885" y="186619"/>
                      <a:pt x="-20112" y="373239"/>
                      <a:pt x="75843" y="491067"/>
                    </a:cubicBezTo>
                    <a:cubicBezTo>
                      <a:pt x="171798" y="608895"/>
                      <a:pt x="461076" y="614539"/>
                      <a:pt x="588076" y="706967"/>
                    </a:cubicBezTo>
                    <a:cubicBezTo>
                      <a:pt x="715076" y="799395"/>
                      <a:pt x="700260" y="947562"/>
                      <a:pt x="837843" y="1045634"/>
                    </a:cubicBezTo>
                    <a:cubicBezTo>
                      <a:pt x="975426" y="1143706"/>
                      <a:pt x="1286576" y="1206500"/>
                      <a:pt x="1413576" y="1295400"/>
                    </a:cubicBezTo>
                    <a:cubicBezTo>
                      <a:pt x="1540576" y="1384300"/>
                      <a:pt x="1599843" y="1579034"/>
                      <a:pt x="1599843" y="1579034"/>
                    </a:cubicBezTo>
                    <a:lnTo>
                      <a:pt x="1599843" y="1579034"/>
                    </a:lnTo>
                    <a:lnTo>
                      <a:pt x="1599843" y="1579034"/>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7" name="Freeform: Shape 1830">
                <a:extLst>
                  <a:ext uri="{FF2B5EF4-FFF2-40B4-BE49-F238E27FC236}">
                    <a16:creationId xmlns:a16="http://schemas.microsoft.com/office/drawing/2014/main" id="{589ECDC7-CBFA-779A-7E7E-18F8A9745541}"/>
                  </a:ext>
                </a:extLst>
              </p:cNvPr>
              <p:cNvSpPr/>
              <p:nvPr/>
            </p:nvSpPr>
            <p:spPr>
              <a:xfrm>
                <a:off x="3800584" y="1805841"/>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8" name="Freeform: Shape 1831">
                <a:extLst>
                  <a:ext uri="{FF2B5EF4-FFF2-40B4-BE49-F238E27FC236}">
                    <a16:creationId xmlns:a16="http://schemas.microsoft.com/office/drawing/2014/main" id="{9DC7340D-8814-A18B-6D26-709765A55EF5}"/>
                  </a:ext>
                </a:extLst>
              </p:cNvPr>
              <p:cNvSpPr/>
              <p:nvPr/>
            </p:nvSpPr>
            <p:spPr>
              <a:xfrm>
                <a:off x="2814219" y="1483562"/>
                <a:ext cx="1158092" cy="1281651"/>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89" name="Freeform: Shape 1832">
                <a:extLst>
                  <a:ext uri="{FF2B5EF4-FFF2-40B4-BE49-F238E27FC236}">
                    <a16:creationId xmlns:a16="http://schemas.microsoft.com/office/drawing/2014/main" id="{BD0315D7-E774-9F66-9FB2-ACC17F6A77E4}"/>
                  </a:ext>
                </a:extLst>
              </p:cNvPr>
              <p:cNvSpPr/>
              <p:nvPr/>
            </p:nvSpPr>
            <p:spPr>
              <a:xfrm>
                <a:off x="1833817" y="1645071"/>
                <a:ext cx="549841" cy="1074610"/>
              </a:xfrm>
              <a:custGeom>
                <a:avLst/>
                <a:gdLst>
                  <a:gd name="connsiteX0" fmla="*/ 575734 w 776352"/>
                  <a:gd name="connsiteY0" fmla="*/ 0 h 1371600"/>
                  <a:gd name="connsiteX1" fmla="*/ 766234 w 776352"/>
                  <a:gd name="connsiteY1" fmla="*/ 296333 h 1371600"/>
                  <a:gd name="connsiteX2" fmla="*/ 300567 w 776352"/>
                  <a:gd name="connsiteY2" fmla="*/ 584200 h 1371600"/>
                  <a:gd name="connsiteX3" fmla="*/ 292100 w 776352"/>
                  <a:gd name="connsiteY3" fmla="*/ 715433 h 1371600"/>
                  <a:gd name="connsiteX4" fmla="*/ 55034 w 776352"/>
                  <a:gd name="connsiteY4" fmla="*/ 905933 h 1371600"/>
                  <a:gd name="connsiteX5" fmla="*/ 0 w 776352"/>
                  <a:gd name="connsiteY5" fmla="*/ 137160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6352" h="1371600">
                    <a:moveTo>
                      <a:pt x="575734" y="0"/>
                    </a:moveTo>
                    <a:cubicBezTo>
                      <a:pt x="693914" y="99483"/>
                      <a:pt x="812095" y="198966"/>
                      <a:pt x="766234" y="296333"/>
                    </a:cubicBezTo>
                    <a:cubicBezTo>
                      <a:pt x="720373" y="393700"/>
                      <a:pt x="379589" y="514350"/>
                      <a:pt x="300567" y="584200"/>
                    </a:cubicBezTo>
                    <a:cubicBezTo>
                      <a:pt x="221545" y="654050"/>
                      <a:pt x="333022" y="661811"/>
                      <a:pt x="292100" y="715433"/>
                    </a:cubicBezTo>
                    <a:cubicBezTo>
                      <a:pt x="251178" y="769055"/>
                      <a:pt x="103717" y="796572"/>
                      <a:pt x="55034" y="905933"/>
                    </a:cubicBezTo>
                    <a:cubicBezTo>
                      <a:pt x="6351" y="1015294"/>
                      <a:pt x="3175" y="1193447"/>
                      <a:pt x="0" y="13716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90" name="Freeform: Shape 1833">
                <a:extLst>
                  <a:ext uri="{FF2B5EF4-FFF2-40B4-BE49-F238E27FC236}">
                    <a16:creationId xmlns:a16="http://schemas.microsoft.com/office/drawing/2014/main" id="{7BB25420-D1E1-D9EF-10A3-CE665D57A985}"/>
                  </a:ext>
                </a:extLst>
              </p:cNvPr>
              <p:cNvSpPr/>
              <p:nvPr/>
            </p:nvSpPr>
            <p:spPr>
              <a:xfrm>
                <a:off x="1984901" y="2088484"/>
                <a:ext cx="678669" cy="63175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91" name="Freeform: Shape 1834">
                <a:extLst>
                  <a:ext uri="{FF2B5EF4-FFF2-40B4-BE49-F238E27FC236}">
                    <a16:creationId xmlns:a16="http://schemas.microsoft.com/office/drawing/2014/main" id="{AACA8D18-FDA4-B4EE-628E-7D00458892DC}"/>
                  </a:ext>
                </a:extLst>
              </p:cNvPr>
              <p:cNvSpPr/>
              <p:nvPr/>
            </p:nvSpPr>
            <p:spPr>
              <a:xfrm>
                <a:off x="3491141" y="1644383"/>
                <a:ext cx="1011766" cy="1206546"/>
              </a:xfrm>
              <a:custGeom>
                <a:avLst/>
                <a:gdLst>
                  <a:gd name="connsiteX0" fmla="*/ 0 w 1011766"/>
                  <a:gd name="connsiteY0" fmla="*/ 46 h 1206546"/>
                  <a:gd name="connsiteX1" fmla="*/ 508000 w 1011766"/>
                  <a:gd name="connsiteY1" fmla="*/ 80479 h 1206546"/>
                  <a:gd name="connsiteX2" fmla="*/ 579966 w 1011766"/>
                  <a:gd name="connsiteY2" fmla="*/ 486879 h 1206546"/>
                  <a:gd name="connsiteX3" fmla="*/ 825500 w 1011766"/>
                  <a:gd name="connsiteY3" fmla="*/ 635046 h 1206546"/>
                  <a:gd name="connsiteX4" fmla="*/ 1011766 w 1011766"/>
                  <a:gd name="connsiteY4" fmla="*/ 1206546 h 1206546"/>
                  <a:gd name="connsiteX5" fmla="*/ 1011766 w 1011766"/>
                  <a:gd name="connsiteY5" fmla="*/ 1206546 h 120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1766" h="1206546">
                    <a:moveTo>
                      <a:pt x="0" y="46"/>
                    </a:moveTo>
                    <a:cubicBezTo>
                      <a:pt x="205669" y="-307"/>
                      <a:pt x="411339" y="-660"/>
                      <a:pt x="508000" y="80479"/>
                    </a:cubicBezTo>
                    <a:cubicBezTo>
                      <a:pt x="604661" y="161618"/>
                      <a:pt x="527049" y="394451"/>
                      <a:pt x="579966" y="486879"/>
                    </a:cubicBezTo>
                    <a:cubicBezTo>
                      <a:pt x="632883" y="579307"/>
                      <a:pt x="753533" y="515102"/>
                      <a:pt x="825500" y="635046"/>
                    </a:cubicBezTo>
                    <a:cubicBezTo>
                      <a:pt x="897467" y="754990"/>
                      <a:pt x="1011766" y="1206546"/>
                      <a:pt x="1011766" y="1206546"/>
                    </a:cubicBezTo>
                    <a:lnTo>
                      <a:pt x="1011766" y="1206546"/>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92" name="Freeform: Shape 1835">
                <a:extLst>
                  <a:ext uri="{FF2B5EF4-FFF2-40B4-BE49-F238E27FC236}">
                    <a16:creationId xmlns:a16="http://schemas.microsoft.com/office/drawing/2014/main" id="{090C5B42-ED26-247F-18BA-03B3AA68B931}"/>
                  </a:ext>
                </a:extLst>
              </p:cNvPr>
              <p:cNvSpPr/>
              <p:nvPr/>
            </p:nvSpPr>
            <p:spPr>
              <a:xfrm>
                <a:off x="1706372" y="2398590"/>
                <a:ext cx="1168301" cy="197808"/>
              </a:xfrm>
              <a:custGeom>
                <a:avLst/>
                <a:gdLst>
                  <a:gd name="connsiteX0" fmla="*/ 0 w 1083733"/>
                  <a:gd name="connsiteY0" fmla="*/ 117001 h 358301"/>
                  <a:gd name="connsiteX1" fmla="*/ 342900 w 1083733"/>
                  <a:gd name="connsiteY1" fmla="*/ 2701 h 358301"/>
                  <a:gd name="connsiteX2" fmla="*/ 592667 w 1083733"/>
                  <a:gd name="connsiteY2" fmla="*/ 218601 h 358301"/>
                  <a:gd name="connsiteX3" fmla="*/ 1083733 w 1083733"/>
                  <a:gd name="connsiteY3" fmla="*/ 358301 h 358301"/>
                </a:gdLst>
                <a:ahLst/>
                <a:cxnLst>
                  <a:cxn ang="0">
                    <a:pos x="connsiteX0" y="connsiteY0"/>
                  </a:cxn>
                  <a:cxn ang="0">
                    <a:pos x="connsiteX1" y="connsiteY1"/>
                  </a:cxn>
                  <a:cxn ang="0">
                    <a:pos x="connsiteX2" y="connsiteY2"/>
                  </a:cxn>
                  <a:cxn ang="0">
                    <a:pos x="connsiteX3" y="connsiteY3"/>
                  </a:cxn>
                </a:cxnLst>
                <a:rect l="l" t="t" r="r" b="b"/>
                <a:pathLst>
                  <a:path w="1083733" h="358301">
                    <a:moveTo>
                      <a:pt x="0" y="117001"/>
                    </a:moveTo>
                    <a:cubicBezTo>
                      <a:pt x="122061" y="51384"/>
                      <a:pt x="244122" y="-14232"/>
                      <a:pt x="342900" y="2701"/>
                    </a:cubicBezTo>
                    <a:cubicBezTo>
                      <a:pt x="441678" y="19634"/>
                      <a:pt x="469195" y="159334"/>
                      <a:pt x="592667" y="218601"/>
                    </a:cubicBezTo>
                    <a:cubicBezTo>
                      <a:pt x="716139" y="277868"/>
                      <a:pt x="899936" y="318084"/>
                      <a:pt x="1083733" y="358301"/>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189" name="Arc 2188">
              <a:extLst>
                <a:ext uri="{FF2B5EF4-FFF2-40B4-BE49-F238E27FC236}">
                  <a16:creationId xmlns:a16="http://schemas.microsoft.com/office/drawing/2014/main" id="{84C813F8-0667-FDE9-A13D-59EFF4077991}"/>
                </a:ext>
              </a:extLst>
            </p:cNvPr>
            <p:cNvSpPr/>
            <p:nvPr/>
          </p:nvSpPr>
          <p:spPr>
            <a:xfrm flipH="1" flipV="1">
              <a:off x="726916" y="2791807"/>
              <a:ext cx="1589660" cy="1623684"/>
            </a:xfrm>
            <a:prstGeom prst="arc">
              <a:avLst>
                <a:gd name="adj1" fmla="val 205496"/>
                <a:gd name="adj2" fmla="val 10213551"/>
              </a:avLst>
            </a:prstGeom>
            <a:noFill/>
            <a:ln w="317500" cap="flat" cmpd="sng" algn="ctr">
              <a:solidFill>
                <a:srgbClr val="ED653B"/>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2190" name="Isosceles Triangle 2152">
              <a:extLst>
                <a:ext uri="{FF2B5EF4-FFF2-40B4-BE49-F238E27FC236}">
                  <a16:creationId xmlns:a16="http://schemas.microsoft.com/office/drawing/2014/main" id="{02CE56D7-6FA9-C6A0-2706-9DAECECA4B2B}"/>
                </a:ext>
              </a:extLst>
            </p:cNvPr>
            <p:cNvSpPr/>
            <p:nvPr/>
          </p:nvSpPr>
          <p:spPr>
            <a:xfrm rot="10800000">
              <a:off x="2044051" y="3385050"/>
              <a:ext cx="485852" cy="275442"/>
            </a:xfrm>
            <a:prstGeom prst="triangle">
              <a:avLst/>
            </a:prstGeom>
            <a:solidFill>
              <a:srgbClr val="ED653B"/>
            </a:solidFill>
            <a:ln w="25400" cap="flat" cmpd="sng" algn="ctr">
              <a:solidFill>
                <a:srgbClr val="ED653B"/>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191" name="Rounded Rectangle 20">
              <a:extLst>
                <a:ext uri="{FF2B5EF4-FFF2-40B4-BE49-F238E27FC236}">
                  <a16:creationId xmlns:a16="http://schemas.microsoft.com/office/drawing/2014/main" id="{3D81C752-80FD-EA29-217F-2EFBC583804D}"/>
                </a:ext>
              </a:extLst>
            </p:cNvPr>
            <p:cNvSpPr/>
            <p:nvPr/>
          </p:nvSpPr>
          <p:spPr>
            <a:xfrm>
              <a:off x="314325" y="3435980"/>
              <a:ext cx="652886" cy="207873"/>
            </a:xfrm>
            <a:prstGeom prst="roundRect">
              <a:avLst/>
            </a:prstGeom>
            <a:solidFill>
              <a:srgbClr val="443247"/>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FXa</a:t>
              </a:r>
              <a:endPar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endParaRPr>
            </a:p>
          </p:txBody>
        </p:sp>
        <p:sp>
          <p:nvSpPr>
            <p:cNvPr id="2192" name="TextBox 2191">
              <a:extLst>
                <a:ext uri="{FF2B5EF4-FFF2-40B4-BE49-F238E27FC236}">
                  <a16:creationId xmlns:a16="http://schemas.microsoft.com/office/drawing/2014/main" id="{9AFFE89A-7320-E1D7-516C-2A9830029699}"/>
                </a:ext>
              </a:extLst>
            </p:cNvPr>
            <p:cNvSpPr txBox="1"/>
            <p:nvPr/>
          </p:nvSpPr>
          <p:spPr>
            <a:xfrm>
              <a:off x="563295" y="2571248"/>
              <a:ext cx="1893391" cy="1647000"/>
            </a:xfrm>
            <a:prstGeom prst="ellipse">
              <a:avLst/>
            </a:prstGeom>
            <a:noFill/>
          </p:spPr>
          <p:txBody>
            <a:bodyPr wrap="square" rtlCol="0">
              <a:prstTxWarp prst="textArchUp">
                <a:avLst>
                  <a:gd name="adj" fmla="val 9424129"/>
                </a:avLst>
              </a:prstTxWarp>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panose="020B0604020202020204" pitchFamily="34" charset="0"/>
                  <a:ea typeface="Helvetica Neue Light" panose="02000403000000020004" pitchFamily="2" charset="0"/>
                  <a:cs typeface="Arial" panose="020B0604020202020204" pitchFamily="34" charset="0"/>
                </a:rPr>
                <a:t> Common Pathway</a:t>
              </a:r>
            </a:p>
          </p:txBody>
        </p:sp>
        <p:sp>
          <p:nvSpPr>
            <p:cNvPr id="2193" name="Arc 2192">
              <a:extLst>
                <a:ext uri="{FF2B5EF4-FFF2-40B4-BE49-F238E27FC236}">
                  <a16:creationId xmlns:a16="http://schemas.microsoft.com/office/drawing/2014/main" id="{C5928A73-33AB-4E4F-79E9-7B4751B47A53}"/>
                </a:ext>
              </a:extLst>
            </p:cNvPr>
            <p:cNvSpPr/>
            <p:nvPr/>
          </p:nvSpPr>
          <p:spPr>
            <a:xfrm rot="10800000" flipV="1">
              <a:off x="441794" y="2430642"/>
              <a:ext cx="2143687" cy="1815754"/>
            </a:xfrm>
            <a:prstGeom prst="arc">
              <a:avLst>
                <a:gd name="adj1" fmla="val 11538951"/>
                <a:gd name="adj2" fmla="val 237529"/>
              </a:avLst>
            </a:prstGeom>
            <a:noFill/>
            <a:ln w="38100" cap="flat" cmpd="sng" algn="ctr">
              <a:solidFill>
                <a:srgbClr val="443247">
                  <a:lumMod val="20000"/>
                  <a:lumOff val="80000"/>
                </a:srgbClr>
              </a:solidFill>
              <a:prstDash val="sysDot"/>
              <a:headEnd type="none" w="med" len="med"/>
              <a:tailEnd type="triangle" w="lg" len="lg"/>
            </a:ln>
            <a:effectLst/>
          </p:spPr>
          <p:txBody>
            <a:bodyPr rtlCol="0" anchor="ctr"/>
            <a:lstStyle/>
            <a:p>
              <a:pPr marL="0" marR="0" lvl="0" indent="0" algn="ctr" defTabSz="68566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grpSp>
          <p:nvGrpSpPr>
            <p:cNvPr id="2194" name="Group 2193">
              <a:extLst>
                <a:ext uri="{FF2B5EF4-FFF2-40B4-BE49-F238E27FC236}">
                  <a16:creationId xmlns:a16="http://schemas.microsoft.com/office/drawing/2014/main" id="{BDA54969-32C9-8890-966B-7E369290CCD7}"/>
                </a:ext>
              </a:extLst>
            </p:cNvPr>
            <p:cNvGrpSpPr/>
            <p:nvPr/>
          </p:nvGrpSpPr>
          <p:grpSpPr>
            <a:xfrm rot="5400000" flipH="1">
              <a:off x="694104" y="3459170"/>
              <a:ext cx="1079492" cy="918000"/>
              <a:chOff x="3917063" y="3383541"/>
              <a:chExt cx="1439323" cy="1224000"/>
            </a:xfrm>
          </p:grpSpPr>
          <p:sp>
            <p:nvSpPr>
              <p:cNvPr id="2280" name="Arc 2279">
                <a:extLst>
                  <a:ext uri="{FF2B5EF4-FFF2-40B4-BE49-F238E27FC236}">
                    <a16:creationId xmlns:a16="http://schemas.microsoft.com/office/drawing/2014/main" id="{024E7804-339B-CDBF-B2C3-EC76477DA038}"/>
                  </a:ext>
                </a:extLst>
              </p:cNvPr>
              <p:cNvSpPr/>
              <p:nvPr/>
            </p:nvSpPr>
            <p:spPr>
              <a:xfrm>
                <a:off x="3917063" y="3383541"/>
                <a:ext cx="1224000" cy="1224000"/>
              </a:xfrm>
              <a:prstGeom prst="arc">
                <a:avLst>
                  <a:gd name="adj1" fmla="val 16157878"/>
                  <a:gd name="adj2" fmla="val 0"/>
                </a:avLst>
              </a:prstGeom>
              <a:noFill/>
              <a:ln w="193675" cap="flat" cmpd="sng" algn="ctr">
                <a:solidFill>
                  <a:srgbClr val="44324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Arial"/>
                  <a:ea typeface="+mn-ea"/>
                  <a:cs typeface="+mn-cs"/>
                </a:endParaRPr>
              </a:p>
            </p:txBody>
          </p:sp>
          <p:sp>
            <p:nvSpPr>
              <p:cNvPr id="2281" name="Isosceles Triangle 2162">
                <a:extLst>
                  <a:ext uri="{FF2B5EF4-FFF2-40B4-BE49-F238E27FC236}">
                    <a16:creationId xmlns:a16="http://schemas.microsoft.com/office/drawing/2014/main" id="{04BAA46A-47F9-77F3-6B0E-EF2408FBD210}"/>
                  </a:ext>
                </a:extLst>
              </p:cNvPr>
              <p:cNvSpPr/>
              <p:nvPr/>
            </p:nvSpPr>
            <p:spPr>
              <a:xfrm rot="10800000">
                <a:off x="4925740" y="3934980"/>
                <a:ext cx="430646" cy="367256"/>
              </a:xfrm>
              <a:prstGeom prst="triangle">
                <a:avLst/>
              </a:prstGeom>
              <a:solidFill>
                <a:srgbClr val="443247"/>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195" name="Rounded Rectangle 20">
              <a:extLst>
                <a:ext uri="{FF2B5EF4-FFF2-40B4-BE49-F238E27FC236}">
                  <a16:creationId xmlns:a16="http://schemas.microsoft.com/office/drawing/2014/main" id="{44E5836E-6613-2494-B742-43C10CBE9C91}"/>
                </a:ext>
              </a:extLst>
            </p:cNvPr>
            <p:cNvSpPr/>
            <p:nvPr/>
          </p:nvSpPr>
          <p:spPr>
            <a:xfrm>
              <a:off x="2092186" y="3076183"/>
              <a:ext cx="972000" cy="207873"/>
            </a:xfrm>
            <a:prstGeom prst="roundRect">
              <a:avLst/>
            </a:prstGeom>
            <a:solidFill>
              <a:srgbClr val="443247"/>
            </a:solidFill>
            <a:ln w="25400" cap="flat" cmpd="sng" algn="ctr">
              <a:noFill/>
              <a:prstDash val="solid"/>
            </a:ln>
            <a:effectLst/>
          </p:spPr>
          <p:txBody>
            <a:bodyPr lIns="0" r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Thrombin (</a:t>
              </a:r>
              <a:r>
                <a:rPr kumimoji="0" lang="en-US" sz="1050" b="1" i="0"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IIa</a:t>
              </a:r>
              <a:r>
                <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a:t>
              </a:r>
            </a:p>
          </p:txBody>
        </p:sp>
        <p:sp>
          <p:nvSpPr>
            <p:cNvPr id="2196" name="Rounded Rectangle 20">
              <a:extLst>
                <a:ext uri="{FF2B5EF4-FFF2-40B4-BE49-F238E27FC236}">
                  <a16:creationId xmlns:a16="http://schemas.microsoft.com/office/drawing/2014/main" id="{E8B0C72A-7BF1-1BC7-439B-44375284CD3B}"/>
                </a:ext>
              </a:extLst>
            </p:cNvPr>
            <p:cNvSpPr/>
            <p:nvPr/>
          </p:nvSpPr>
          <p:spPr>
            <a:xfrm>
              <a:off x="1228132" y="2342226"/>
              <a:ext cx="571010" cy="207908"/>
            </a:xfrm>
            <a:prstGeom prst="roundRect">
              <a:avLst/>
            </a:prstGeom>
            <a:solidFill>
              <a:srgbClr val="443247">
                <a:lumMod val="20000"/>
                <a:lumOff val="80000"/>
              </a:srgbClr>
            </a:solidFill>
            <a:ln w="25400" cap="flat" cmpd="sng" algn="ctr">
              <a:noFill/>
              <a:prstDash val="solid"/>
            </a:ln>
            <a:effectLst/>
          </p:spPr>
          <p:txBody>
            <a:bodyPr rtlCol="0" anchor="ctr"/>
            <a:lstStyle/>
            <a:p>
              <a:pPr marL="0" marR="0" lvl="0" indent="0" algn="ctr" defTabSz="685664"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a:ea typeface="+mn-ea"/>
                  <a:cs typeface="Arial" panose="020B0604020202020204" pitchFamily="34" charset="0"/>
                </a:rPr>
                <a:t>FXIa</a:t>
              </a:r>
            </a:p>
          </p:txBody>
        </p:sp>
        <p:sp>
          <p:nvSpPr>
            <p:cNvPr id="2198" name="TextBox 2197">
              <a:extLst>
                <a:ext uri="{FF2B5EF4-FFF2-40B4-BE49-F238E27FC236}">
                  <a16:creationId xmlns:a16="http://schemas.microsoft.com/office/drawing/2014/main" id="{3BBDCA87-2B46-E9D0-85FE-E6F740F7279B}"/>
                </a:ext>
              </a:extLst>
            </p:cNvPr>
            <p:cNvSpPr txBox="1"/>
            <p:nvPr/>
          </p:nvSpPr>
          <p:spPr>
            <a:xfrm>
              <a:off x="2456685" y="1641662"/>
              <a:ext cx="2304310" cy="572976"/>
            </a:xfrm>
            <a:custGeom>
              <a:avLst/>
              <a:gdLst>
                <a:gd name="connsiteX0" fmla="*/ 0 w 2895112"/>
                <a:gd name="connsiteY0" fmla="*/ 0 h 763968"/>
                <a:gd name="connsiteX1" fmla="*/ 2895112 w 2895112"/>
                <a:gd name="connsiteY1" fmla="*/ 0 h 763968"/>
                <a:gd name="connsiteX2" fmla="*/ 2895112 w 2895112"/>
                <a:gd name="connsiteY2" fmla="*/ 577398 h 763968"/>
                <a:gd name="connsiteX3" fmla="*/ 2853122 w 2895112"/>
                <a:gd name="connsiteY3" fmla="*/ 628290 h 763968"/>
                <a:gd name="connsiteX4" fmla="*/ 2789628 w 2895112"/>
                <a:gd name="connsiteY4" fmla="*/ 745270 h 763968"/>
                <a:gd name="connsiteX5" fmla="*/ 2783823 w 2895112"/>
                <a:gd name="connsiteY5" fmla="*/ 763968 h 763968"/>
                <a:gd name="connsiteX6" fmla="*/ 0 w 2895112"/>
                <a:gd name="connsiteY6" fmla="*/ 763968 h 763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5112" h="763968">
                  <a:moveTo>
                    <a:pt x="0" y="0"/>
                  </a:moveTo>
                  <a:lnTo>
                    <a:pt x="2895112" y="0"/>
                  </a:lnTo>
                  <a:lnTo>
                    <a:pt x="2895112" y="577398"/>
                  </a:lnTo>
                  <a:lnTo>
                    <a:pt x="2853122" y="628290"/>
                  </a:lnTo>
                  <a:cubicBezTo>
                    <a:pt x="2828370" y="664928"/>
                    <a:pt x="2807052" y="704074"/>
                    <a:pt x="2789628" y="745270"/>
                  </a:cubicBezTo>
                  <a:lnTo>
                    <a:pt x="2783823" y="763968"/>
                  </a:lnTo>
                  <a:lnTo>
                    <a:pt x="0" y="763968"/>
                  </a:lnTo>
                  <a:close/>
                </a:path>
              </a:pathLst>
            </a:custGeom>
            <a:solidFill>
              <a:srgbClr val="515F34"/>
            </a:solidFill>
          </p:spPr>
          <p:txBody>
            <a:bodyPr wrap="square" rtlCol="0" anchor="ctr">
              <a:no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75" b="1" i="0" u="none" strike="noStrike" kern="0" cap="none" spc="0" normalizeH="0" baseline="0" noProof="0">
                  <a:ln>
                    <a:noFill/>
                  </a:ln>
                  <a:solidFill>
                    <a:srgbClr val="FFFFFF"/>
                  </a:solidFill>
                  <a:effectLst/>
                  <a:uLnTx/>
                  <a:uFillTx/>
                  <a:latin typeface="Arial" panose="020B0604020202020204" pitchFamily="34" charset="0"/>
                  <a:ea typeface="Helvetica Neue Light" panose="02000403000000020004" pitchFamily="2" charset="0"/>
                  <a:cs typeface="Arial" panose="020B0604020202020204" pitchFamily="34" charset="0"/>
                </a:rPr>
                <a:t>FXIa inhibition may inhibit thrombin amplification, preventing the formation of pathological thrombin</a:t>
              </a:r>
            </a:p>
          </p:txBody>
        </p:sp>
        <p:sp>
          <p:nvSpPr>
            <p:cNvPr id="2199" name="Arc 2198">
              <a:extLst>
                <a:ext uri="{FF2B5EF4-FFF2-40B4-BE49-F238E27FC236}">
                  <a16:creationId xmlns:a16="http://schemas.microsoft.com/office/drawing/2014/main" id="{13EF324C-9BEC-BB3E-30C0-8D27D4C46FE6}"/>
                </a:ext>
              </a:extLst>
            </p:cNvPr>
            <p:cNvSpPr/>
            <p:nvPr/>
          </p:nvSpPr>
          <p:spPr>
            <a:xfrm flipH="1" flipV="1">
              <a:off x="2616950" y="2676845"/>
              <a:ext cx="1072304" cy="1022882"/>
            </a:xfrm>
            <a:prstGeom prst="arc">
              <a:avLst>
                <a:gd name="adj1" fmla="val 822881"/>
                <a:gd name="adj2" fmla="val 14899798"/>
              </a:avLst>
            </a:prstGeom>
            <a:noFill/>
            <a:ln w="38100" cap="flat" cmpd="sng" algn="ctr">
              <a:solidFill>
                <a:srgbClr val="4E95D9"/>
              </a:solidFill>
              <a:prstDash val="solid"/>
              <a:headEnd type="none" w="med" len="med"/>
              <a:tailEnd type="triangle" w="lg" len="lg"/>
            </a:ln>
            <a:effectLst/>
          </p:spPr>
          <p:txBody>
            <a:bodyPr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2201" name="Rounded Rectangle 20">
              <a:extLst>
                <a:ext uri="{FF2B5EF4-FFF2-40B4-BE49-F238E27FC236}">
                  <a16:creationId xmlns:a16="http://schemas.microsoft.com/office/drawing/2014/main" id="{2BC50438-44E5-A51D-1ED1-4EA48D249D93}"/>
                </a:ext>
              </a:extLst>
            </p:cNvPr>
            <p:cNvSpPr/>
            <p:nvPr/>
          </p:nvSpPr>
          <p:spPr>
            <a:xfrm>
              <a:off x="3160100" y="3222115"/>
              <a:ext cx="1350000" cy="277646"/>
            </a:xfrm>
            <a:prstGeom prst="roundRect">
              <a:avLst>
                <a:gd name="adj" fmla="val 21907"/>
              </a:avLst>
            </a:prstGeom>
            <a:solidFill>
              <a:srgbClr val="4E95D9"/>
            </a:solidFill>
            <a:ln w="25400" cap="flat" cmpd="sng" algn="ctr">
              <a:noFill/>
              <a:prstDash val="solid"/>
            </a:ln>
            <a:effectLst/>
          </p:spPr>
          <p:txBody>
            <a:bodyPr wrap="none"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r>
                <a:rPr kumimoji="0" lang="en-US" sz="1050" b="1" i="0" u="none" strike="noStrike" kern="0" cap="none" spc="-23"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Platelet aggregation</a:t>
              </a:r>
            </a:p>
          </p:txBody>
        </p:sp>
        <p:sp>
          <p:nvSpPr>
            <p:cNvPr id="2202" name="TextBox 2201">
              <a:extLst>
                <a:ext uri="{FF2B5EF4-FFF2-40B4-BE49-F238E27FC236}">
                  <a16:creationId xmlns:a16="http://schemas.microsoft.com/office/drawing/2014/main" id="{936DCFAC-7252-CED2-6ED0-9503FC5470DB}"/>
                </a:ext>
              </a:extLst>
            </p:cNvPr>
            <p:cNvSpPr txBox="1"/>
            <p:nvPr/>
          </p:nvSpPr>
          <p:spPr>
            <a:xfrm>
              <a:off x="7439691" y="3516920"/>
              <a:ext cx="1643930" cy="369332"/>
            </a:xfrm>
            <a:prstGeom prst="rect">
              <a:avLst/>
            </a:prstGeom>
            <a:noFill/>
          </p:spPr>
          <p:txBody>
            <a:bodyPr wrap="square"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a:ln>
                    <a:noFill/>
                  </a:ln>
                  <a:solidFill>
                    <a:srgbClr val="ED653B">
                      <a:lumMod val="75000"/>
                    </a:srgbClr>
                  </a:solidFill>
                  <a:effectLst/>
                  <a:uLnTx/>
                  <a:uFillTx/>
                  <a:latin typeface="Arial" panose="020B0604020202020204" pitchFamily="34" charset="0"/>
                  <a:cs typeface="Arial" panose="020B0604020202020204" pitchFamily="34" charset="0"/>
                </a:rPr>
                <a:t>Thrombosis</a:t>
              </a:r>
            </a:p>
          </p:txBody>
        </p:sp>
        <p:grpSp>
          <p:nvGrpSpPr>
            <p:cNvPr id="2203" name="Group 2202">
              <a:extLst>
                <a:ext uri="{FF2B5EF4-FFF2-40B4-BE49-F238E27FC236}">
                  <a16:creationId xmlns:a16="http://schemas.microsoft.com/office/drawing/2014/main" id="{8F4F57AA-0DA8-9344-6CAE-D0A9B052854E}"/>
                </a:ext>
              </a:extLst>
            </p:cNvPr>
            <p:cNvGrpSpPr/>
            <p:nvPr/>
          </p:nvGrpSpPr>
          <p:grpSpPr>
            <a:xfrm>
              <a:off x="4743667" y="1407109"/>
              <a:ext cx="3890618" cy="2086234"/>
              <a:chOff x="6274090" y="1876145"/>
              <a:chExt cx="5187489" cy="2781644"/>
            </a:xfrm>
          </p:grpSpPr>
          <p:pic>
            <p:nvPicPr>
              <p:cNvPr id="1775" name="Picture 14">
                <a:extLst>
                  <a:ext uri="{FF2B5EF4-FFF2-40B4-BE49-F238E27FC236}">
                    <a16:creationId xmlns:a16="http://schemas.microsoft.com/office/drawing/2014/main" id="{B27039DA-B2E4-3E33-2BD0-DE1D9E79A16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rot="17339098">
                <a:off x="7587195" y="1784101"/>
                <a:ext cx="1035477" cy="1219565"/>
              </a:xfrm>
              <a:prstGeom prst="rect">
                <a:avLst/>
              </a:prstGeom>
            </p:spPr>
          </p:pic>
          <p:grpSp>
            <p:nvGrpSpPr>
              <p:cNvPr id="1776" name="Group 1775">
                <a:extLst>
                  <a:ext uri="{FF2B5EF4-FFF2-40B4-BE49-F238E27FC236}">
                    <a16:creationId xmlns:a16="http://schemas.microsoft.com/office/drawing/2014/main" id="{47E38491-6EE0-EB9D-4B4E-922C4BD389BB}"/>
                  </a:ext>
                </a:extLst>
              </p:cNvPr>
              <p:cNvGrpSpPr/>
              <p:nvPr/>
            </p:nvGrpSpPr>
            <p:grpSpPr>
              <a:xfrm>
                <a:off x="8957996" y="1985042"/>
                <a:ext cx="2503583" cy="1122592"/>
                <a:chOff x="8627796" y="1985042"/>
                <a:chExt cx="2503583" cy="1122592"/>
              </a:xfrm>
            </p:grpSpPr>
            <p:grpSp>
              <p:nvGrpSpPr>
                <p:cNvPr id="1790" name="Group 1789">
                  <a:extLst>
                    <a:ext uri="{FF2B5EF4-FFF2-40B4-BE49-F238E27FC236}">
                      <a16:creationId xmlns:a16="http://schemas.microsoft.com/office/drawing/2014/main" id="{41FA1F8C-A842-222D-E014-D423AF9C9FF5}"/>
                    </a:ext>
                  </a:extLst>
                </p:cNvPr>
                <p:cNvGrpSpPr/>
                <p:nvPr/>
              </p:nvGrpSpPr>
              <p:grpSpPr>
                <a:xfrm>
                  <a:off x="8627796" y="1985042"/>
                  <a:ext cx="2503583" cy="1122592"/>
                  <a:chOff x="8627796" y="1985042"/>
                  <a:chExt cx="2503583" cy="1122592"/>
                </a:xfrm>
              </p:grpSpPr>
              <p:grpSp>
                <p:nvGrpSpPr>
                  <p:cNvPr id="2240" name="Group 2239">
                    <a:extLst>
                      <a:ext uri="{FF2B5EF4-FFF2-40B4-BE49-F238E27FC236}">
                        <a16:creationId xmlns:a16="http://schemas.microsoft.com/office/drawing/2014/main" id="{D306F68C-BA9D-608B-855E-6AEB66FDDC0C}"/>
                      </a:ext>
                    </a:extLst>
                  </p:cNvPr>
                  <p:cNvGrpSpPr/>
                  <p:nvPr/>
                </p:nvGrpSpPr>
                <p:grpSpPr>
                  <a:xfrm>
                    <a:off x="8627796" y="1985042"/>
                    <a:ext cx="2503583" cy="1122592"/>
                    <a:chOff x="1888905" y="1384356"/>
                    <a:chExt cx="2744336" cy="1230546"/>
                  </a:xfrm>
                </p:grpSpPr>
                <p:grpSp>
                  <p:nvGrpSpPr>
                    <p:cNvPr id="2248" name="Group 2247">
                      <a:extLst>
                        <a:ext uri="{FF2B5EF4-FFF2-40B4-BE49-F238E27FC236}">
                          <a16:creationId xmlns:a16="http://schemas.microsoft.com/office/drawing/2014/main" id="{C82CFFA6-7535-6232-713A-614A47CC8D77}"/>
                        </a:ext>
                      </a:extLst>
                    </p:cNvPr>
                    <p:cNvGrpSpPr/>
                    <p:nvPr/>
                  </p:nvGrpSpPr>
                  <p:grpSpPr>
                    <a:xfrm>
                      <a:off x="1888905" y="1384356"/>
                      <a:ext cx="2744336" cy="1230546"/>
                      <a:chOff x="8106072" y="1290750"/>
                      <a:chExt cx="2744336" cy="1230546"/>
                    </a:xfrm>
                  </p:grpSpPr>
                  <p:grpSp>
                    <p:nvGrpSpPr>
                      <p:cNvPr id="2250" name="Group 2249">
                        <a:extLst>
                          <a:ext uri="{FF2B5EF4-FFF2-40B4-BE49-F238E27FC236}">
                            <a16:creationId xmlns:a16="http://schemas.microsoft.com/office/drawing/2014/main" id="{543081CE-DB67-955C-25C1-465FE7709DA6}"/>
                          </a:ext>
                        </a:extLst>
                      </p:cNvPr>
                      <p:cNvGrpSpPr/>
                      <p:nvPr/>
                    </p:nvGrpSpPr>
                    <p:grpSpPr>
                      <a:xfrm>
                        <a:off x="8720849" y="1331502"/>
                        <a:ext cx="756000" cy="684000"/>
                        <a:chOff x="516213" y="5309913"/>
                        <a:chExt cx="1084047" cy="908963"/>
                      </a:xfrm>
                    </p:grpSpPr>
                    <p:sp>
                      <p:nvSpPr>
                        <p:cNvPr id="2278" name="Oval 2277">
                          <a:extLst>
                            <a:ext uri="{FF2B5EF4-FFF2-40B4-BE49-F238E27FC236}">
                              <a16:creationId xmlns:a16="http://schemas.microsoft.com/office/drawing/2014/main" id="{04BCC31F-DBA7-1678-38FA-40838696F190}"/>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79" name="Moon 2278">
                          <a:extLst>
                            <a:ext uri="{FF2B5EF4-FFF2-40B4-BE49-F238E27FC236}">
                              <a16:creationId xmlns:a16="http://schemas.microsoft.com/office/drawing/2014/main" id="{0AF82A5A-5CCA-9E95-67F3-FEDAAF35F69D}"/>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1" name="Group 2250">
                        <a:extLst>
                          <a:ext uri="{FF2B5EF4-FFF2-40B4-BE49-F238E27FC236}">
                            <a16:creationId xmlns:a16="http://schemas.microsoft.com/office/drawing/2014/main" id="{8F71FDC4-88CE-90B0-28E8-926D4F32456F}"/>
                          </a:ext>
                        </a:extLst>
                      </p:cNvPr>
                      <p:cNvGrpSpPr/>
                      <p:nvPr/>
                    </p:nvGrpSpPr>
                    <p:grpSpPr>
                      <a:xfrm>
                        <a:off x="8490882" y="1837296"/>
                        <a:ext cx="756000" cy="684000"/>
                        <a:chOff x="516213" y="5309913"/>
                        <a:chExt cx="1084047" cy="908963"/>
                      </a:xfrm>
                    </p:grpSpPr>
                    <p:sp>
                      <p:nvSpPr>
                        <p:cNvPr id="2276" name="Oval 2275">
                          <a:extLst>
                            <a:ext uri="{FF2B5EF4-FFF2-40B4-BE49-F238E27FC236}">
                              <a16:creationId xmlns:a16="http://schemas.microsoft.com/office/drawing/2014/main" id="{F93EE690-2449-8542-5DFE-7F65FD01AC29}"/>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77" name="Moon 2276">
                          <a:extLst>
                            <a:ext uri="{FF2B5EF4-FFF2-40B4-BE49-F238E27FC236}">
                              <a16:creationId xmlns:a16="http://schemas.microsoft.com/office/drawing/2014/main" id="{25C1CD2D-9F99-5FA1-25A4-BBE0756F7BD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2" name="Group 2251">
                        <a:extLst>
                          <a:ext uri="{FF2B5EF4-FFF2-40B4-BE49-F238E27FC236}">
                            <a16:creationId xmlns:a16="http://schemas.microsoft.com/office/drawing/2014/main" id="{F096326C-B5DD-EF90-D796-AD1850B06743}"/>
                          </a:ext>
                        </a:extLst>
                      </p:cNvPr>
                      <p:cNvGrpSpPr/>
                      <p:nvPr/>
                    </p:nvGrpSpPr>
                    <p:grpSpPr>
                      <a:xfrm>
                        <a:off x="8864262" y="1444632"/>
                        <a:ext cx="756000" cy="684000"/>
                        <a:chOff x="516213" y="5309913"/>
                        <a:chExt cx="1084047" cy="908963"/>
                      </a:xfrm>
                    </p:grpSpPr>
                    <p:sp>
                      <p:nvSpPr>
                        <p:cNvPr id="2274" name="Oval 2273">
                          <a:extLst>
                            <a:ext uri="{FF2B5EF4-FFF2-40B4-BE49-F238E27FC236}">
                              <a16:creationId xmlns:a16="http://schemas.microsoft.com/office/drawing/2014/main" id="{5FEA4C25-CD04-8F71-B63C-225379DC0C72}"/>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75" name="Moon 2274">
                          <a:extLst>
                            <a:ext uri="{FF2B5EF4-FFF2-40B4-BE49-F238E27FC236}">
                              <a16:creationId xmlns:a16="http://schemas.microsoft.com/office/drawing/2014/main" id="{093E61F6-A927-8F98-C664-5D12FB15896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3" name="Group 2252">
                        <a:extLst>
                          <a:ext uri="{FF2B5EF4-FFF2-40B4-BE49-F238E27FC236}">
                            <a16:creationId xmlns:a16="http://schemas.microsoft.com/office/drawing/2014/main" id="{31B5896E-62A1-3B0D-0D8F-9444CB09F7EB}"/>
                          </a:ext>
                        </a:extLst>
                      </p:cNvPr>
                      <p:cNvGrpSpPr/>
                      <p:nvPr/>
                    </p:nvGrpSpPr>
                    <p:grpSpPr>
                      <a:xfrm>
                        <a:off x="9101039" y="1786632"/>
                        <a:ext cx="756000" cy="684000"/>
                        <a:chOff x="516213" y="5309913"/>
                        <a:chExt cx="1084047" cy="908963"/>
                      </a:xfrm>
                    </p:grpSpPr>
                    <p:sp>
                      <p:nvSpPr>
                        <p:cNvPr id="2272" name="Oval 2271">
                          <a:extLst>
                            <a:ext uri="{FF2B5EF4-FFF2-40B4-BE49-F238E27FC236}">
                              <a16:creationId xmlns:a16="http://schemas.microsoft.com/office/drawing/2014/main" id="{DD32C1FB-9AC8-79F5-5B14-556093072F5D}"/>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73" name="Moon 2272">
                          <a:extLst>
                            <a:ext uri="{FF2B5EF4-FFF2-40B4-BE49-F238E27FC236}">
                              <a16:creationId xmlns:a16="http://schemas.microsoft.com/office/drawing/2014/main" id="{F2CCD437-FA63-31E9-7DF9-A2B2E0D55E1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4" name="Group 2253">
                        <a:extLst>
                          <a:ext uri="{FF2B5EF4-FFF2-40B4-BE49-F238E27FC236}">
                            <a16:creationId xmlns:a16="http://schemas.microsoft.com/office/drawing/2014/main" id="{A5B20983-2872-5EDB-F3B6-27C1BE301199}"/>
                          </a:ext>
                        </a:extLst>
                      </p:cNvPr>
                      <p:cNvGrpSpPr/>
                      <p:nvPr/>
                    </p:nvGrpSpPr>
                    <p:grpSpPr>
                      <a:xfrm>
                        <a:off x="9479039" y="1444632"/>
                        <a:ext cx="756000" cy="684000"/>
                        <a:chOff x="516213" y="5309913"/>
                        <a:chExt cx="1084047" cy="908963"/>
                      </a:xfrm>
                    </p:grpSpPr>
                    <p:sp>
                      <p:nvSpPr>
                        <p:cNvPr id="2270" name="Oval 2269">
                          <a:extLst>
                            <a:ext uri="{FF2B5EF4-FFF2-40B4-BE49-F238E27FC236}">
                              <a16:creationId xmlns:a16="http://schemas.microsoft.com/office/drawing/2014/main" id="{CDE45E92-EAEA-5525-EBFE-9D4196532F2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71" name="Moon 2270">
                          <a:extLst>
                            <a:ext uri="{FF2B5EF4-FFF2-40B4-BE49-F238E27FC236}">
                              <a16:creationId xmlns:a16="http://schemas.microsoft.com/office/drawing/2014/main" id="{4D7CB564-4481-26A3-CF02-F45580AA827B}"/>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5" name="Group 2254">
                        <a:extLst>
                          <a:ext uri="{FF2B5EF4-FFF2-40B4-BE49-F238E27FC236}">
                            <a16:creationId xmlns:a16="http://schemas.microsoft.com/office/drawing/2014/main" id="{4B81D1BB-2CDF-0343-5EBF-4163BE69139B}"/>
                          </a:ext>
                        </a:extLst>
                      </p:cNvPr>
                      <p:cNvGrpSpPr/>
                      <p:nvPr/>
                    </p:nvGrpSpPr>
                    <p:grpSpPr>
                      <a:xfrm>
                        <a:off x="8720849" y="1837296"/>
                        <a:ext cx="756000" cy="684000"/>
                        <a:chOff x="516213" y="5309913"/>
                        <a:chExt cx="1084047" cy="908963"/>
                      </a:xfrm>
                    </p:grpSpPr>
                    <p:sp>
                      <p:nvSpPr>
                        <p:cNvPr id="2268" name="Oval 2267">
                          <a:extLst>
                            <a:ext uri="{FF2B5EF4-FFF2-40B4-BE49-F238E27FC236}">
                              <a16:creationId xmlns:a16="http://schemas.microsoft.com/office/drawing/2014/main" id="{1C6EEEF1-DD86-7800-CD1A-20E0439C167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69" name="Moon 2268">
                          <a:extLst>
                            <a:ext uri="{FF2B5EF4-FFF2-40B4-BE49-F238E27FC236}">
                              <a16:creationId xmlns:a16="http://schemas.microsoft.com/office/drawing/2014/main" id="{951D9B74-C73A-3FB0-F6A2-9D9140E81B1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6" name="Group 2255">
                        <a:extLst>
                          <a:ext uri="{FF2B5EF4-FFF2-40B4-BE49-F238E27FC236}">
                            <a16:creationId xmlns:a16="http://schemas.microsoft.com/office/drawing/2014/main" id="{20FA7EAC-9D95-5EB2-A4A6-A2A07D8BC371}"/>
                          </a:ext>
                        </a:extLst>
                      </p:cNvPr>
                      <p:cNvGrpSpPr/>
                      <p:nvPr/>
                    </p:nvGrpSpPr>
                    <p:grpSpPr>
                      <a:xfrm>
                        <a:off x="9857631" y="1290750"/>
                        <a:ext cx="756000" cy="684000"/>
                        <a:chOff x="516213" y="5309913"/>
                        <a:chExt cx="1084047" cy="908963"/>
                      </a:xfrm>
                    </p:grpSpPr>
                    <p:sp>
                      <p:nvSpPr>
                        <p:cNvPr id="2266" name="Oval 2265">
                          <a:extLst>
                            <a:ext uri="{FF2B5EF4-FFF2-40B4-BE49-F238E27FC236}">
                              <a16:creationId xmlns:a16="http://schemas.microsoft.com/office/drawing/2014/main" id="{874F4C0A-B2F6-BFA8-7B15-1A1118784954}"/>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67" name="Moon 2266">
                          <a:extLst>
                            <a:ext uri="{FF2B5EF4-FFF2-40B4-BE49-F238E27FC236}">
                              <a16:creationId xmlns:a16="http://schemas.microsoft.com/office/drawing/2014/main" id="{826FFA4C-F377-FBC5-9F79-3A0DE6AB2FEF}"/>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7" name="Group 2256">
                        <a:extLst>
                          <a:ext uri="{FF2B5EF4-FFF2-40B4-BE49-F238E27FC236}">
                            <a16:creationId xmlns:a16="http://schemas.microsoft.com/office/drawing/2014/main" id="{1BEC621B-6DA9-B684-FD3C-BC9815DDB157}"/>
                          </a:ext>
                        </a:extLst>
                      </p:cNvPr>
                      <p:cNvGrpSpPr/>
                      <p:nvPr/>
                    </p:nvGrpSpPr>
                    <p:grpSpPr>
                      <a:xfrm>
                        <a:off x="10094408" y="1632750"/>
                        <a:ext cx="756000" cy="684000"/>
                        <a:chOff x="516213" y="5309913"/>
                        <a:chExt cx="1084047" cy="908963"/>
                      </a:xfrm>
                    </p:grpSpPr>
                    <p:sp>
                      <p:nvSpPr>
                        <p:cNvPr id="2264" name="Oval 2263">
                          <a:extLst>
                            <a:ext uri="{FF2B5EF4-FFF2-40B4-BE49-F238E27FC236}">
                              <a16:creationId xmlns:a16="http://schemas.microsoft.com/office/drawing/2014/main" id="{A5729DDC-E03D-B74E-E043-80CC20970CE1}"/>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65" name="Moon 2264">
                          <a:extLst>
                            <a:ext uri="{FF2B5EF4-FFF2-40B4-BE49-F238E27FC236}">
                              <a16:creationId xmlns:a16="http://schemas.microsoft.com/office/drawing/2014/main" id="{4F7B4D55-1603-C67C-1EA7-0C8402AC8154}"/>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8" name="Group 2257">
                        <a:extLst>
                          <a:ext uri="{FF2B5EF4-FFF2-40B4-BE49-F238E27FC236}">
                            <a16:creationId xmlns:a16="http://schemas.microsoft.com/office/drawing/2014/main" id="{FDAB81BC-D6F2-A6A3-0A6D-42CA01547E19}"/>
                          </a:ext>
                        </a:extLst>
                      </p:cNvPr>
                      <p:cNvGrpSpPr/>
                      <p:nvPr/>
                    </p:nvGrpSpPr>
                    <p:grpSpPr>
                      <a:xfrm>
                        <a:off x="8106072" y="1331502"/>
                        <a:ext cx="756000" cy="684000"/>
                        <a:chOff x="516213" y="5309913"/>
                        <a:chExt cx="1084047" cy="908963"/>
                      </a:xfrm>
                    </p:grpSpPr>
                    <p:sp>
                      <p:nvSpPr>
                        <p:cNvPr id="2262" name="Oval 2261">
                          <a:extLst>
                            <a:ext uri="{FF2B5EF4-FFF2-40B4-BE49-F238E27FC236}">
                              <a16:creationId xmlns:a16="http://schemas.microsoft.com/office/drawing/2014/main" id="{15C60B1C-5B94-77A5-CFCF-3E7CF422990A}"/>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63" name="Moon 2262">
                          <a:extLst>
                            <a:ext uri="{FF2B5EF4-FFF2-40B4-BE49-F238E27FC236}">
                              <a16:creationId xmlns:a16="http://schemas.microsoft.com/office/drawing/2014/main" id="{949B60C8-4A32-5498-26EC-7E4CC653DC2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2259" name="Group 2258">
                        <a:extLst>
                          <a:ext uri="{FF2B5EF4-FFF2-40B4-BE49-F238E27FC236}">
                            <a16:creationId xmlns:a16="http://schemas.microsoft.com/office/drawing/2014/main" id="{14C5FB2F-6676-0239-3DC2-98D920B05AC6}"/>
                          </a:ext>
                        </a:extLst>
                      </p:cNvPr>
                      <p:cNvGrpSpPr/>
                      <p:nvPr/>
                    </p:nvGrpSpPr>
                    <p:grpSpPr>
                      <a:xfrm>
                        <a:off x="8342849" y="1673502"/>
                        <a:ext cx="756000" cy="684000"/>
                        <a:chOff x="516213" y="5309913"/>
                        <a:chExt cx="1084047" cy="908963"/>
                      </a:xfrm>
                    </p:grpSpPr>
                    <p:sp>
                      <p:nvSpPr>
                        <p:cNvPr id="2260" name="Oval 2259">
                          <a:extLst>
                            <a:ext uri="{FF2B5EF4-FFF2-40B4-BE49-F238E27FC236}">
                              <a16:creationId xmlns:a16="http://schemas.microsoft.com/office/drawing/2014/main" id="{480639A5-DB6D-34E4-775C-A3823607DB17}"/>
                            </a:ext>
                          </a:extLst>
                        </p:cNvPr>
                        <p:cNvSpPr/>
                        <p:nvPr/>
                      </p:nvSpPr>
                      <p:spPr>
                        <a:xfrm>
                          <a:off x="516213" y="5309913"/>
                          <a:ext cx="1084047" cy="908963"/>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61" name="Moon 2260">
                          <a:extLst>
                            <a:ext uri="{FF2B5EF4-FFF2-40B4-BE49-F238E27FC236}">
                              <a16:creationId xmlns:a16="http://schemas.microsoft.com/office/drawing/2014/main" id="{D8F7BBDF-17D3-6889-0B80-7A1EFB6CED68}"/>
                            </a:ext>
                          </a:extLst>
                        </p:cNvPr>
                        <p:cNvSpPr/>
                        <p:nvPr/>
                      </p:nvSpPr>
                      <p:spPr>
                        <a:xfrm rot="15085970">
                          <a:off x="1110155" y="5741487"/>
                          <a:ext cx="150704" cy="457806"/>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sp>
                  <p:nvSpPr>
                    <p:cNvPr id="2249" name="Freeform: Shape 57">
                      <a:extLst>
                        <a:ext uri="{FF2B5EF4-FFF2-40B4-BE49-F238E27FC236}">
                          <a16:creationId xmlns:a16="http://schemas.microsoft.com/office/drawing/2014/main" id="{D65B22BA-A5D2-BE05-D357-D5F16E7CAA7F}"/>
                        </a:ext>
                      </a:extLst>
                    </p:cNvPr>
                    <p:cNvSpPr/>
                    <p:nvPr/>
                  </p:nvSpPr>
                  <p:spPr>
                    <a:xfrm>
                      <a:off x="2505038" y="1823976"/>
                      <a:ext cx="608063" cy="566029"/>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2241" name="Freeform: Shape 49">
                    <a:extLst>
                      <a:ext uri="{FF2B5EF4-FFF2-40B4-BE49-F238E27FC236}">
                        <a16:creationId xmlns:a16="http://schemas.microsoft.com/office/drawing/2014/main" id="{0BF1FE23-4649-5B14-6CE6-8F112CCECDB7}"/>
                      </a:ext>
                    </a:extLst>
                  </p:cNvPr>
                  <p:cNvSpPr/>
                  <p:nvPr/>
                </p:nvSpPr>
                <p:spPr>
                  <a:xfrm>
                    <a:off x="9973273" y="2143976"/>
                    <a:ext cx="465819" cy="433617"/>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2" name="Oval 2241">
                    <a:extLst>
                      <a:ext uri="{FF2B5EF4-FFF2-40B4-BE49-F238E27FC236}">
                        <a16:creationId xmlns:a16="http://schemas.microsoft.com/office/drawing/2014/main" id="{2B7E69F2-7E02-2450-775D-23CBC45AE1A4}"/>
                      </a:ext>
                    </a:extLst>
                  </p:cNvPr>
                  <p:cNvSpPr/>
                  <p:nvPr/>
                </p:nvSpPr>
                <p:spPr>
                  <a:xfrm>
                    <a:off x="9885066" y="2343258"/>
                    <a:ext cx="689678" cy="623994"/>
                  </a:xfrm>
                  <a:prstGeom prst="ellipse">
                    <a:avLst/>
                  </a:prstGeom>
                  <a:solidFill>
                    <a:srgbClr val="AF272C"/>
                  </a:solidFill>
                  <a:ln w="2540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31115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3" name="Moon 2242">
                    <a:extLst>
                      <a:ext uri="{FF2B5EF4-FFF2-40B4-BE49-F238E27FC236}">
                        <a16:creationId xmlns:a16="http://schemas.microsoft.com/office/drawing/2014/main" id="{278E3C8D-8DB7-72FE-E066-EDBC7BBEBAA8}"/>
                      </a:ext>
                    </a:extLst>
                  </p:cNvPr>
                  <p:cNvSpPr/>
                  <p:nvPr/>
                </p:nvSpPr>
                <p:spPr>
                  <a:xfrm rot="15085970">
                    <a:off x="10259147" y="2651039"/>
                    <a:ext cx="103457" cy="291259"/>
                  </a:xfrm>
                  <a:prstGeom prst="moon">
                    <a:avLst/>
                  </a:prstGeom>
                  <a:solidFill>
                    <a:srgbClr val="D67679">
                      <a:alpha val="80000"/>
                    </a:srgbClr>
                  </a:solidFill>
                  <a:ln w="2540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4" name="Freeform: Shape 52">
                    <a:extLst>
                      <a:ext uri="{FF2B5EF4-FFF2-40B4-BE49-F238E27FC236}">
                        <a16:creationId xmlns:a16="http://schemas.microsoft.com/office/drawing/2014/main" id="{CF1CD273-6104-E49C-4612-F57C8EC58004}"/>
                      </a:ext>
                    </a:extLst>
                  </p:cNvPr>
                  <p:cNvSpPr/>
                  <p:nvPr/>
                </p:nvSpPr>
                <p:spPr>
                  <a:xfrm>
                    <a:off x="9813118" y="2075546"/>
                    <a:ext cx="715307" cy="489301"/>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5" name="Freeform: Shape 53">
                    <a:extLst>
                      <a:ext uri="{FF2B5EF4-FFF2-40B4-BE49-F238E27FC236}">
                        <a16:creationId xmlns:a16="http://schemas.microsoft.com/office/drawing/2014/main" id="{A52E056A-8D93-6C9E-B46A-BE4F1F9613E7}"/>
                      </a:ext>
                    </a:extLst>
                  </p:cNvPr>
                  <p:cNvSpPr/>
                  <p:nvPr/>
                </p:nvSpPr>
                <p:spPr>
                  <a:xfrm>
                    <a:off x="8739111" y="2294946"/>
                    <a:ext cx="1732663" cy="516371"/>
                  </a:xfrm>
                  <a:custGeom>
                    <a:avLst/>
                    <a:gdLst>
                      <a:gd name="connsiteX0" fmla="*/ 0 w 1083733"/>
                      <a:gd name="connsiteY0" fmla="*/ 117001 h 358301"/>
                      <a:gd name="connsiteX1" fmla="*/ 342900 w 1083733"/>
                      <a:gd name="connsiteY1" fmla="*/ 2701 h 358301"/>
                      <a:gd name="connsiteX2" fmla="*/ 592667 w 1083733"/>
                      <a:gd name="connsiteY2" fmla="*/ 218601 h 358301"/>
                      <a:gd name="connsiteX3" fmla="*/ 1083733 w 1083733"/>
                      <a:gd name="connsiteY3" fmla="*/ 358301 h 358301"/>
                    </a:gdLst>
                    <a:ahLst/>
                    <a:cxnLst>
                      <a:cxn ang="0">
                        <a:pos x="connsiteX0" y="connsiteY0"/>
                      </a:cxn>
                      <a:cxn ang="0">
                        <a:pos x="connsiteX1" y="connsiteY1"/>
                      </a:cxn>
                      <a:cxn ang="0">
                        <a:pos x="connsiteX2" y="connsiteY2"/>
                      </a:cxn>
                      <a:cxn ang="0">
                        <a:pos x="connsiteX3" y="connsiteY3"/>
                      </a:cxn>
                    </a:cxnLst>
                    <a:rect l="l" t="t" r="r" b="b"/>
                    <a:pathLst>
                      <a:path w="1083733" h="358301">
                        <a:moveTo>
                          <a:pt x="0" y="117001"/>
                        </a:moveTo>
                        <a:cubicBezTo>
                          <a:pt x="122061" y="51384"/>
                          <a:pt x="244122" y="-14232"/>
                          <a:pt x="342900" y="2701"/>
                        </a:cubicBezTo>
                        <a:cubicBezTo>
                          <a:pt x="441678" y="19634"/>
                          <a:pt x="469195" y="159334"/>
                          <a:pt x="592667" y="218601"/>
                        </a:cubicBezTo>
                        <a:cubicBezTo>
                          <a:pt x="716139" y="277868"/>
                          <a:pt x="899936" y="318084"/>
                          <a:pt x="1083733" y="358301"/>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6" name="Freeform: Shape 54">
                    <a:extLst>
                      <a:ext uri="{FF2B5EF4-FFF2-40B4-BE49-F238E27FC236}">
                        <a16:creationId xmlns:a16="http://schemas.microsoft.com/office/drawing/2014/main" id="{67C3D874-8E86-022C-38DF-DEBDC11D006A}"/>
                      </a:ext>
                    </a:extLst>
                  </p:cNvPr>
                  <p:cNvSpPr/>
                  <p:nvPr/>
                </p:nvSpPr>
                <p:spPr>
                  <a:xfrm rot="19725736">
                    <a:off x="9184698" y="2348099"/>
                    <a:ext cx="805162" cy="543792"/>
                  </a:xfrm>
                  <a:custGeom>
                    <a:avLst/>
                    <a:gdLst>
                      <a:gd name="connsiteX0" fmla="*/ 1401233 w 1480237"/>
                      <a:gd name="connsiteY0" fmla="*/ 0 h 1663700"/>
                      <a:gd name="connsiteX1" fmla="*/ 1460500 w 1480237"/>
                      <a:gd name="connsiteY1" fmla="*/ 330200 h 1663700"/>
                      <a:gd name="connsiteX2" fmla="*/ 1100667 w 1480237"/>
                      <a:gd name="connsiteY2" fmla="*/ 554567 h 1663700"/>
                      <a:gd name="connsiteX3" fmla="*/ 1189567 w 1480237"/>
                      <a:gd name="connsiteY3" fmla="*/ 1003300 h 1663700"/>
                      <a:gd name="connsiteX4" fmla="*/ 757767 w 1480237"/>
                      <a:gd name="connsiteY4" fmla="*/ 1367367 h 1663700"/>
                      <a:gd name="connsiteX5" fmla="*/ 402167 w 1480237"/>
                      <a:gd name="connsiteY5" fmla="*/ 1363134 h 1663700"/>
                      <a:gd name="connsiteX6" fmla="*/ 0 w 1480237"/>
                      <a:gd name="connsiteY6" fmla="*/ 1663700 h 166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237" h="1663700">
                        <a:moveTo>
                          <a:pt x="1401233" y="0"/>
                        </a:moveTo>
                        <a:cubicBezTo>
                          <a:pt x="1455913" y="118886"/>
                          <a:pt x="1510594" y="237772"/>
                          <a:pt x="1460500" y="330200"/>
                        </a:cubicBezTo>
                        <a:cubicBezTo>
                          <a:pt x="1410406" y="422628"/>
                          <a:pt x="1145822" y="442384"/>
                          <a:pt x="1100667" y="554567"/>
                        </a:cubicBezTo>
                        <a:cubicBezTo>
                          <a:pt x="1055512" y="666750"/>
                          <a:pt x="1246717" y="867833"/>
                          <a:pt x="1189567" y="1003300"/>
                        </a:cubicBezTo>
                        <a:cubicBezTo>
                          <a:pt x="1132417" y="1138767"/>
                          <a:pt x="889000" y="1307395"/>
                          <a:pt x="757767" y="1367367"/>
                        </a:cubicBezTo>
                        <a:cubicBezTo>
                          <a:pt x="626534" y="1427339"/>
                          <a:pt x="528461" y="1313745"/>
                          <a:pt x="402167" y="1363134"/>
                        </a:cubicBezTo>
                        <a:cubicBezTo>
                          <a:pt x="275872" y="1412523"/>
                          <a:pt x="137936" y="1538111"/>
                          <a:pt x="0" y="1663700"/>
                        </a:cubicBez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2247" name="Freeform: Shape 55">
                    <a:extLst>
                      <a:ext uri="{FF2B5EF4-FFF2-40B4-BE49-F238E27FC236}">
                        <a16:creationId xmlns:a16="http://schemas.microsoft.com/office/drawing/2014/main" id="{F30F0E66-ECAC-1757-A13A-2B552DAACC04}"/>
                      </a:ext>
                    </a:extLst>
                  </p:cNvPr>
                  <p:cNvSpPr/>
                  <p:nvPr/>
                </p:nvSpPr>
                <p:spPr>
                  <a:xfrm>
                    <a:off x="10089467" y="2222257"/>
                    <a:ext cx="804315" cy="559570"/>
                  </a:xfrm>
                  <a:custGeom>
                    <a:avLst/>
                    <a:gdLst>
                      <a:gd name="connsiteX0" fmla="*/ 0 w 1011766"/>
                      <a:gd name="connsiteY0" fmla="*/ 46 h 1206546"/>
                      <a:gd name="connsiteX1" fmla="*/ 508000 w 1011766"/>
                      <a:gd name="connsiteY1" fmla="*/ 80479 h 1206546"/>
                      <a:gd name="connsiteX2" fmla="*/ 579966 w 1011766"/>
                      <a:gd name="connsiteY2" fmla="*/ 486879 h 1206546"/>
                      <a:gd name="connsiteX3" fmla="*/ 825500 w 1011766"/>
                      <a:gd name="connsiteY3" fmla="*/ 635046 h 1206546"/>
                      <a:gd name="connsiteX4" fmla="*/ 1011766 w 1011766"/>
                      <a:gd name="connsiteY4" fmla="*/ 1206546 h 1206546"/>
                      <a:gd name="connsiteX5" fmla="*/ 1011766 w 1011766"/>
                      <a:gd name="connsiteY5" fmla="*/ 1206546 h 120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11766" h="1206546">
                        <a:moveTo>
                          <a:pt x="0" y="46"/>
                        </a:moveTo>
                        <a:cubicBezTo>
                          <a:pt x="205669" y="-307"/>
                          <a:pt x="411339" y="-660"/>
                          <a:pt x="508000" y="80479"/>
                        </a:cubicBezTo>
                        <a:cubicBezTo>
                          <a:pt x="604661" y="161618"/>
                          <a:pt x="527049" y="394451"/>
                          <a:pt x="579966" y="486879"/>
                        </a:cubicBezTo>
                        <a:cubicBezTo>
                          <a:pt x="632883" y="579307"/>
                          <a:pt x="753533" y="515102"/>
                          <a:pt x="825500" y="635046"/>
                        </a:cubicBezTo>
                        <a:cubicBezTo>
                          <a:pt x="897467" y="754990"/>
                          <a:pt x="1011766" y="1206546"/>
                          <a:pt x="1011766" y="1206546"/>
                        </a:cubicBezTo>
                        <a:lnTo>
                          <a:pt x="1011766" y="1206546"/>
                        </a:lnTo>
                      </a:path>
                    </a:pathLst>
                  </a:custGeom>
                  <a:noFill/>
                  <a:ln w="34925"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sp>
              <p:nvSpPr>
                <p:cNvPr id="1791" name="Freeform: Shape 47">
                  <a:extLst>
                    <a:ext uri="{FF2B5EF4-FFF2-40B4-BE49-F238E27FC236}">
                      <a16:creationId xmlns:a16="http://schemas.microsoft.com/office/drawing/2014/main" id="{51E626F2-0844-F43B-1A04-9DB0A0AF8CA3}"/>
                    </a:ext>
                  </a:extLst>
                </p:cNvPr>
                <p:cNvSpPr/>
                <p:nvPr/>
              </p:nvSpPr>
              <p:spPr>
                <a:xfrm>
                  <a:off x="10363519" y="2479333"/>
                  <a:ext cx="328665" cy="305944"/>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2540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7" name="Group 1776">
                <a:extLst>
                  <a:ext uri="{FF2B5EF4-FFF2-40B4-BE49-F238E27FC236}">
                    <a16:creationId xmlns:a16="http://schemas.microsoft.com/office/drawing/2014/main" id="{A003FD98-A54F-E24C-6623-E8CB89C7F30F}"/>
                  </a:ext>
                </a:extLst>
              </p:cNvPr>
              <p:cNvGrpSpPr/>
              <p:nvPr/>
            </p:nvGrpSpPr>
            <p:grpSpPr>
              <a:xfrm>
                <a:off x="6274090" y="2548207"/>
                <a:ext cx="1482645" cy="1480361"/>
                <a:chOff x="5108084" y="2525517"/>
                <a:chExt cx="1442561" cy="1480553"/>
              </a:xfrm>
            </p:grpSpPr>
            <p:sp>
              <p:nvSpPr>
                <p:cNvPr id="1788" name="Arc 1787">
                  <a:extLst>
                    <a:ext uri="{FF2B5EF4-FFF2-40B4-BE49-F238E27FC236}">
                      <a16:creationId xmlns:a16="http://schemas.microsoft.com/office/drawing/2014/main" id="{09E60BC7-2C3A-C726-BFA0-5D89A3141A64}"/>
                    </a:ext>
                  </a:extLst>
                </p:cNvPr>
                <p:cNvSpPr/>
                <p:nvPr/>
              </p:nvSpPr>
              <p:spPr>
                <a:xfrm rot="15335833" flipV="1">
                  <a:off x="5119328" y="2574753"/>
                  <a:ext cx="1420073" cy="1442561"/>
                </a:xfrm>
                <a:prstGeom prst="arc">
                  <a:avLst>
                    <a:gd name="adj1" fmla="val 188089"/>
                    <a:gd name="adj2" fmla="val 9882688"/>
                  </a:avLst>
                </a:prstGeom>
                <a:noFill/>
                <a:ln w="76200" cap="flat" cmpd="sng" algn="ctr">
                  <a:solidFill>
                    <a:srgbClr val="443247">
                      <a:lumMod val="20000"/>
                      <a:lumOff val="80000"/>
                    </a:srgbClr>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789" name="Isosceles Triangle 1822">
                  <a:extLst>
                    <a:ext uri="{FF2B5EF4-FFF2-40B4-BE49-F238E27FC236}">
                      <a16:creationId xmlns:a16="http://schemas.microsoft.com/office/drawing/2014/main" id="{D98C2411-7943-6D29-50D4-3357FFDB1731}"/>
                    </a:ext>
                  </a:extLst>
                </p:cNvPr>
                <p:cNvSpPr/>
                <p:nvPr/>
              </p:nvSpPr>
              <p:spPr>
                <a:xfrm rot="4397496" flipH="1">
                  <a:off x="5521279" y="2561363"/>
                  <a:ext cx="187121" cy="115429"/>
                </a:xfrm>
                <a:prstGeom prst="triangle">
                  <a:avLst/>
                </a:prstGeom>
                <a:solidFill>
                  <a:srgbClr val="443247">
                    <a:lumMod val="20000"/>
                    <a:lumOff val="80000"/>
                  </a:srgbClr>
                </a:solidFill>
                <a:ln w="76200" cap="flat" cmpd="sng" algn="ctr">
                  <a:solidFill>
                    <a:srgbClr val="443247">
                      <a:lumMod val="20000"/>
                      <a:lumOff val="80000"/>
                    </a:srgbClr>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grpSp>
            <p:nvGrpSpPr>
              <p:cNvPr id="1778" name="Group 1777">
                <a:extLst>
                  <a:ext uri="{FF2B5EF4-FFF2-40B4-BE49-F238E27FC236}">
                    <a16:creationId xmlns:a16="http://schemas.microsoft.com/office/drawing/2014/main" id="{989610F0-FD3E-2417-0215-94C83673B8DC}"/>
                  </a:ext>
                </a:extLst>
              </p:cNvPr>
              <p:cNvGrpSpPr/>
              <p:nvPr/>
            </p:nvGrpSpPr>
            <p:grpSpPr>
              <a:xfrm>
                <a:off x="7117243" y="2474023"/>
                <a:ext cx="1470503" cy="1475471"/>
                <a:chOff x="4899275" y="3263716"/>
                <a:chExt cx="1633160" cy="1638677"/>
              </a:xfrm>
            </p:grpSpPr>
            <p:sp>
              <p:nvSpPr>
                <p:cNvPr id="1786" name="Arc 1785">
                  <a:extLst>
                    <a:ext uri="{FF2B5EF4-FFF2-40B4-BE49-F238E27FC236}">
                      <a16:creationId xmlns:a16="http://schemas.microsoft.com/office/drawing/2014/main" id="{BBEE7739-D272-3B7A-580A-C2584A70F83B}"/>
                    </a:ext>
                  </a:extLst>
                </p:cNvPr>
                <p:cNvSpPr/>
                <p:nvPr/>
              </p:nvSpPr>
              <p:spPr>
                <a:xfrm flipH="1" flipV="1">
                  <a:off x="4899275" y="3263716"/>
                  <a:ext cx="1601916" cy="1638677"/>
                </a:xfrm>
                <a:prstGeom prst="arc">
                  <a:avLst>
                    <a:gd name="adj1" fmla="val 12552905"/>
                    <a:gd name="adj2" fmla="val 3865749"/>
                  </a:avLst>
                </a:prstGeom>
                <a:noFill/>
                <a:ln w="76200" cap="flat" cmpd="sng" algn="ctr">
                  <a:solidFill>
                    <a:srgbClr val="ED653B"/>
                  </a:solidFill>
                  <a:prstDash val="solid"/>
                  <a:headEnd type="none" w="med" len="med"/>
                  <a:tailEnd type="none" w="med" len="me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a:ea typeface="+mn-ea"/>
                    <a:cs typeface="+mn-cs"/>
                  </a:endParaRPr>
                </a:p>
              </p:txBody>
            </p:sp>
            <p:sp>
              <p:nvSpPr>
                <p:cNvPr id="1787" name="Isosceles Triangle 2156">
                  <a:extLst>
                    <a:ext uri="{FF2B5EF4-FFF2-40B4-BE49-F238E27FC236}">
                      <a16:creationId xmlns:a16="http://schemas.microsoft.com/office/drawing/2014/main" id="{22CCB9D4-D966-B167-BE84-C43F7258D954}"/>
                    </a:ext>
                  </a:extLst>
                </p:cNvPr>
                <p:cNvSpPr/>
                <p:nvPr/>
              </p:nvSpPr>
              <p:spPr>
                <a:xfrm rot="2161824">
                  <a:off x="6331325" y="4386283"/>
                  <a:ext cx="201110" cy="114187"/>
                </a:xfrm>
                <a:prstGeom prst="triangle">
                  <a:avLst/>
                </a:prstGeom>
                <a:solidFill>
                  <a:srgbClr val="443247">
                    <a:lumMod val="60000"/>
                    <a:lumOff val="40000"/>
                  </a:srgbClr>
                </a:solidFill>
                <a:ln w="76200" cap="flat" cmpd="sng" algn="ctr">
                  <a:solidFill>
                    <a:srgbClr val="ED653B"/>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grpSp>
          <p:sp>
            <p:nvSpPr>
              <p:cNvPr id="1779" name="Rounded Rectangle 22">
                <a:extLst>
                  <a:ext uri="{FF2B5EF4-FFF2-40B4-BE49-F238E27FC236}">
                    <a16:creationId xmlns:a16="http://schemas.microsoft.com/office/drawing/2014/main" id="{8DCCD67F-F545-17F2-8962-3A888CDB94E3}"/>
                  </a:ext>
                </a:extLst>
              </p:cNvPr>
              <p:cNvSpPr/>
              <p:nvPr/>
            </p:nvSpPr>
            <p:spPr>
              <a:xfrm>
                <a:off x="7049774" y="2419475"/>
                <a:ext cx="761445" cy="277164"/>
              </a:xfrm>
              <a:prstGeom prst="roundRect">
                <a:avLst/>
              </a:prstGeom>
              <a:solidFill>
                <a:srgbClr val="443247"/>
              </a:solidFill>
              <a:ln w="25400" cap="flat" cmpd="sng" algn="ctr">
                <a:solidFill>
                  <a:srgbClr val="443247"/>
                </a:solid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FXa</a:t>
                </a:r>
                <a:endPar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endParaRPr>
              </a:p>
            </p:txBody>
          </p:sp>
          <p:sp>
            <p:nvSpPr>
              <p:cNvPr id="1780" name="Arc 1779">
                <a:extLst>
                  <a:ext uri="{FF2B5EF4-FFF2-40B4-BE49-F238E27FC236}">
                    <a16:creationId xmlns:a16="http://schemas.microsoft.com/office/drawing/2014/main" id="{3C90A344-8D01-9AAB-4791-041CFD0BC33D}"/>
                  </a:ext>
                </a:extLst>
              </p:cNvPr>
              <p:cNvSpPr/>
              <p:nvPr/>
            </p:nvSpPr>
            <p:spPr>
              <a:xfrm rot="1136180" flipH="1">
                <a:off x="7880112" y="3031795"/>
                <a:ext cx="1603713" cy="1530551"/>
              </a:xfrm>
              <a:prstGeom prst="arc">
                <a:avLst>
                  <a:gd name="adj1" fmla="val 1989775"/>
                  <a:gd name="adj2" fmla="val 11488337"/>
                </a:avLst>
              </a:prstGeom>
              <a:noFill/>
              <a:ln w="76200" cap="flat" cmpd="sng" algn="ctr">
                <a:solidFill>
                  <a:srgbClr val="4E95D9"/>
                </a:solidFill>
                <a:prstDash val="solid"/>
                <a:headEnd type="none" w="med" len="med"/>
                <a:tailEnd type="triangle" w="med" len="med"/>
              </a:ln>
              <a:effectLst/>
            </p:spPr>
            <p:txBody>
              <a:bodyPr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Calibri" panose="020F0502020204030204"/>
                  <a:ea typeface="+mn-ea"/>
                  <a:cs typeface="+mn-cs"/>
                </a:endParaRPr>
              </a:p>
            </p:txBody>
          </p:sp>
          <p:sp>
            <p:nvSpPr>
              <p:cNvPr id="1782" name="TextBox 1781">
                <a:extLst>
                  <a:ext uri="{FF2B5EF4-FFF2-40B4-BE49-F238E27FC236}">
                    <a16:creationId xmlns:a16="http://schemas.microsoft.com/office/drawing/2014/main" id="{7DF12D71-B13C-63CE-8033-7FD7FA9FE21B}"/>
                  </a:ext>
                </a:extLst>
              </p:cNvPr>
              <p:cNvSpPr txBox="1"/>
              <p:nvPr/>
            </p:nvSpPr>
            <p:spPr>
              <a:xfrm>
                <a:off x="6612448" y="3098142"/>
                <a:ext cx="540000" cy="540000"/>
              </a:xfrm>
              <a:prstGeom prst="ellipse">
                <a:avLst/>
              </a:prstGeom>
              <a:solidFill>
                <a:srgbClr val="443247">
                  <a:lumMod val="20000"/>
                  <a:lumOff val="80000"/>
                </a:srgbClr>
              </a:solidFill>
            </p:spPr>
            <p:txBody>
              <a:bodyPr wrap="none" rtlCol="0" anchor="ctr">
                <a:no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panose="020B0604020202020204" pitchFamily="34" charset="0"/>
                    <a:ea typeface="Helvetica Neue Light" panose="02000403000000020004" pitchFamily="2" charset="0"/>
                    <a:cs typeface="Arial" panose="020B0604020202020204" pitchFamily="34" charset="0"/>
                  </a:rPr>
                  <a:t>TAL</a:t>
                </a:r>
              </a:p>
            </p:txBody>
          </p:sp>
          <p:pic>
            <p:nvPicPr>
              <p:cNvPr id="1783" name="Graphic 1782" descr="Arrow circle with solid fill">
                <a:extLst>
                  <a:ext uri="{FF2B5EF4-FFF2-40B4-BE49-F238E27FC236}">
                    <a16:creationId xmlns:a16="http://schemas.microsoft.com/office/drawing/2014/main" id="{4F7F52F6-AD62-486E-9BD4-715B787A2B73}"/>
                  </a:ext>
                </a:extLst>
              </p:cNvPr>
              <p:cNvPicPr>
                <a:picLocks noChangeAspect="1"/>
              </p:cNvPicPr>
              <p:nvPr/>
            </p:nvPicPr>
            <p:blipFill>
              <a:blip>
                <a:alphaModFix/>
                <a:extLst>
                  <a:ext uri="{96DAC541-7B7A-43D3-8B79-37D633B846F1}">
                    <asvg:svgBlip xmlns:asvg="http://schemas.microsoft.com/office/drawing/2016/SVG/main" r:embed="rId5"/>
                  </a:ext>
                </a:extLst>
              </a:blip>
              <a:stretch>
                <a:fillRect/>
              </a:stretch>
            </p:blipFill>
            <p:spPr>
              <a:xfrm>
                <a:off x="6413905" y="2917188"/>
                <a:ext cx="914400" cy="914400"/>
              </a:xfrm>
              <a:prstGeom prst="rect">
                <a:avLst/>
              </a:prstGeom>
            </p:spPr>
          </p:pic>
          <p:sp>
            <p:nvSpPr>
              <p:cNvPr id="1784" name="Rounded Rectangle 20">
                <a:extLst>
                  <a:ext uri="{FF2B5EF4-FFF2-40B4-BE49-F238E27FC236}">
                    <a16:creationId xmlns:a16="http://schemas.microsoft.com/office/drawing/2014/main" id="{1A2282D6-0003-68E8-CC52-5FBEB948B172}"/>
                  </a:ext>
                </a:extLst>
              </p:cNvPr>
              <p:cNvSpPr/>
              <p:nvPr/>
            </p:nvSpPr>
            <p:spPr>
              <a:xfrm>
                <a:off x="7104069" y="3892664"/>
                <a:ext cx="1342100" cy="277164"/>
              </a:xfrm>
              <a:prstGeom prst="roundRect">
                <a:avLst/>
              </a:prstGeom>
              <a:solidFill>
                <a:srgbClr val="443247"/>
              </a:solidFill>
              <a:ln w="25400" cap="flat" cmpd="sng" algn="ctr">
                <a:solidFill>
                  <a:srgbClr val="443247"/>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Thrombin (</a:t>
                </a:r>
                <a:r>
                  <a:rPr kumimoji="0" lang="en-US" sz="1050" b="1" i="1" u="none" strike="noStrike" kern="0" cap="none" spc="0" normalizeH="0" baseline="0" noProof="0" err="1">
                    <a:ln>
                      <a:noFill/>
                    </a:ln>
                    <a:solidFill>
                      <a:srgbClr val="FFFFFF"/>
                    </a:solidFill>
                    <a:effectLst/>
                    <a:uLnTx/>
                    <a:uFillTx/>
                    <a:latin typeface="Arial"/>
                    <a:ea typeface="Helvetica Neue" panose="02000503000000020004" pitchFamily="2" charset="0"/>
                    <a:cs typeface="Arial" panose="020B0604020202020204" pitchFamily="34" charset="0"/>
                  </a:rPr>
                  <a:t>IIa</a:t>
                </a: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a:t>
                </a:r>
              </a:p>
            </p:txBody>
          </p:sp>
          <p:sp>
            <p:nvSpPr>
              <p:cNvPr id="1785" name="Rounded Rectangle 20">
                <a:extLst>
                  <a:ext uri="{FF2B5EF4-FFF2-40B4-BE49-F238E27FC236}">
                    <a16:creationId xmlns:a16="http://schemas.microsoft.com/office/drawing/2014/main" id="{3C2D9438-C7CB-806C-CB1C-11393BB29B58}"/>
                  </a:ext>
                </a:extLst>
              </p:cNvPr>
              <p:cNvSpPr/>
              <p:nvPr/>
            </p:nvSpPr>
            <p:spPr>
              <a:xfrm>
                <a:off x="8551575" y="4304713"/>
                <a:ext cx="1800000" cy="353076"/>
              </a:xfrm>
              <a:prstGeom prst="roundRect">
                <a:avLst>
                  <a:gd name="adj" fmla="val 21907"/>
                </a:avLst>
              </a:prstGeom>
              <a:solidFill>
                <a:srgbClr val="4E95D9"/>
              </a:solidFill>
              <a:ln w="25400" cap="flat" cmpd="sng" algn="ctr">
                <a:noFill/>
                <a:prstDash val="solid"/>
              </a:ln>
              <a:effectLst/>
            </p:spPr>
            <p:txBody>
              <a:bodyPr wrap="none" rtlCol="0" anchor="ctr"/>
              <a:lstStyle/>
              <a:p>
                <a:pPr marL="0" marR="0" lvl="0" indent="0" algn="ctr" defTabSz="685595" eaLnBrk="1" fontAlgn="auto" latinLnBrk="0" hangingPunct="1">
                  <a:lnSpc>
                    <a:spcPct val="100000"/>
                  </a:lnSpc>
                  <a:spcBef>
                    <a:spcPts val="0"/>
                  </a:spcBef>
                  <a:spcAft>
                    <a:spcPts val="0"/>
                  </a:spcAft>
                  <a:buClrTx/>
                  <a:buSzTx/>
                  <a:buFontTx/>
                  <a:buNone/>
                  <a:tabLst/>
                  <a:defRPr/>
                </a:pPr>
                <a:r>
                  <a:rPr kumimoji="0" lang="en-US" sz="1050" b="1" i="0" u="none" strike="noStrike" kern="0" cap="none" spc="-23"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Platelet aggregation</a:t>
                </a:r>
              </a:p>
            </p:txBody>
          </p:sp>
        </p:grpSp>
        <p:grpSp>
          <p:nvGrpSpPr>
            <p:cNvPr id="2204" name="Group 2203">
              <a:extLst>
                <a:ext uri="{FF2B5EF4-FFF2-40B4-BE49-F238E27FC236}">
                  <a16:creationId xmlns:a16="http://schemas.microsoft.com/office/drawing/2014/main" id="{4019CDA0-86CE-6FA8-949A-F6F36711515E}"/>
                </a:ext>
              </a:extLst>
            </p:cNvPr>
            <p:cNvGrpSpPr/>
            <p:nvPr/>
          </p:nvGrpSpPr>
          <p:grpSpPr>
            <a:xfrm>
              <a:off x="6376413" y="2156436"/>
              <a:ext cx="444044" cy="468508"/>
              <a:chOff x="8501883" y="2875255"/>
              <a:chExt cx="592059" cy="624678"/>
            </a:xfrm>
          </p:grpSpPr>
          <p:sp>
            <p:nvSpPr>
              <p:cNvPr id="1772" name="Freeform: Shape 2218">
                <a:extLst>
                  <a:ext uri="{FF2B5EF4-FFF2-40B4-BE49-F238E27FC236}">
                    <a16:creationId xmlns:a16="http://schemas.microsoft.com/office/drawing/2014/main" id="{22CE5359-0864-6984-3189-3D790DD845F7}"/>
                  </a:ext>
                </a:extLst>
              </p:cNvPr>
              <p:cNvSpPr/>
              <p:nvPr/>
            </p:nvSpPr>
            <p:spPr>
              <a:xfrm rot="18365518">
                <a:off x="8635764" y="3002844"/>
                <a:ext cx="324296" cy="369500"/>
              </a:xfrm>
              <a:custGeom>
                <a:avLst/>
                <a:gdLst>
                  <a:gd name="connsiteX0" fmla="*/ 82478 w 221040"/>
                  <a:gd name="connsiteY0" fmla="*/ 0 h 369500"/>
                  <a:gd name="connsiteX1" fmla="*/ 0 w 221040"/>
                  <a:gd name="connsiteY1" fmla="*/ 0 h 369500"/>
                  <a:gd name="connsiteX2" fmla="*/ 138563 w 221040"/>
                  <a:gd name="connsiteY2" fmla="*/ 184750 h 369500"/>
                  <a:gd name="connsiteX3" fmla="*/ 0 w 221040"/>
                  <a:gd name="connsiteY3" fmla="*/ 369500 h 369500"/>
                  <a:gd name="connsiteX4" fmla="*/ 82478 w 221040"/>
                  <a:gd name="connsiteY4" fmla="*/ 369500 h 369500"/>
                  <a:gd name="connsiteX5" fmla="*/ 221040 w 221040"/>
                  <a:gd name="connsiteY5" fmla="*/ 184750 h 369500"/>
                  <a:gd name="connsiteX6" fmla="*/ 82478 w 221040"/>
                  <a:gd name="connsiteY6" fmla="*/ 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82478" y="0"/>
                    </a:moveTo>
                    <a:lnTo>
                      <a:pt x="0" y="0"/>
                    </a:lnTo>
                    <a:lnTo>
                      <a:pt x="138563" y="184750"/>
                    </a:lnTo>
                    <a:lnTo>
                      <a:pt x="0" y="369500"/>
                    </a:lnTo>
                    <a:lnTo>
                      <a:pt x="82478" y="369500"/>
                    </a:lnTo>
                    <a:lnTo>
                      <a:pt x="221040" y="184750"/>
                    </a:lnTo>
                    <a:lnTo>
                      <a:pt x="82478" y="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1773" name="Freeform: Shape 2229">
                <a:extLst>
                  <a:ext uri="{FF2B5EF4-FFF2-40B4-BE49-F238E27FC236}">
                    <a16:creationId xmlns:a16="http://schemas.microsoft.com/office/drawing/2014/main" id="{6ED44BDA-176B-EEE8-EF1A-E6A41281E220}"/>
                  </a:ext>
                </a:extLst>
              </p:cNvPr>
              <p:cNvSpPr/>
              <p:nvPr/>
            </p:nvSpPr>
            <p:spPr>
              <a:xfrm rot="18365518">
                <a:off x="8524485" y="3153035"/>
                <a:ext cx="324296" cy="369500"/>
              </a:xfrm>
              <a:custGeom>
                <a:avLst/>
                <a:gdLst>
                  <a:gd name="connsiteX0" fmla="*/ 0 w 221040"/>
                  <a:gd name="connsiteY0" fmla="*/ 369500 h 369500"/>
                  <a:gd name="connsiteX1" fmla="*/ 82478 w 221040"/>
                  <a:gd name="connsiteY1" fmla="*/ 369500 h 369500"/>
                  <a:gd name="connsiteX2" fmla="*/ 221040 w 221040"/>
                  <a:gd name="connsiteY2" fmla="*/ 184750 h 369500"/>
                  <a:gd name="connsiteX3" fmla="*/ 82478 w 221040"/>
                  <a:gd name="connsiteY3" fmla="*/ 0 h 369500"/>
                  <a:gd name="connsiteX4" fmla="*/ 0 w 221040"/>
                  <a:gd name="connsiteY4" fmla="*/ 0 h 369500"/>
                  <a:gd name="connsiteX5" fmla="*/ 138563 w 221040"/>
                  <a:gd name="connsiteY5" fmla="*/ 184750 h 369500"/>
                  <a:gd name="connsiteX6" fmla="*/ 0 w 221040"/>
                  <a:gd name="connsiteY6" fmla="*/ 36950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0" y="369500"/>
                    </a:moveTo>
                    <a:lnTo>
                      <a:pt x="82478" y="369500"/>
                    </a:lnTo>
                    <a:lnTo>
                      <a:pt x="221040" y="184750"/>
                    </a:lnTo>
                    <a:lnTo>
                      <a:pt x="82478" y="0"/>
                    </a:lnTo>
                    <a:lnTo>
                      <a:pt x="0" y="0"/>
                    </a:lnTo>
                    <a:lnTo>
                      <a:pt x="138563" y="184750"/>
                    </a:lnTo>
                    <a:lnTo>
                      <a:pt x="0" y="36950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sp>
            <p:nvSpPr>
              <p:cNvPr id="1774" name="Freeform: Shape 2231">
                <a:extLst>
                  <a:ext uri="{FF2B5EF4-FFF2-40B4-BE49-F238E27FC236}">
                    <a16:creationId xmlns:a16="http://schemas.microsoft.com/office/drawing/2014/main" id="{3B96471F-918A-7D37-B748-36DE0203976C}"/>
                  </a:ext>
                </a:extLst>
              </p:cNvPr>
              <p:cNvSpPr/>
              <p:nvPr/>
            </p:nvSpPr>
            <p:spPr>
              <a:xfrm rot="18365518">
                <a:off x="8747044" y="2852653"/>
                <a:ext cx="324296" cy="369500"/>
              </a:xfrm>
              <a:custGeom>
                <a:avLst/>
                <a:gdLst>
                  <a:gd name="connsiteX0" fmla="*/ 82478 w 221040"/>
                  <a:gd name="connsiteY0" fmla="*/ 0 h 369500"/>
                  <a:gd name="connsiteX1" fmla="*/ 0 w 221040"/>
                  <a:gd name="connsiteY1" fmla="*/ 0 h 369500"/>
                  <a:gd name="connsiteX2" fmla="*/ 138563 w 221040"/>
                  <a:gd name="connsiteY2" fmla="*/ 184750 h 369500"/>
                  <a:gd name="connsiteX3" fmla="*/ 0 w 221040"/>
                  <a:gd name="connsiteY3" fmla="*/ 369500 h 369500"/>
                  <a:gd name="connsiteX4" fmla="*/ 82478 w 221040"/>
                  <a:gd name="connsiteY4" fmla="*/ 369500 h 369500"/>
                  <a:gd name="connsiteX5" fmla="*/ 221040 w 221040"/>
                  <a:gd name="connsiteY5" fmla="*/ 184750 h 369500"/>
                  <a:gd name="connsiteX6" fmla="*/ 82478 w 221040"/>
                  <a:gd name="connsiteY6" fmla="*/ 0 h 369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40" h="369500">
                    <a:moveTo>
                      <a:pt x="82478" y="0"/>
                    </a:moveTo>
                    <a:lnTo>
                      <a:pt x="0" y="0"/>
                    </a:lnTo>
                    <a:lnTo>
                      <a:pt x="138563" y="184750"/>
                    </a:lnTo>
                    <a:lnTo>
                      <a:pt x="0" y="369500"/>
                    </a:lnTo>
                    <a:lnTo>
                      <a:pt x="82478" y="369500"/>
                    </a:lnTo>
                    <a:lnTo>
                      <a:pt x="221040" y="184750"/>
                    </a:lnTo>
                    <a:lnTo>
                      <a:pt x="82478" y="0"/>
                    </a:lnTo>
                    <a:close/>
                  </a:path>
                </a:pathLst>
              </a:custGeom>
              <a:solidFill>
                <a:srgbClr val="E51D54"/>
              </a:solidFill>
              <a:ln w="6548"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endParaRPr>
              </a:p>
            </p:txBody>
          </p:sp>
        </p:grpSp>
        <p:sp>
          <p:nvSpPr>
            <p:cNvPr id="2205" name="TextBox 2204">
              <a:extLst>
                <a:ext uri="{FF2B5EF4-FFF2-40B4-BE49-F238E27FC236}">
                  <a16:creationId xmlns:a16="http://schemas.microsoft.com/office/drawing/2014/main" id="{03A4A47C-D77D-6586-A759-5B24AB5D706E}"/>
                </a:ext>
              </a:extLst>
            </p:cNvPr>
            <p:cNvSpPr txBox="1"/>
            <p:nvPr/>
          </p:nvSpPr>
          <p:spPr>
            <a:xfrm>
              <a:off x="6477578" y="2645482"/>
              <a:ext cx="664077" cy="346249"/>
            </a:xfrm>
            <a:prstGeom prst="rect">
              <a:avLst/>
            </a:prstGeom>
            <a:noFill/>
          </p:spPr>
          <p:txBody>
            <a:bodyPr wrap="square">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Thrombin </a:t>
              </a:r>
              <a:b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b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burst</a:t>
              </a:r>
            </a:p>
          </p:txBody>
        </p:sp>
        <p:sp>
          <p:nvSpPr>
            <p:cNvPr id="2206" name="Rounded Rectangle 20">
              <a:extLst>
                <a:ext uri="{FF2B5EF4-FFF2-40B4-BE49-F238E27FC236}">
                  <a16:creationId xmlns:a16="http://schemas.microsoft.com/office/drawing/2014/main" id="{7434AA9F-8CE1-BEAE-18FE-3284AA90B51A}"/>
                </a:ext>
              </a:extLst>
            </p:cNvPr>
            <p:cNvSpPr/>
            <p:nvPr/>
          </p:nvSpPr>
          <p:spPr>
            <a:xfrm>
              <a:off x="4424833" y="2342243"/>
              <a:ext cx="548914" cy="229507"/>
            </a:xfrm>
            <a:prstGeom prst="roundRect">
              <a:avLst/>
            </a:prstGeom>
            <a:solidFill>
              <a:srgbClr val="443247">
                <a:lumMod val="20000"/>
                <a:lumOff val="80000"/>
              </a:srgbClr>
            </a:solidFill>
            <a:ln w="25400" cap="flat" cmpd="sng" algn="ctr">
              <a:noFill/>
              <a:prstDash val="solid"/>
            </a:ln>
            <a:effectLst/>
          </p:spPr>
          <p:txBody>
            <a:bodyPr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FXIa</a:t>
              </a:r>
            </a:p>
          </p:txBody>
        </p:sp>
        <p:grpSp>
          <p:nvGrpSpPr>
            <p:cNvPr id="2207" name="Group 2206">
              <a:extLst>
                <a:ext uri="{FF2B5EF4-FFF2-40B4-BE49-F238E27FC236}">
                  <a16:creationId xmlns:a16="http://schemas.microsoft.com/office/drawing/2014/main" id="{77D30012-CCF6-C372-4495-705D8D559E2E}"/>
                </a:ext>
              </a:extLst>
            </p:cNvPr>
            <p:cNvGrpSpPr/>
            <p:nvPr/>
          </p:nvGrpSpPr>
          <p:grpSpPr>
            <a:xfrm>
              <a:off x="1861635" y="2332698"/>
              <a:ext cx="2499302" cy="216473"/>
              <a:chOff x="2482179" y="3122963"/>
              <a:chExt cx="3332402" cy="288630"/>
            </a:xfrm>
          </p:grpSpPr>
          <p:grpSp>
            <p:nvGrpSpPr>
              <p:cNvPr id="1753" name="Group 1752">
                <a:extLst>
                  <a:ext uri="{FF2B5EF4-FFF2-40B4-BE49-F238E27FC236}">
                    <a16:creationId xmlns:a16="http://schemas.microsoft.com/office/drawing/2014/main" id="{FD776EA7-E259-D5B0-498A-DF64B6C9C782}"/>
                  </a:ext>
                </a:extLst>
              </p:cNvPr>
              <p:cNvGrpSpPr/>
              <p:nvPr/>
            </p:nvGrpSpPr>
            <p:grpSpPr>
              <a:xfrm>
                <a:off x="2482179" y="3134393"/>
                <a:ext cx="3332402" cy="277200"/>
                <a:chOff x="2151979" y="3134393"/>
                <a:chExt cx="3332402" cy="277200"/>
              </a:xfrm>
            </p:grpSpPr>
            <p:grpSp>
              <p:nvGrpSpPr>
                <p:cNvPr id="1755" name="Group 1754">
                  <a:extLst>
                    <a:ext uri="{FF2B5EF4-FFF2-40B4-BE49-F238E27FC236}">
                      <a16:creationId xmlns:a16="http://schemas.microsoft.com/office/drawing/2014/main" id="{BE2B0B47-D913-A91B-0E18-302B8000F4D2}"/>
                    </a:ext>
                  </a:extLst>
                </p:cNvPr>
                <p:cNvGrpSpPr/>
                <p:nvPr/>
              </p:nvGrpSpPr>
              <p:grpSpPr>
                <a:xfrm>
                  <a:off x="2151979" y="3134393"/>
                  <a:ext cx="3332402" cy="277200"/>
                  <a:chOff x="2146898" y="3122963"/>
                  <a:chExt cx="3194082" cy="277200"/>
                </a:xfrm>
              </p:grpSpPr>
              <p:cxnSp>
                <p:nvCxnSpPr>
                  <p:cNvPr id="1761" name="Straight Arrow Connector 32">
                    <a:extLst>
                      <a:ext uri="{FF2B5EF4-FFF2-40B4-BE49-F238E27FC236}">
                        <a16:creationId xmlns:a16="http://schemas.microsoft.com/office/drawing/2014/main" id="{F000319B-EFF3-27CF-C0D6-57204B4FD431}"/>
                      </a:ext>
                    </a:extLst>
                  </p:cNvPr>
                  <p:cNvCxnSpPr>
                    <a:cxnSpLocks/>
                  </p:cNvCxnSpPr>
                  <p:nvPr/>
                </p:nvCxnSpPr>
                <p:spPr bwMode="gray">
                  <a:xfrm>
                    <a:off x="3993352" y="3261563"/>
                    <a:ext cx="1319630" cy="0"/>
                  </a:xfrm>
                  <a:prstGeom prst="straightConnector1">
                    <a:avLst/>
                  </a:prstGeom>
                  <a:noFill/>
                  <a:ln w="60325" cap="rnd" cmpd="sng" algn="ctr">
                    <a:solidFill>
                      <a:srgbClr val="515F34"/>
                    </a:solidFill>
                    <a:prstDash val="solid"/>
                    <a:headEnd type="none" w="lg" len="sm"/>
                    <a:tailEnd type="none"/>
                  </a:ln>
                  <a:effectLst/>
                </p:spPr>
              </p:cxnSp>
              <p:cxnSp>
                <p:nvCxnSpPr>
                  <p:cNvPr id="1770" name="Straight Arrow Connector 32">
                    <a:extLst>
                      <a:ext uri="{FF2B5EF4-FFF2-40B4-BE49-F238E27FC236}">
                        <a16:creationId xmlns:a16="http://schemas.microsoft.com/office/drawing/2014/main" id="{8D796992-2D41-8A62-B2E2-8E6E9CFD0F66}"/>
                      </a:ext>
                    </a:extLst>
                  </p:cNvPr>
                  <p:cNvCxnSpPr>
                    <a:cxnSpLocks/>
                  </p:cNvCxnSpPr>
                  <p:nvPr/>
                </p:nvCxnSpPr>
                <p:spPr bwMode="gray">
                  <a:xfrm flipV="1">
                    <a:off x="5340980" y="3122963"/>
                    <a:ext cx="0" cy="277200"/>
                  </a:xfrm>
                  <a:prstGeom prst="straightConnector1">
                    <a:avLst/>
                  </a:prstGeom>
                  <a:noFill/>
                  <a:ln w="60325" cap="rnd" cmpd="sng" algn="ctr">
                    <a:solidFill>
                      <a:srgbClr val="515F34"/>
                    </a:solidFill>
                    <a:prstDash val="solid"/>
                    <a:headEnd type="none" w="lg" len="sm"/>
                    <a:tailEnd type="none"/>
                  </a:ln>
                  <a:effectLst/>
                </p:spPr>
              </p:cxnSp>
              <p:cxnSp>
                <p:nvCxnSpPr>
                  <p:cNvPr id="1771" name="Straight Arrow Connector 32">
                    <a:extLst>
                      <a:ext uri="{FF2B5EF4-FFF2-40B4-BE49-F238E27FC236}">
                        <a16:creationId xmlns:a16="http://schemas.microsoft.com/office/drawing/2014/main" id="{E96CEAC7-E21D-46BB-CD76-04889822FBD7}"/>
                      </a:ext>
                    </a:extLst>
                  </p:cNvPr>
                  <p:cNvCxnSpPr>
                    <a:cxnSpLocks/>
                  </p:cNvCxnSpPr>
                  <p:nvPr/>
                </p:nvCxnSpPr>
                <p:spPr bwMode="gray">
                  <a:xfrm flipV="1">
                    <a:off x="2146898" y="3122963"/>
                    <a:ext cx="0" cy="277200"/>
                  </a:xfrm>
                  <a:prstGeom prst="straightConnector1">
                    <a:avLst/>
                  </a:prstGeom>
                  <a:noFill/>
                  <a:ln w="60325" cap="rnd" cmpd="sng" algn="ctr">
                    <a:solidFill>
                      <a:srgbClr val="515F34"/>
                    </a:solidFill>
                    <a:prstDash val="solid"/>
                    <a:headEnd type="none" w="lg" len="sm"/>
                    <a:tailEnd type="none"/>
                  </a:ln>
                  <a:effectLst/>
                </p:spPr>
              </p:cxnSp>
            </p:grpSp>
            <p:cxnSp>
              <p:nvCxnSpPr>
                <p:cNvPr id="1756" name="Straight Arrow Connector 32">
                  <a:extLst>
                    <a:ext uri="{FF2B5EF4-FFF2-40B4-BE49-F238E27FC236}">
                      <a16:creationId xmlns:a16="http://schemas.microsoft.com/office/drawing/2014/main" id="{D9A4D37B-5873-3C8D-1130-D54A6C24352D}"/>
                    </a:ext>
                  </a:extLst>
                </p:cNvPr>
                <p:cNvCxnSpPr>
                  <a:cxnSpLocks/>
                </p:cNvCxnSpPr>
                <p:nvPr/>
              </p:nvCxnSpPr>
              <p:spPr bwMode="gray">
                <a:xfrm>
                  <a:off x="2155506" y="3272993"/>
                  <a:ext cx="1800000" cy="0"/>
                </a:xfrm>
                <a:prstGeom prst="straightConnector1">
                  <a:avLst/>
                </a:prstGeom>
                <a:noFill/>
                <a:ln w="60325" cap="sq" cmpd="sng" algn="ctr">
                  <a:solidFill>
                    <a:srgbClr val="515F34"/>
                  </a:solidFill>
                  <a:prstDash val="sysDot"/>
                  <a:headEnd type="none" w="lg" len="sm"/>
                  <a:tailEnd type="none"/>
                </a:ln>
                <a:effectLst/>
              </p:spPr>
            </p:cxnSp>
          </p:grpSp>
          <p:sp>
            <p:nvSpPr>
              <p:cNvPr id="1754" name="Rounded Rectangle 34">
                <a:extLst>
                  <a:ext uri="{FF2B5EF4-FFF2-40B4-BE49-F238E27FC236}">
                    <a16:creationId xmlns:a16="http://schemas.microsoft.com/office/drawing/2014/main" id="{3A421161-1A29-C12E-A289-5672DB3D4DED}"/>
                  </a:ext>
                </a:extLst>
              </p:cNvPr>
              <p:cNvSpPr/>
              <p:nvPr/>
            </p:nvSpPr>
            <p:spPr>
              <a:xfrm>
                <a:off x="4166862" y="3122963"/>
                <a:ext cx="1467150" cy="277200"/>
              </a:xfrm>
              <a:prstGeom prst="roundRect">
                <a:avLst/>
              </a:prstGeom>
              <a:solidFill>
                <a:srgbClr val="515F34"/>
              </a:solidFill>
              <a:ln w="25400" cap="flat" cmpd="sng" algn="ctr">
                <a:solidFill>
                  <a:srgbClr val="515F34"/>
                </a:solidFill>
                <a:prstDash val="solid"/>
              </a:ln>
              <a:effectLst/>
            </p:spPr>
            <p:txBody>
              <a:bodyPr lIns="68562" tIns="34281" rIns="68562" bIns="34281" rtlCol="0" anchor="ctr"/>
              <a:lstStyle/>
              <a:p>
                <a:pPr marL="0" marR="0" lvl="0" indent="0" algn="ctr" defTabSz="685664"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rgbClr val="FFFFFF"/>
                    </a:solidFill>
                    <a:effectLst/>
                    <a:uLnTx/>
                    <a:uFillTx/>
                    <a:latin typeface="Arial"/>
                    <a:ea typeface="Helvetica Neue" panose="02000503000000020004" pitchFamily="2" charset="0"/>
                    <a:cs typeface="Arial" panose="020B0604020202020204" pitchFamily="34" charset="0"/>
                  </a:rPr>
                  <a:t>Asundexian</a:t>
                </a:r>
              </a:p>
            </p:txBody>
          </p:sp>
        </p:grpSp>
        <p:grpSp>
          <p:nvGrpSpPr>
            <p:cNvPr id="2208" name="Group 2207">
              <a:extLst>
                <a:ext uri="{FF2B5EF4-FFF2-40B4-BE49-F238E27FC236}">
                  <a16:creationId xmlns:a16="http://schemas.microsoft.com/office/drawing/2014/main" id="{AC26CFB2-22B7-2CAD-5578-85C53DBD0791}"/>
                </a:ext>
              </a:extLst>
            </p:cNvPr>
            <p:cNvGrpSpPr/>
            <p:nvPr/>
          </p:nvGrpSpPr>
          <p:grpSpPr>
            <a:xfrm>
              <a:off x="6939807" y="1302411"/>
              <a:ext cx="1476397" cy="484271"/>
              <a:chOff x="8922876" y="1736543"/>
              <a:chExt cx="1968529" cy="645693"/>
            </a:xfrm>
          </p:grpSpPr>
          <p:sp>
            <p:nvSpPr>
              <p:cNvPr id="1748" name="TextBox 1747">
                <a:extLst>
                  <a:ext uri="{FF2B5EF4-FFF2-40B4-BE49-F238E27FC236}">
                    <a16:creationId xmlns:a16="http://schemas.microsoft.com/office/drawing/2014/main" id="{977EF4E1-4919-D329-D23A-61B22E18F77E}"/>
                  </a:ext>
                </a:extLst>
              </p:cNvPr>
              <p:cNvSpPr txBox="1"/>
              <p:nvPr/>
            </p:nvSpPr>
            <p:spPr>
              <a:xfrm>
                <a:off x="9054308" y="1736543"/>
                <a:ext cx="1511525" cy="338554"/>
              </a:xfrm>
              <a:prstGeom prst="rect">
                <a:avLst/>
              </a:prstGeom>
              <a:noFill/>
            </p:spPr>
            <p:txBody>
              <a:bodyPr wrap="none" rtlCol="0">
                <a:sp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1050" b="1" i="1" u="none" strike="noStrike" kern="0" cap="none" spc="0" normalizeH="0" baseline="0" noProof="0">
                    <a:ln>
                      <a:noFill/>
                    </a:ln>
                    <a:solidFill>
                      <a:srgbClr val="10384F"/>
                    </a:solidFill>
                    <a:effectLst/>
                    <a:uLnTx/>
                    <a:uFillTx/>
                    <a:latin typeface="Arial" panose="020B0604020202020204" pitchFamily="34" charset="0"/>
                    <a:ea typeface="Helvetica Neue Light" panose="02000403000000020004" pitchFamily="2" charset="0"/>
                    <a:cs typeface="Arial" panose="020B0604020202020204" pitchFamily="34" charset="0"/>
                  </a:rPr>
                  <a:t>Plaque rupture</a:t>
                </a:r>
              </a:p>
            </p:txBody>
          </p:sp>
          <p:sp>
            <p:nvSpPr>
              <p:cNvPr id="1749" name="Oval 1748">
                <a:extLst>
                  <a:ext uri="{FF2B5EF4-FFF2-40B4-BE49-F238E27FC236}">
                    <a16:creationId xmlns:a16="http://schemas.microsoft.com/office/drawing/2014/main" id="{12C2D1E2-21BA-F71A-9026-2603E6BCCE81}"/>
                  </a:ext>
                </a:extLst>
              </p:cNvPr>
              <p:cNvSpPr/>
              <p:nvPr/>
            </p:nvSpPr>
            <p:spPr bwMode="gray">
              <a:xfrm>
                <a:off x="8922876" y="2086783"/>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1750" name="Oval 1749">
                <a:extLst>
                  <a:ext uri="{FF2B5EF4-FFF2-40B4-BE49-F238E27FC236}">
                    <a16:creationId xmlns:a16="http://schemas.microsoft.com/office/drawing/2014/main" id="{CEA89939-3F47-5796-008F-6417DC1E8324}"/>
                  </a:ext>
                </a:extLst>
              </p:cNvPr>
              <p:cNvSpPr/>
              <p:nvPr/>
            </p:nvSpPr>
            <p:spPr bwMode="gray">
              <a:xfrm>
                <a:off x="9510417" y="2017738"/>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1751" name="Oval 1750">
                <a:extLst>
                  <a:ext uri="{FF2B5EF4-FFF2-40B4-BE49-F238E27FC236}">
                    <a16:creationId xmlns:a16="http://schemas.microsoft.com/office/drawing/2014/main" id="{EA190888-A593-4042-A664-88FEDA58D8E6}"/>
                  </a:ext>
                </a:extLst>
              </p:cNvPr>
              <p:cNvSpPr/>
              <p:nvPr/>
            </p:nvSpPr>
            <p:spPr bwMode="gray">
              <a:xfrm>
                <a:off x="10551979" y="1821970"/>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1752" name="Oval 1751">
                <a:extLst>
                  <a:ext uri="{FF2B5EF4-FFF2-40B4-BE49-F238E27FC236}">
                    <a16:creationId xmlns:a16="http://schemas.microsoft.com/office/drawing/2014/main" id="{43080B8F-8E52-0EE8-EA1C-E83D51B0315C}"/>
                  </a:ext>
                </a:extLst>
              </p:cNvPr>
              <p:cNvSpPr/>
              <p:nvPr/>
            </p:nvSpPr>
            <p:spPr bwMode="gray">
              <a:xfrm>
                <a:off x="10153902" y="2104787"/>
                <a:ext cx="339426" cy="277449"/>
              </a:xfrm>
              <a:prstGeom prst="ellipse">
                <a:avLst/>
              </a:prstGeom>
              <a:solidFill>
                <a:srgbClr val="E49800">
                  <a:lumMod val="50000"/>
                </a:srgbClr>
              </a:solidFill>
              <a:ln w="2540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sp>
          <p:nvSpPr>
            <p:cNvPr id="2209" name="TextBox 2208">
              <a:extLst>
                <a:ext uri="{FF2B5EF4-FFF2-40B4-BE49-F238E27FC236}">
                  <a16:creationId xmlns:a16="http://schemas.microsoft.com/office/drawing/2014/main" id="{FC919507-CEFD-225F-7144-8C7E8642563B}"/>
                </a:ext>
              </a:extLst>
            </p:cNvPr>
            <p:cNvSpPr txBox="1"/>
            <p:nvPr/>
          </p:nvSpPr>
          <p:spPr>
            <a:xfrm>
              <a:off x="116262" y="1717004"/>
              <a:ext cx="1518595" cy="369332"/>
            </a:xfrm>
            <a:prstGeom prst="rect">
              <a:avLst/>
            </a:prstGeom>
            <a:noFill/>
          </p:spPr>
          <p:txBody>
            <a:bodyPr wrap="square" rtlCol="0">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1800" b="1" i="1" u="none" strike="noStrike" kern="0" cap="none" spc="0" normalizeH="0" baseline="0" noProof="0">
                  <a:ln>
                    <a:noFill/>
                  </a:ln>
                  <a:solidFill>
                    <a:srgbClr val="ED653B">
                      <a:lumMod val="75000"/>
                    </a:srgbClr>
                  </a:solidFill>
                  <a:effectLst/>
                  <a:uLnTx/>
                  <a:uFillTx/>
                  <a:latin typeface="Arial" panose="020B0604020202020204" pitchFamily="34" charset="0"/>
                  <a:cs typeface="Arial" panose="020B0604020202020204" pitchFamily="34" charset="0"/>
                </a:rPr>
                <a:t>Hemostasis</a:t>
              </a:r>
            </a:p>
          </p:txBody>
        </p:sp>
        <p:sp>
          <p:nvSpPr>
            <p:cNvPr id="2213" name="TextBox 2212">
              <a:extLst>
                <a:ext uri="{FF2B5EF4-FFF2-40B4-BE49-F238E27FC236}">
                  <a16:creationId xmlns:a16="http://schemas.microsoft.com/office/drawing/2014/main" id="{411E861E-CCA5-0A60-517D-3247F59F6F06}"/>
                </a:ext>
              </a:extLst>
            </p:cNvPr>
            <p:cNvSpPr txBox="1">
              <a:spLocks/>
            </p:cNvSpPr>
            <p:nvPr/>
          </p:nvSpPr>
          <p:spPr>
            <a:xfrm rot="3394766">
              <a:off x="5552125" y="1445355"/>
              <a:ext cx="1161000" cy="1658869"/>
            </a:xfrm>
            <a:prstGeom prst="ellipse">
              <a:avLst/>
            </a:prstGeom>
            <a:noFill/>
          </p:spPr>
          <p:txBody>
            <a:bodyPr wrap="square" rtlCol="0">
              <a:prstTxWarp prst="textArchDown">
                <a:avLst>
                  <a:gd name="adj" fmla="val 482434"/>
                </a:avLst>
              </a:prstTxWarp>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ED653B"/>
                  </a:solidFill>
                  <a:effectLst/>
                  <a:uLnTx/>
                  <a:uFillTx/>
                  <a:latin typeface="Arial" panose="020B0604020202020204" pitchFamily="34" charset="0"/>
                  <a:ea typeface="Helvetica Neue Light" panose="02000403000000020004" pitchFamily="2" charset="0"/>
                  <a:cs typeface="Arial" panose="020B0604020202020204" pitchFamily="34" charset="0"/>
                </a:rPr>
                <a:t>Common Pathway</a:t>
              </a:r>
            </a:p>
          </p:txBody>
        </p:sp>
        <p:sp>
          <p:nvSpPr>
            <p:cNvPr id="2217" name="TextBox 2216">
              <a:extLst>
                <a:ext uri="{FF2B5EF4-FFF2-40B4-BE49-F238E27FC236}">
                  <a16:creationId xmlns:a16="http://schemas.microsoft.com/office/drawing/2014/main" id="{7F251ADD-48CA-8B3E-0486-DAC932C48BB0}"/>
                </a:ext>
              </a:extLst>
            </p:cNvPr>
            <p:cNvSpPr txBox="1"/>
            <p:nvPr/>
          </p:nvSpPr>
          <p:spPr>
            <a:xfrm>
              <a:off x="2502170" y="3397525"/>
              <a:ext cx="664077" cy="346249"/>
            </a:xfrm>
            <a:prstGeom prst="rect">
              <a:avLst/>
            </a:prstGeom>
            <a:noFill/>
          </p:spPr>
          <p:txBody>
            <a:bodyPr wrap="square">
              <a:spAutoFit/>
            </a:bodyP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Thrombin </a:t>
              </a:r>
              <a:b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br>
              <a:r>
                <a:rPr kumimoji="0" lang="en-US" sz="825" b="1" i="1" u="none" strike="noStrike" kern="0" cap="none" spc="0" normalizeH="0" baseline="0" noProof="0">
                  <a:ln>
                    <a:noFill/>
                  </a:ln>
                  <a:solidFill>
                    <a:srgbClr val="E61E55"/>
                  </a:solidFill>
                  <a:effectLst/>
                  <a:uLnTx/>
                  <a:uFillTx/>
                  <a:latin typeface="Arial" panose="020B0604020202020204" pitchFamily="34" charset="0"/>
                  <a:ea typeface="Helvetica Neue Light" panose="02000403000000020004" pitchFamily="2" charset="0"/>
                  <a:cs typeface="Arial" panose="020B0604020202020204" pitchFamily="34" charset="0"/>
                </a:rPr>
                <a:t>burst</a:t>
              </a:r>
            </a:p>
          </p:txBody>
        </p:sp>
        <p:sp>
          <p:nvSpPr>
            <p:cNvPr id="2220" name="TextBox 2219">
              <a:extLst>
                <a:ext uri="{FF2B5EF4-FFF2-40B4-BE49-F238E27FC236}">
                  <a16:creationId xmlns:a16="http://schemas.microsoft.com/office/drawing/2014/main" id="{5C7EB1FD-D35E-2A67-A53D-999D6FB1A5B4}"/>
                </a:ext>
              </a:extLst>
            </p:cNvPr>
            <p:cNvSpPr txBox="1"/>
            <p:nvPr/>
          </p:nvSpPr>
          <p:spPr>
            <a:xfrm>
              <a:off x="865" y="1460483"/>
              <a:ext cx="1085874" cy="150041"/>
            </a:xfrm>
            <a:prstGeom prst="rect">
              <a:avLst/>
            </a:prstGeom>
            <a:gradFill flip="none" rotWithShape="1">
              <a:gsLst>
                <a:gs pos="0">
                  <a:srgbClr val="FFCB90"/>
                </a:gs>
                <a:gs pos="100000">
                  <a:srgbClr val="FFCB90">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FF8A09"/>
                  </a:solidFill>
                  <a:effectLst/>
                  <a:uLnTx/>
                  <a:uFillTx/>
                  <a:latin typeface="Arial" panose="020B0604020202020204" pitchFamily="34" charset="0"/>
                  <a:cs typeface="Arial" panose="020B0604020202020204" pitchFamily="34" charset="0"/>
                </a:rPr>
                <a:t>Endothelium</a:t>
              </a:r>
            </a:p>
          </p:txBody>
        </p:sp>
        <p:sp>
          <p:nvSpPr>
            <p:cNvPr id="2221" name="TextBox 2220">
              <a:extLst>
                <a:ext uri="{FF2B5EF4-FFF2-40B4-BE49-F238E27FC236}">
                  <a16:creationId xmlns:a16="http://schemas.microsoft.com/office/drawing/2014/main" id="{645A121C-EF4C-75A2-6BE5-5835DBA9EE53}"/>
                </a:ext>
              </a:extLst>
            </p:cNvPr>
            <p:cNvSpPr txBox="1"/>
            <p:nvPr/>
          </p:nvSpPr>
          <p:spPr>
            <a:xfrm>
              <a:off x="865" y="1153808"/>
              <a:ext cx="1085874" cy="150041"/>
            </a:xfrm>
            <a:prstGeom prst="rect">
              <a:avLst/>
            </a:prstGeom>
            <a:gradFill flip="none" rotWithShape="1">
              <a:gsLst>
                <a:gs pos="0">
                  <a:srgbClr val="DD9596"/>
                </a:gs>
                <a:gs pos="100000">
                  <a:srgbClr val="DD9596">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ED653B">
                      <a:lumMod val="20000"/>
                      <a:lumOff val="80000"/>
                    </a:srgbClr>
                  </a:solidFill>
                  <a:effectLst/>
                  <a:uLnTx/>
                  <a:uFillTx/>
                  <a:latin typeface="Arial" panose="020B0604020202020204" pitchFamily="34" charset="0"/>
                  <a:cs typeface="Arial" panose="020B0604020202020204" pitchFamily="34" charset="0"/>
                </a:rPr>
                <a:t>Adventitia</a:t>
              </a:r>
            </a:p>
          </p:txBody>
        </p:sp>
        <p:sp>
          <p:nvSpPr>
            <p:cNvPr id="2222" name="TextBox 2221">
              <a:extLst>
                <a:ext uri="{FF2B5EF4-FFF2-40B4-BE49-F238E27FC236}">
                  <a16:creationId xmlns:a16="http://schemas.microsoft.com/office/drawing/2014/main" id="{2091A921-3E51-897E-6892-40BB3D941F5C}"/>
                </a:ext>
              </a:extLst>
            </p:cNvPr>
            <p:cNvSpPr txBox="1"/>
            <p:nvPr/>
          </p:nvSpPr>
          <p:spPr>
            <a:xfrm>
              <a:off x="865" y="1307146"/>
              <a:ext cx="1085874" cy="150041"/>
            </a:xfrm>
            <a:prstGeom prst="rect">
              <a:avLst/>
            </a:prstGeom>
            <a:gradFill flip="none" rotWithShape="1">
              <a:gsLst>
                <a:gs pos="0">
                  <a:srgbClr val="FFECC7"/>
                </a:gs>
                <a:gs pos="100000">
                  <a:srgbClr val="FFECC7">
                    <a:alpha val="0"/>
                  </a:srgbClr>
                </a:gs>
              </a:gsLst>
              <a:lin ang="0" scaled="1"/>
              <a:tileRect/>
            </a:gradFill>
          </p:spPr>
          <p:txBody>
            <a:bodyPr wrap="square" lIns="54000" rtlCol="0" anchor="ctr">
              <a:noAutofit/>
            </a:bodyPr>
            <a:lstStyle/>
            <a:p>
              <a:pPr marL="0" marR="0" lvl="0" indent="0" defTabSz="685732" eaLnBrk="1" fontAlgn="auto" latinLnBrk="0" hangingPunct="1">
                <a:lnSpc>
                  <a:spcPct val="100000"/>
                </a:lnSpc>
                <a:spcBef>
                  <a:spcPts val="0"/>
                </a:spcBef>
                <a:spcAft>
                  <a:spcPts val="0"/>
                </a:spcAft>
                <a:buClrTx/>
                <a:buSzTx/>
                <a:buFontTx/>
                <a:buNone/>
                <a:tabLst/>
                <a:defRPr/>
              </a:pPr>
              <a:r>
                <a:rPr kumimoji="0" lang="en-US" sz="525" b="1" i="1" u="none" strike="noStrike" kern="0" cap="none" spc="0" normalizeH="0" baseline="0" noProof="0">
                  <a:ln>
                    <a:noFill/>
                  </a:ln>
                  <a:solidFill>
                    <a:srgbClr val="FFC00D"/>
                  </a:solidFill>
                  <a:effectLst/>
                  <a:uLnTx/>
                  <a:uFillTx/>
                  <a:latin typeface="Arial" panose="020B0604020202020204" pitchFamily="34" charset="0"/>
                  <a:cs typeface="Arial" panose="020B0604020202020204" pitchFamily="34" charset="0"/>
                </a:rPr>
                <a:t>Media</a:t>
              </a:r>
            </a:p>
          </p:txBody>
        </p:sp>
        <p:sp>
          <p:nvSpPr>
            <p:cNvPr id="2223" name="Oval 2222">
              <a:extLst>
                <a:ext uri="{FF2B5EF4-FFF2-40B4-BE49-F238E27FC236}">
                  <a16:creationId xmlns:a16="http://schemas.microsoft.com/office/drawing/2014/main" id="{B6EF8378-A2FB-5AAB-1F39-045753F12598}"/>
                </a:ext>
              </a:extLst>
            </p:cNvPr>
            <p:cNvSpPr/>
            <p:nvPr/>
          </p:nvSpPr>
          <p:spPr bwMode="gray">
            <a:xfrm>
              <a:off x="3789479"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224" name="Oval 2223">
              <a:extLst>
                <a:ext uri="{FF2B5EF4-FFF2-40B4-BE49-F238E27FC236}">
                  <a16:creationId xmlns:a16="http://schemas.microsoft.com/office/drawing/2014/main" id="{E1D55B5C-0EB5-EA9B-B346-C4FB502D264C}"/>
                </a:ext>
              </a:extLst>
            </p:cNvPr>
            <p:cNvSpPr/>
            <p:nvPr/>
          </p:nvSpPr>
          <p:spPr bwMode="gray">
            <a:xfrm>
              <a:off x="1062167"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225" name="Oval 2224">
              <a:extLst>
                <a:ext uri="{FF2B5EF4-FFF2-40B4-BE49-F238E27FC236}">
                  <a16:creationId xmlns:a16="http://schemas.microsoft.com/office/drawing/2014/main" id="{EB429CB4-26E9-7D1B-3D56-B6F60B9CAE08}"/>
                </a:ext>
              </a:extLst>
            </p:cNvPr>
            <p:cNvSpPr/>
            <p:nvPr/>
          </p:nvSpPr>
          <p:spPr bwMode="gray">
            <a:xfrm>
              <a:off x="750600"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nvGrpSpPr>
            <p:cNvPr id="2226" name="Group 2225">
              <a:extLst>
                <a:ext uri="{FF2B5EF4-FFF2-40B4-BE49-F238E27FC236}">
                  <a16:creationId xmlns:a16="http://schemas.microsoft.com/office/drawing/2014/main" id="{5D5BDC69-55E4-A8FE-A4FC-7BC21AA32D1D}"/>
                </a:ext>
              </a:extLst>
            </p:cNvPr>
            <p:cNvGrpSpPr/>
            <p:nvPr/>
          </p:nvGrpSpPr>
          <p:grpSpPr>
            <a:xfrm>
              <a:off x="6309114" y="3941928"/>
              <a:ext cx="1553963" cy="552640"/>
              <a:chOff x="1504948" y="6931367"/>
              <a:chExt cx="2071950" cy="736853"/>
            </a:xfrm>
          </p:grpSpPr>
          <p:sp>
            <p:nvSpPr>
              <p:cNvPr id="1733" name="Rectangle: Rounded Corners 20">
                <a:extLst>
                  <a:ext uri="{FF2B5EF4-FFF2-40B4-BE49-F238E27FC236}">
                    <a16:creationId xmlns:a16="http://schemas.microsoft.com/office/drawing/2014/main" id="{6E50FB31-4BB0-1246-08D5-6B916A399F51}"/>
                  </a:ext>
                </a:extLst>
              </p:cNvPr>
              <p:cNvSpPr>
                <a:spLocks/>
              </p:cNvSpPr>
              <p:nvPr/>
            </p:nvSpPr>
            <p:spPr>
              <a:xfrm rot="16200000" flipV="1">
                <a:off x="2172496" y="6263819"/>
                <a:ext cx="736853" cy="2071950"/>
              </a:xfrm>
              <a:prstGeom prst="roundRect">
                <a:avLst>
                  <a:gd name="adj" fmla="val 35626"/>
                </a:avLst>
              </a:prstGeom>
              <a:solidFill>
                <a:srgbClr val="000000">
                  <a:lumMod val="50000"/>
                  <a:lumOff val="50000"/>
                  <a:alpha val="75000"/>
                </a:srgbClr>
              </a:solidFill>
              <a:ln w="28575" cap="flat" cmpd="sng" algn="ctr">
                <a:solidFill>
                  <a:srgbClr val="515F34">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a:ea typeface="+mn-ea"/>
                  <a:cs typeface="+mn-cs"/>
                </a:endParaRPr>
              </a:p>
            </p:txBody>
          </p:sp>
          <p:sp>
            <p:nvSpPr>
              <p:cNvPr id="1734" name="Freeform: Shape 21">
                <a:extLst>
                  <a:ext uri="{FF2B5EF4-FFF2-40B4-BE49-F238E27FC236}">
                    <a16:creationId xmlns:a16="http://schemas.microsoft.com/office/drawing/2014/main" id="{F54FB3B6-6D32-E967-C39E-D03984FA11AD}"/>
                  </a:ext>
                </a:extLst>
              </p:cNvPr>
              <p:cNvSpPr>
                <a:spLocks/>
              </p:cNvSpPr>
              <p:nvPr/>
            </p:nvSpPr>
            <p:spPr>
              <a:xfrm rot="12825170">
                <a:off x="2227047" y="7119717"/>
                <a:ext cx="337657" cy="314315"/>
              </a:xfrm>
              <a:custGeom>
                <a:avLst/>
                <a:gdLst>
                  <a:gd name="connsiteX0" fmla="*/ 397004 w 632111"/>
                  <a:gd name="connsiteY0" fmla="*/ 146627 h 578702"/>
                  <a:gd name="connsiteX1" fmla="*/ 431929 w 632111"/>
                  <a:gd name="connsiteY1" fmla="*/ 577 h 578702"/>
                  <a:gd name="connsiteX2" fmla="*/ 350966 w 632111"/>
                  <a:gd name="connsiteY2" fmla="*/ 97414 h 578702"/>
                  <a:gd name="connsiteX3" fmla="*/ 276354 w 632111"/>
                  <a:gd name="connsiteY3" fmla="*/ 141864 h 578702"/>
                  <a:gd name="connsiteX4" fmla="*/ 212854 w 632111"/>
                  <a:gd name="connsiteY4" fmla="*/ 221239 h 578702"/>
                  <a:gd name="connsiteX5" fmla="*/ 176341 w 632111"/>
                  <a:gd name="connsiteY5" fmla="*/ 172027 h 578702"/>
                  <a:gd name="connsiteX6" fmla="*/ 174754 w 632111"/>
                  <a:gd name="connsiteY6" fmla="*/ 276802 h 578702"/>
                  <a:gd name="connsiteX7" fmla="*/ 129 w 632111"/>
                  <a:gd name="connsiteY7" fmla="*/ 353002 h 578702"/>
                  <a:gd name="connsiteX8" fmla="*/ 146179 w 632111"/>
                  <a:gd name="connsiteY8" fmla="*/ 359352 h 578702"/>
                  <a:gd name="connsiteX9" fmla="*/ 138241 w 632111"/>
                  <a:gd name="connsiteY9" fmla="*/ 429202 h 578702"/>
                  <a:gd name="connsiteX10" fmla="*/ 79504 w 632111"/>
                  <a:gd name="connsiteY10" fmla="*/ 487939 h 578702"/>
                  <a:gd name="connsiteX11" fmla="*/ 81091 w 632111"/>
                  <a:gd name="connsiteY11" fmla="*/ 578427 h 578702"/>
                  <a:gd name="connsiteX12" fmla="*/ 130304 w 632111"/>
                  <a:gd name="connsiteY12" fmla="*/ 513339 h 578702"/>
                  <a:gd name="connsiteX13" fmla="*/ 209679 w 632111"/>
                  <a:gd name="connsiteY13" fmla="*/ 435552 h 578702"/>
                  <a:gd name="connsiteX14" fmla="*/ 306516 w 632111"/>
                  <a:gd name="connsiteY14" fmla="*/ 483177 h 578702"/>
                  <a:gd name="connsiteX15" fmla="*/ 393829 w 632111"/>
                  <a:gd name="connsiteY15" fmla="*/ 481589 h 578702"/>
                  <a:gd name="connsiteX16" fmla="*/ 503366 w 632111"/>
                  <a:gd name="connsiteY16" fmla="*/ 575252 h 578702"/>
                  <a:gd name="connsiteX17" fmla="*/ 565279 w 632111"/>
                  <a:gd name="connsiteY17" fmla="*/ 540327 h 578702"/>
                  <a:gd name="connsiteX18" fmla="*/ 457329 w 632111"/>
                  <a:gd name="connsiteY18" fmla="*/ 467302 h 578702"/>
                  <a:gd name="connsiteX19" fmla="*/ 450979 w 632111"/>
                  <a:gd name="connsiteY19" fmla="*/ 426027 h 578702"/>
                  <a:gd name="connsiteX20" fmla="*/ 484316 w 632111"/>
                  <a:gd name="connsiteY20" fmla="*/ 386339 h 578702"/>
                  <a:gd name="connsiteX21" fmla="*/ 487491 w 632111"/>
                  <a:gd name="connsiteY21" fmla="*/ 327602 h 578702"/>
                  <a:gd name="connsiteX22" fmla="*/ 619254 w 632111"/>
                  <a:gd name="connsiteY22" fmla="*/ 286327 h 578702"/>
                  <a:gd name="connsiteX23" fmla="*/ 612904 w 632111"/>
                  <a:gd name="connsiteY23" fmla="*/ 245052 h 578702"/>
                  <a:gd name="connsiteX24" fmla="*/ 493841 w 632111"/>
                  <a:gd name="connsiteY24" fmla="*/ 246639 h 578702"/>
                  <a:gd name="connsiteX25" fmla="*/ 397004 w 632111"/>
                  <a:gd name="connsiteY25" fmla="*/ 146627 h 578702"/>
                  <a:gd name="connsiteX0" fmla="*/ 397004 w 632111"/>
                  <a:gd name="connsiteY0" fmla="*/ 165588 h 597663"/>
                  <a:gd name="connsiteX1" fmla="*/ 419229 w 632111"/>
                  <a:gd name="connsiteY1" fmla="*/ 488 h 597663"/>
                  <a:gd name="connsiteX2" fmla="*/ 350966 w 632111"/>
                  <a:gd name="connsiteY2" fmla="*/ 116375 h 597663"/>
                  <a:gd name="connsiteX3" fmla="*/ 276354 w 632111"/>
                  <a:gd name="connsiteY3" fmla="*/ 160825 h 597663"/>
                  <a:gd name="connsiteX4" fmla="*/ 212854 w 632111"/>
                  <a:gd name="connsiteY4" fmla="*/ 240200 h 597663"/>
                  <a:gd name="connsiteX5" fmla="*/ 176341 w 632111"/>
                  <a:gd name="connsiteY5" fmla="*/ 190988 h 597663"/>
                  <a:gd name="connsiteX6" fmla="*/ 174754 w 632111"/>
                  <a:gd name="connsiteY6" fmla="*/ 295763 h 597663"/>
                  <a:gd name="connsiteX7" fmla="*/ 129 w 632111"/>
                  <a:gd name="connsiteY7" fmla="*/ 371963 h 597663"/>
                  <a:gd name="connsiteX8" fmla="*/ 146179 w 632111"/>
                  <a:gd name="connsiteY8" fmla="*/ 378313 h 597663"/>
                  <a:gd name="connsiteX9" fmla="*/ 138241 w 632111"/>
                  <a:gd name="connsiteY9" fmla="*/ 448163 h 597663"/>
                  <a:gd name="connsiteX10" fmla="*/ 79504 w 632111"/>
                  <a:gd name="connsiteY10" fmla="*/ 506900 h 597663"/>
                  <a:gd name="connsiteX11" fmla="*/ 81091 w 632111"/>
                  <a:gd name="connsiteY11" fmla="*/ 597388 h 597663"/>
                  <a:gd name="connsiteX12" fmla="*/ 130304 w 632111"/>
                  <a:gd name="connsiteY12" fmla="*/ 532300 h 597663"/>
                  <a:gd name="connsiteX13" fmla="*/ 209679 w 632111"/>
                  <a:gd name="connsiteY13" fmla="*/ 454513 h 597663"/>
                  <a:gd name="connsiteX14" fmla="*/ 306516 w 632111"/>
                  <a:gd name="connsiteY14" fmla="*/ 502138 h 597663"/>
                  <a:gd name="connsiteX15" fmla="*/ 393829 w 632111"/>
                  <a:gd name="connsiteY15" fmla="*/ 500550 h 597663"/>
                  <a:gd name="connsiteX16" fmla="*/ 503366 w 632111"/>
                  <a:gd name="connsiteY16" fmla="*/ 594213 h 597663"/>
                  <a:gd name="connsiteX17" fmla="*/ 565279 w 632111"/>
                  <a:gd name="connsiteY17" fmla="*/ 559288 h 597663"/>
                  <a:gd name="connsiteX18" fmla="*/ 457329 w 632111"/>
                  <a:gd name="connsiteY18" fmla="*/ 486263 h 597663"/>
                  <a:gd name="connsiteX19" fmla="*/ 450979 w 632111"/>
                  <a:gd name="connsiteY19" fmla="*/ 444988 h 597663"/>
                  <a:gd name="connsiteX20" fmla="*/ 484316 w 632111"/>
                  <a:gd name="connsiteY20" fmla="*/ 405300 h 597663"/>
                  <a:gd name="connsiteX21" fmla="*/ 487491 w 632111"/>
                  <a:gd name="connsiteY21" fmla="*/ 346563 h 597663"/>
                  <a:gd name="connsiteX22" fmla="*/ 619254 w 632111"/>
                  <a:gd name="connsiteY22" fmla="*/ 305288 h 597663"/>
                  <a:gd name="connsiteX23" fmla="*/ 612904 w 632111"/>
                  <a:gd name="connsiteY23" fmla="*/ 264013 h 597663"/>
                  <a:gd name="connsiteX24" fmla="*/ 493841 w 632111"/>
                  <a:gd name="connsiteY24" fmla="*/ 265600 h 597663"/>
                  <a:gd name="connsiteX25" fmla="*/ 397004 w 632111"/>
                  <a:gd name="connsiteY25" fmla="*/ 165588 h 597663"/>
                  <a:gd name="connsiteX0" fmla="*/ 397004 w 632111"/>
                  <a:gd name="connsiteY0" fmla="*/ 171914 h 603989"/>
                  <a:gd name="connsiteX1" fmla="*/ 433516 w 632111"/>
                  <a:gd name="connsiteY1" fmla="*/ 464 h 603989"/>
                  <a:gd name="connsiteX2" fmla="*/ 350966 w 632111"/>
                  <a:gd name="connsiteY2" fmla="*/ 122701 h 603989"/>
                  <a:gd name="connsiteX3" fmla="*/ 276354 w 632111"/>
                  <a:gd name="connsiteY3" fmla="*/ 167151 h 603989"/>
                  <a:gd name="connsiteX4" fmla="*/ 212854 w 632111"/>
                  <a:gd name="connsiteY4" fmla="*/ 246526 h 603989"/>
                  <a:gd name="connsiteX5" fmla="*/ 176341 w 632111"/>
                  <a:gd name="connsiteY5" fmla="*/ 197314 h 603989"/>
                  <a:gd name="connsiteX6" fmla="*/ 174754 w 632111"/>
                  <a:gd name="connsiteY6" fmla="*/ 302089 h 603989"/>
                  <a:gd name="connsiteX7" fmla="*/ 129 w 632111"/>
                  <a:gd name="connsiteY7" fmla="*/ 378289 h 603989"/>
                  <a:gd name="connsiteX8" fmla="*/ 146179 w 632111"/>
                  <a:gd name="connsiteY8" fmla="*/ 384639 h 603989"/>
                  <a:gd name="connsiteX9" fmla="*/ 138241 w 632111"/>
                  <a:gd name="connsiteY9" fmla="*/ 454489 h 603989"/>
                  <a:gd name="connsiteX10" fmla="*/ 79504 w 632111"/>
                  <a:gd name="connsiteY10" fmla="*/ 513226 h 603989"/>
                  <a:gd name="connsiteX11" fmla="*/ 81091 w 632111"/>
                  <a:gd name="connsiteY11" fmla="*/ 603714 h 603989"/>
                  <a:gd name="connsiteX12" fmla="*/ 130304 w 632111"/>
                  <a:gd name="connsiteY12" fmla="*/ 538626 h 603989"/>
                  <a:gd name="connsiteX13" fmla="*/ 209679 w 632111"/>
                  <a:gd name="connsiteY13" fmla="*/ 460839 h 603989"/>
                  <a:gd name="connsiteX14" fmla="*/ 306516 w 632111"/>
                  <a:gd name="connsiteY14" fmla="*/ 508464 h 603989"/>
                  <a:gd name="connsiteX15" fmla="*/ 393829 w 632111"/>
                  <a:gd name="connsiteY15" fmla="*/ 506876 h 603989"/>
                  <a:gd name="connsiteX16" fmla="*/ 503366 w 632111"/>
                  <a:gd name="connsiteY16" fmla="*/ 600539 h 603989"/>
                  <a:gd name="connsiteX17" fmla="*/ 565279 w 632111"/>
                  <a:gd name="connsiteY17" fmla="*/ 565614 h 603989"/>
                  <a:gd name="connsiteX18" fmla="*/ 457329 w 632111"/>
                  <a:gd name="connsiteY18" fmla="*/ 492589 h 603989"/>
                  <a:gd name="connsiteX19" fmla="*/ 450979 w 632111"/>
                  <a:gd name="connsiteY19" fmla="*/ 451314 h 603989"/>
                  <a:gd name="connsiteX20" fmla="*/ 484316 w 632111"/>
                  <a:gd name="connsiteY20" fmla="*/ 411626 h 603989"/>
                  <a:gd name="connsiteX21" fmla="*/ 487491 w 632111"/>
                  <a:gd name="connsiteY21" fmla="*/ 352889 h 603989"/>
                  <a:gd name="connsiteX22" fmla="*/ 619254 w 632111"/>
                  <a:gd name="connsiteY22" fmla="*/ 311614 h 603989"/>
                  <a:gd name="connsiteX23" fmla="*/ 612904 w 632111"/>
                  <a:gd name="connsiteY23" fmla="*/ 270339 h 603989"/>
                  <a:gd name="connsiteX24" fmla="*/ 493841 w 632111"/>
                  <a:gd name="connsiteY24" fmla="*/ 271926 h 603989"/>
                  <a:gd name="connsiteX25" fmla="*/ 397004 w 632111"/>
                  <a:gd name="connsiteY25" fmla="*/ 171914 h 603989"/>
                  <a:gd name="connsiteX0" fmla="*/ 397004 w 632111"/>
                  <a:gd name="connsiteY0" fmla="*/ 154620 h 586695"/>
                  <a:gd name="connsiteX1" fmla="*/ 424933 w 632111"/>
                  <a:gd name="connsiteY1" fmla="*/ 537 h 586695"/>
                  <a:gd name="connsiteX2" fmla="*/ 350966 w 632111"/>
                  <a:gd name="connsiteY2" fmla="*/ 105407 h 586695"/>
                  <a:gd name="connsiteX3" fmla="*/ 276354 w 632111"/>
                  <a:gd name="connsiteY3" fmla="*/ 149857 h 586695"/>
                  <a:gd name="connsiteX4" fmla="*/ 212854 w 632111"/>
                  <a:gd name="connsiteY4" fmla="*/ 229232 h 586695"/>
                  <a:gd name="connsiteX5" fmla="*/ 176341 w 632111"/>
                  <a:gd name="connsiteY5" fmla="*/ 180020 h 586695"/>
                  <a:gd name="connsiteX6" fmla="*/ 174754 w 632111"/>
                  <a:gd name="connsiteY6" fmla="*/ 284795 h 586695"/>
                  <a:gd name="connsiteX7" fmla="*/ 129 w 632111"/>
                  <a:gd name="connsiteY7" fmla="*/ 360995 h 586695"/>
                  <a:gd name="connsiteX8" fmla="*/ 146179 w 632111"/>
                  <a:gd name="connsiteY8" fmla="*/ 367345 h 586695"/>
                  <a:gd name="connsiteX9" fmla="*/ 138241 w 632111"/>
                  <a:gd name="connsiteY9" fmla="*/ 437195 h 586695"/>
                  <a:gd name="connsiteX10" fmla="*/ 79504 w 632111"/>
                  <a:gd name="connsiteY10" fmla="*/ 495932 h 586695"/>
                  <a:gd name="connsiteX11" fmla="*/ 81091 w 632111"/>
                  <a:gd name="connsiteY11" fmla="*/ 586420 h 586695"/>
                  <a:gd name="connsiteX12" fmla="*/ 130304 w 632111"/>
                  <a:gd name="connsiteY12" fmla="*/ 521332 h 586695"/>
                  <a:gd name="connsiteX13" fmla="*/ 209679 w 632111"/>
                  <a:gd name="connsiteY13" fmla="*/ 443545 h 586695"/>
                  <a:gd name="connsiteX14" fmla="*/ 306516 w 632111"/>
                  <a:gd name="connsiteY14" fmla="*/ 491170 h 586695"/>
                  <a:gd name="connsiteX15" fmla="*/ 393829 w 632111"/>
                  <a:gd name="connsiteY15" fmla="*/ 489582 h 586695"/>
                  <a:gd name="connsiteX16" fmla="*/ 503366 w 632111"/>
                  <a:gd name="connsiteY16" fmla="*/ 583245 h 586695"/>
                  <a:gd name="connsiteX17" fmla="*/ 565279 w 632111"/>
                  <a:gd name="connsiteY17" fmla="*/ 548320 h 586695"/>
                  <a:gd name="connsiteX18" fmla="*/ 457329 w 632111"/>
                  <a:gd name="connsiteY18" fmla="*/ 475295 h 586695"/>
                  <a:gd name="connsiteX19" fmla="*/ 450979 w 632111"/>
                  <a:gd name="connsiteY19" fmla="*/ 434020 h 586695"/>
                  <a:gd name="connsiteX20" fmla="*/ 484316 w 632111"/>
                  <a:gd name="connsiteY20" fmla="*/ 394332 h 586695"/>
                  <a:gd name="connsiteX21" fmla="*/ 487491 w 632111"/>
                  <a:gd name="connsiteY21" fmla="*/ 335595 h 586695"/>
                  <a:gd name="connsiteX22" fmla="*/ 619254 w 632111"/>
                  <a:gd name="connsiteY22" fmla="*/ 294320 h 586695"/>
                  <a:gd name="connsiteX23" fmla="*/ 612904 w 632111"/>
                  <a:gd name="connsiteY23" fmla="*/ 253045 h 586695"/>
                  <a:gd name="connsiteX24" fmla="*/ 493841 w 632111"/>
                  <a:gd name="connsiteY24" fmla="*/ 254632 h 586695"/>
                  <a:gd name="connsiteX25" fmla="*/ 397004 w 632111"/>
                  <a:gd name="connsiteY25" fmla="*/ 154620 h 586695"/>
                  <a:gd name="connsiteX0" fmla="*/ 397004 w 632111"/>
                  <a:gd name="connsiteY0" fmla="*/ 154668 h 586743"/>
                  <a:gd name="connsiteX1" fmla="*/ 424933 w 632111"/>
                  <a:gd name="connsiteY1" fmla="*/ 585 h 586743"/>
                  <a:gd name="connsiteX2" fmla="*/ 350966 w 632111"/>
                  <a:gd name="connsiteY2" fmla="*/ 105455 h 586743"/>
                  <a:gd name="connsiteX3" fmla="*/ 276354 w 632111"/>
                  <a:gd name="connsiteY3" fmla="*/ 149905 h 586743"/>
                  <a:gd name="connsiteX4" fmla="*/ 212854 w 632111"/>
                  <a:gd name="connsiteY4" fmla="*/ 229280 h 586743"/>
                  <a:gd name="connsiteX5" fmla="*/ 176341 w 632111"/>
                  <a:gd name="connsiteY5" fmla="*/ 180068 h 586743"/>
                  <a:gd name="connsiteX6" fmla="*/ 174754 w 632111"/>
                  <a:gd name="connsiteY6" fmla="*/ 284843 h 586743"/>
                  <a:gd name="connsiteX7" fmla="*/ 129 w 632111"/>
                  <a:gd name="connsiteY7" fmla="*/ 361043 h 586743"/>
                  <a:gd name="connsiteX8" fmla="*/ 146179 w 632111"/>
                  <a:gd name="connsiteY8" fmla="*/ 367393 h 586743"/>
                  <a:gd name="connsiteX9" fmla="*/ 138241 w 632111"/>
                  <a:gd name="connsiteY9" fmla="*/ 437243 h 586743"/>
                  <a:gd name="connsiteX10" fmla="*/ 79504 w 632111"/>
                  <a:gd name="connsiteY10" fmla="*/ 495980 h 586743"/>
                  <a:gd name="connsiteX11" fmla="*/ 81091 w 632111"/>
                  <a:gd name="connsiteY11" fmla="*/ 586468 h 586743"/>
                  <a:gd name="connsiteX12" fmla="*/ 130304 w 632111"/>
                  <a:gd name="connsiteY12" fmla="*/ 521380 h 586743"/>
                  <a:gd name="connsiteX13" fmla="*/ 209679 w 632111"/>
                  <a:gd name="connsiteY13" fmla="*/ 443593 h 586743"/>
                  <a:gd name="connsiteX14" fmla="*/ 306516 w 632111"/>
                  <a:gd name="connsiteY14" fmla="*/ 491218 h 586743"/>
                  <a:gd name="connsiteX15" fmla="*/ 393829 w 632111"/>
                  <a:gd name="connsiteY15" fmla="*/ 489630 h 586743"/>
                  <a:gd name="connsiteX16" fmla="*/ 503366 w 632111"/>
                  <a:gd name="connsiteY16" fmla="*/ 583293 h 586743"/>
                  <a:gd name="connsiteX17" fmla="*/ 565279 w 632111"/>
                  <a:gd name="connsiteY17" fmla="*/ 548368 h 586743"/>
                  <a:gd name="connsiteX18" fmla="*/ 457329 w 632111"/>
                  <a:gd name="connsiteY18" fmla="*/ 475343 h 586743"/>
                  <a:gd name="connsiteX19" fmla="*/ 450979 w 632111"/>
                  <a:gd name="connsiteY19" fmla="*/ 434068 h 586743"/>
                  <a:gd name="connsiteX20" fmla="*/ 484316 w 632111"/>
                  <a:gd name="connsiteY20" fmla="*/ 394380 h 586743"/>
                  <a:gd name="connsiteX21" fmla="*/ 487491 w 632111"/>
                  <a:gd name="connsiteY21" fmla="*/ 335643 h 586743"/>
                  <a:gd name="connsiteX22" fmla="*/ 619254 w 632111"/>
                  <a:gd name="connsiteY22" fmla="*/ 294368 h 586743"/>
                  <a:gd name="connsiteX23" fmla="*/ 612904 w 632111"/>
                  <a:gd name="connsiteY23" fmla="*/ 253093 h 586743"/>
                  <a:gd name="connsiteX24" fmla="*/ 493841 w 632111"/>
                  <a:gd name="connsiteY24" fmla="*/ 254680 h 586743"/>
                  <a:gd name="connsiteX25" fmla="*/ 397004 w 632111"/>
                  <a:gd name="connsiteY25" fmla="*/ 154668 h 586743"/>
                  <a:gd name="connsiteX0" fmla="*/ 397004 w 632111"/>
                  <a:gd name="connsiteY0" fmla="*/ 154687 h 586762"/>
                  <a:gd name="connsiteX1" fmla="*/ 424933 w 632111"/>
                  <a:gd name="connsiteY1" fmla="*/ 604 h 586762"/>
                  <a:gd name="connsiteX2" fmla="*/ 350966 w 632111"/>
                  <a:gd name="connsiteY2" fmla="*/ 105474 h 586762"/>
                  <a:gd name="connsiteX3" fmla="*/ 293122 w 632111"/>
                  <a:gd name="connsiteY3" fmla="*/ 168289 h 586762"/>
                  <a:gd name="connsiteX4" fmla="*/ 212854 w 632111"/>
                  <a:gd name="connsiteY4" fmla="*/ 229299 h 586762"/>
                  <a:gd name="connsiteX5" fmla="*/ 176341 w 632111"/>
                  <a:gd name="connsiteY5" fmla="*/ 180087 h 586762"/>
                  <a:gd name="connsiteX6" fmla="*/ 174754 w 632111"/>
                  <a:gd name="connsiteY6" fmla="*/ 284862 h 586762"/>
                  <a:gd name="connsiteX7" fmla="*/ 129 w 632111"/>
                  <a:gd name="connsiteY7" fmla="*/ 361062 h 586762"/>
                  <a:gd name="connsiteX8" fmla="*/ 146179 w 632111"/>
                  <a:gd name="connsiteY8" fmla="*/ 367412 h 586762"/>
                  <a:gd name="connsiteX9" fmla="*/ 138241 w 632111"/>
                  <a:gd name="connsiteY9" fmla="*/ 437262 h 586762"/>
                  <a:gd name="connsiteX10" fmla="*/ 79504 w 632111"/>
                  <a:gd name="connsiteY10" fmla="*/ 495999 h 586762"/>
                  <a:gd name="connsiteX11" fmla="*/ 81091 w 632111"/>
                  <a:gd name="connsiteY11" fmla="*/ 586487 h 586762"/>
                  <a:gd name="connsiteX12" fmla="*/ 130304 w 632111"/>
                  <a:gd name="connsiteY12" fmla="*/ 521399 h 586762"/>
                  <a:gd name="connsiteX13" fmla="*/ 209679 w 632111"/>
                  <a:gd name="connsiteY13" fmla="*/ 443612 h 586762"/>
                  <a:gd name="connsiteX14" fmla="*/ 306516 w 632111"/>
                  <a:gd name="connsiteY14" fmla="*/ 491237 h 586762"/>
                  <a:gd name="connsiteX15" fmla="*/ 393829 w 632111"/>
                  <a:gd name="connsiteY15" fmla="*/ 489649 h 586762"/>
                  <a:gd name="connsiteX16" fmla="*/ 503366 w 632111"/>
                  <a:gd name="connsiteY16" fmla="*/ 583312 h 586762"/>
                  <a:gd name="connsiteX17" fmla="*/ 565279 w 632111"/>
                  <a:gd name="connsiteY17" fmla="*/ 548387 h 586762"/>
                  <a:gd name="connsiteX18" fmla="*/ 457329 w 632111"/>
                  <a:gd name="connsiteY18" fmla="*/ 475362 h 586762"/>
                  <a:gd name="connsiteX19" fmla="*/ 450979 w 632111"/>
                  <a:gd name="connsiteY19" fmla="*/ 434087 h 586762"/>
                  <a:gd name="connsiteX20" fmla="*/ 484316 w 632111"/>
                  <a:gd name="connsiteY20" fmla="*/ 394399 h 586762"/>
                  <a:gd name="connsiteX21" fmla="*/ 487491 w 632111"/>
                  <a:gd name="connsiteY21" fmla="*/ 335662 h 586762"/>
                  <a:gd name="connsiteX22" fmla="*/ 619254 w 632111"/>
                  <a:gd name="connsiteY22" fmla="*/ 294387 h 586762"/>
                  <a:gd name="connsiteX23" fmla="*/ 612904 w 632111"/>
                  <a:gd name="connsiteY23" fmla="*/ 253112 h 586762"/>
                  <a:gd name="connsiteX24" fmla="*/ 493841 w 632111"/>
                  <a:gd name="connsiteY24" fmla="*/ 254699 h 586762"/>
                  <a:gd name="connsiteX25" fmla="*/ 397004 w 632111"/>
                  <a:gd name="connsiteY25" fmla="*/ 154687 h 586762"/>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12854 w 632111"/>
                  <a:gd name="connsiteY4" fmla="*/ 229290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341 w 632111"/>
                  <a:gd name="connsiteY5" fmla="*/ 180078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202036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7004 w 632111"/>
                  <a:gd name="connsiteY0" fmla="*/ 154678 h 586753"/>
                  <a:gd name="connsiteX1" fmla="*/ 424933 w 632111"/>
                  <a:gd name="connsiteY1" fmla="*/ 595 h 586753"/>
                  <a:gd name="connsiteX2" fmla="*/ 350966 w 632111"/>
                  <a:gd name="connsiteY2" fmla="*/ 105465 h 586753"/>
                  <a:gd name="connsiteX3" fmla="*/ 277951 w 632111"/>
                  <a:gd name="connsiteY3" fmla="*/ 158698 h 586753"/>
                  <a:gd name="connsiteX4" fmla="*/ 222036 w 632111"/>
                  <a:gd name="connsiteY4" fmla="*/ 216115 h 586753"/>
                  <a:gd name="connsiteX5" fmla="*/ 176740 w 632111"/>
                  <a:gd name="connsiteY5" fmla="*/ 197245 h 586753"/>
                  <a:gd name="connsiteX6" fmla="*/ 174754 w 632111"/>
                  <a:gd name="connsiteY6" fmla="*/ 284853 h 586753"/>
                  <a:gd name="connsiteX7" fmla="*/ 129 w 632111"/>
                  <a:gd name="connsiteY7" fmla="*/ 361053 h 586753"/>
                  <a:gd name="connsiteX8" fmla="*/ 146179 w 632111"/>
                  <a:gd name="connsiteY8" fmla="*/ 367403 h 586753"/>
                  <a:gd name="connsiteX9" fmla="*/ 138241 w 632111"/>
                  <a:gd name="connsiteY9" fmla="*/ 437253 h 586753"/>
                  <a:gd name="connsiteX10" fmla="*/ 79504 w 632111"/>
                  <a:gd name="connsiteY10" fmla="*/ 495990 h 586753"/>
                  <a:gd name="connsiteX11" fmla="*/ 81091 w 632111"/>
                  <a:gd name="connsiteY11" fmla="*/ 586478 h 586753"/>
                  <a:gd name="connsiteX12" fmla="*/ 130304 w 632111"/>
                  <a:gd name="connsiteY12" fmla="*/ 521390 h 586753"/>
                  <a:gd name="connsiteX13" fmla="*/ 209679 w 632111"/>
                  <a:gd name="connsiteY13" fmla="*/ 443603 h 586753"/>
                  <a:gd name="connsiteX14" fmla="*/ 306516 w 632111"/>
                  <a:gd name="connsiteY14" fmla="*/ 491228 h 586753"/>
                  <a:gd name="connsiteX15" fmla="*/ 393829 w 632111"/>
                  <a:gd name="connsiteY15" fmla="*/ 489640 h 586753"/>
                  <a:gd name="connsiteX16" fmla="*/ 503366 w 632111"/>
                  <a:gd name="connsiteY16" fmla="*/ 583303 h 586753"/>
                  <a:gd name="connsiteX17" fmla="*/ 565279 w 632111"/>
                  <a:gd name="connsiteY17" fmla="*/ 548378 h 586753"/>
                  <a:gd name="connsiteX18" fmla="*/ 457329 w 632111"/>
                  <a:gd name="connsiteY18" fmla="*/ 475353 h 586753"/>
                  <a:gd name="connsiteX19" fmla="*/ 450979 w 632111"/>
                  <a:gd name="connsiteY19" fmla="*/ 434078 h 586753"/>
                  <a:gd name="connsiteX20" fmla="*/ 484316 w 632111"/>
                  <a:gd name="connsiteY20" fmla="*/ 394390 h 586753"/>
                  <a:gd name="connsiteX21" fmla="*/ 487491 w 632111"/>
                  <a:gd name="connsiteY21" fmla="*/ 335653 h 586753"/>
                  <a:gd name="connsiteX22" fmla="*/ 619254 w 632111"/>
                  <a:gd name="connsiteY22" fmla="*/ 294378 h 586753"/>
                  <a:gd name="connsiteX23" fmla="*/ 612904 w 632111"/>
                  <a:gd name="connsiteY23" fmla="*/ 253103 h 586753"/>
                  <a:gd name="connsiteX24" fmla="*/ 493841 w 632111"/>
                  <a:gd name="connsiteY24" fmla="*/ 254690 h 586753"/>
                  <a:gd name="connsiteX25" fmla="*/ 397004 w 632111"/>
                  <a:gd name="connsiteY25" fmla="*/ 154678 h 586753"/>
                  <a:gd name="connsiteX0" fmla="*/ 396963 w 632070"/>
                  <a:gd name="connsiteY0" fmla="*/ 154678 h 586753"/>
                  <a:gd name="connsiteX1" fmla="*/ 424892 w 632070"/>
                  <a:gd name="connsiteY1" fmla="*/ 595 h 586753"/>
                  <a:gd name="connsiteX2" fmla="*/ 350925 w 632070"/>
                  <a:gd name="connsiteY2" fmla="*/ 105465 h 586753"/>
                  <a:gd name="connsiteX3" fmla="*/ 277910 w 632070"/>
                  <a:gd name="connsiteY3" fmla="*/ 158698 h 586753"/>
                  <a:gd name="connsiteX4" fmla="*/ 221995 w 632070"/>
                  <a:gd name="connsiteY4" fmla="*/ 216115 h 586753"/>
                  <a:gd name="connsiteX5" fmla="*/ 176699 w 632070"/>
                  <a:gd name="connsiteY5" fmla="*/ 197245 h 586753"/>
                  <a:gd name="connsiteX6" fmla="*/ 169523 w 632070"/>
                  <a:gd name="connsiteY6" fmla="*/ 300423 h 586753"/>
                  <a:gd name="connsiteX7" fmla="*/ 88 w 632070"/>
                  <a:gd name="connsiteY7" fmla="*/ 361053 h 586753"/>
                  <a:gd name="connsiteX8" fmla="*/ 146138 w 632070"/>
                  <a:gd name="connsiteY8" fmla="*/ 367403 h 586753"/>
                  <a:gd name="connsiteX9" fmla="*/ 138200 w 632070"/>
                  <a:gd name="connsiteY9" fmla="*/ 437253 h 586753"/>
                  <a:gd name="connsiteX10" fmla="*/ 79463 w 632070"/>
                  <a:gd name="connsiteY10" fmla="*/ 495990 h 586753"/>
                  <a:gd name="connsiteX11" fmla="*/ 81050 w 632070"/>
                  <a:gd name="connsiteY11" fmla="*/ 586478 h 586753"/>
                  <a:gd name="connsiteX12" fmla="*/ 130263 w 632070"/>
                  <a:gd name="connsiteY12" fmla="*/ 521390 h 586753"/>
                  <a:gd name="connsiteX13" fmla="*/ 209638 w 632070"/>
                  <a:gd name="connsiteY13" fmla="*/ 443603 h 586753"/>
                  <a:gd name="connsiteX14" fmla="*/ 306475 w 632070"/>
                  <a:gd name="connsiteY14" fmla="*/ 491228 h 586753"/>
                  <a:gd name="connsiteX15" fmla="*/ 393788 w 632070"/>
                  <a:gd name="connsiteY15" fmla="*/ 489640 h 586753"/>
                  <a:gd name="connsiteX16" fmla="*/ 503325 w 632070"/>
                  <a:gd name="connsiteY16" fmla="*/ 583303 h 586753"/>
                  <a:gd name="connsiteX17" fmla="*/ 565238 w 632070"/>
                  <a:gd name="connsiteY17" fmla="*/ 548378 h 586753"/>
                  <a:gd name="connsiteX18" fmla="*/ 457288 w 632070"/>
                  <a:gd name="connsiteY18" fmla="*/ 475353 h 586753"/>
                  <a:gd name="connsiteX19" fmla="*/ 450938 w 632070"/>
                  <a:gd name="connsiteY19" fmla="*/ 434078 h 586753"/>
                  <a:gd name="connsiteX20" fmla="*/ 484275 w 632070"/>
                  <a:gd name="connsiteY20" fmla="*/ 394390 h 586753"/>
                  <a:gd name="connsiteX21" fmla="*/ 487450 w 632070"/>
                  <a:gd name="connsiteY21" fmla="*/ 335653 h 586753"/>
                  <a:gd name="connsiteX22" fmla="*/ 619213 w 632070"/>
                  <a:gd name="connsiteY22" fmla="*/ 294378 h 586753"/>
                  <a:gd name="connsiteX23" fmla="*/ 612863 w 632070"/>
                  <a:gd name="connsiteY23" fmla="*/ 253103 h 586753"/>
                  <a:gd name="connsiteX24" fmla="*/ 493800 w 632070"/>
                  <a:gd name="connsiteY24" fmla="*/ 254690 h 586753"/>
                  <a:gd name="connsiteX25" fmla="*/ 396963 w 632070"/>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6710 w 632081"/>
                  <a:gd name="connsiteY5" fmla="*/ 197245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6974 w 632081"/>
                  <a:gd name="connsiteY0" fmla="*/ 154678 h 586753"/>
                  <a:gd name="connsiteX1" fmla="*/ 424903 w 632081"/>
                  <a:gd name="connsiteY1" fmla="*/ 595 h 586753"/>
                  <a:gd name="connsiteX2" fmla="*/ 350936 w 632081"/>
                  <a:gd name="connsiteY2" fmla="*/ 105465 h 586753"/>
                  <a:gd name="connsiteX3" fmla="*/ 277921 w 632081"/>
                  <a:gd name="connsiteY3" fmla="*/ 158698 h 586753"/>
                  <a:gd name="connsiteX4" fmla="*/ 222006 w 632081"/>
                  <a:gd name="connsiteY4" fmla="*/ 216115 h 586753"/>
                  <a:gd name="connsiteX5" fmla="*/ 179505 w 632081"/>
                  <a:gd name="connsiteY5" fmla="*/ 196047 h 586753"/>
                  <a:gd name="connsiteX6" fmla="*/ 171131 w 632081"/>
                  <a:gd name="connsiteY6" fmla="*/ 295632 h 586753"/>
                  <a:gd name="connsiteX7" fmla="*/ 99 w 632081"/>
                  <a:gd name="connsiteY7" fmla="*/ 361053 h 586753"/>
                  <a:gd name="connsiteX8" fmla="*/ 146149 w 632081"/>
                  <a:gd name="connsiteY8" fmla="*/ 367403 h 586753"/>
                  <a:gd name="connsiteX9" fmla="*/ 138211 w 632081"/>
                  <a:gd name="connsiteY9" fmla="*/ 437253 h 586753"/>
                  <a:gd name="connsiteX10" fmla="*/ 79474 w 632081"/>
                  <a:gd name="connsiteY10" fmla="*/ 495990 h 586753"/>
                  <a:gd name="connsiteX11" fmla="*/ 81061 w 632081"/>
                  <a:gd name="connsiteY11" fmla="*/ 586478 h 586753"/>
                  <a:gd name="connsiteX12" fmla="*/ 130274 w 632081"/>
                  <a:gd name="connsiteY12" fmla="*/ 521390 h 586753"/>
                  <a:gd name="connsiteX13" fmla="*/ 209649 w 632081"/>
                  <a:gd name="connsiteY13" fmla="*/ 443603 h 586753"/>
                  <a:gd name="connsiteX14" fmla="*/ 306486 w 632081"/>
                  <a:gd name="connsiteY14" fmla="*/ 491228 h 586753"/>
                  <a:gd name="connsiteX15" fmla="*/ 393799 w 632081"/>
                  <a:gd name="connsiteY15" fmla="*/ 489640 h 586753"/>
                  <a:gd name="connsiteX16" fmla="*/ 503336 w 632081"/>
                  <a:gd name="connsiteY16" fmla="*/ 583303 h 586753"/>
                  <a:gd name="connsiteX17" fmla="*/ 565249 w 632081"/>
                  <a:gd name="connsiteY17" fmla="*/ 548378 h 586753"/>
                  <a:gd name="connsiteX18" fmla="*/ 457299 w 632081"/>
                  <a:gd name="connsiteY18" fmla="*/ 475353 h 586753"/>
                  <a:gd name="connsiteX19" fmla="*/ 450949 w 632081"/>
                  <a:gd name="connsiteY19" fmla="*/ 434078 h 586753"/>
                  <a:gd name="connsiteX20" fmla="*/ 484286 w 632081"/>
                  <a:gd name="connsiteY20" fmla="*/ 394390 h 586753"/>
                  <a:gd name="connsiteX21" fmla="*/ 487461 w 632081"/>
                  <a:gd name="connsiteY21" fmla="*/ 335653 h 586753"/>
                  <a:gd name="connsiteX22" fmla="*/ 619224 w 632081"/>
                  <a:gd name="connsiteY22" fmla="*/ 294378 h 586753"/>
                  <a:gd name="connsiteX23" fmla="*/ 612874 w 632081"/>
                  <a:gd name="connsiteY23" fmla="*/ 253103 h 586753"/>
                  <a:gd name="connsiteX24" fmla="*/ 493811 w 632081"/>
                  <a:gd name="connsiteY24" fmla="*/ 254690 h 586753"/>
                  <a:gd name="connsiteX25" fmla="*/ 396974 w 632081"/>
                  <a:gd name="connsiteY25" fmla="*/ 154678 h 586753"/>
                  <a:gd name="connsiteX0" fmla="*/ 391390 w 626497"/>
                  <a:gd name="connsiteY0" fmla="*/ 154678 h 586753"/>
                  <a:gd name="connsiteX1" fmla="*/ 419319 w 626497"/>
                  <a:gd name="connsiteY1" fmla="*/ 595 h 586753"/>
                  <a:gd name="connsiteX2" fmla="*/ 345352 w 626497"/>
                  <a:gd name="connsiteY2" fmla="*/ 105465 h 586753"/>
                  <a:gd name="connsiteX3" fmla="*/ 272337 w 626497"/>
                  <a:gd name="connsiteY3" fmla="*/ 158698 h 586753"/>
                  <a:gd name="connsiteX4" fmla="*/ 216422 w 626497"/>
                  <a:gd name="connsiteY4" fmla="*/ 216115 h 586753"/>
                  <a:gd name="connsiteX5" fmla="*/ 173921 w 626497"/>
                  <a:gd name="connsiteY5" fmla="*/ 196047 h 586753"/>
                  <a:gd name="connsiteX6" fmla="*/ 165547 w 626497"/>
                  <a:gd name="connsiteY6" fmla="*/ 295632 h 586753"/>
                  <a:gd name="connsiteX7" fmla="*/ 104 w 626497"/>
                  <a:gd name="connsiteY7" fmla="*/ 377022 h 586753"/>
                  <a:gd name="connsiteX8" fmla="*/ 140565 w 626497"/>
                  <a:gd name="connsiteY8" fmla="*/ 367403 h 586753"/>
                  <a:gd name="connsiteX9" fmla="*/ 132627 w 626497"/>
                  <a:gd name="connsiteY9" fmla="*/ 437253 h 586753"/>
                  <a:gd name="connsiteX10" fmla="*/ 73890 w 626497"/>
                  <a:gd name="connsiteY10" fmla="*/ 495990 h 586753"/>
                  <a:gd name="connsiteX11" fmla="*/ 75477 w 626497"/>
                  <a:gd name="connsiteY11" fmla="*/ 586478 h 586753"/>
                  <a:gd name="connsiteX12" fmla="*/ 124690 w 626497"/>
                  <a:gd name="connsiteY12" fmla="*/ 521390 h 586753"/>
                  <a:gd name="connsiteX13" fmla="*/ 204065 w 626497"/>
                  <a:gd name="connsiteY13" fmla="*/ 443603 h 586753"/>
                  <a:gd name="connsiteX14" fmla="*/ 300902 w 626497"/>
                  <a:gd name="connsiteY14" fmla="*/ 491228 h 586753"/>
                  <a:gd name="connsiteX15" fmla="*/ 388215 w 626497"/>
                  <a:gd name="connsiteY15" fmla="*/ 489640 h 586753"/>
                  <a:gd name="connsiteX16" fmla="*/ 497752 w 626497"/>
                  <a:gd name="connsiteY16" fmla="*/ 583303 h 586753"/>
                  <a:gd name="connsiteX17" fmla="*/ 559665 w 626497"/>
                  <a:gd name="connsiteY17" fmla="*/ 548378 h 586753"/>
                  <a:gd name="connsiteX18" fmla="*/ 451715 w 626497"/>
                  <a:gd name="connsiteY18" fmla="*/ 475353 h 586753"/>
                  <a:gd name="connsiteX19" fmla="*/ 445365 w 626497"/>
                  <a:gd name="connsiteY19" fmla="*/ 434078 h 586753"/>
                  <a:gd name="connsiteX20" fmla="*/ 478702 w 626497"/>
                  <a:gd name="connsiteY20" fmla="*/ 394390 h 586753"/>
                  <a:gd name="connsiteX21" fmla="*/ 481877 w 626497"/>
                  <a:gd name="connsiteY21" fmla="*/ 335653 h 586753"/>
                  <a:gd name="connsiteX22" fmla="*/ 613640 w 626497"/>
                  <a:gd name="connsiteY22" fmla="*/ 294378 h 586753"/>
                  <a:gd name="connsiteX23" fmla="*/ 607290 w 626497"/>
                  <a:gd name="connsiteY23" fmla="*/ 253103 h 586753"/>
                  <a:gd name="connsiteX24" fmla="*/ 488227 w 626497"/>
                  <a:gd name="connsiteY24" fmla="*/ 254690 h 586753"/>
                  <a:gd name="connsiteX25" fmla="*/ 391390 w 626497"/>
                  <a:gd name="connsiteY25" fmla="*/ 154678 h 586753"/>
                  <a:gd name="connsiteX0" fmla="*/ 393542 w 628649"/>
                  <a:gd name="connsiteY0" fmla="*/ 154678 h 586753"/>
                  <a:gd name="connsiteX1" fmla="*/ 421471 w 628649"/>
                  <a:gd name="connsiteY1" fmla="*/ 595 h 586753"/>
                  <a:gd name="connsiteX2" fmla="*/ 347504 w 628649"/>
                  <a:gd name="connsiteY2" fmla="*/ 105465 h 586753"/>
                  <a:gd name="connsiteX3" fmla="*/ 274489 w 628649"/>
                  <a:gd name="connsiteY3" fmla="*/ 158698 h 586753"/>
                  <a:gd name="connsiteX4" fmla="*/ 218574 w 628649"/>
                  <a:gd name="connsiteY4" fmla="*/ 216115 h 586753"/>
                  <a:gd name="connsiteX5" fmla="*/ 176073 w 628649"/>
                  <a:gd name="connsiteY5" fmla="*/ 196047 h 586753"/>
                  <a:gd name="connsiteX6" fmla="*/ 167699 w 628649"/>
                  <a:gd name="connsiteY6" fmla="*/ 295632 h 586753"/>
                  <a:gd name="connsiteX7" fmla="*/ 2256 w 628649"/>
                  <a:gd name="connsiteY7" fmla="*/ 377022 h 586753"/>
                  <a:gd name="connsiteX8" fmla="*/ 142717 w 628649"/>
                  <a:gd name="connsiteY8" fmla="*/ 367403 h 586753"/>
                  <a:gd name="connsiteX9" fmla="*/ 134779 w 628649"/>
                  <a:gd name="connsiteY9" fmla="*/ 437253 h 586753"/>
                  <a:gd name="connsiteX10" fmla="*/ 76042 w 628649"/>
                  <a:gd name="connsiteY10" fmla="*/ 495990 h 586753"/>
                  <a:gd name="connsiteX11" fmla="*/ 77629 w 628649"/>
                  <a:gd name="connsiteY11" fmla="*/ 586478 h 586753"/>
                  <a:gd name="connsiteX12" fmla="*/ 126842 w 628649"/>
                  <a:gd name="connsiteY12" fmla="*/ 521390 h 586753"/>
                  <a:gd name="connsiteX13" fmla="*/ 206217 w 628649"/>
                  <a:gd name="connsiteY13" fmla="*/ 443603 h 586753"/>
                  <a:gd name="connsiteX14" fmla="*/ 303054 w 628649"/>
                  <a:gd name="connsiteY14" fmla="*/ 491228 h 586753"/>
                  <a:gd name="connsiteX15" fmla="*/ 390367 w 628649"/>
                  <a:gd name="connsiteY15" fmla="*/ 489640 h 586753"/>
                  <a:gd name="connsiteX16" fmla="*/ 499904 w 628649"/>
                  <a:gd name="connsiteY16" fmla="*/ 583303 h 586753"/>
                  <a:gd name="connsiteX17" fmla="*/ 561817 w 628649"/>
                  <a:gd name="connsiteY17" fmla="*/ 548378 h 586753"/>
                  <a:gd name="connsiteX18" fmla="*/ 453867 w 628649"/>
                  <a:gd name="connsiteY18" fmla="*/ 475353 h 586753"/>
                  <a:gd name="connsiteX19" fmla="*/ 447517 w 628649"/>
                  <a:gd name="connsiteY19" fmla="*/ 434078 h 586753"/>
                  <a:gd name="connsiteX20" fmla="*/ 480854 w 628649"/>
                  <a:gd name="connsiteY20" fmla="*/ 394390 h 586753"/>
                  <a:gd name="connsiteX21" fmla="*/ 484029 w 628649"/>
                  <a:gd name="connsiteY21" fmla="*/ 335653 h 586753"/>
                  <a:gd name="connsiteX22" fmla="*/ 615792 w 628649"/>
                  <a:gd name="connsiteY22" fmla="*/ 294378 h 586753"/>
                  <a:gd name="connsiteX23" fmla="*/ 609442 w 628649"/>
                  <a:gd name="connsiteY23" fmla="*/ 253103 h 586753"/>
                  <a:gd name="connsiteX24" fmla="*/ 490379 w 628649"/>
                  <a:gd name="connsiteY24" fmla="*/ 254690 h 586753"/>
                  <a:gd name="connsiteX25" fmla="*/ 393542 w 628649"/>
                  <a:gd name="connsiteY25" fmla="*/ 154678 h 586753"/>
                  <a:gd name="connsiteX0" fmla="*/ 393480 w 628587"/>
                  <a:gd name="connsiteY0" fmla="*/ 154678 h 586753"/>
                  <a:gd name="connsiteX1" fmla="*/ 421409 w 628587"/>
                  <a:gd name="connsiteY1" fmla="*/ 595 h 586753"/>
                  <a:gd name="connsiteX2" fmla="*/ 347442 w 628587"/>
                  <a:gd name="connsiteY2" fmla="*/ 105465 h 586753"/>
                  <a:gd name="connsiteX3" fmla="*/ 274427 w 628587"/>
                  <a:gd name="connsiteY3" fmla="*/ 158698 h 586753"/>
                  <a:gd name="connsiteX4" fmla="*/ 218512 w 628587"/>
                  <a:gd name="connsiteY4" fmla="*/ 216115 h 586753"/>
                  <a:gd name="connsiteX5" fmla="*/ 176011 w 628587"/>
                  <a:gd name="connsiteY5" fmla="*/ 196047 h 586753"/>
                  <a:gd name="connsiteX6" fmla="*/ 167637 w 628587"/>
                  <a:gd name="connsiteY6" fmla="*/ 295632 h 586753"/>
                  <a:gd name="connsiteX7" fmla="*/ 2194 w 628587"/>
                  <a:gd name="connsiteY7" fmla="*/ 377022 h 586753"/>
                  <a:gd name="connsiteX8" fmla="*/ 142655 w 628587"/>
                  <a:gd name="connsiteY8" fmla="*/ 367403 h 586753"/>
                  <a:gd name="connsiteX9" fmla="*/ 134717 w 628587"/>
                  <a:gd name="connsiteY9" fmla="*/ 437253 h 586753"/>
                  <a:gd name="connsiteX10" fmla="*/ 75980 w 628587"/>
                  <a:gd name="connsiteY10" fmla="*/ 495990 h 586753"/>
                  <a:gd name="connsiteX11" fmla="*/ 77567 w 628587"/>
                  <a:gd name="connsiteY11" fmla="*/ 586478 h 586753"/>
                  <a:gd name="connsiteX12" fmla="*/ 126780 w 628587"/>
                  <a:gd name="connsiteY12" fmla="*/ 521390 h 586753"/>
                  <a:gd name="connsiteX13" fmla="*/ 206155 w 628587"/>
                  <a:gd name="connsiteY13" fmla="*/ 443603 h 586753"/>
                  <a:gd name="connsiteX14" fmla="*/ 302992 w 628587"/>
                  <a:gd name="connsiteY14" fmla="*/ 491228 h 586753"/>
                  <a:gd name="connsiteX15" fmla="*/ 390305 w 628587"/>
                  <a:gd name="connsiteY15" fmla="*/ 489640 h 586753"/>
                  <a:gd name="connsiteX16" fmla="*/ 499842 w 628587"/>
                  <a:gd name="connsiteY16" fmla="*/ 583303 h 586753"/>
                  <a:gd name="connsiteX17" fmla="*/ 561755 w 628587"/>
                  <a:gd name="connsiteY17" fmla="*/ 548378 h 586753"/>
                  <a:gd name="connsiteX18" fmla="*/ 453805 w 628587"/>
                  <a:gd name="connsiteY18" fmla="*/ 475353 h 586753"/>
                  <a:gd name="connsiteX19" fmla="*/ 447455 w 628587"/>
                  <a:gd name="connsiteY19" fmla="*/ 434078 h 586753"/>
                  <a:gd name="connsiteX20" fmla="*/ 480792 w 628587"/>
                  <a:gd name="connsiteY20" fmla="*/ 394390 h 586753"/>
                  <a:gd name="connsiteX21" fmla="*/ 483967 w 628587"/>
                  <a:gd name="connsiteY21" fmla="*/ 335653 h 586753"/>
                  <a:gd name="connsiteX22" fmla="*/ 615730 w 628587"/>
                  <a:gd name="connsiteY22" fmla="*/ 294378 h 586753"/>
                  <a:gd name="connsiteX23" fmla="*/ 609380 w 628587"/>
                  <a:gd name="connsiteY23" fmla="*/ 253103 h 586753"/>
                  <a:gd name="connsiteX24" fmla="*/ 490317 w 628587"/>
                  <a:gd name="connsiteY24" fmla="*/ 254690 h 586753"/>
                  <a:gd name="connsiteX25" fmla="*/ 393480 w 628587"/>
                  <a:gd name="connsiteY25" fmla="*/ 154678 h 586753"/>
                  <a:gd name="connsiteX0" fmla="*/ 393452 w 628559"/>
                  <a:gd name="connsiteY0" fmla="*/ 154678 h 586753"/>
                  <a:gd name="connsiteX1" fmla="*/ 421381 w 628559"/>
                  <a:gd name="connsiteY1" fmla="*/ 595 h 586753"/>
                  <a:gd name="connsiteX2" fmla="*/ 347414 w 628559"/>
                  <a:gd name="connsiteY2" fmla="*/ 105465 h 586753"/>
                  <a:gd name="connsiteX3" fmla="*/ 274399 w 628559"/>
                  <a:gd name="connsiteY3" fmla="*/ 158698 h 586753"/>
                  <a:gd name="connsiteX4" fmla="*/ 218484 w 628559"/>
                  <a:gd name="connsiteY4" fmla="*/ 216115 h 586753"/>
                  <a:gd name="connsiteX5" fmla="*/ 175983 w 628559"/>
                  <a:gd name="connsiteY5" fmla="*/ 196047 h 586753"/>
                  <a:gd name="connsiteX6" fmla="*/ 167609 w 628559"/>
                  <a:gd name="connsiteY6" fmla="*/ 295632 h 586753"/>
                  <a:gd name="connsiteX7" fmla="*/ 2166 w 628559"/>
                  <a:gd name="connsiteY7" fmla="*/ 377022 h 586753"/>
                  <a:gd name="connsiteX8" fmla="*/ 142627 w 628559"/>
                  <a:gd name="connsiteY8" fmla="*/ 367403 h 586753"/>
                  <a:gd name="connsiteX9" fmla="*/ 134689 w 628559"/>
                  <a:gd name="connsiteY9" fmla="*/ 437253 h 586753"/>
                  <a:gd name="connsiteX10" fmla="*/ 75952 w 628559"/>
                  <a:gd name="connsiteY10" fmla="*/ 495990 h 586753"/>
                  <a:gd name="connsiteX11" fmla="*/ 77539 w 628559"/>
                  <a:gd name="connsiteY11" fmla="*/ 586478 h 586753"/>
                  <a:gd name="connsiteX12" fmla="*/ 126752 w 628559"/>
                  <a:gd name="connsiteY12" fmla="*/ 521390 h 586753"/>
                  <a:gd name="connsiteX13" fmla="*/ 206127 w 628559"/>
                  <a:gd name="connsiteY13" fmla="*/ 443603 h 586753"/>
                  <a:gd name="connsiteX14" fmla="*/ 302964 w 628559"/>
                  <a:gd name="connsiteY14" fmla="*/ 491228 h 586753"/>
                  <a:gd name="connsiteX15" fmla="*/ 390277 w 628559"/>
                  <a:gd name="connsiteY15" fmla="*/ 489640 h 586753"/>
                  <a:gd name="connsiteX16" fmla="*/ 499814 w 628559"/>
                  <a:gd name="connsiteY16" fmla="*/ 583303 h 586753"/>
                  <a:gd name="connsiteX17" fmla="*/ 561727 w 628559"/>
                  <a:gd name="connsiteY17" fmla="*/ 548378 h 586753"/>
                  <a:gd name="connsiteX18" fmla="*/ 453777 w 628559"/>
                  <a:gd name="connsiteY18" fmla="*/ 475353 h 586753"/>
                  <a:gd name="connsiteX19" fmla="*/ 447427 w 628559"/>
                  <a:gd name="connsiteY19" fmla="*/ 434078 h 586753"/>
                  <a:gd name="connsiteX20" fmla="*/ 480764 w 628559"/>
                  <a:gd name="connsiteY20" fmla="*/ 394390 h 586753"/>
                  <a:gd name="connsiteX21" fmla="*/ 483939 w 628559"/>
                  <a:gd name="connsiteY21" fmla="*/ 335653 h 586753"/>
                  <a:gd name="connsiteX22" fmla="*/ 615702 w 628559"/>
                  <a:gd name="connsiteY22" fmla="*/ 294378 h 586753"/>
                  <a:gd name="connsiteX23" fmla="*/ 609352 w 628559"/>
                  <a:gd name="connsiteY23" fmla="*/ 253103 h 586753"/>
                  <a:gd name="connsiteX24" fmla="*/ 490289 w 628559"/>
                  <a:gd name="connsiteY24" fmla="*/ 254690 h 586753"/>
                  <a:gd name="connsiteX25" fmla="*/ 393452 w 628559"/>
                  <a:gd name="connsiteY25" fmla="*/ 154678 h 586753"/>
                  <a:gd name="connsiteX0" fmla="*/ 391364 w 626471"/>
                  <a:gd name="connsiteY0" fmla="*/ 154678 h 586753"/>
                  <a:gd name="connsiteX1" fmla="*/ 419293 w 626471"/>
                  <a:gd name="connsiteY1" fmla="*/ 595 h 586753"/>
                  <a:gd name="connsiteX2" fmla="*/ 345326 w 626471"/>
                  <a:gd name="connsiteY2" fmla="*/ 105465 h 586753"/>
                  <a:gd name="connsiteX3" fmla="*/ 272311 w 626471"/>
                  <a:gd name="connsiteY3" fmla="*/ 158698 h 586753"/>
                  <a:gd name="connsiteX4" fmla="*/ 216396 w 626471"/>
                  <a:gd name="connsiteY4" fmla="*/ 216115 h 586753"/>
                  <a:gd name="connsiteX5" fmla="*/ 173895 w 626471"/>
                  <a:gd name="connsiteY5" fmla="*/ 196047 h 586753"/>
                  <a:gd name="connsiteX6" fmla="*/ 165521 w 626471"/>
                  <a:gd name="connsiteY6" fmla="*/ 295632 h 586753"/>
                  <a:gd name="connsiteX7" fmla="*/ 78 w 626471"/>
                  <a:gd name="connsiteY7" fmla="*/ 377022 h 586753"/>
                  <a:gd name="connsiteX8" fmla="*/ 143733 w 626471"/>
                  <a:gd name="connsiteY8" fmla="*/ 370198 h 586753"/>
                  <a:gd name="connsiteX9" fmla="*/ 132601 w 626471"/>
                  <a:gd name="connsiteY9" fmla="*/ 437253 h 586753"/>
                  <a:gd name="connsiteX10" fmla="*/ 73864 w 626471"/>
                  <a:gd name="connsiteY10" fmla="*/ 495990 h 586753"/>
                  <a:gd name="connsiteX11" fmla="*/ 75451 w 626471"/>
                  <a:gd name="connsiteY11" fmla="*/ 586478 h 586753"/>
                  <a:gd name="connsiteX12" fmla="*/ 124664 w 626471"/>
                  <a:gd name="connsiteY12" fmla="*/ 521390 h 586753"/>
                  <a:gd name="connsiteX13" fmla="*/ 204039 w 626471"/>
                  <a:gd name="connsiteY13" fmla="*/ 443603 h 586753"/>
                  <a:gd name="connsiteX14" fmla="*/ 300876 w 626471"/>
                  <a:gd name="connsiteY14" fmla="*/ 491228 h 586753"/>
                  <a:gd name="connsiteX15" fmla="*/ 388189 w 626471"/>
                  <a:gd name="connsiteY15" fmla="*/ 489640 h 586753"/>
                  <a:gd name="connsiteX16" fmla="*/ 497726 w 626471"/>
                  <a:gd name="connsiteY16" fmla="*/ 583303 h 586753"/>
                  <a:gd name="connsiteX17" fmla="*/ 559639 w 626471"/>
                  <a:gd name="connsiteY17" fmla="*/ 548378 h 586753"/>
                  <a:gd name="connsiteX18" fmla="*/ 451689 w 626471"/>
                  <a:gd name="connsiteY18" fmla="*/ 475353 h 586753"/>
                  <a:gd name="connsiteX19" fmla="*/ 445339 w 626471"/>
                  <a:gd name="connsiteY19" fmla="*/ 434078 h 586753"/>
                  <a:gd name="connsiteX20" fmla="*/ 478676 w 626471"/>
                  <a:gd name="connsiteY20" fmla="*/ 394390 h 586753"/>
                  <a:gd name="connsiteX21" fmla="*/ 481851 w 626471"/>
                  <a:gd name="connsiteY21" fmla="*/ 335653 h 586753"/>
                  <a:gd name="connsiteX22" fmla="*/ 613614 w 626471"/>
                  <a:gd name="connsiteY22" fmla="*/ 294378 h 586753"/>
                  <a:gd name="connsiteX23" fmla="*/ 607264 w 626471"/>
                  <a:gd name="connsiteY23" fmla="*/ 253103 h 586753"/>
                  <a:gd name="connsiteX24" fmla="*/ 488201 w 626471"/>
                  <a:gd name="connsiteY24" fmla="*/ 254690 h 586753"/>
                  <a:gd name="connsiteX25" fmla="*/ 391364 w 626471"/>
                  <a:gd name="connsiteY25" fmla="*/ 154678 h 586753"/>
                  <a:gd name="connsiteX0" fmla="*/ 392249 w 627356"/>
                  <a:gd name="connsiteY0" fmla="*/ 154678 h 586753"/>
                  <a:gd name="connsiteX1" fmla="*/ 420178 w 627356"/>
                  <a:gd name="connsiteY1" fmla="*/ 595 h 586753"/>
                  <a:gd name="connsiteX2" fmla="*/ 346211 w 627356"/>
                  <a:gd name="connsiteY2" fmla="*/ 105465 h 586753"/>
                  <a:gd name="connsiteX3" fmla="*/ 273196 w 627356"/>
                  <a:gd name="connsiteY3" fmla="*/ 158698 h 586753"/>
                  <a:gd name="connsiteX4" fmla="*/ 217281 w 627356"/>
                  <a:gd name="connsiteY4" fmla="*/ 216115 h 586753"/>
                  <a:gd name="connsiteX5" fmla="*/ 174780 w 627356"/>
                  <a:gd name="connsiteY5" fmla="*/ 196047 h 586753"/>
                  <a:gd name="connsiteX6" fmla="*/ 166406 w 627356"/>
                  <a:gd name="connsiteY6" fmla="*/ 295632 h 586753"/>
                  <a:gd name="connsiteX7" fmla="*/ 963 w 627356"/>
                  <a:gd name="connsiteY7" fmla="*/ 377022 h 586753"/>
                  <a:gd name="connsiteX8" fmla="*/ 144618 w 627356"/>
                  <a:gd name="connsiteY8" fmla="*/ 370198 h 586753"/>
                  <a:gd name="connsiteX9" fmla="*/ 133486 w 627356"/>
                  <a:gd name="connsiteY9" fmla="*/ 437253 h 586753"/>
                  <a:gd name="connsiteX10" fmla="*/ 74749 w 627356"/>
                  <a:gd name="connsiteY10" fmla="*/ 495990 h 586753"/>
                  <a:gd name="connsiteX11" fmla="*/ 76336 w 627356"/>
                  <a:gd name="connsiteY11" fmla="*/ 586478 h 586753"/>
                  <a:gd name="connsiteX12" fmla="*/ 125549 w 627356"/>
                  <a:gd name="connsiteY12" fmla="*/ 521390 h 586753"/>
                  <a:gd name="connsiteX13" fmla="*/ 204924 w 627356"/>
                  <a:gd name="connsiteY13" fmla="*/ 443603 h 586753"/>
                  <a:gd name="connsiteX14" fmla="*/ 301761 w 627356"/>
                  <a:gd name="connsiteY14" fmla="*/ 491228 h 586753"/>
                  <a:gd name="connsiteX15" fmla="*/ 389074 w 627356"/>
                  <a:gd name="connsiteY15" fmla="*/ 489640 h 586753"/>
                  <a:gd name="connsiteX16" fmla="*/ 498611 w 627356"/>
                  <a:gd name="connsiteY16" fmla="*/ 583303 h 586753"/>
                  <a:gd name="connsiteX17" fmla="*/ 560524 w 627356"/>
                  <a:gd name="connsiteY17" fmla="*/ 548378 h 586753"/>
                  <a:gd name="connsiteX18" fmla="*/ 452574 w 627356"/>
                  <a:gd name="connsiteY18" fmla="*/ 475353 h 586753"/>
                  <a:gd name="connsiteX19" fmla="*/ 446224 w 627356"/>
                  <a:gd name="connsiteY19" fmla="*/ 434078 h 586753"/>
                  <a:gd name="connsiteX20" fmla="*/ 479561 w 627356"/>
                  <a:gd name="connsiteY20" fmla="*/ 394390 h 586753"/>
                  <a:gd name="connsiteX21" fmla="*/ 482736 w 627356"/>
                  <a:gd name="connsiteY21" fmla="*/ 335653 h 586753"/>
                  <a:gd name="connsiteX22" fmla="*/ 614499 w 627356"/>
                  <a:gd name="connsiteY22" fmla="*/ 294378 h 586753"/>
                  <a:gd name="connsiteX23" fmla="*/ 608149 w 627356"/>
                  <a:gd name="connsiteY23" fmla="*/ 253103 h 586753"/>
                  <a:gd name="connsiteX24" fmla="*/ 489086 w 627356"/>
                  <a:gd name="connsiteY24" fmla="*/ 254690 h 586753"/>
                  <a:gd name="connsiteX25" fmla="*/ 392249 w 627356"/>
                  <a:gd name="connsiteY25" fmla="*/ 154678 h 586753"/>
                  <a:gd name="connsiteX0" fmla="*/ 391358 w 626465"/>
                  <a:gd name="connsiteY0" fmla="*/ 154678 h 586753"/>
                  <a:gd name="connsiteX1" fmla="*/ 419287 w 626465"/>
                  <a:gd name="connsiteY1" fmla="*/ 595 h 586753"/>
                  <a:gd name="connsiteX2" fmla="*/ 345320 w 626465"/>
                  <a:gd name="connsiteY2" fmla="*/ 105465 h 586753"/>
                  <a:gd name="connsiteX3" fmla="*/ 272305 w 626465"/>
                  <a:gd name="connsiteY3" fmla="*/ 158698 h 586753"/>
                  <a:gd name="connsiteX4" fmla="*/ 216390 w 626465"/>
                  <a:gd name="connsiteY4" fmla="*/ 216115 h 586753"/>
                  <a:gd name="connsiteX5" fmla="*/ 173889 w 626465"/>
                  <a:gd name="connsiteY5" fmla="*/ 196047 h 586753"/>
                  <a:gd name="connsiteX6" fmla="*/ 165515 w 626465"/>
                  <a:gd name="connsiteY6" fmla="*/ 295632 h 586753"/>
                  <a:gd name="connsiteX7" fmla="*/ 72 w 626465"/>
                  <a:gd name="connsiteY7" fmla="*/ 377022 h 586753"/>
                  <a:gd name="connsiteX8" fmla="*/ 144526 w 626465"/>
                  <a:gd name="connsiteY8" fmla="*/ 372993 h 586753"/>
                  <a:gd name="connsiteX9" fmla="*/ 132595 w 626465"/>
                  <a:gd name="connsiteY9" fmla="*/ 437253 h 586753"/>
                  <a:gd name="connsiteX10" fmla="*/ 73858 w 626465"/>
                  <a:gd name="connsiteY10" fmla="*/ 495990 h 586753"/>
                  <a:gd name="connsiteX11" fmla="*/ 75445 w 626465"/>
                  <a:gd name="connsiteY11" fmla="*/ 586478 h 586753"/>
                  <a:gd name="connsiteX12" fmla="*/ 124658 w 626465"/>
                  <a:gd name="connsiteY12" fmla="*/ 521390 h 586753"/>
                  <a:gd name="connsiteX13" fmla="*/ 204033 w 626465"/>
                  <a:gd name="connsiteY13" fmla="*/ 443603 h 586753"/>
                  <a:gd name="connsiteX14" fmla="*/ 300870 w 626465"/>
                  <a:gd name="connsiteY14" fmla="*/ 491228 h 586753"/>
                  <a:gd name="connsiteX15" fmla="*/ 388183 w 626465"/>
                  <a:gd name="connsiteY15" fmla="*/ 489640 h 586753"/>
                  <a:gd name="connsiteX16" fmla="*/ 497720 w 626465"/>
                  <a:gd name="connsiteY16" fmla="*/ 583303 h 586753"/>
                  <a:gd name="connsiteX17" fmla="*/ 559633 w 626465"/>
                  <a:gd name="connsiteY17" fmla="*/ 548378 h 586753"/>
                  <a:gd name="connsiteX18" fmla="*/ 451683 w 626465"/>
                  <a:gd name="connsiteY18" fmla="*/ 475353 h 586753"/>
                  <a:gd name="connsiteX19" fmla="*/ 445333 w 626465"/>
                  <a:gd name="connsiteY19" fmla="*/ 434078 h 586753"/>
                  <a:gd name="connsiteX20" fmla="*/ 478670 w 626465"/>
                  <a:gd name="connsiteY20" fmla="*/ 394390 h 586753"/>
                  <a:gd name="connsiteX21" fmla="*/ 481845 w 626465"/>
                  <a:gd name="connsiteY21" fmla="*/ 335653 h 586753"/>
                  <a:gd name="connsiteX22" fmla="*/ 613608 w 626465"/>
                  <a:gd name="connsiteY22" fmla="*/ 294378 h 586753"/>
                  <a:gd name="connsiteX23" fmla="*/ 607258 w 626465"/>
                  <a:gd name="connsiteY23" fmla="*/ 253103 h 586753"/>
                  <a:gd name="connsiteX24" fmla="*/ 488195 w 626465"/>
                  <a:gd name="connsiteY24" fmla="*/ 254690 h 586753"/>
                  <a:gd name="connsiteX25" fmla="*/ 391358 w 626465"/>
                  <a:gd name="connsiteY25" fmla="*/ 154678 h 586753"/>
                  <a:gd name="connsiteX0" fmla="*/ 391489 w 626596"/>
                  <a:gd name="connsiteY0" fmla="*/ 154678 h 586753"/>
                  <a:gd name="connsiteX1" fmla="*/ 419418 w 626596"/>
                  <a:gd name="connsiteY1" fmla="*/ 595 h 586753"/>
                  <a:gd name="connsiteX2" fmla="*/ 345451 w 626596"/>
                  <a:gd name="connsiteY2" fmla="*/ 105465 h 586753"/>
                  <a:gd name="connsiteX3" fmla="*/ 272436 w 626596"/>
                  <a:gd name="connsiteY3" fmla="*/ 158698 h 586753"/>
                  <a:gd name="connsiteX4" fmla="*/ 216521 w 626596"/>
                  <a:gd name="connsiteY4" fmla="*/ 216115 h 586753"/>
                  <a:gd name="connsiteX5" fmla="*/ 174020 w 626596"/>
                  <a:gd name="connsiteY5" fmla="*/ 196047 h 586753"/>
                  <a:gd name="connsiteX6" fmla="*/ 165646 w 626596"/>
                  <a:gd name="connsiteY6" fmla="*/ 295632 h 586753"/>
                  <a:gd name="connsiteX7" fmla="*/ 203 w 626596"/>
                  <a:gd name="connsiteY7" fmla="*/ 377022 h 586753"/>
                  <a:gd name="connsiteX8" fmla="*/ 144657 w 626596"/>
                  <a:gd name="connsiteY8" fmla="*/ 372993 h 586753"/>
                  <a:gd name="connsiteX9" fmla="*/ 132726 w 626596"/>
                  <a:gd name="connsiteY9" fmla="*/ 437253 h 586753"/>
                  <a:gd name="connsiteX10" fmla="*/ 73989 w 626596"/>
                  <a:gd name="connsiteY10" fmla="*/ 495990 h 586753"/>
                  <a:gd name="connsiteX11" fmla="*/ 75576 w 626596"/>
                  <a:gd name="connsiteY11" fmla="*/ 586478 h 586753"/>
                  <a:gd name="connsiteX12" fmla="*/ 124789 w 626596"/>
                  <a:gd name="connsiteY12" fmla="*/ 521390 h 586753"/>
                  <a:gd name="connsiteX13" fmla="*/ 204164 w 626596"/>
                  <a:gd name="connsiteY13" fmla="*/ 443603 h 586753"/>
                  <a:gd name="connsiteX14" fmla="*/ 301001 w 626596"/>
                  <a:gd name="connsiteY14" fmla="*/ 491228 h 586753"/>
                  <a:gd name="connsiteX15" fmla="*/ 388314 w 626596"/>
                  <a:gd name="connsiteY15" fmla="*/ 489640 h 586753"/>
                  <a:gd name="connsiteX16" fmla="*/ 497851 w 626596"/>
                  <a:gd name="connsiteY16" fmla="*/ 583303 h 586753"/>
                  <a:gd name="connsiteX17" fmla="*/ 559764 w 626596"/>
                  <a:gd name="connsiteY17" fmla="*/ 548378 h 586753"/>
                  <a:gd name="connsiteX18" fmla="*/ 451814 w 626596"/>
                  <a:gd name="connsiteY18" fmla="*/ 475353 h 586753"/>
                  <a:gd name="connsiteX19" fmla="*/ 445464 w 626596"/>
                  <a:gd name="connsiteY19" fmla="*/ 434078 h 586753"/>
                  <a:gd name="connsiteX20" fmla="*/ 478801 w 626596"/>
                  <a:gd name="connsiteY20" fmla="*/ 394390 h 586753"/>
                  <a:gd name="connsiteX21" fmla="*/ 481976 w 626596"/>
                  <a:gd name="connsiteY21" fmla="*/ 335653 h 586753"/>
                  <a:gd name="connsiteX22" fmla="*/ 613739 w 626596"/>
                  <a:gd name="connsiteY22" fmla="*/ 294378 h 586753"/>
                  <a:gd name="connsiteX23" fmla="*/ 607389 w 626596"/>
                  <a:gd name="connsiteY23" fmla="*/ 253103 h 586753"/>
                  <a:gd name="connsiteX24" fmla="*/ 488326 w 626596"/>
                  <a:gd name="connsiteY24" fmla="*/ 254690 h 586753"/>
                  <a:gd name="connsiteX25" fmla="*/ 391489 w 626596"/>
                  <a:gd name="connsiteY25" fmla="*/ 154678 h 586753"/>
                  <a:gd name="connsiteX0" fmla="*/ 391898 w 627005"/>
                  <a:gd name="connsiteY0" fmla="*/ 154678 h 586753"/>
                  <a:gd name="connsiteX1" fmla="*/ 419827 w 627005"/>
                  <a:gd name="connsiteY1" fmla="*/ 595 h 586753"/>
                  <a:gd name="connsiteX2" fmla="*/ 345860 w 627005"/>
                  <a:gd name="connsiteY2" fmla="*/ 105465 h 586753"/>
                  <a:gd name="connsiteX3" fmla="*/ 272845 w 627005"/>
                  <a:gd name="connsiteY3" fmla="*/ 158698 h 586753"/>
                  <a:gd name="connsiteX4" fmla="*/ 216930 w 627005"/>
                  <a:gd name="connsiteY4" fmla="*/ 216115 h 586753"/>
                  <a:gd name="connsiteX5" fmla="*/ 174429 w 627005"/>
                  <a:gd name="connsiteY5" fmla="*/ 196047 h 586753"/>
                  <a:gd name="connsiteX6" fmla="*/ 166055 w 627005"/>
                  <a:gd name="connsiteY6" fmla="*/ 295632 h 586753"/>
                  <a:gd name="connsiteX7" fmla="*/ 213 w 627005"/>
                  <a:gd name="connsiteY7" fmla="*/ 373828 h 586753"/>
                  <a:gd name="connsiteX8" fmla="*/ 145066 w 627005"/>
                  <a:gd name="connsiteY8" fmla="*/ 372993 h 586753"/>
                  <a:gd name="connsiteX9" fmla="*/ 133135 w 627005"/>
                  <a:gd name="connsiteY9" fmla="*/ 437253 h 586753"/>
                  <a:gd name="connsiteX10" fmla="*/ 74398 w 627005"/>
                  <a:gd name="connsiteY10" fmla="*/ 495990 h 586753"/>
                  <a:gd name="connsiteX11" fmla="*/ 75985 w 627005"/>
                  <a:gd name="connsiteY11" fmla="*/ 586478 h 586753"/>
                  <a:gd name="connsiteX12" fmla="*/ 125198 w 627005"/>
                  <a:gd name="connsiteY12" fmla="*/ 521390 h 586753"/>
                  <a:gd name="connsiteX13" fmla="*/ 204573 w 627005"/>
                  <a:gd name="connsiteY13" fmla="*/ 443603 h 586753"/>
                  <a:gd name="connsiteX14" fmla="*/ 301410 w 627005"/>
                  <a:gd name="connsiteY14" fmla="*/ 491228 h 586753"/>
                  <a:gd name="connsiteX15" fmla="*/ 388723 w 627005"/>
                  <a:gd name="connsiteY15" fmla="*/ 489640 h 586753"/>
                  <a:gd name="connsiteX16" fmla="*/ 498260 w 627005"/>
                  <a:gd name="connsiteY16" fmla="*/ 583303 h 586753"/>
                  <a:gd name="connsiteX17" fmla="*/ 560173 w 627005"/>
                  <a:gd name="connsiteY17" fmla="*/ 548378 h 586753"/>
                  <a:gd name="connsiteX18" fmla="*/ 452223 w 627005"/>
                  <a:gd name="connsiteY18" fmla="*/ 475353 h 586753"/>
                  <a:gd name="connsiteX19" fmla="*/ 445873 w 627005"/>
                  <a:gd name="connsiteY19" fmla="*/ 434078 h 586753"/>
                  <a:gd name="connsiteX20" fmla="*/ 479210 w 627005"/>
                  <a:gd name="connsiteY20" fmla="*/ 394390 h 586753"/>
                  <a:gd name="connsiteX21" fmla="*/ 482385 w 627005"/>
                  <a:gd name="connsiteY21" fmla="*/ 335653 h 586753"/>
                  <a:gd name="connsiteX22" fmla="*/ 614148 w 627005"/>
                  <a:gd name="connsiteY22" fmla="*/ 294378 h 586753"/>
                  <a:gd name="connsiteX23" fmla="*/ 607798 w 627005"/>
                  <a:gd name="connsiteY23" fmla="*/ 253103 h 586753"/>
                  <a:gd name="connsiteX24" fmla="*/ 488735 w 627005"/>
                  <a:gd name="connsiteY24" fmla="*/ 254690 h 586753"/>
                  <a:gd name="connsiteX25" fmla="*/ 391898 w 627005"/>
                  <a:gd name="connsiteY25" fmla="*/ 154678 h 586753"/>
                  <a:gd name="connsiteX0" fmla="*/ 391749 w 626856"/>
                  <a:gd name="connsiteY0" fmla="*/ 154678 h 586753"/>
                  <a:gd name="connsiteX1" fmla="*/ 419678 w 626856"/>
                  <a:gd name="connsiteY1" fmla="*/ 595 h 586753"/>
                  <a:gd name="connsiteX2" fmla="*/ 345711 w 626856"/>
                  <a:gd name="connsiteY2" fmla="*/ 105465 h 586753"/>
                  <a:gd name="connsiteX3" fmla="*/ 272696 w 626856"/>
                  <a:gd name="connsiteY3" fmla="*/ 158698 h 586753"/>
                  <a:gd name="connsiteX4" fmla="*/ 216781 w 626856"/>
                  <a:gd name="connsiteY4" fmla="*/ 216115 h 586753"/>
                  <a:gd name="connsiteX5" fmla="*/ 174280 w 626856"/>
                  <a:gd name="connsiteY5" fmla="*/ 196047 h 586753"/>
                  <a:gd name="connsiteX6" fmla="*/ 165906 w 626856"/>
                  <a:gd name="connsiteY6" fmla="*/ 295632 h 586753"/>
                  <a:gd name="connsiteX7" fmla="*/ 64 w 626856"/>
                  <a:gd name="connsiteY7" fmla="*/ 373828 h 586753"/>
                  <a:gd name="connsiteX8" fmla="*/ 146115 w 626856"/>
                  <a:gd name="connsiteY8" fmla="*/ 374590 h 586753"/>
                  <a:gd name="connsiteX9" fmla="*/ 132986 w 626856"/>
                  <a:gd name="connsiteY9" fmla="*/ 437253 h 586753"/>
                  <a:gd name="connsiteX10" fmla="*/ 74249 w 626856"/>
                  <a:gd name="connsiteY10" fmla="*/ 495990 h 586753"/>
                  <a:gd name="connsiteX11" fmla="*/ 75836 w 626856"/>
                  <a:gd name="connsiteY11" fmla="*/ 586478 h 586753"/>
                  <a:gd name="connsiteX12" fmla="*/ 125049 w 626856"/>
                  <a:gd name="connsiteY12" fmla="*/ 521390 h 586753"/>
                  <a:gd name="connsiteX13" fmla="*/ 204424 w 626856"/>
                  <a:gd name="connsiteY13" fmla="*/ 443603 h 586753"/>
                  <a:gd name="connsiteX14" fmla="*/ 301261 w 626856"/>
                  <a:gd name="connsiteY14" fmla="*/ 491228 h 586753"/>
                  <a:gd name="connsiteX15" fmla="*/ 388574 w 626856"/>
                  <a:gd name="connsiteY15" fmla="*/ 489640 h 586753"/>
                  <a:gd name="connsiteX16" fmla="*/ 498111 w 626856"/>
                  <a:gd name="connsiteY16" fmla="*/ 583303 h 586753"/>
                  <a:gd name="connsiteX17" fmla="*/ 560024 w 626856"/>
                  <a:gd name="connsiteY17" fmla="*/ 548378 h 586753"/>
                  <a:gd name="connsiteX18" fmla="*/ 452074 w 626856"/>
                  <a:gd name="connsiteY18" fmla="*/ 475353 h 586753"/>
                  <a:gd name="connsiteX19" fmla="*/ 445724 w 626856"/>
                  <a:gd name="connsiteY19" fmla="*/ 434078 h 586753"/>
                  <a:gd name="connsiteX20" fmla="*/ 479061 w 626856"/>
                  <a:gd name="connsiteY20" fmla="*/ 394390 h 586753"/>
                  <a:gd name="connsiteX21" fmla="*/ 482236 w 626856"/>
                  <a:gd name="connsiteY21" fmla="*/ 335653 h 586753"/>
                  <a:gd name="connsiteX22" fmla="*/ 613999 w 626856"/>
                  <a:gd name="connsiteY22" fmla="*/ 294378 h 586753"/>
                  <a:gd name="connsiteX23" fmla="*/ 607649 w 626856"/>
                  <a:gd name="connsiteY23" fmla="*/ 253103 h 586753"/>
                  <a:gd name="connsiteX24" fmla="*/ 488586 w 626856"/>
                  <a:gd name="connsiteY24" fmla="*/ 254690 h 586753"/>
                  <a:gd name="connsiteX25" fmla="*/ 391749 w 626856"/>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32948 w 626818"/>
                  <a:gd name="connsiteY9" fmla="*/ 437253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1 w 626818"/>
                  <a:gd name="connsiteY0" fmla="*/ 154678 h 586753"/>
                  <a:gd name="connsiteX1" fmla="*/ 419640 w 626818"/>
                  <a:gd name="connsiteY1" fmla="*/ 595 h 586753"/>
                  <a:gd name="connsiteX2" fmla="*/ 345673 w 626818"/>
                  <a:gd name="connsiteY2" fmla="*/ 105465 h 586753"/>
                  <a:gd name="connsiteX3" fmla="*/ 272658 w 626818"/>
                  <a:gd name="connsiteY3" fmla="*/ 158698 h 586753"/>
                  <a:gd name="connsiteX4" fmla="*/ 216743 w 626818"/>
                  <a:gd name="connsiteY4" fmla="*/ 216115 h 586753"/>
                  <a:gd name="connsiteX5" fmla="*/ 174242 w 626818"/>
                  <a:gd name="connsiteY5" fmla="*/ 196047 h 586753"/>
                  <a:gd name="connsiteX6" fmla="*/ 165868 w 626818"/>
                  <a:gd name="connsiteY6" fmla="*/ 295632 h 586753"/>
                  <a:gd name="connsiteX7" fmla="*/ 26 w 626818"/>
                  <a:gd name="connsiteY7" fmla="*/ 373828 h 586753"/>
                  <a:gd name="connsiteX8" fmla="*/ 146077 w 626818"/>
                  <a:gd name="connsiteY8" fmla="*/ 374590 h 586753"/>
                  <a:gd name="connsiteX9" fmla="*/ 148518 w 626818"/>
                  <a:gd name="connsiteY9" fmla="*/ 443641 h 586753"/>
                  <a:gd name="connsiteX10" fmla="*/ 74211 w 626818"/>
                  <a:gd name="connsiteY10" fmla="*/ 495990 h 586753"/>
                  <a:gd name="connsiteX11" fmla="*/ 75798 w 626818"/>
                  <a:gd name="connsiteY11" fmla="*/ 586478 h 586753"/>
                  <a:gd name="connsiteX12" fmla="*/ 125011 w 626818"/>
                  <a:gd name="connsiteY12" fmla="*/ 521390 h 586753"/>
                  <a:gd name="connsiteX13" fmla="*/ 204386 w 626818"/>
                  <a:gd name="connsiteY13" fmla="*/ 443603 h 586753"/>
                  <a:gd name="connsiteX14" fmla="*/ 301223 w 626818"/>
                  <a:gd name="connsiteY14" fmla="*/ 491228 h 586753"/>
                  <a:gd name="connsiteX15" fmla="*/ 388536 w 626818"/>
                  <a:gd name="connsiteY15" fmla="*/ 489640 h 586753"/>
                  <a:gd name="connsiteX16" fmla="*/ 498073 w 626818"/>
                  <a:gd name="connsiteY16" fmla="*/ 583303 h 586753"/>
                  <a:gd name="connsiteX17" fmla="*/ 559986 w 626818"/>
                  <a:gd name="connsiteY17" fmla="*/ 548378 h 586753"/>
                  <a:gd name="connsiteX18" fmla="*/ 452036 w 626818"/>
                  <a:gd name="connsiteY18" fmla="*/ 475353 h 586753"/>
                  <a:gd name="connsiteX19" fmla="*/ 445686 w 626818"/>
                  <a:gd name="connsiteY19" fmla="*/ 434078 h 586753"/>
                  <a:gd name="connsiteX20" fmla="*/ 479023 w 626818"/>
                  <a:gd name="connsiteY20" fmla="*/ 394390 h 586753"/>
                  <a:gd name="connsiteX21" fmla="*/ 482198 w 626818"/>
                  <a:gd name="connsiteY21" fmla="*/ 335653 h 586753"/>
                  <a:gd name="connsiteX22" fmla="*/ 613961 w 626818"/>
                  <a:gd name="connsiteY22" fmla="*/ 294378 h 586753"/>
                  <a:gd name="connsiteX23" fmla="*/ 607611 w 626818"/>
                  <a:gd name="connsiteY23" fmla="*/ 253103 h 586753"/>
                  <a:gd name="connsiteX24" fmla="*/ 488548 w 626818"/>
                  <a:gd name="connsiteY24" fmla="*/ 254690 h 586753"/>
                  <a:gd name="connsiteX25" fmla="*/ 391711 w 626818"/>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66884 w 626819"/>
                  <a:gd name="connsiteY9" fmla="*/ 426873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6753"/>
                  <a:gd name="connsiteX1" fmla="*/ 419641 w 626819"/>
                  <a:gd name="connsiteY1" fmla="*/ 595 h 586753"/>
                  <a:gd name="connsiteX2" fmla="*/ 345674 w 626819"/>
                  <a:gd name="connsiteY2" fmla="*/ 105465 h 586753"/>
                  <a:gd name="connsiteX3" fmla="*/ 272659 w 626819"/>
                  <a:gd name="connsiteY3" fmla="*/ 158698 h 586753"/>
                  <a:gd name="connsiteX4" fmla="*/ 216744 w 626819"/>
                  <a:gd name="connsiteY4" fmla="*/ 216115 h 586753"/>
                  <a:gd name="connsiteX5" fmla="*/ 174243 w 626819"/>
                  <a:gd name="connsiteY5" fmla="*/ 196047 h 586753"/>
                  <a:gd name="connsiteX6" fmla="*/ 165869 w 626819"/>
                  <a:gd name="connsiteY6" fmla="*/ 295632 h 586753"/>
                  <a:gd name="connsiteX7" fmla="*/ 27 w 626819"/>
                  <a:gd name="connsiteY7" fmla="*/ 373828 h 586753"/>
                  <a:gd name="connsiteX8" fmla="*/ 146078 w 626819"/>
                  <a:gd name="connsiteY8" fmla="*/ 374590 h 586753"/>
                  <a:gd name="connsiteX9" fmla="*/ 154508 w 626819"/>
                  <a:gd name="connsiteY9" fmla="*/ 425675 h 586753"/>
                  <a:gd name="connsiteX10" fmla="*/ 74212 w 626819"/>
                  <a:gd name="connsiteY10" fmla="*/ 495990 h 586753"/>
                  <a:gd name="connsiteX11" fmla="*/ 75799 w 626819"/>
                  <a:gd name="connsiteY11" fmla="*/ 586478 h 586753"/>
                  <a:gd name="connsiteX12" fmla="*/ 125012 w 626819"/>
                  <a:gd name="connsiteY12" fmla="*/ 521390 h 586753"/>
                  <a:gd name="connsiteX13" fmla="*/ 204387 w 626819"/>
                  <a:gd name="connsiteY13" fmla="*/ 443603 h 586753"/>
                  <a:gd name="connsiteX14" fmla="*/ 301224 w 626819"/>
                  <a:gd name="connsiteY14" fmla="*/ 491228 h 586753"/>
                  <a:gd name="connsiteX15" fmla="*/ 388537 w 626819"/>
                  <a:gd name="connsiteY15" fmla="*/ 489640 h 586753"/>
                  <a:gd name="connsiteX16" fmla="*/ 498074 w 626819"/>
                  <a:gd name="connsiteY16" fmla="*/ 583303 h 586753"/>
                  <a:gd name="connsiteX17" fmla="*/ 559987 w 626819"/>
                  <a:gd name="connsiteY17" fmla="*/ 548378 h 586753"/>
                  <a:gd name="connsiteX18" fmla="*/ 452037 w 626819"/>
                  <a:gd name="connsiteY18" fmla="*/ 475353 h 586753"/>
                  <a:gd name="connsiteX19" fmla="*/ 445687 w 626819"/>
                  <a:gd name="connsiteY19" fmla="*/ 434078 h 586753"/>
                  <a:gd name="connsiteX20" fmla="*/ 479024 w 626819"/>
                  <a:gd name="connsiteY20" fmla="*/ 394390 h 586753"/>
                  <a:gd name="connsiteX21" fmla="*/ 482199 w 626819"/>
                  <a:gd name="connsiteY21" fmla="*/ 335653 h 586753"/>
                  <a:gd name="connsiteX22" fmla="*/ 613962 w 626819"/>
                  <a:gd name="connsiteY22" fmla="*/ 294378 h 586753"/>
                  <a:gd name="connsiteX23" fmla="*/ 607612 w 626819"/>
                  <a:gd name="connsiteY23" fmla="*/ 253103 h 586753"/>
                  <a:gd name="connsiteX24" fmla="*/ 488549 w 626819"/>
                  <a:gd name="connsiteY24" fmla="*/ 254690 h 586753"/>
                  <a:gd name="connsiteX25" fmla="*/ 391712 w 626819"/>
                  <a:gd name="connsiteY25" fmla="*/ 154678 h 586753"/>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74212 w 626819"/>
                  <a:gd name="connsiteY10" fmla="*/ 495990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1379 w 626819"/>
                  <a:gd name="connsiteY10" fmla="*/ 496389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90181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3603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397"/>
                  <a:gd name="connsiteX1" fmla="*/ 419641 w 626819"/>
                  <a:gd name="connsiteY1" fmla="*/ 595 h 585397"/>
                  <a:gd name="connsiteX2" fmla="*/ 345674 w 626819"/>
                  <a:gd name="connsiteY2" fmla="*/ 105465 h 585397"/>
                  <a:gd name="connsiteX3" fmla="*/ 272659 w 626819"/>
                  <a:gd name="connsiteY3" fmla="*/ 158698 h 585397"/>
                  <a:gd name="connsiteX4" fmla="*/ 216744 w 626819"/>
                  <a:gd name="connsiteY4" fmla="*/ 216115 h 585397"/>
                  <a:gd name="connsiteX5" fmla="*/ 174243 w 626819"/>
                  <a:gd name="connsiteY5" fmla="*/ 196047 h 585397"/>
                  <a:gd name="connsiteX6" fmla="*/ 165869 w 626819"/>
                  <a:gd name="connsiteY6" fmla="*/ 295632 h 585397"/>
                  <a:gd name="connsiteX7" fmla="*/ 27 w 626819"/>
                  <a:gd name="connsiteY7" fmla="*/ 373828 h 585397"/>
                  <a:gd name="connsiteX8" fmla="*/ 146078 w 626819"/>
                  <a:gd name="connsiteY8" fmla="*/ 374590 h 585397"/>
                  <a:gd name="connsiteX9" fmla="*/ 154508 w 626819"/>
                  <a:gd name="connsiteY9" fmla="*/ 425675 h 585397"/>
                  <a:gd name="connsiteX10" fmla="*/ 85789 w 626819"/>
                  <a:gd name="connsiteY10" fmla="*/ 507967 h 585397"/>
                  <a:gd name="connsiteX11" fmla="*/ 93764 w 626819"/>
                  <a:gd name="connsiteY11" fmla="*/ 573303 h 585397"/>
                  <a:gd name="connsiteX12" fmla="*/ 125012 w 626819"/>
                  <a:gd name="connsiteY12" fmla="*/ 521390 h 585397"/>
                  <a:gd name="connsiteX13" fmla="*/ 204387 w 626819"/>
                  <a:gd name="connsiteY13" fmla="*/ 449991 h 585397"/>
                  <a:gd name="connsiteX14" fmla="*/ 301224 w 626819"/>
                  <a:gd name="connsiteY14" fmla="*/ 491228 h 585397"/>
                  <a:gd name="connsiteX15" fmla="*/ 388537 w 626819"/>
                  <a:gd name="connsiteY15" fmla="*/ 489640 h 585397"/>
                  <a:gd name="connsiteX16" fmla="*/ 498074 w 626819"/>
                  <a:gd name="connsiteY16" fmla="*/ 583303 h 585397"/>
                  <a:gd name="connsiteX17" fmla="*/ 559987 w 626819"/>
                  <a:gd name="connsiteY17" fmla="*/ 548378 h 585397"/>
                  <a:gd name="connsiteX18" fmla="*/ 452037 w 626819"/>
                  <a:gd name="connsiteY18" fmla="*/ 475353 h 585397"/>
                  <a:gd name="connsiteX19" fmla="*/ 445687 w 626819"/>
                  <a:gd name="connsiteY19" fmla="*/ 434078 h 585397"/>
                  <a:gd name="connsiteX20" fmla="*/ 479024 w 626819"/>
                  <a:gd name="connsiteY20" fmla="*/ 394390 h 585397"/>
                  <a:gd name="connsiteX21" fmla="*/ 482199 w 626819"/>
                  <a:gd name="connsiteY21" fmla="*/ 335653 h 585397"/>
                  <a:gd name="connsiteX22" fmla="*/ 613962 w 626819"/>
                  <a:gd name="connsiteY22" fmla="*/ 294378 h 585397"/>
                  <a:gd name="connsiteX23" fmla="*/ 607612 w 626819"/>
                  <a:gd name="connsiteY23" fmla="*/ 253103 h 585397"/>
                  <a:gd name="connsiteX24" fmla="*/ 488549 w 626819"/>
                  <a:gd name="connsiteY24" fmla="*/ 254690 h 585397"/>
                  <a:gd name="connsiteX25" fmla="*/ 391712 w 626819"/>
                  <a:gd name="connsiteY25" fmla="*/ 154678 h 585397"/>
                  <a:gd name="connsiteX0" fmla="*/ 391712 w 626819"/>
                  <a:gd name="connsiteY0" fmla="*/ 154678 h 585000"/>
                  <a:gd name="connsiteX1" fmla="*/ 419641 w 626819"/>
                  <a:gd name="connsiteY1" fmla="*/ 595 h 585000"/>
                  <a:gd name="connsiteX2" fmla="*/ 345674 w 626819"/>
                  <a:gd name="connsiteY2" fmla="*/ 105465 h 585000"/>
                  <a:gd name="connsiteX3" fmla="*/ 272659 w 626819"/>
                  <a:gd name="connsiteY3" fmla="*/ 158698 h 585000"/>
                  <a:gd name="connsiteX4" fmla="*/ 216744 w 626819"/>
                  <a:gd name="connsiteY4" fmla="*/ 216115 h 585000"/>
                  <a:gd name="connsiteX5" fmla="*/ 174243 w 626819"/>
                  <a:gd name="connsiteY5" fmla="*/ 196047 h 585000"/>
                  <a:gd name="connsiteX6" fmla="*/ 165869 w 626819"/>
                  <a:gd name="connsiteY6" fmla="*/ 295632 h 585000"/>
                  <a:gd name="connsiteX7" fmla="*/ 27 w 626819"/>
                  <a:gd name="connsiteY7" fmla="*/ 373828 h 585000"/>
                  <a:gd name="connsiteX8" fmla="*/ 146078 w 626819"/>
                  <a:gd name="connsiteY8" fmla="*/ 374590 h 585000"/>
                  <a:gd name="connsiteX9" fmla="*/ 154508 w 626819"/>
                  <a:gd name="connsiteY9" fmla="*/ 425675 h 585000"/>
                  <a:gd name="connsiteX10" fmla="*/ 85789 w 626819"/>
                  <a:gd name="connsiteY10" fmla="*/ 507967 h 585000"/>
                  <a:gd name="connsiteX11" fmla="*/ 93764 w 626819"/>
                  <a:gd name="connsiteY11" fmla="*/ 573303 h 585000"/>
                  <a:gd name="connsiteX12" fmla="*/ 125012 w 626819"/>
                  <a:gd name="connsiteY12" fmla="*/ 521390 h 585000"/>
                  <a:gd name="connsiteX13" fmla="*/ 204387 w 626819"/>
                  <a:gd name="connsiteY13" fmla="*/ 449991 h 585000"/>
                  <a:gd name="connsiteX14" fmla="*/ 301224 w 626819"/>
                  <a:gd name="connsiteY14" fmla="*/ 491228 h 585000"/>
                  <a:gd name="connsiteX15" fmla="*/ 398119 w 626819"/>
                  <a:gd name="connsiteY15" fmla="*/ 497225 h 585000"/>
                  <a:gd name="connsiteX16" fmla="*/ 498074 w 626819"/>
                  <a:gd name="connsiteY16" fmla="*/ 583303 h 585000"/>
                  <a:gd name="connsiteX17" fmla="*/ 559987 w 626819"/>
                  <a:gd name="connsiteY17" fmla="*/ 548378 h 585000"/>
                  <a:gd name="connsiteX18" fmla="*/ 452037 w 626819"/>
                  <a:gd name="connsiteY18" fmla="*/ 475353 h 585000"/>
                  <a:gd name="connsiteX19" fmla="*/ 445687 w 626819"/>
                  <a:gd name="connsiteY19" fmla="*/ 434078 h 585000"/>
                  <a:gd name="connsiteX20" fmla="*/ 479024 w 626819"/>
                  <a:gd name="connsiteY20" fmla="*/ 394390 h 585000"/>
                  <a:gd name="connsiteX21" fmla="*/ 482199 w 626819"/>
                  <a:gd name="connsiteY21" fmla="*/ 335653 h 585000"/>
                  <a:gd name="connsiteX22" fmla="*/ 613962 w 626819"/>
                  <a:gd name="connsiteY22" fmla="*/ 294378 h 585000"/>
                  <a:gd name="connsiteX23" fmla="*/ 607612 w 626819"/>
                  <a:gd name="connsiteY23" fmla="*/ 253103 h 585000"/>
                  <a:gd name="connsiteX24" fmla="*/ 488549 w 626819"/>
                  <a:gd name="connsiteY24" fmla="*/ 254690 h 585000"/>
                  <a:gd name="connsiteX25" fmla="*/ 391712 w 626819"/>
                  <a:gd name="connsiteY25" fmla="*/ 154678 h 585000"/>
                  <a:gd name="connsiteX0" fmla="*/ 391712 w 626819"/>
                  <a:gd name="connsiteY0" fmla="*/ 154678 h 573775"/>
                  <a:gd name="connsiteX1" fmla="*/ 419641 w 626819"/>
                  <a:gd name="connsiteY1" fmla="*/ 595 h 573775"/>
                  <a:gd name="connsiteX2" fmla="*/ 345674 w 626819"/>
                  <a:gd name="connsiteY2" fmla="*/ 105465 h 573775"/>
                  <a:gd name="connsiteX3" fmla="*/ 272659 w 626819"/>
                  <a:gd name="connsiteY3" fmla="*/ 158698 h 573775"/>
                  <a:gd name="connsiteX4" fmla="*/ 216744 w 626819"/>
                  <a:gd name="connsiteY4" fmla="*/ 216115 h 573775"/>
                  <a:gd name="connsiteX5" fmla="*/ 174243 w 626819"/>
                  <a:gd name="connsiteY5" fmla="*/ 196047 h 573775"/>
                  <a:gd name="connsiteX6" fmla="*/ 165869 w 626819"/>
                  <a:gd name="connsiteY6" fmla="*/ 295632 h 573775"/>
                  <a:gd name="connsiteX7" fmla="*/ 27 w 626819"/>
                  <a:gd name="connsiteY7" fmla="*/ 373828 h 573775"/>
                  <a:gd name="connsiteX8" fmla="*/ 146078 w 626819"/>
                  <a:gd name="connsiteY8" fmla="*/ 374590 h 573775"/>
                  <a:gd name="connsiteX9" fmla="*/ 154508 w 626819"/>
                  <a:gd name="connsiteY9" fmla="*/ 425675 h 573775"/>
                  <a:gd name="connsiteX10" fmla="*/ 85789 w 626819"/>
                  <a:gd name="connsiteY10" fmla="*/ 507967 h 573775"/>
                  <a:gd name="connsiteX11" fmla="*/ 93764 w 626819"/>
                  <a:gd name="connsiteY11" fmla="*/ 573303 h 573775"/>
                  <a:gd name="connsiteX12" fmla="*/ 125012 w 626819"/>
                  <a:gd name="connsiteY12" fmla="*/ 521390 h 573775"/>
                  <a:gd name="connsiteX13" fmla="*/ 204387 w 626819"/>
                  <a:gd name="connsiteY13" fmla="*/ 449991 h 573775"/>
                  <a:gd name="connsiteX14" fmla="*/ 301224 w 626819"/>
                  <a:gd name="connsiteY14" fmla="*/ 491228 h 573775"/>
                  <a:gd name="connsiteX15" fmla="*/ 398119 w 626819"/>
                  <a:gd name="connsiteY15" fmla="*/ 497225 h 573775"/>
                  <a:gd name="connsiteX16" fmla="*/ 509253 w 626819"/>
                  <a:gd name="connsiteY16" fmla="*/ 569729 h 573775"/>
                  <a:gd name="connsiteX17" fmla="*/ 559987 w 626819"/>
                  <a:gd name="connsiteY17" fmla="*/ 548378 h 573775"/>
                  <a:gd name="connsiteX18" fmla="*/ 452037 w 626819"/>
                  <a:gd name="connsiteY18" fmla="*/ 475353 h 573775"/>
                  <a:gd name="connsiteX19" fmla="*/ 445687 w 626819"/>
                  <a:gd name="connsiteY19" fmla="*/ 434078 h 573775"/>
                  <a:gd name="connsiteX20" fmla="*/ 479024 w 626819"/>
                  <a:gd name="connsiteY20" fmla="*/ 394390 h 573775"/>
                  <a:gd name="connsiteX21" fmla="*/ 482199 w 626819"/>
                  <a:gd name="connsiteY21" fmla="*/ 335653 h 573775"/>
                  <a:gd name="connsiteX22" fmla="*/ 613962 w 626819"/>
                  <a:gd name="connsiteY22" fmla="*/ 294378 h 573775"/>
                  <a:gd name="connsiteX23" fmla="*/ 607612 w 626819"/>
                  <a:gd name="connsiteY23" fmla="*/ 253103 h 573775"/>
                  <a:gd name="connsiteX24" fmla="*/ 488549 w 626819"/>
                  <a:gd name="connsiteY24" fmla="*/ 254690 h 573775"/>
                  <a:gd name="connsiteX25" fmla="*/ 391712 w 626819"/>
                  <a:gd name="connsiteY25" fmla="*/ 154678 h 573775"/>
                  <a:gd name="connsiteX0" fmla="*/ 391712 w 626819"/>
                  <a:gd name="connsiteY0" fmla="*/ 154678 h 581955"/>
                  <a:gd name="connsiteX1" fmla="*/ 419641 w 626819"/>
                  <a:gd name="connsiteY1" fmla="*/ 595 h 581955"/>
                  <a:gd name="connsiteX2" fmla="*/ 345674 w 626819"/>
                  <a:gd name="connsiteY2" fmla="*/ 105465 h 581955"/>
                  <a:gd name="connsiteX3" fmla="*/ 272659 w 626819"/>
                  <a:gd name="connsiteY3" fmla="*/ 158698 h 581955"/>
                  <a:gd name="connsiteX4" fmla="*/ 216744 w 626819"/>
                  <a:gd name="connsiteY4" fmla="*/ 216115 h 581955"/>
                  <a:gd name="connsiteX5" fmla="*/ 174243 w 626819"/>
                  <a:gd name="connsiteY5" fmla="*/ 196047 h 581955"/>
                  <a:gd name="connsiteX6" fmla="*/ 165869 w 626819"/>
                  <a:gd name="connsiteY6" fmla="*/ 295632 h 581955"/>
                  <a:gd name="connsiteX7" fmla="*/ 27 w 626819"/>
                  <a:gd name="connsiteY7" fmla="*/ 373828 h 581955"/>
                  <a:gd name="connsiteX8" fmla="*/ 146078 w 626819"/>
                  <a:gd name="connsiteY8" fmla="*/ 374590 h 581955"/>
                  <a:gd name="connsiteX9" fmla="*/ 154508 w 626819"/>
                  <a:gd name="connsiteY9" fmla="*/ 425675 h 581955"/>
                  <a:gd name="connsiteX10" fmla="*/ 85789 w 626819"/>
                  <a:gd name="connsiteY10" fmla="*/ 507967 h 581955"/>
                  <a:gd name="connsiteX11" fmla="*/ 93764 w 626819"/>
                  <a:gd name="connsiteY11" fmla="*/ 573303 h 581955"/>
                  <a:gd name="connsiteX12" fmla="*/ 125012 w 626819"/>
                  <a:gd name="connsiteY12" fmla="*/ 521390 h 581955"/>
                  <a:gd name="connsiteX13" fmla="*/ 204387 w 626819"/>
                  <a:gd name="connsiteY13" fmla="*/ 449991 h 581955"/>
                  <a:gd name="connsiteX14" fmla="*/ 301224 w 626819"/>
                  <a:gd name="connsiteY14" fmla="*/ 491228 h 581955"/>
                  <a:gd name="connsiteX15" fmla="*/ 398119 w 626819"/>
                  <a:gd name="connsiteY15" fmla="*/ 497225 h 581955"/>
                  <a:gd name="connsiteX16" fmla="*/ 506059 w 626819"/>
                  <a:gd name="connsiteY16" fmla="*/ 580109 h 581955"/>
                  <a:gd name="connsiteX17" fmla="*/ 559987 w 626819"/>
                  <a:gd name="connsiteY17" fmla="*/ 548378 h 581955"/>
                  <a:gd name="connsiteX18" fmla="*/ 452037 w 626819"/>
                  <a:gd name="connsiteY18" fmla="*/ 475353 h 581955"/>
                  <a:gd name="connsiteX19" fmla="*/ 445687 w 626819"/>
                  <a:gd name="connsiteY19" fmla="*/ 434078 h 581955"/>
                  <a:gd name="connsiteX20" fmla="*/ 479024 w 626819"/>
                  <a:gd name="connsiteY20" fmla="*/ 394390 h 581955"/>
                  <a:gd name="connsiteX21" fmla="*/ 482199 w 626819"/>
                  <a:gd name="connsiteY21" fmla="*/ 335653 h 581955"/>
                  <a:gd name="connsiteX22" fmla="*/ 613962 w 626819"/>
                  <a:gd name="connsiteY22" fmla="*/ 294378 h 581955"/>
                  <a:gd name="connsiteX23" fmla="*/ 607612 w 626819"/>
                  <a:gd name="connsiteY23" fmla="*/ 253103 h 581955"/>
                  <a:gd name="connsiteX24" fmla="*/ 488549 w 626819"/>
                  <a:gd name="connsiteY24" fmla="*/ 254690 h 581955"/>
                  <a:gd name="connsiteX25" fmla="*/ 391712 w 626819"/>
                  <a:gd name="connsiteY25" fmla="*/ 154678 h 581955"/>
                  <a:gd name="connsiteX0" fmla="*/ 391712 w 626819"/>
                  <a:gd name="connsiteY0" fmla="*/ 154678 h 584008"/>
                  <a:gd name="connsiteX1" fmla="*/ 419641 w 626819"/>
                  <a:gd name="connsiteY1" fmla="*/ 595 h 584008"/>
                  <a:gd name="connsiteX2" fmla="*/ 345674 w 626819"/>
                  <a:gd name="connsiteY2" fmla="*/ 105465 h 584008"/>
                  <a:gd name="connsiteX3" fmla="*/ 272659 w 626819"/>
                  <a:gd name="connsiteY3" fmla="*/ 158698 h 584008"/>
                  <a:gd name="connsiteX4" fmla="*/ 216744 w 626819"/>
                  <a:gd name="connsiteY4" fmla="*/ 216115 h 584008"/>
                  <a:gd name="connsiteX5" fmla="*/ 174243 w 626819"/>
                  <a:gd name="connsiteY5" fmla="*/ 196047 h 584008"/>
                  <a:gd name="connsiteX6" fmla="*/ 165869 w 626819"/>
                  <a:gd name="connsiteY6" fmla="*/ 295632 h 584008"/>
                  <a:gd name="connsiteX7" fmla="*/ 27 w 626819"/>
                  <a:gd name="connsiteY7" fmla="*/ 373828 h 584008"/>
                  <a:gd name="connsiteX8" fmla="*/ 146078 w 626819"/>
                  <a:gd name="connsiteY8" fmla="*/ 374590 h 584008"/>
                  <a:gd name="connsiteX9" fmla="*/ 154508 w 626819"/>
                  <a:gd name="connsiteY9" fmla="*/ 425675 h 584008"/>
                  <a:gd name="connsiteX10" fmla="*/ 85789 w 626819"/>
                  <a:gd name="connsiteY10" fmla="*/ 507967 h 584008"/>
                  <a:gd name="connsiteX11" fmla="*/ 93764 w 626819"/>
                  <a:gd name="connsiteY11" fmla="*/ 573303 h 584008"/>
                  <a:gd name="connsiteX12" fmla="*/ 125012 w 626819"/>
                  <a:gd name="connsiteY12" fmla="*/ 521390 h 584008"/>
                  <a:gd name="connsiteX13" fmla="*/ 204387 w 626819"/>
                  <a:gd name="connsiteY13" fmla="*/ 449991 h 584008"/>
                  <a:gd name="connsiteX14" fmla="*/ 301224 w 626819"/>
                  <a:gd name="connsiteY14" fmla="*/ 491228 h 584008"/>
                  <a:gd name="connsiteX15" fmla="*/ 398119 w 626819"/>
                  <a:gd name="connsiteY15" fmla="*/ 497225 h 584008"/>
                  <a:gd name="connsiteX16" fmla="*/ 506059 w 626819"/>
                  <a:gd name="connsiteY16" fmla="*/ 580109 h 584008"/>
                  <a:gd name="connsiteX17" fmla="*/ 547212 w 626819"/>
                  <a:gd name="connsiteY17" fmla="*/ 560754 h 584008"/>
                  <a:gd name="connsiteX18" fmla="*/ 452037 w 626819"/>
                  <a:gd name="connsiteY18" fmla="*/ 475353 h 584008"/>
                  <a:gd name="connsiteX19" fmla="*/ 445687 w 626819"/>
                  <a:gd name="connsiteY19" fmla="*/ 434078 h 584008"/>
                  <a:gd name="connsiteX20" fmla="*/ 479024 w 626819"/>
                  <a:gd name="connsiteY20" fmla="*/ 394390 h 584008"/>
                  <a:gd name="connsiteX21" fmla="*/ 482199 w 626819"/>
                  <a:gd name="connsiteY21" fmla="*/ 335653 h 584008"/>
                  <a:gd name="connsiteX22" fmla="*/ 613962 w 626819"/>
                  <a:gd name="connsiteY22" fmla="*/ 294378 h 584008"/>
                  <a:gd name="connsiteX23" fmla="*/ 607612 w 626819"/>
                  <a:gd name="connsiteY23" fmla="*/ 253103 h 584008"/>
                  <a:gd name="connsiteX24" fmla="*/ 488549 w 626819"/>
                  <a:gd name="connsiteY24" fmla="*/ 254690 h 584008"/>
                  <a:gd name="connsiteX25" fmla="*/ 391712 w 626819"/>
                  <a:gd name="connsiteY25" fmla="*/ 154678 h 584008"/>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45687 w 626819"/>
                  <a:gd name="connsiteY19" fmla="*/ 434078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819"/>
                  <a:gd name="connsiteY0" fmla="*/ 154678 h 583254"/>
                  <a:gd name="connsiteX1" fmla="*/ 419641 w 626819"/>
                  <a:gd name="connsiteY1" fmla="*/ 595 h 583254"/>
                  <a:gd name="connsiteX2" fmla="*/ 345674 w 626819"/>
                  <a:gd name="connsiteY2" fmla="*/ 105465 h 583254"/>
                  <a:gd name="connsiteX3" fmla="*/ 272659 w 626819"/>
                  <a:gd name="connsiteY3" fmla="*/ 158698 h 583254"/>
                  <a:gd name="connsiteX4" fmla="*/ 216744 w 626819"/>
                  <a:gd name="connsiteY4" fmla="*/ 216115 h 583254"/>
                  <a:gd name="connsiteX5" fmla="*/ 174243 w 626819"/>
                  <a:gd name="connsiteY5" fmla="*/ 196047 h 583254"/>
                  <a:gd name="connsiteX6" fmla="*/ 165869 w 626819"/>
                  <a:gd name="connsiteY6" fmla="*/ 295632 h 583254"/>
                  <a:gd name="connsiteX7" fmla="*/ 27 w 626819"/>
                  <a:gd name="connsiteY7" fmla="*/ 373828 h 583254"/>
                  <a:gd name="connsiteX8" fmla="*/ 146078 w 626819"/>
                  <a:gd name="connsiteY8" fmla="*/ 374590 h 583254"/>
                  <a:gd name="connsiteX9" fmla="*/ 154508 w 626819"/>
                  <a:gd name="connsiteY9" fmla="*/ 425675 h 583254"/>
                  <a:gd name="connsiteX10" fmla="*/ 85789 w 626819"/>
                  <a:gd name="connsiteY10" fmla="*/ 507967 h 583254"/>
                  <a:gd name="connsiteX11" fmla="*/ 93764 w 626819"/>
                  <a:gd name="connsiteY11" fmla="*/ 573303 h 583254"/>
                  <a:gd name="connsiteX12" fmla="*/ 125012 w 626819"/>
                  <a:gd name="connsiteY12" fmla="*/ 521390 h 583254"/>
                  <a:gd name="connsiteX13" fmla="*/ 204387 w 626819"/>
                  <a:gd name="connsiteY13" fmla="*/ 449991 h 583254"/>
                  <a:gd name="connsiteX14" fmla="*/ 301224 w 626819"/>
                  <a:gd name="connsiteY14" fmla="*/ 491228 h 583254"/>
                  <a:gd name="connsiteX15" fmla="*/ 398119 w 626819"/>
                  <a:gd name="connsiteY15" fmla="*/ 497225 h 583254"/>
                  <a:gd name="connsiteX16" fmla="*/ 506059 w 626819"/>
                  <a:gd name="connsiteY16" fmla="*/ 580109 h 583254"/>
                  <a:gd name="connsiteX17" fmla="*/ 550406 w 626819"/>
                  <a:gd name="connsiteY17" fmla="*/ 557161 h 583254"/>
                  <a:gd name="connsiteX18" fmla="*/ 452037 w 626819"/>
                  <a:gd name="connsiteY18" fmla="*/ 475353 h 583254"/>
                  <a:gd name="connsiteX19" fmla="*/ 453272 w 626819"/>
                  <a:gd name="connsiteY19" fmla="*/ 429686 h 583254"/>
                  <a:gd name="connsiteX20" fmla="*/ 479024 w 626819"/>
                  <a:gd name="connsiteY20" fmla="*/ 394390 h 583254"/>
                  <a:gd name="connsiteX21" fmla="*/ 482199 w 626819"/>
                  <a:gd name="connsiteY21" fmla="*/ 335653 h 583254"/>
                  <a:gd name="connsiteX22" fmla="*/ 613962 w 626819"/>
                  <a:gd name="connsiteY22" fmla="*/ 294378 h 583254"/>
                  <a:gd name="connsiteX23" fmla="*/ 607612 w 626819"/>
                  <a:gd name="connsiteY23" fmla="*/ 253103 h 583254"/>
                  <a:gd name="connsiteX24" fmla="*/ 488549 w 626819"/>
                  <a:gd name="connsiteY24" fmla="*/ 254690 h 583254"/>
                  <a:gd name="connsiteX25" fmla="*/ 391712 w 626819"/>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28866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88549 w 626567"/>
                  <a:gd name="connsiteY24" fmla="*/ 254690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 name="connsiteX0" fmla="*/ 391712 w 626567"/>
                  <a:gd name="connsiteY0" fmla="*/ 154678 h 583254"/>
                  <a:gd name="connsiteX1" fmla="*/ 419641 w 626567"/>
                  <a:gd name="connsiteY1" fmla="*/ 595 h 583254"/>
                  <a:gd name="connsiteX2" fmla="*/ 345674 w 626567"/>
                  <a:gd name="connsiteY2" fmla="*/ 105465 h 583254"/>
                  <a:gd name="connsiteX3" fmla="*/ 272659 w 626567"/>
                  <a:gd name="connsiteY3" fmla="*/ 158698 h 583254"/>
                  <a:gd name="connsiteX4" fmla="*/ 216744 w 626567"/>
                  <a:gd name="connsiteY4" fmla="*/ 216115 h 583254"/>
                  <a:gd name="connsiteX5" fmla="*/ 174243 w 626567"/>
                  <a:gd name="connsiteY5" fmla="*/ 196047 h 583254"/>
                  <a:gd name="connsiteX6" fmla="*/ 165869 w 626567"/>
                  <a:gd name="connsiteY6" fmla="*/ 295632 h 583254"/>
                  <a:gd name="connsiteX7" fmla="*/ 27 w 626567"/>
                  <a:gd name="connsiteY7" fmla="*/ 373828 h 583254"/>
                  <a:gd name="connsiteX8" fmla="*/ 146078 w 626567"/>
                  <a:gd name="connsiteY8" fmla="*/ 374590 h 583254"/>
                  <a:gd name="connsiteX9" fmla="*/ 154508 w 626567"/>
                  <a:gd name="connsiteY9" fmla="*/ 425675 h 583254"/>
                  <a:gd name="connsiteX10" fmla="*/ 85789 w 626567"/>
                  <a:gd name="connsiteY10" fmla="*/ 507967 h 583254"/>
                  <a:gd name="connsiteX11" fmla="*/ 93764 w 626567"/>
                  <a:gd name="connsiteY11" fmla="*/ 573303 h 583254"/>
                  <a:gd name="connsiteX12" fmla="*/ 125012 w 626567"/>
                  <a:gd name="connsiteY12" fmla="*/ 521390 h 583254"/>
                  <a:gd name="connsiteX13" fmla="*/ 204387 w 626567"/>
                  <a:gd name="connsiteY13" fmla="*/ 449991 h 583254"/>
                  <a:gd name="connsiteX14" fmla="*/ 301224 w 626567"/>
                  <a:gd name="connsiteY14" fmla="*/ 491228 h 583254"/>
                  <a:gd name="connsiteX15" fmla="*/ 398119 w 626567"/>
                  <a:gd name="connsiteY15" fmla="*/ 497225 h 583254"/>
                  <a:gd name="connsiteX16" fmla="*/ 506059 w 626567"/>
                  <a:gd name="connsiteY16" fmla="*/ 580109 h 583254"/>
                  <a:gd name="connsiteX17" fmla="*/ 550406 w 626567"/>
                  <a:gd name="connsiteY17" fmla="*/ 557161 h 583254"/>
                  <a:gd name="connsiteX18" fmla="*/ 452037 w 626567"/>
                  <a:gd name="connsiteY18" fmla="*/ 475353 h 583254"/>
                  <a:gd name="connsiteX19" fmla="*/ 453272 w 626567"/>
                  <a:gd name="connsiteY19" fmla="*/ 429686 h 583254"/>
                  <a:gd name="connsiteX20" fmla="*/ 479024 w 626567"/>
                  <a:gd name="connsiteY20" fmla="*/ 394390 h 583254"/>
                  <a:gd name="connsiteX21" fmla="*/ 485792 w 626567"/>
                  <a:gd name="connsiteY21" fmla="*/ 319284 h 583254"/>
                  <a:gd name="connsiteX22" fmla="*/ 613962 w 626567"/>
                  <a:gd name="connsiteY22" fmla="*/ 294378 h 583254"/>
                  <a:gd name="connsiteX23" fmla="*/ 607612 w 626567"/>
                  <a:gd name="connsiteY23" fmla="*/ 253103 h 583254"/>
                  <a:gd name="connsiteX24" fmla="*/ 468587 w 626567"/>
                  <a:gd name="connsiteY24" fmla="*/ 241116 h 583254"/>
                  <a:gd name="connsiteX25" fmla="*/ 391712 w 626567"/>
                  <a:gd name="connsiteY25" fmla="*/ 154678 h 583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567" h="583254">
                    <a:moveTo>
                      <a:pt x="391712" y="154678"/>
                    </a:moveTo>
                    <a:cubicBezTo>
                      <a:pt x="373573" y="119781"/>
                      <a:pt x="447475" y="9196"/>
                      <a:pt x="419641" y="595"/>
                    </a:cubicBezTo>
                    <a:cubicBezTo>
                      <a:pt x="391807" y="-8006"/>
                      <a:pt x="370171" y="79115"/>
                      <a:pt x="345674" y="105465"/>
                    </a:cubicBezTo>
                    <a:cubicBezTo>
                      <a:pt x="321177" y="131815"/>
                      <a:pt x="294147" y="140256"/>
                      <a:pt x="272659" y="158698"/>
                    </a:cubicBezTo>
                    <a:cubicBezTo>
                      <a:pt x="251171" y="177140"/>
                      <a:pt x="233147" y="209890"/>
                      <a:pt x="216744" y="216115"/>
                    </a:cubicBezTo>
                    <a:cubicBezTo>
                      <a:pt x="200341" y="222340"/>
                      <a:pt x="191904" y="178402"/>
                      <a:pt x="174243" y="196047"/>
                    </a:cubicBezTo>
                    <a:cubicBezTo>
                      <a:pt x="156582" y="213692"/>
                      <a:pt x="191312" y="246839"/>
                      <a:pt x="165869" y="295632"/>
                    </a:cubicBezTo>
                    <a:cubicBezTo>
                      <a:pt x="140426" y="344425"/>
                      <a:pt x="2128" y="340307"/>
                      <a:pt x="27" y="373828"/>
                    </a:cubicBezTo>
                    <a:cubicBezTo>
                      <a:pt x="-2074" y="407349"/>
                      <a:pt x="120331" y="365949"/>
                      <a:pt x="146078" y="374590"/>
                    </a:cubicBezTo>
                    <a:cubicBezTo>
                      <a:pt x="171825" y="383231"/>
                      <a:pt x="175335" y="408237"/>
                      <a:pt x="154508" y="425675"/>
                    </a:cubicBezTo>
                    <a:cubicBezTo>
                      <a:pt x="133681" y="443113"/>
                      <a:pt x="95913" y="483362"/>
                      <a:pt x="85789" y="507967"/>
                    </a:cubicBezTo>
                    <a:cubicBezTo>
                      <a:pt x="75665" y="532572"/>
                      <a:pt x="65269" y="568271"/>
                      <a:pt x="93764" y="573303"/>
                    </a:cubicBezTo>
                    <a:cubicBezTo>
                      <a:pt x="122259" y="578335"/>
                      <a:pt x="106575" y="541942"/>
                      <a:pt x="125012" y="521390"/>
                    </a:cubicBezTo>
                    <a:cubicBezTo>
                      <a:pt x="143449" y="500838"/>
                      <a:pt x="175018" y="455018"/>
                      <a:pt x="204387" y="449991"/>
                    </a:cubicBezTo>
                    <a:cubicBezTo>
                      <a:pt x="233756" y="444964"/>
                      <a:pt x="268935" y="483356"/>
                      <a:pt x="301224" y="491228"/>
                    </a:cubicBezTo>
                    <a:cubicBezTo>
                      <a:pt x="333513" y="499100"/>
                      <a:pt x="363980" y="482412"/>
                      <a:pt x="398119" y="497225"/>
                    </a:cubicBezTo>
                    <a:cubicBezTo>
                      <a:pt x="432258" y="512039"/>
                      <a:pt x="480678" y="570120"/>
                      <a:pt x="506059" y="580109"/>
                    </a:cubicBezTo>
                    <a:cubicBezTo>
                      <a:pt x="531440" y="590098"/>
                      <a:pt x="559410" y="574620"/>
                      <a:pt x="550406" y="557161"/>
                    </a:cubicBezTo>
                    <a:cubicBezTo>
                      <a:pt x="541402" y="539702"/>
                      <a:pt x="468226" y="496599"/>
                      <a:pt x="452037" y="475353"/>
                    </a:cubicBezTo>
                    <a:cubicBezTo>
                      <a:pt x="435848" y="454107"/>
                      <a:pt x="451569" y="445176"/>
                      <a:pt x="453272" y="429686"/>
                    </a:cubicBezTo>
                    <a:cubicBezTo>
                      <a:pt x="454975" y="414196"/>
                      <a:pt x="473604" y="412790"/>
                      <a:pt x="479024" y="394390"/>
                    </a:cubicBezTo>
                    <a:cubicBezTo>
                      <a:pt x="484444" y="375990"/>
                      <a:pt x="463303" y="335953"/>
                      <a:pt x="485792" y="319284"/>
                    </a:cubicBezTo>
                    <a:cubicBezTo>
                      <a:pt x="508281" y="302615"/>
                      <a:pt x="593659" y="305408"/>
                      <a:pt x="613962" y="294378"/>
                    </a:cubicBezTo>
                    <a:cubicBezTo>
                      <a:pt x="634265" y="283348"/>
                      <a:pt x="628514" y="259718"/>
                      <a:pt x="607612" y="253103"/>
                    </a:cubicBezTo>
                    <a:cubicBezTo>
                      <a:pt x="586710" y="246488"/>
                      <a:pt x="501112" y="287054"/>
                      <a:pt x="468587" y="241116"/>
                    </a:cubicBezTo>
                    <a:cubicBezTo>
                      <a:pt x="436062" y="195178"/>
                      <a:pt x="409851" y="189575"/>
                      <a:pt x="391712" y="154678"/>
                    </a:cubicBezTo>
                    <a:close/>
                  </a:path>
                </a:pathLst>
              </a:custGeom>
              <a:solidFill>
                <a:srgbClr val="E6AD00">
                  <a:lumMod val="40000"/>
                  <a:lumOff val="60000"/>
                </a:srgbClr>
              </a:solidFill>
              <a:ln w="6350" cap="flat" cmpd="sng" algn="ctr">
                <a:solidFill>
                  <a:srgbClr val="E6AD00">
                    <a:lumMod val="60000"/>
                    <a:lumOff val="4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35" name="Rectangle: Rounded Corners 22">
                <a:extLst>
                  <a:ext uri="{FF2B5EF4-FFF2-40B4-BE49-F238E27FC236}">
                    <a16:creationId xmlns:a16="http://schemas.microsoft.com/office/drawing/2014/main" id="{BE339BBE-6AE9-8210-4265-6D25345D3E60}"/>
                  </a:ext>
                </a:extLst>
              </p:cNvPr>
              <p:cNvSpPr/>
              <p:nvPr/>
            </p:nvSpPr>
            <p:spPr>
              <a:xfrm>
                <a:off x="2136116"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Platelet</a:t>
                </a:r>
              </a:p>
            </p:txBody>
          </p:sp>
          <p:grpSp>
            <p:nvGrpSpPr>
              <p:cNvPr id="1736" name="Group 1735">
                <a:extLst>
                  <a:ext uri="{FF2B5EF4-FFF2-40B4-BE49-F238E27FC236}">
                    <a16:creationId xmlns:a16="http://schemas.microsoft.com/office/drawing/2014/main" id="{37839D0B-2F9B-3745-9512-CB26378348DB}"/>
                  </a:ext>
                </a:extLst>
              </p:cNvPr>
              <p:cNvGrpSpPr/>
              <p:nvPr/>
            </p:nvGrpSpPr>
            <p:grpSpPr>
              <a:xfrm>
                <a:off x="2699574" y="7086900"/>
                <a:ext cx="380732" cy="344472"/>
                <a:chOff x="713539" y="2555965"/>
                <a:chExt cx="801415" cy="725090"/>
              </a:xfrm>
            </p:grpSpPr>
            <p:sp>
              <p:nvSpPr>
                <p:cNvPr id="1746" name="Oval 1745">
                  <a:extLst>
                    <a:ext uri="{FF2B5EF4-FFF2-40B4-BE49-F238E27FC236}">
                      <a16:creationId xmlns:a16="http://schemas.microsoft.com/office/drawing/2014/main" id="{5AB3683C-B2D4-843E-2089-F92BF55329A9}"/>
                    </a:ext>
                  </a:extLst>
                </p:cNvPr>
                <p:cNvSpPr>
                  <a:spLocks/>
                </p:cNvSpPr>
                <p:nvPr/>
              </p:nvSpPr>
              <p:spPr>
                <a:xfrm rot="11137198">
                  <a:off x="713539" y="2555965"/>
                  <a:ext cx="801415" cy="725090"/>
                </a:xfrm>
                <a:prstGeom prst="ellipse">
                  <a:avLst/>
                </a:prstGeom>
                <a:solidFill>
                  <a:srgbClr val="AF272C"/>
                </a:solidFill>
                <a:ln w="6350" cap="flat" cmpd="sng" algn="ctr">
                  <a:solidFill>
                    <a:srgbClr val="ED7D00">
                      <a:shade val="15000"/>
                    </a:srgbClr>
                  </a:solidFill>
                  <a:prstDash val="solid"/>
                </a:ln>
                <a:effectLst>
                  <a:glow>
                    <a:srgbClr val="ED7D00">
                      <a:alpha val="40000"/>
                    </a:srgbClr>
                  </a:glow>
                  <a:reflection endPos="0" dist="50800" dir="5400000" sy="-100000" algn="bl" rotWithShape="0"/>
                  <a:softEdge rad="0"/>
                </a:effectLst>
                <a:scene3d>
                  <a:camera prst="orthographicFront">
                    <a:rot lat="19499991" lon="0" rev="0"/>
                  </a:camera>
                  <a:lightRig rig="threePt" dir="t">
                    <a:rot lat="0" lon="0" rev="10800000"/>
                  </a:lightRig>
                </a:scene3d>
                <a:sp3d prstMaterial="matte">
                  <a:bevelT w="241300" h="38100" prst="slope"/>
                  <a:bevelB w="0" h="0" prst="convex"/>
                  <a:extrusionClr>
                    <a:srgbClr val="7F2225"/>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47" name="Moon 1746">
                  <a:extLst>
                    <a:ext uri="{FF2B5EF4-FFF2-40B4-BE49-F238E27FC236}">
                      <a16:creationId xmlns:a16="http://schemas.microsoft.com/office/drawing/2014/main" id="{A576E77D-A741-59B2-2C5A-A8C4E621F07B}"/>
                    </a:ext>
                  </a:extLst>
                </p:cNvPr>
                <p:cNvSpPr>
                  <a:spLocks/>
                </p:cNvSpPr>
                <p:nvPr/>
              </p:nvSpPr>
              <p:spPr>
                <a:xfrm rot="4623168">
                  <a:off x="976593" y="2576537"/>
                  <a:ext cx="120218" cy="338447"/>
                </a:xfrm>
                <a:prstGeom prst="moon">
                  <a:avLst/>
                </a:prstGeom>
                <a:solidFill>
                  <a:srgbClr val="D67679">
                    <a:alpha val="80000"/>
                  </a:srgbClr>
                </a:solidFill>
                <a:ln w="6350" cap="flat" cmpd="sng" algn="ctr">
                  <a:solidFill>
                    <a:srgbClr val="D67679"/>
                  </a:solidFill>
                  <a:prstDash val="solid"/>
                </a:ln>
                <a:effectLst>
                  <a:softEdge rad="127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grpSp>
          <p:sp>
            <p:nvSpPr>
              <p:cNvPr id="1737" name="Rectangle: Rounded Corners 24">
                <a:extLst>
                  <a:ext uri="{FF2B5EF4-FFF2-40B4-BE49-F238E27FC236}">
                    <a16:creationId xmlns:a16="http://schemas.microsoft.com/office/drawing/2014/main" id="{0C5F2B93-E008-E704-8CE5-A92973C9CD93}"/>
                  </a:ext>
                </a:extLst>
              </p:cNvPr>
              <p:cNvSpPr/>
              <p:nvPr/>
            </p:nvSpPr>
            <p:spPr>
              <a:xfrm>
                <a:off x="2630180"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RBC</a:t>
                </a:r>
              </a:p>
            </p:txBody>
          </p:sp>
          <p:sp>
            <p:nvSpPr>
              <p:cNvPr id="1738" name="Freeform: Shape 25">
                <a:extLst>
                  <a:ext uri="{FF2B5EF4-FFF2-40B4-BE49-F238E27FC236}">
                    <a16:creationId xmlns:a16="http://schemas.microsoft.com/office/drawing/2014/main" id="{B2C29D91-E83C-65CE-6B6E-E9A20278F186}"/>
                  </a:ext>
                </a:extLst>
              </p:cNvPr>
              <p:cNvSpPr>
                <a:spLocks/>
              </p:cNvSpPr>
              <p:nvPr/>
            </p:nvSpPr>
            <p:spPr>
              <a:xfrm rot="12970948">
                <a:off x="1773628" y="7075316"/>
                <a:ext cx="255570" cy="350891"/>
              </a:xfrm>
              <a:custGeom>
                <a:avLst/>
                <a:gdLst>
                  <a:gd name="connsiteX0" fmla="*/ 1388533 w 1828017"/>
                  <a:gd name="connsiteY0" fmla="*/ 0 h 1828800"/>
                  <a:gd name="connsiteX1" fmla="*/ 1811866 w 1828017"/>
                  <a:gd name="connsiteY1" fmla="*/ 499533 h 1828800"/>
                  <a:gd name="connsiteX2" fmla="*/ 889000 w 1828017"/>
                  <a:gd name="connsiteY2" fmla="*/ 956733 h 1828800"/>
                  <a:gd name="connsiteX3" fmla="*/ 1278466 w 1828017"/>
                  <a:gd name="connsiteY3" fmla="*/ 1397000 h 1828800"/>
                  <a:gd name="connsiteX4" fmla="*/ 0 w 1828017"/>
                  <a:gd name="connsiteY4" fmla="*/ 182880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017" h="1828800">
                    <a:moveTo>
                      <a:pt x="1388533" y="0"/>
                    </a:moveTo>
                    <a:cubicBezTo>
                      <a:pt x="1641827" y="170039"/>
                      <a:pt x="1895122" y="340078"/>
                      <a:pt x="1811866" y="499533"/>
                    </a:cubicBezTo>
                    <a:cubicBezTo>
                      <a:pt x="1728611" y="658989"/>
                      <a:pt x="977900" y="807155"/>
                      <a:pt x="889000" y="956733"/>
                    </a:cubicBezTo>
                    <a:cubicBezTo>
                      <a:pt x="800100" y="1106311"/>
                      <a:pt x="1426633" y="1251656"/>
                      <a:pt x="1278466" y="1397000"/>
                    </a:cubicBezTo>
                    <a:cubicBezTo>
                      <a:pt x="1130299" y="1542345"/>
                      <a:pt x="565149" y="1685572"/>
                      <a:pt x="0" y="1828800"/>
                    </a:cubicBezTo>
                  </a:path>
                </a:pathLst>
              </a:custGeom>
              <a:noFill/>
              <a:ln w="57150" cap="flat" cmpd="sng" algn="ctr">
                <a:solidFill>
                  <a:srgbClr val="ED7D00">
                    <a:lumMod val="20000"/>
                    <a:lumOff val="8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39" name="Rectangle: Rounded Corners 26">
                <a:extLst>
                  <a:ext uri="{FF2B5EF4-FFF2-40B4-BE49-F238E27FC236}">
                    <a16:creationId xmlns:a16="http://schemas.microsoft.com/office/drawing/2014/main" id="{E33910FE-DBA5-EC15-1614-F012587BFFCB}"/>
                  </a:ext>
                </a:extLst>
              </p:cNvPr>
              <p:cNvSpPr/>
              <p:nvPr/>
            </p:nvSpPr>
            <p:spPr>
              <a:xfrm>
                <a:off x="1631493" y="7433978"/>
                <a:ext cx="519520" cy="177908"/>
              </a:xfrm>
              <a:prstGeom prst="roundRect">
                <a:avLst>
                  <a:gd name="adj" fmla="val 15206"/>
                </a:avLst>
              </a:prstGeom>
              <a:noFill/>
              <a:ln w="57150" cap="flat" cmpd="sng" algn="ctr">
                <a:noFill/>
                <a:prstDash val="solid"/>
              </a:ln>
              <a:effectLst/>
            </p:spPr>
            <p:txBody>
              <a:bodyPr wrap="none" lIns="0" tIns="0" rIns="0" bIns="0"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Fibrin</a:t>
                </a:r>
              </a:p>
            </p:txBody>
          </p:sp>
          <p:grpSp>
            <p:nvGrpSpPr>
              <p:cNvPr id="1740" name="Group 1739">
                <a:extLst>
                  <a:ext uri="{FF2B5EF4-FFF2-40B4-BE49-F238E27FC236}">
                    <a16:creationId xmlns:a16="http://schemas.microsoft.com/office/drawing/2014/main" id="{A83AF9BE-EB83-E00D-FD1E-35E05BBF6F01}"/>
                  </a:ext>
                </a:extLst>
              </p:cNvPr>
              <p:cNvGrpSpPr/>
              <p:nvPr/>
            </p:nvGrpSpPr>
            <p:grpSpPr>
              <a:xfrm>
                <a:off x="3205793" y="7073901"/>
                <a:ext cx="238926" cy="277012"/>
                <a:chOff x="3729605" y="2362257"/>
                <a:chExt cx="280414" cy="325113"/>
              </a:xfrm>
            </p:grpSpPr>
            <p:sp>
              <p:nvSpPr>
                <p:cNvPr id="1742" name="Oval 1741">
                  <a:extLst>
                    <a:ext uri="{FF2B5EF4-FFF2-40B4-BE49-F238E27FC236}">
                      <a16:creationId xmlns:a16="http://schemas.microsoft.com/office/drawing/2014/main" id="{5B52345B-3544-C3A1-1280-2ABE689FCEDE}"/>
                    </a:ext>
                  </a:extLst>
                </p:cNvPr>
                <p:cNvSpPr>
                  <a:spLocks/>
                </p:cNvSpPr>
                <p:nvPr/>
              </p:nvSpPr>
              <p:spPr>
                <a:xfrm flipV="1">
                  <a:off x="3737322" y="2585383"/>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43" name="Oval 1742">
                  <a:extLst>
                    <a:ext uri="{FF2B5EF4-FFF2-40B4-BE49-F238E27FC236}">
                      <a16:creationId xmlns:a16="http://schemas.microsoft.com/office/drawing/2014/main" id="{27152BA1-0C40-C6FB-92EB-BB79108F788E}"/>
                    </a:ext>
                  </a:extLst>
                </p:cNvPr>
                <p:cNvSpPr>
                  <a:spLocks/>
                </p:cNvSpPr>
                <p:nvPr/>
              </p:nvSpPr>
              <p:spPr>
                <a:xfrm flipV="1">
                  <a:off x="3908032" y="2497586"/>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44" name="Oval 1743">
                  <a:extLst>
                    <a:ext uri="{FF2B5EF4-FFF2-40B4-BE49-F238E27FC236}">
                      <a16:creationId xmlns:a16="http://schemas.microsoft.com/office/drawing/2014/main" id="{77263C71-12E3-73F5-FCD8-F820608CFA2E}"/>
                    </a:ext>
                  </a:extLst>
                </p:cNvPr>
                <p:cNvSpPr>
                  <a:spLocks/>
                </p:cNvSpPr>
                <p:nvPr/>
              </p:nvSpPr>
              <p:spPr>
                <a:xfrm flipV="1">
                  <a:off x="3729605" y="2412897"/>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sp>
              <p:nvSpPr>
                <p:cNvPr id="1745" name="Oval 1744">
                  <a:extLst>
                    <a:ext uri="{FF2B5EF4-FFF2-40B4-BE49-F238E27FC236}">
                      <a16:creationId xmlns:a16="http://schemas.microsoft.com/office/drawing/2014/main" id="{B45E6CA9-755E-A33B-1A51-CD2218FF2125}"/>
                    </a:ext>
                  </a:extLst>
                </p:cNvPr>
                <p:cNvSpPr>
                  <a:spLocks/>
                </p:cNvSpPr>
                <p:nvPr/>
              </p:nvSpPr>
              <p:spPr>
                <a:xfrm flipV="1">
                  <a:off x="3908032" y="2362257"/>
                  <a:ext cx="101987" cy="101987"/>
                </a:xfrm>
                <a:prstGeom prst="ellipse">
                  <a:avLst/>
                </a:prstGeom>
                <a:solidFill>
                  <a:srgbClr val="E49800">
                    <a:lumMod val="50000"/>
                  </a:srgbClr>
                </a:solidFill>
                <a:ln w="25400" cap="flat" cmpd="sng" algn="ctr">
                  <a:solidFill>
                    <a:srgbClr val="E49800">
                      <a:lumMod val="7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50" b="0" i="0" u="none" strike="noStrike" kern="0" cap="none" spc="0" normalizeH="0" baseline="0" noProof="0">
                    <a:ln>
                      <a:noFill/>
                    </a:ln>
                    <a:solidFill>
                      <a:srgbClr val="FFFFFF"/>
                    </a:solidFill>
                    <a:effectLst/>
                    <a:uLnTx/>
                    <a:uFillTx/>
                    <a:latin typeface="Arial"/>
                    <a:ea typeface="+mn-ea"/>
                    <a:cs typeface="+mn-cs"/>
                  </a:endParaRPr>
                </a:p>
              </p:txBody>
            </p:sp>
          </p:grpSp>
          <p:sp>
            <p:nvSpPr>
              <p:cNvPr id="1741" name="Rectangle: Rounded Corners 28">
                <a:extLst>
                  <a:ext uri="{FF2B5EF4-FFF2-40B4-BE49-F238E27FC236}">
                    <a16:creationId xmlns:a16="http://schemas.microsoft.com/office/drawing/2014/main" id="{B7678BB2-DF35-1AD1-D306-8D576532B072}"/>
                  </a:ext>
                </a:extLst>
              </p:cNvPr>
              <p:cNvSpPr/>
              <p:nvPr/>
            </p:nvSpPr>
            <p:spPr>
              <a:xfrm>
                <a:off x="3183673" y="7433978"/>
                <a:ext cx="211682" cy="177908"/>
              </a:xfrm>
              <a:prstGeom prst="roundRect">
                <a:avLst>
                  <a:gd name="adj" fmla="val 15206"/>
                </a:avLst>
              </a:prstGeom>
              <a:noFill/>
              <a:ln w="57150" cap="flat" cmpd="sng" algn="ctr">
                <a:no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675"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p>
            </p:txBody>
          </p:sp>
        </p:grpSp>
        <p:sp>
          <p:nvSpPr>
            <p:cNvPr id="2227" name="TextBox 2226">
              <a:extLst>
                <a:ext uri="{FF2B5EF4-FFF2-40B4-BE49-F238E27FC236}">
                  <a16:creationId xmlns:a16="http://schemas.microsoft.com/office/drawing/2014/main" id="{8FF56523-CBB8-4BF5-D8C6-B03129A4B6D3}"/>
                </a:ext>
              </a:extLst>
            </p:cNvPr>
            <p:cNvSpPr txBox="1"/>
            <p:nvPr/>
          </p:nvSpPr>
          <p:spPr>
            <a:xfrm>
              <a:off x="3874428" y="3634688"/>
              <a:ext cx="1390084" cy="733663"/>
            </a:xfrm>
            <a:prstGeom prst="leftArrow">
              <a:avLst/>
            </a:prstGeom>
            <a:solidFill>
              <a:srgbClr val="ED653B"/>
            </a:solidFill>
          </p:spPr>
          <p:txBody>
            <a:bodyPr wrap="square" lIns="91440" tIns="45720" rIns="91440" bIns="45720" rtlCol="0" anchor="t">
              <a:sp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a:cs typeface="Arial"/>
                </a:rPr>
                <a:t>Hemostatic</a:t>
              </a:r>
              <a:br>
                <a:rPr kumimoji="0" lang="en-US" sz="900" b="1" i="1" u="none" strike="noStrike" kern="0" cap="none" spc="0" normalizeH="0" baseline="0" noProof="0">
                  <a:ln>
                    <a:noFill/>
                  </a:ln>
                  <a:solidFill>
                    <a:srgbClr val="FFFFFF"/>
                  </a:solidFill>
                  <a:effectLst/>
                  <a:uLnTx/>
                  <a:uFillTx/>
                  <a:latin typeface="Arial"/>
                  <a:cs typeface="Arial"/>
                </a:rPr>
              </a:br>
              <a:r>
                <a:rPr kumimoji="0" lang="en-US" sz="900" b="1" i="1" u="none" strike="noStrike" kern="0" cap="none" spc="0" normalizeH="0" baseline="0" noProof="0">
                  <a:ln>
                    <a:noFill/>
                  </a:ln>
                  <a:solidFill>
                    <a:srgbClr val="FFFFFF"/>
                  </a:solidFill>
                  <a:effectLst/>
                  <a:uLnTx/>
                  <a:uFillTx/>
                  <a:latin typeface="Arial"/>
                  <a:cs typeface="Arial"/>
                </a:rPr>
                <a:t>clot</a:t>
              </a:r>
              <a:endParaRPr kumimoji="0" lang="en-US" sz="1800" b="0" i="0" u="none" strike="noStrike" kern="0" cap="none" spc="0" normalizeH="0" baseline="0" noProof="0">
                <a:ln>
                  <a:noFill/>
                </a:ln>
                <a:solidFill>
                  <a:srgbClr val="FFFFFF"/>
                </a:solidFill>
                <a:effectLst/>
                <a:uLnTx/>
                <a:uFillTx/>
              </a:endParaRPr>
            </a:p>
          </p:txBody>
        </p:sp>
        <p:sp>
          <p:nvSpPr>
            <p:cNvPr id="2228" name="TextBox 2227">
              <a:extLst>
                <a:ext uri="{FF2B5EF4-FFF2-40B4-BE49-F238E27FC236}">
                  <a16:creationId xmlns:a16="http://schemas.microsoft.com/office/drawing/2014/main" id="{029586FB-45EF-37ED-9F96-C40B79972057}"/>
                </a:ext>
              </a:extLst>
            </p:cNvPr>
            <p:cNvSpPr txBox="1"/>
            <p:nvPr/>
          </p:nvSpPr>
          <p:spPr>
            <a:xfrm>
              <a:off x="8096810" y="1717248"/>
              <a:ext cx="1047184" cy="733663"/>
            </a:xfrm>
            <a:prstGeom prst="leftArrow">
              <a:avLst/>
            </a:prstGeom>
            <a:solidFill>
              <a:srgbClr val="ED653B"/>
            </a:solidFill>
          </p:spPr>
          <p:txBody>
            <a:bodyPr wrap="square" lIns="91440" tIns="45720" rIns="91440" bIns="45720" rtlCol="0" anchor="t">
              <a:sp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a:cs typeface="Arial"/>
                </a:rPr>
                <a:t>Thrombus</a:t>
              </a:r>
              <a:br>
                <a:rPr kumimoji="0" lang="en-US" sz="900" b="1" i="1" u="none" strike="noStrike" kern="0" cap="none" spc="0" normalizeH="0" baseline="0" noProof="0">
                  <a:ln>
                    <a:noFill/>
                  </a:ln>
                  <a:solidFill>
                    <a:srgbClr val="FFFFFF"/>
                  </a:solidFill>
                  <a:effectLst/>
                  <a:uLnTx/>
                  <a:uFillTx/>
                  <a:latin typeface="Arial"/>
                  <a:cs typeface="Arial"/>
                </a:rPr>
              </a:br>
              <a:endParaRPr kumimoji="0" lang="en-US" sz="900" b="1" i="1" u="none" strike="noStrike" kern="0" cap="none" spc="0" normalizeH="0" baseline="0" noProof="0">
                <a:ln>
                  <a:noFill/>
                </a:ln>
                <a:solidFill>
                  <a:srgbClr val="FFFFFF"/>
                </a:solidFill>
                <a:effectLst/>
                <a:uLnTx/>
                <a:uFillTx/>
                <a:cs typeface="Arial"/>
              </a:endParaRPr>
            </a:p>
          </p:txBody>
        </p:sp>
        <p:sp>
          <p:nvSpPr>
            <p:cNvPr id="2229" name="TextBox 2228">
              <a:extLst>
                <a:ext uri="{FF2B5EF4-FFF2-40B4-BE49-F238E27FC236}">
                  <a16:creationId xmlns:a16="http://schemas.microsoft.com/office/drawing/2014/main" id="{D7EB79A8-3FAB-DD3A-407F-5F860FC7523E}"/>
                </a:ext>
              </a:extLst>
            </p:cNvPr>
            <p:cNvSpPr txBox="1"/>
            <p:nvPr/>
          </p:nvSpPr>
          <p:spPr>
            <a:xfrm>
              <a:off x="740726" y="3958611"/>
              <a:ext cx="822417" cy="207750"/>
            </a:xfrm>
            <a:prstGeom prst="roundRect">
              <a:avLst/>
            </a:prstGeom>
            <a:solidFill>
              <a:srgbClr val="ED653B"/>
            </a:solidFill>
          </p:spPr>
          <p:txBody>
            <a:bodyPr wrap="none" lIns="27000" tIns="27000" bIns="81000" rtlCol="0">
              <a:noAutofit/>
            </a:bodyPr>
            <a:lstStyle/>
            <a:p>
              <a:pPr marL="0" marR="0" lvl="0" indent="0" algn="r" defTabSz="685732" eaLnBrk="1" fontAlgn="auto" latinLnBrk="0" hangingPunct="1">
                <a:lnSpc>
                  <a:spcPct val="100000"/>
                </a:lnSpc>
                <a:spcBef>
                  <a:spcPts val="0"/>
                </a:spcBef>
                <a:spcAft>
                  <a:spcPts val="0"/>
                </a:spcAft>
                <a:buClrTx/>
                <a:buSzTx/>
                <a:buFontTx/>
                <a:buNone/>
                <a:tabLst/>
                <a:defRPr/>
              </a:pPr>
              <a:r>
                <a:rPr kumimoji="0" lang="en-US" sz="900" b="1" i="1" u="none" strike="noStrike" kern="0" cap="none" spc="0" normalizeH="0" baseline="0" noProof="0">
                  <a:ln>
                    <a:noFill/>
                  </a:ln>
                  <a:solidFill>
                    <a:srgbClr val="FFFFFF"/>
                  </a:solidFill>
                  <a:effectLst/>
                  <a:uLnTx/>
                  <a:uFillTx/>
                  <a:latin typeface="Arial" panose="020B0604020202020204" pitchFamily="34" charset="0"/>
                  <a:cs typeface="Arial" panose="020B0604020202020204" pitchFamily="34" charset="0"/>
                </a:rPr>
                <a:t>Vessel injury</a:t>
              </a:r>
            </a:p>
          </p:txBody>
        </p:sp>
        <p:sp>
          <p:nvSpPr>
            <p:cNvPr id="2231" name="Oval 2230">
              <a:extLst>
                <a:ext uri="{FF2B5EF4-FFF2-40B4-BE49-F238E27FC236}">
                  <a16:creationId xmlns:a16="http://schemas.microsoft.com/office/drawing/2014/main" id="{32A47995-6E60-6064-EB2B-7583610782E0}"/>
                </a:ext>
              </a:extLst>
            </p:cNvPr>
            <p:cNvSpPr/>
            <p:nvPr/>
          </p:nvSpPr>
          <p:spPr bwMode="gray">
            <a:xfrm>
              <a:off x="4251806"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238" name="Oval 2237">
              <a:extLst>
                <a:ext uri="{FF2B5EF4-FFF2-40B4-BE49-F238E27FC236}">
                  <a16:creationId xmlns:a16="http://schemas.microsoft.com/office/drawing/2014/main" id="{B101864B-255A-6A74-4376-0E79F3049B2B}"/>
                </a:ext>
              </a:extLst>
            </p:cNvPr>
            <p:cNvSpPr/>
            <p:nvPr/>
          </p:nvSpPr>
          <p:spPr bwMode="gray">
            <a:xfrm>
              <a:off x="4683386" y="4186352"/>
              <a:ext cx="243000" cy="189000"/>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sp>
          <p:nvSpPr>
            <p:cNvPr id="2239" name="Oval 2238">
              <a:extLst>
                <a:ext uri="{FF2B5EF4-FFF2-40B4-BE49-F238E27FC236}">
                  <a16:creationId xmlns:a16="http://schemas.microsoft.com/office/drawing/2014/main" id="{0972284D-A826-3012-14C8-F1C968F6388C}"/>
                </a:ext>
              </a:extLst>
            </p:cNvPr>
            <p:cNvSpPr/>
            <p:nvPr/>
          </p:nvSpPr>
          <p:spPr bwMode="gray">
            <a:xfrm>
              <a:off x="1483644" y="3979184"/>
              <a:ext cx="414452" cy="317585"/>
            </a:xfrm>
            <a:prstGeom prst="ellipse">
              <a:avLst/>
            </a:prstGeom>
            <a:solidFill>
              <a:srgbClr val="E49800">
                <a:lumMod val="50000"/>
              </a:srgbClr>
            </a:solidFill>
            <a:ln w="19050" cap="flat" cmpd="sng" algn="ctr">
              <a:solidFill>
                <a:srgbClr val="E49800">
                  <a:lumMod val="75000"/>
                </a:srgbClr>
              </a:solidFill>
              <a:prstDash val="solid"/>
            </a:ln>
            <a:effectLst/>
          </p:spPr>
          <p:txBody>
            <a:bodyPr wrap="none" rtlCol="0" anchor="ctr"/>
            <a:lstStyle/>
            <a:p>
              <a:pPr marL="0" marR="0" lvl="0" indent="0" algn="ctr" defTabSz="685732"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a:ln>
                    <a:noFill/>
                  </a:ln>
                  <a:solidFill>
                    <a:srgbClr val="FFFFFF"/>
                  </a:solidFill>
                  <a:effectLst/>
                  <a:uLnTx/>
                  <a:uFillTx/>
                  <a:latin typeface="Arial"/>
                  <a:ea typeface="+mn-ea"/>
                  <a:cs typeface="Arial" panose="020B0604020202020204" pitchFamily="34" charset="0"/>
                </a:rPr>
                <a:t>TF</a:t>
              </a:r>
              <a:endParaRPr kumimoji="0" lang="en-US" sz="900" b="1" i="0" u="none" strike="noStrike" kern="0" cap="none" spc="0" normalizeH="0" baseline="0" noProof="0">
                <a:ln>
                  <a:noFill/>
                </a:ln>
                <a:solidFill>
                  <a:srgbClr val="DA6D00"/>
                </a:solidFill>
                <a:effectLst/>
                <a:uLnTx/>
                <a:uFillTx/>
                <a:latin typeface="Arial"/>
                <a:ea typeface="+mn-ea"/>
                <a:cs typeface="Arial" panose="020B0604020202020204" pitchFamily="34" charset="0"/>
              </a:endParaRPr>
            </a:p>
          </p:txBody>
        </p:sp>
      </p:grpSp>
    </p:spTree>
    <p:extLst>
      <p:ext uri="{BB962C8B-B14F-4D97-AF65-F5344CB8AC3E}">
        <p14:creationId xmlns:p14="http://schemas.microsoft.com/office/powerpoint/2010/main" val="2049257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52569B-C750-5DA0-B8DB-CF427E8C200F}"/>
              </a:ext>
            </a:extLst>
          </p:cNvPr>
          <p:cNvSpPr>
            <a:spLocks noGrp="1"/>
          </p:cNvSpPr>
          <p:nvPr>
            <p:ph type="ctrTitle"/>
          </p:nvPr>
        </p:nvSpPr>
        <p:spPr/>
        <p:txBody>
          <a:bodyPr/>
          <a:lstStyle/>
          <a:p>
            <a:r>
              <a:rPr lang="en-US"/>
              <a:t>Thank you</a:t>
            </a:r>
          </a:p>
        </p:txBody>
      </p:sp>
      <p:sp>
        <p:nvSpPr>
          <p:cNvPr id="6" name="Footer Placeholder 4">
            <a:extLst>
              <a:ext uri="{FF2B5EF4-FFF2-40B4-BE49-F238E27FC236}">
                <a16:creationId xmlns:a16="http://schemas.microsoft.com/office/drawing/2014/main" id="{F6EB9B1E-33D7-30B2-8606-C56C1881B22C}"/>
              </a:ext>
            </a:extLst>
          </p:cNvPr>
          <p:cNvSpPr txBox="1">
            <a:spLocks/>
          </p:cNvSpPr>
          <p:nvPr/>
        </p:nvSpPr>
        <p:spPr>
          <a:xfrm>
            <a:off x="359100" y="4835228"/>
            <a:ext cx="7830000" cy="146996"/>
          </a:xfrm>
          <a:prstGeom prst="rect">
            <a:avLst/>
          </a:prstGeom>
        </p:spPr>
        <p:txBody>
          <a:bodyPr vert="horz" lIns="0" tIns="36000" rIns="0" bIns="36000" rtlCol="0" anchor="ctr">
            <a:noAutofit/>
          </a:bodyPr>
          <a:lstStyle>
            <a:defPPr>
              <a:defRPr lang="en-US"/>
            </a:defPPr>
            <a:lvl1pPr marL="0" algn="l" defTabSz="914400" rtl="0" eaLnBrk="1" latinLnBrk="0" hangingPunct="1">
              <a:defRPr sz="6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00" b="0" i="0" u="none" strike="noStrike" kern="1200" cap="none" spc="0" normalizeH="0" baseline="0" noProof="0" dirty="0">
                <a:ln>
                  <a:noFill/>
                </a:ln>
                <a:solidFill>
                  <a:schemeClr val="bg1"/>
                </a:solidFill>
                <a:effectLst/>
                <a:uLnTx/>
                <a:uFillTx/>
                <a:latin typeface="Aptos" panose="02110004020202020204"/>
                <a:ea typeface="+mn-ea"/>
                <a:cs typeface="+mn-cs"/>
              </a:rPr>
              <a:t>Asundexian OCEANIC-STROKE | Job code: MA-Asun-ALL-0024-5</a:t>
            </a:r>
          </a:p>
        </p:txBody>
      </p:sp>
    </p:spTree>
    <p:extLst>
      <p:ext uri="{BB962C8B-B14F-4D97-AF65-F5344CB8AC3E}">
        <p14:creationId xmlns:p14="http://schemas.microsoft.com/office/powerpoint/2010/main" val="3874132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E5192CE-A4C7-D3A9-04C3-9E9B0900A5BB}"/>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ABEB7711-87DA-2F5A-BBB2-6EF2AC4822DD}"/>
              </a:ext>
            </a:extLst>
          </p:cNvPr>
          <p:cNvSpPr/>
          <p:nvPr/>
        </p:nvSpPr>
        <p:spPr bwMode="auto">
          <a:xfrm>
            <a:off x="360363" y="1222375"/>
            <a:ext cx="2690965" cy="3000708"/>
          </a:xfrm>
          <a:prstGeom prst="roundRect">
            <a:avLst>
              <a:gd name="adj" fmla="val 318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7" name="Rounded Rectangle 16">
            <a:extLst>
              <a:ext uri="{FF2B5EF4-FFF2-40B4-BE49-F238E27FC236}">
                <a16:creationId xmlns:a16="http://schemas.microsoft.com/office/drawing/2014/main" id="{6070236C-2D74-8F2F-5DAA-4C6917DD61C4}"/>
              </a:ext>
            </a:extLst>
          </p:cNvPr>
          <p:cNvSpPr/>
          <p:nvPr/>
        </p:nvSpPr>
        <p:spPr bwMode="auto">
          <a:xfrm>
            <a:off x="3227312" y="1222376"/>
            <a:ext cx="2690965" cy="3000708"/>
          </a:xfrm>
          <a:prstGeom prst="roundRect">
            <a:avLst>
              <a:gd name="adj" fmla="val 300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8" name="Rounded Rectangle 17">
            <a:extLst>
              <a:ext uri="{FF2B5EF4-FFF2-40B4-BE49-F238E27FC236}">
                <a16:creationId xmlns:a16="http://schemas.microsoft.com/office/drawing/2014/main" id="{A8C63653-C02B-C535-5B65-E9B21E0F56DA}"/>
              </a:ext>
            </a:extLst>
          </p:cNvPr>
          <p:cNvSpPr/>
          <p:nvPr/>
        </p:nvSpPr>
        <p:spPr bwMode="auto">
          <a:xfrm>
            <a:off x="6094260" y="1222376"/>
            <a:ext cx="2690965" cy="3000708"/>
          </a:xfrm>
          <a:prstGeom prst="roundRect">
            <a:avLst>
              <a:gd name="adj" fmla="val 3545"/>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80" name="Title 3">
            <a:extLst>
              <a:ext uri="{FF2B5EF4-FFF2-40B4-BE49-F238E27FC236}">
                <a16:creationId xmlns:a16="http://schemas.microsoft.com/office/drawing/2014/main" id="{B9F35029-238B-64E2-2FAF-37B1C30EAA8C}"/>
              </a:ext>
            </a:extLst>
          </p:cNvPr>
          <p:cNvSpPr>
            <a:spLocks noGrp="1"/>
          </p:cNvSpPr>
          <p:nvPr>
            <p:ph type="title"/>
          </p:nvPr>
        </p:nvSpPr>
        <p:spPr/>
        <p:txBody>
          <a:bodyPr vert="horz" wrap="square" lIns="0" tIns="0" rIns="0" bIns="0" rtlCol="0" anchor="b">
            <a:spAutoFit/>
          </a:bodyPr>
          <a:lstStyle/>
          <a:p>
            <a:r>
              <a:rPr lang="en-GB"/>
              <a:t>Stroke places a huge burden on patients and healthcare systems</a:t>
            </a:r>
            <a:endParaRPr lang="en-US"/>
          </a:p>
        </p:txBody>
      </p:sp>
      <p:sp>
        <p:nvSpPr>
          <p:cNvPr id="3" name="Text Placeholder 2">
            <a:extLst>
              <a:ext uri="{FF2B5EF4-FFF2-40B4-BE49-F238E27FC236}">
                <a16:creationId xmlns:a16="http://schemas.microsoft.com/office/drawing/2014/main" id="{0876413C-43D0-B633-11BA-C82714E2E50F}"/>
              </a:ext>
            </a:extLst>
          </p:cNvPr>
          <p:cNvSpPr>
            <a:spLocks noGrp="1"/>
          </p:cNvSpPr>
          <p:nvPr>
            <p:ph type="body" sz="quarter" idx="14"/>
          </p:nvPr>
        </p:nvSpPr>
        <p:spPr>
          <a:xfrm>
            <a:off x="359569" y="4377219"/>
            <a:ext cx="8424000" cy="350352"/>
          </a:xfrm>
        </p:spPr>
        <p:txBody>
          <a:bodyPr/>
          <a:lstStyle/>
          <a:p>
            <a:pPr lvl="0" fontAlgn="auto">
              <a:defRPr/>
            </a:pPr>
            <a:r>
              <a:rPr lang="en-US" dirty="0">
                <a:solidFill>
                  <a:schemeClr val="tx2"/>
                </a:solidFill>
              </a:rPr>
              <a:t>*Estimated cost of stroke in 2017.</a:t>
            </a:r>
            <a:br>
              <a:rPr lang="en-US" dirty="0">
                <a:solidFill>
                  <a:schemeClr val="tx2"/>
                </a:solidFill>
              </a:rPr>
            </a:br>
            <a:r>
              <a:rPr lang="en-US" dirty="0">
                <a:solidFill>
                  <a:schemeClr val="tx2"/>
                </a:solidFill>
              </a:rPr>
              <a:t>PTSD, post-traumatic stress disorder; TIA, transient ischemic attack. </a:t>
            </a:r>
            <a:br>
              <a:rPr lang="en-US" dirty="0">
                <a:solidFill>
                  <a:schemeClr val="tx2"/>
                </a:solidFill>
              </a:rPr>
            </a:br>
            <a:r>
              <a:rPr lang="en-US" b="1" dirty="0">
                <a:solidFill>
                  <a:schemeClr val="tx2"/>
                </a:solidFill>
              </a:rPr>
              <a:t>1.</a:t>
            </a:r>
            <a:r>
              <a:rPr lang="nl-NL" dirty="0">
                <a:solidFill>
                  <a:schemeClr val="tx2"/>
                </a:solidFill>
              </a:rPr>
              <a:t> Melkas S, et al. Degener Neurol Neuromuscul Dis. 2014;5;4:21–27; </a:t>
            </a:r>
            <a:r>
              <a:rPr lang="en-US" b="1" dirty="0">
                <a:solidFill>
                  <a:schemeClr val="tx2"/>
                </a:solidFill>
              </a:rPr>
              <a:t>2.</a:t>
            </a:r>
            <a:r>
              <a:rPr lang="en-US" dirty="0">
                <a:solidFill>
                  <a:schemeClr val="tx2"/>
                </a:solidFill>
              </a:rPr>
              <a:t> Pendlebury ST, Rothwell PM. Lancet Neurol. 2019;18:248–258; </a:t>
            </a:r>
            <a:r>
              <a:rPr lang="en-US" b="1" dirty="0">
                <a:solidFill>
                  <a:schemeClr val="tx2"/>
                </a:solidFill>
              </a:rPr>
              <a:t>3.</a:t>
            </a:r>
            <a:r>
              <a:rPr lang="en-US" dirty="0">
                <a:solidFill>
                  <a:schemeClr val="tx2"/>
                </a:solidFill>
              </a:rPr>
              <a:t> Liu L, et al. </a:t>
            </a:r>
            <a:r>
              <a:rPr lang="en-US" dirty="0" err="1">
                <a:solidFill>
                  <a:schemeClr val="tx2"/>
                </a:solidFill>
              </a:rPr>
              <a:t>PLoS</a:t>
            </a:r>
            <a:r>
              <a:rPr lang="en-US" dirty="0">
                <a:solidFill>
                  <a:schemeClr val="tx2"/>
                </a:solidFill>
              </a:rPr>
              <a:t> Med. 2023;20(3): e1004200; </a:t>
            </a:r>
            <a:br>
              <a:rPr lang="en-US" dirty="0">
                <a:solidFill>
                  <a:schemeClr val="tx2"/>
                </a:solidFill>
              </a:rPr>
            </a:br>
            <a:r>
              <a:rPr lang="en-US" b="1" dirty="0">
                <a:solidFill>
                  <a:schemeClr val="tx2"/>
                </a:solidFill>
              </a:rPr>
              <a:t>4.</a:t>
            </a:r>
            <a:r>
              <a:rPr lang="en-GB" b="1" dirty="0">
                <a:solidFill>
                  <a:schemeClr val="tx2"/>
                </a:solidFill>
              </a:rPr>
              <a:t> </a:t>
            </a:r>
            <a:r>
              <a:rPr lang="en-GB" dirty="0">
                <a:solidFill>
                  <a:schemeClr val="tx2"/>
                </a:solidFill>
              </a:rPr>
              <a:t>Janssen EPJ, et al. J </a:t>
            </a:r>
            <a:r>
              <a:rPr lang="en-GB" dirty="0" err="1">
                <a:solidFill>
                  <a:schemeClr val="tx2"/>
                </a:solidFill>
              </a:rPr>
              <a:t>Psychosom</a:t>
            </a:r>
            <a:r>
              <a:rPr lang="en-GB" dirty="0">
                <a:solidFill>
                  <a:schemeClr val="tx2"/>
                </a:solidFill>
              </a:rPr>
              <a:t> Res. 2024;187:111914; </a:t>
            </a:r>
            <a:r>
              <a:rPr lang="en-GB" b="1" dirty="0">
                <a:solidFill>
                  <a:schemeClr val="tx2"/>
                </a:solidFill>
              </a:rPr>
              <a:t>5. </a:t>
            </a:r>
            <a:r>
              <a:rPr lang="en-US" dirty="0">
                <a:solidFill>
                  <a:schemeClr val="tx2"/>
                </a:solidFill>
              </a:rPr>
              <a:t>Zhao J, et al. Sci Rep. 2021;11(1):2747; </a:t>
            </a:r>
            <a:r>
              <a:rPr lang="en-US" b="1" dirty="0">
                <a:solidFill>
                  <a:schemeClr val="tx2"/>
                </a:solidFill>
              </a:rPr>
              <a:t>6.</a:t>
            </a:r>
            <a:r>
              <a:rPr lang="en-GB" b="1" dirty="0">
                <a:solidFill>
                  <a:schemeClr val="tx2"/>
                </a:solidFill>
              </a:rPr>
              <a:t> </a:t>
            </a:r>
            <a:r>
              <a:rPr lang="en-US" dirty="0">
                <a:solidFill>
                  <a:schemeClr val="tx2"/>
                </a:solidFill>
              </a:rPr>
              <a:t>Heart &amp; Stroke. Connected by the numbers. Heart &amp; Stroke Foundation of Canada. Accessed June 8, 2026.</a:t>
            </a:r>
            <a:endParaRPr lang="en-GB" dirty="0">
              <a:solidFill>
                <a:schemeClr val="tx2"/>
              </a:solidFill>
            </a:endParaRPr>
          </a:p>
        </p:txBody>
      </p:sp>
      <p:sp>
        <p:nvSpPr>
          <p:cNvPr id="19" name="TextBox 18">
            <a:extLst>
              <a:ext uri="{FF2B5EF4-FFF2-40B4-BE49-F238E27FC236}">
                <a16:creationId xmlns:a16="http://schemas.microsoft.com/office/drawing/2014/main" id="{9C3D5821-F933-29A8-0059-50E17078D1CB}"/>
              </a:ext>
            </a:extLst>
          </p:cNvPr>
          <p:cNvSpPr txBox="1"/>
          <p:nvPr/>
        </p:nvSpPr>
        <p:spPr>
          <a:xfrm>
            <a:off x="6324174" y="2190012"/>
            <a:ext cx="2231136" cy="1661993"/>
          </a:xfrm>
          <a:prstGeom prst="rect">
            <a:avLst/>
          </a:prstGeom>
          <a:noFill/>
        </p:spPr>
        <p:txBody>
          <a:bodyPr wrap="square" lIns="91438" tIns="0" rIns="91438" bIns="0" rtlCol="0" anchor="t" anchorCtr="0">
            <a:spAutoFit/>
          </a:bodyPr>
          <a:lstStyle/>
          <a:p>
            <a:pPr algn="ctr" defTabSz="685783" fontAlgn="auto">
              <a:spcBef>
                <a:spcPts val="0"/>
              </a:spcBef>
              <a:spcAft>
                <a:spcPts val="0"/>
              </a:spcAft>
              <a:defRPr/>
            </a:pPr>
            <a:r>
              <a:rPr lang="en-US" sz="1200" kern="0">
                <a:latin typeface="Arial" panose="020B0604020202020204" pitchFamily="34" charset="0"/>
                <a:cs typeface="Arial" panose="020B0604020202020204" pitchFamily="34" charset="0"/>
              </a:rPr>
              <a:t>Stroke requires substantial healthcare resource utilization and presents a huge economic burden</a:t>
            </a:r>
            <a:r>
              <a:rPr lang="en-US" sz="1200" kern="0" baseline="30000">
                <a:latin typeface="Arial" panose="020B0604020202020204" pitchFamily="34" charset="0"/>
                <a:cs typeface="Arial" panose="020B0604020202020204" pitchFamily="34" charset="0"/>
              </a:rPr>
              <a:t>6</a:t>
            </a:r>
            <a:endParaRPr lang="en-US" sz="1200" kern="0">
              <a:latin typeface="Arial"/>
              <a:cs typeface="Arial"/>
            </a:endParaRPr>
          </a:p>
          <a:p>
            <a:pPr algn="ctr" defTabSz="685783" fontAlgn="auto">
              <a:spcBef>
                <a:spcPts val="0"/>
              </a:spcBef>
              <a:spcAft>
                <a:spcPts val="0"/>
              </a:spcAft>
              <a:defRPr/>
            </a:pPr>
            <a:endParaRPr lang="en-US" sz="1200" kern="0">
              <a:solidFill>
                <a:srgbClr val="464545"/>
              </a:solidFill>
              <a:latin typeface="Arial"/>
              <a:cs typeface="Arial"/>
            </a:endParaRPr>
          </a:p>
          <a:p>
            <a:pPr algn="ctr" defTabSz="685783" fontAlgn="auto">
              <a:spcBef>
                <a:spcPts val="0"/>
              </a:spcBef>
              <a:spcAft>
                <a:spcPts val="0"/>
              </a:spcAft>
              <a:defRPr/>
            </a:pPr>
            <a:r>
              <a:rPr lang="en-US" sz="1200" kern="0">
                <a:solidFill>
                  <a:srgbClr val="464545"/>
                </a:solidFill>
                <a:latin typeface="Arial"/>
                <a:cs typeface="Arial"/>
              </a:rPr>
              <a:t>The estimated global cost of stroke is over </a:t>
            </a:r>
          </a:p>
          <a:p>
            <a:pPr algn="ctr" defTabSz="685783" fontAlgn="auto">
              <a:spcBef>
                <a:spcPts val="0"/>
              </a:spcBef>
              <a:spcAft>
                <a:spcPts val="0"/>
              </a:spcAft>
              <a:defRPr/>
            </a:pPr>
            <a:r>
              <a:rPr lang="en-US" sz="1200" b="1" kern="0">
                <a:solidFill>
                  <a:schemeClr val="accent3"/>
                </a:solidFill>
                <a:latin typeface="Arial"/>
                <a:cs typeface="Arial"/>
              </a:rPr>
              <a:t>US$890 billion,* </a:t>
            </a:r>
            <a:r>
              <a:rPr lang="en-US" sz="1200" kern="0">
                <a:solidFill>
                  <a:srgbClr val="464545"/>
                </a:solidFill>
                <a:latin typeface="Arial"/>
                <a:cs typeface="Arial"/>
              </a:rPr>
              <a:t>rising to </a:t>
            </a:r>
            <a:r>
              <a:rPr lang="en-US" sz="1200" b="1" kern="0">
                <a:solidFill>
                  <a:schemeClr val="accent3"/>
                </a:solidFill>
                <a:latin typeface="Arial"/>
                <a:cs typeface="Arial"/>
              </a:rPr>
              <a:t>US$1.6 trillion </a:t>
            </a:r>
            <a:r>
              <a:rPr lang="en-US" sz="1200" kern="0">
                <a:solidFill>
                  <a:srgbClr val="464545"/>
                </a:solidFill>
                <a:latin typeface="Arial"/>
                <a:cs typeface="Arial"/>
              </a:rPr>
              <a:t>by </a:t>
            </a:r>
            <a:r>
              <a:rPr lang="en-US" sz="1200" b="1" kern="0">
                <a:solidFill>
                  <a:schemeClr val="accent3"/>
                </a:solidFill>
                <a:latin typeface="Arial"/>
                <a:cs typeface="Arial"/>
              </a:rPr>
              <a:t>2050</a:t>
            </a:r>
            <a:r>
              <a:rPr lang="en-US" sz="1200" b="1" kern="0" baseline="30000">
                <a:latin typeface="Arial"/>
                <a:cs typeface="Arial"/>
              </a:rPr>
              <a:t>6</a:t>
            </a:r>
            <a:endParaRPr lang="en-US" sz="1200" kern="0">
              <a:latin typeface="Arial"/>
              <a:cs typeface="Arial"/>
            </a:endParaRPr>
          </a:p>
        </p:txBody>
      </p:sp>
      <p:sp>
        <p:nvSpPr>
          <p:cNvPr id="6" name="TextBox 5">
            <a:extLst>
              <a:ext uri="{FF2B5EF4-FFF2-40B4-BE49-F238E27FC236}">
                <a16:creationId xmlns:a16="http://schemas.microsoft.com/office/drawing/2014/main" id="{2A861CB8-8CDD-1945-7E01-25821F2DB2BC}"/>
              </a:ext>
            </a:extLst>
          </p:cNvPr>
          <p:cNvSpPr txBox="1"/>
          <p:nvPr/>
        </p:nvSpPr>
        <p:spPr>
          <a:xfrm>
            <a:off x="590277" y="2190012"/>
            <a:ext cx="2231136" cy="1846659"/>
          </a:xfrm>
          <a:prstGeom prst="rect">
            <a:avLst/>
          </a:prstGeom>
          <a:noFill/>
        </p:spPr>
        <p:txBody>
          <a:bodyPr wrap="square" lIns="91438" tIns="0" rIns="91438" bIns="0" rtlCol="0" anchor="t" anchorCtr="0">
            <a:spAutoFit/>
          </a:bodyPr>
          <a:lstStyle/>
          <a:p>
            <a:pPr algn="ctr" defTabSz="685800" fontAlgn="auto">
              <a:spcBef>
                <a:spcPts val="0"/>
              </a:spcBef>
              <a:spcAft>
                <a:spcPts val="0"/>
              </a:spcAft>
              <a:defRPr/>
            </a:pPr>
            <a:r>
              <a:rPr lang="en-US" sz="1200" kern="0">
                <a:latin typeface="Arial" panose="020B0604020202020204" pitchFamily="34" charset="0"/>
                <a:cs typeface="Arial" panose="020B0604020202020204" pitchFamily="34" charset="0"/>
              </a:rPr>
              <a:t>Stroke increases the risk of </a:t>
            </a:r>
            <a:r>
              <a:rPr lang="en-US" sz="1200" b="1" kern="0">
                <a:solidFill>
                  <a:schemeClr val="accent3"/>
                </a:solidFill>
                <a:latin typeface="Arial" panose="020B0604020202020204" pitchFamily="34" charset="0"/>
                <a:cs typeface="Arial" panose="020B0604020202020204" pitchFamily="34" charset="0"/>
              </a:rPr>
              <a:t>dementia</a:t>
            </a:r>
            <a:r>
              <a:rPr lang="en-US" sz="1200"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and</a:t>
            </a:r>
            <a:r>
              <a:rPr lang="en-US" sz="1200"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cognitive</a:t>
            </a:r>
            <a:r>
              <a:rPr lang="en-US" sz="1200"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impairment</a:t>
            </a:r>
            <a:r>
              <a:rPr lang="en-US" sz="1200" kern="0" baseline="30000">
                <a:solidFill>
                  <a:schemeClr val="accent3"/>
                </a:solidFill>
                <a:latin typeface="Arial" panose="020B0604020202020204" pitchFamily="34" charset="0"/>
                <a:cs typeface="Arial" panose="020B0604020202020204" pitchFamily="34" charset="0"/>
              </a:rPr>
              <a:t>1,2</a:t>
            </a:r>
            <a:br>
              <a:rPr lang="en-US" sz="1200" kern="0">
                <a:solidFill>
                  <a:schemeClr val="bg2"/>
                </a:solidFill>
                <a:latin typeface="Arial" panose="020B0604020202020204" pitchFamily="34" charset="0"/>
                <a:cs typeface="Arial" panose="020B0604020202020204" pitchFamily="34" charset="0"/>
              </a:rPr>
            </a:br>
            <a:br>
              <a:rPr lang="en-US" sz="1200" kern="0">
                <a:solidFill>
                  <a:schemeClr val="bg2"/>
                </a:solidFill>
                <a:latin typeface="Arial" panose="020B0604020202020204" pitchFamily="34" charset="0"/>
                <a:cs typeface="Arial" panose="020B0604020202020204" pitchFamily="34" charset="0"/>
              </a:rPr>
            </a:br>
            <a:r>
              <a:rPr lang="en-GB" sz="1200" b="1" kern="0">
                <a:solidFill>
                  <a:schemeClr val="accent3"/>
                </a:solidFill>
                <a:latin typeface="Arial" panose="020B0604020202020204" pitchFamily="34" charset="0"/>
                <a:cs typeface="Arial" panose="020B0604020202020204" pitchFamily="34" charset="0"/>
              </a:rPr>
              <a:t>Two-thirds</a:t>
            </a:r>
            <a:r>
              <a:rPr lang="en-GB" sz="1200" kern="0">
                <a:solidFill>
                  <a:schemeClr val="bg2"/>
                </a:solidFill>
                <a:latin typeface="Arial" panose="020B0604020202020204" pitchFamily="34" charset="0"/>
                <a:cs typeface="Arial" panose="020B0604020202020204" pitchFamily="34" charset="0"/>
              </a:rPr>
              <a:t> </a:t>
            </a:r>
            <a:r>
              <a:rPr lang="en-GB" sz="1200" kern="0">
                <a:latin typeface="Arial" panose="020B0604020202020204" pitchFamily="34" charset="0"/>
                <a:cs typeface="Arial" panose="020B0604020202020204" pitchFamily="34" charset="0"/>
              </a:rPr>
              <a:t>of all middle-aged and elderly stroke patients develop </a:t>
            </a:r>
            <a:r>
              <a:rPr lang="en-GB" sz="1200" b="1" kern="0">
                <a:solidFill>
                  <a:schemeClr val="accent3"/>
                </a:solidFill>
                <a:latin typeface="Arial" panose="020B0604020202020204" pitchFamily="34" charset="0"/>
                <a:cs typeface="Arial" panose="020B0604020202020204" pitchFamily="34" charset="0"/>
              </a:rPr>
              <a:t>cognitive impairment, 1 in 3</a:t>
            </a:r>
            <a:r>
              <a:rPr lang="en-GB" sz="1200" kern="0">
                <a:solidFill>
                  <a:schemeClr val="accent3"/>
                </a:solidFill>
                <a:latin typeface="Arial" panose="020B0604020202020204" pitchFamily="34" charset="0"/>
                <a:cs typeface="Arial" panose="020B0604020202020204" pitchFamily="34" charset="0"/>
              </a:rPr>
              <a:t> </a:t>
            </a:r>
            <a:r>
              <a:rPr lang="en-GB" sz="1200" kern="0">
                <a:latin typeface="Arial" panose="020B0604020202020204" pitchFamily="34" charset="0"/>
                <a:cs typeface="Arial" panose="020B0604020202020204" pitchFamily="34" charset="0"/>
              </a:rPr>
              <a:t>patients have </a:t>
            </a:r>
            <a:r>
              <a:rPr lang="en-GB" sz="1200" b="1" kern="0">
                <a:solidFill>
                  <a:schemeClr val="accent3"/>
                </a:solidFill>
                <a:latin typeface="Arial" panose="020B0604020202020204" pitchFamily="34" charset="0"/>
                <a:cs typeface="Arial" panose="020B0604020202020204" pitchFamily="34" charset="0"/>
              </a:rPr>
              <a:t>dementia</a:t>
            </a:r>
            <a:r>
              <a:rPr lang="en-GB" sz="1200" kern="0">
                <a:solidFill>
                  <a:schemeClr val="bg2"/>
                </a:solidFill>
                <a:latin typeface="Arial" panose="020B0604020202020204" pitchFamily="34" charset="0"/>
                <a:cs typeface="Arial" panose="020B0604020202020204" pitchFamily="34" charset="0"/>
              </a:rPr>
              <a:t> </a:t>
            </a:r>
          </a:p>
          <a:p>
            <a:pPr algn="ctr" defTabSz="685800" fontAlgn="auto">
              <a:spcBef>
                <a:spcPts val="0"/>
              </a:spcBef>
              <a:spcAft>
                <a:spcPts val="0"/>
              </a:spcAft>
              <a:defRPr/>
            </a:pPr>
            <a:r>
              <a:rPr lang="en-GB" sz="1200" kern="0">
                <a:latin typeface="Arial" panose="020B0604020202020204" pitchFamily="34" charset="0"/>
                <a:cs typeface="Arial" panose="020B0604020202020204" pitchFamily="34" charset="0"/>
              </a:rPr>
              <a:t>following a stroke</a:t>
            </a:r>
            <a:r>
              <a:rPr lang="en-GB" sz="1200" kern="0" baseline="30000">
                <a:latin typeface="Arial" panose="020B0604020202020204" pitchFamily="34" charset="0"/>
                <a:cs typeface="Arial" panose="020B0604020202020204" pitchFamily="34" charset="0"/>
              </a:rPr>
              <a:t>1</a:t>
            </a:r>
            <a:endParaRPr lang="en-US" sz="1200" kern="0" baseline="3000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548941B-70FA-7C09-1B96-232B4B2C4C43}"/>
              </a:ext>
            </a:extLst>
          </p:cNvPr>
          <p:cNvSpPr txBox="1"/>
          <p:nvPr/>
        </p:nvSpPr>
        <p:spPr>
          <a:xfrm>
            <a:off x="3457226" y="2190012"/>
            <a:ext cx="2231136" cy="1661993"/>
          </a:xfrm>
          <a:prstGeom prst="rect">
            <a:avLst/>
          </a:prstGeom>
          <a:noFill/>
        </p:spPr>
        <p:txBody>
          <a:bodyPr wrap="square" lIns="72000" tIns="0" rIns="72000" bIns="0" rtlCol="0" anchor="t" anchorCtr="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200" kern="0">
                <a:latin typeface="Arial" panose="020B0604020202020204" pitchFamily="34" charset="0"/>
                <a:cs typeface="Arial" panose="020B0604020202020204" pitchFamily="34" charset="0"/>
              </a:rPr>
              <a:t>Stroke and/or TIA leaves an </a:t>
            </a:r>
            <a:r>
              <a:rPr lang="en-US" sz="1200" b="1" kern="0">
                <a:solidFill>
                  <a:schemeClr val="accent3"/>
                </a:solidFill>
                <a:latin typeface="Arial" panose="020B0604020202020204" pitchFamily="34" charset="0"/>
                <a:cs typeface="Arial" panose="020B0604020202020204" pitchFamily="34" charset="0"/>
              </a:rPr>
              <a:t>emotional imprint </a:t>
            </a:r>
            <a:r>
              <a:rPr lang="en-US" sz="1200" kern="0">
                <a:latin typeface="Arial" panose="020B0604020202020204" pitchFamily="34" charset="0"/>
                <a:cs typeface="Arial" panose="020B0604020202020204" pitchFamily="34" charset="0"/>
              </a:rPr>
              <a:t>on survivors, their families and care partners</a:t>
            </a:r>
            <a:r>
              <a:rPr lang="en-US" sz="1200" kern="0" baseline="30000">
                <a:latin typeface="Arial" panose="020B0604020202020204" pitchFamily="34" charset="0"/>
                <a:cs typeface="Arial" panose="020B0604020202020204" pitchFamily="34" charset="0"/>
              </a:rPr>
              <a:t>3–5</a:t>
            </a:r>
            <a:endParaRPr lang="en-US" sz="1200" kern="0">
              <a:latin typeface="Arial" panose="020B0604020202020204" pitchFamily="34" charset="0"/>
              <a:cs typeface="Arial" panose="020B0604020202020204" pitchFamily="34" charset="0"/>
            </a:endParaRPr>
          </a:p>
          <a:p>
            <a:pPr lvl="0" algn="ctr" defTabSz="685800" fontAlgn="auto">
              <a:spcBef>
                <a:spcPts val="0"/>
              </a:spcBef>
              <a:spcAft>
                <a:spcPts val="0"/>
              </a:spcAft>
              <a:defRPr/>
            </a:pPr>
            <a:endParaRPr lang="en-US" sz="1200" b="1" kern="0">
              <a:solidFill>
                <a:schemeClr val="accent3"/>
              </a:solidFill>
              <a:latin typeface="Arial" panose="020B0604020202020204" pitchFamily="34" charset="0"/>
              <a:cs typeface="Arial" panose="020B0604020202020204" pitchFamily="34" charset="0"/>
            </a:endParaRPr>
          </a:p>
          <a:p>
            <a:pPr lvl="0" algn="ctr" defTabSz="685800" fontAlgn="auto">
              <a:spcBef>
                <a:spcPts val="0"/>
              </a:spcBef>
              <a:spcAft>
                <a:spcPts val="0"/>
              </a:spcAft>
              <a:defRPr/>
            </a:pPr>
            <a:r>
              <a:rPr lang="en-US" sz="1200" b="1" kern="0">
                <a:solidFill>
                  <a:schemeClr val="accent3"/>
                </a:solidFill>
                <a:latin typeface="Arial" panose="020B0604020202020204" pitchFamily="34" charset="0"/>
                <a:cs typeface="Arial" panose="020B0604020202020204" pitchFamily="34" charset="0"/>
              </a:rPr>
              <a:t>Depression</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affects</a:t>
            </a:r>
            <a:r>
              <a:rPr lang="en-US" sz="1200" b="1"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~27%</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of patients post-stroke and up to </a:t>
            </a:r>
            <a:r>
              <a:rPr lang="en-US" sz="1200" b="1" kern="0">
                <a:solidFill>
                  <a:schemeClr val="accent3"/>
                </a:solidFill>
                <a:latin typeface="Arial" panose="020B0604020202020204" pitchFamily="34" charset="0"/>
                <a:cs typeface="Arial" panose="020B0604020202020204" pitchFamily="34" charset="0"/>
              </a:rPr>
              <a:t>~18% </a:t>
            </a:r>
            <a:r>
              <a:rPr lang="en-US" sz="1200" kern="0">
                <a:latin typeface="Arial" panose="020B0604020202020204" pitchFamily="34" charset="0"/>
                <a:cs typeface="Arial" panose="020B0604020202020204" pitchFamily="34" charset="0"/>
              </a:rPr>
              <a:t>experience</a:t>
            </a:r>
            <a:r>
              <a:rPr lang="en-US" sz="1200" b="1" kern="0">
                <a:solidFill>
                  <a:schemeClr val="bg2"/>
                </a:solidFill>
                <a:latin typeface="Arial" panose="020B0604020202020204" pitchFamily="34" charset="0"/>
                <a:cs typeface="Arial" panose="020B0604020202020204" pitchFamily="34" charset="0"/>
              </a:rPr>
              <a:t> </a:t>
            </a:r>
            <a:r>
              <a:rPr lang="en-US" sz="1200" b="1" kern="0">
                <a:solidFill>
                  <a:schemeClr val="accent3"/>
                </a:solidFill>
                <a:latin typeface="Arial" panose="020B0604020202020204" pitchFamily="34" charset="0"/>
                <a:cs typeface="Arial" panose="020B0604020202020204" pitchFamily="34" charset="0"/>
              </a:rPr>
              <a:t>PTSD</a:t>
            </a:r>
            <a:r>
              <a:rPr lang="en-US" sz="1200" b="1" kern="0">
                <a:solidFill>
                  <a:schemeClr val="bg2"/>
                </a:solidFill>
                <a:latin typeface="Arial" panose="020B0604020202020204" pitchFamily="34" charset="0"/>
                <a:cs typeface="Arial" panose="020B0604020202020204" pitchFamily="34" charset="0"/>
              </a:rPr>
              <a:t> </a:t>
            </a:r>
            <a:r>
              <a:rPr lang="en-US" sz="1200" kern="0">
                <a:latin typeface="Arial" panose="020B0604020202020204" pitchFamily="34" charset="0"/>
                <a:cs typeface="Arial" panose="020B0604020202020204" pitchFamily="34" charset="0"/>
              </a:rPr>
              <a:t>within the first year</a:t>
            </a:r>
            <a:r>
              <a:rPr lang="en-US" sz="1200" kern="0" baseline="30000">
                <a:latin typeface="Arial" panose="020B0604020202020204" pitchFamily="34" charset="0"/>
                <a:cs typeface="Arial" panose="020B0604020202020204" pitchFamily="34" charset="0"/>
              </a:rPr>
              <a:t>3,4</a:t>
            </a:r>
            <a:endParaRPr lang="en-US" sz="1200" kern="0">
              <a:latin typeface="Arial" panose="020B0604020202020204" pitchFamily="34" charset="0"/>
              <a:cs typeface="Arial" panose="020B0604020202020204" pitchFamily="34" charset="0"/>
            </a:endParaRPr>
          </a:p>
        </p:txBody>
      </p:sp>
      <p:pic>
        <p:nvPicPr>
          <p:cNvPr id="22" name="Graphic 21">
            <a:extLst>
              <a:ext uri="{FF2B5EF4-FFF2-40B4-BE49-F238E27FC236}">
                <a16:creationId xmlns:a16="http://schemas.microsoft.com/office/drawing/2014/main" id="{5C1B0916-A0A0-BAD1-0149-FB0328FE3E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431525" y="1454960"/>
            <a:ext cx="548640" cy="548640"/>
          </a:xfrm>
          <a:prstGeom prst="rect">
            <a:avLst/>
          </a:prstGeom>
        </p:spPr>
      </p:pic>
      <p:pic>
        <p:nvPicPr>
          <p:cNvPr id="28" name="Graphic 27">
            <a:extLst>
              <a:ext uri="{FF2B5EF4-FFF2-40B4-BE49-F238E27FC236}">
                <a16:creationId xmlns:a16="http://schemas.microsoft.com/office/drawing/2014/main" id="{2B0AABB2-12BC-8A7C-3A75-C4CF0E82E4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98474" y="1454960"/>
            <a:ext cx="548640" cy="548640"/>
          </a:xfrm>
          <a:prstGeom prst="rect">
            <a:avLst/>
          </a:prstGeom>
        </p:spPr>
      </p:pic>
      <p:pic>
        <p:nvPicPr>
          <p:cNvPr id="30" name="Graphic 29">
            <a:extLst>
              <a:ext uri="{FF2B5EF4-FFF2-40B4-BE49-F238E27FC236}">
                <a16:creationId xmlns:a16="http://schemas.microsoft.com/office/drawing/2014/main" id="{D722BC77-F679-6B3F-517F-43896055CCA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165422" y="1454960"/>
            <a:ext cx="548640" cy="548640"/>
          </a:xfrm>
          <a:prstGeom prst="rect">
            <a:avLst/>
          </a:prstGeom>
        </p:spPr>
      </p:pic>
    </p:spTree>
    <p:custDataLst>
      <p:tags r:id="rId1"/>
    </p:custDataLst>
    <p:extLst>
      <p:ext uri="{BB962C8B-B14F-4D97-AF65-F5344CB8AC3E}">
        <p14:creationId xmlns:p14="http://schemas.microsoft.com/office/powerpoint/2010/main" val="21486736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8977F-93EE-B3EA-DB9D-569682173815}"/>
            </a:ext>
          </a:extLst>
        </p:cNvPr>
        <p:cNvGrpSpPr/>
        <p:nvPr/>
      </p:nvGrpSpPr>
      <p:grpSpPr>
        <a:xfrm>
          <a:off x="0" y="0"/>
          <a:ext cx="0" cy="0"/>
          <a:chOff x="0" y="0"/>
          <a:chExt cx="0" cy="0"/>
        </a:xfrm>
      </p:grpSpPr>
      <p:sp>
        <p:nvSpPr>
          <p:cNvPr id="9" name="Rounded Rectangle 8">
            <a:extLst>
              <a:ext uri="{FF2B5EF4-FFF2-40B4-BE49-F238E27FC236}">
                <a16:creationId xmlns:a16="http://schemas.microsoft.com/office/drawing/2014/main" id="{12022B97-372F-9AEF-FBE2-B0A233E1ED54}"/>
              </a:ext>
            </a:extLst>
          </p:cNvPr>
          <p:cNvSpPr/>
          <p:nvPr/>
        </p:nvSpPr>
        <p:spPr bwMode="auto">
          <a:xfrm>
            <a:off x="360363" y="1222376"/>
            <a:ext cx="2690965" cy="3000708"/>
          </a:xfrm>
          <a:prstGeom prst="roundRect">
            <a:avLst>
              <a:gd name="adj" fmla="val 318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0" name="Rounded Rectangle 9">
            <a:extLst>
              <a:ext uri="{FF2B5EF4-FFF2-40B4-BE49-F238E27FC236}">
                <a16:creationId xmlns:a16="http://schemas.microsoft.com/office/drawing/2014/main" id="{C8023E07-C710-23D4-CD43-9FEDDE132407}"/>
              </a:ext>
            </a:extLst>
          </p:cNvPr>
          <p:cNvSpPr/>
          <p:nvPr/>
        </p:nvSpPr>
        <p:spPr bwMode="auto">
          <a:xfrm>
            <a:off x="3227312" y="1222376"/>
            <a:ext cx="2690965" cy="3000708"/>
          </a:xfrm>
          <a:prstGeom prst="roundRect">
            <a:avLst>
              <a:gd name="adj" fmla="val 3006"/>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7365FF32-08AB-0C81-EBD4-BB8D2F7CD83E}"/>
              </a:ext>
            </a:extLst>
          </p:cNvPr>
          <p:cNvSpPr/>
          <p:nvPr/>
        </p:nvSpPr>
        <p:spPr bwMode="auto">
          <a:xfrm>
            <a:off x="6148532" y="1222376"/>
            <a:ext cx="2690965" cy="3000708"/>
          </a:xfrm>
          <a:prstGeom prst="roundRect">
            <a:avLst>
              <a:gd name="adj" fmla="val 3545"/>
            </a:avLst>
          </a:prstGeom>
          <a:solidFill>
            <a:schemeClr val="accent4">
              <a:lumMod val="20000"/>
              <a:lumOff val="80000"/>
            </a:schemeClr>
          </a:solidFill>
          <a:ln w="19050" algn="ctr">
            <a:noFill/>
            <a:miter lim="800000"/>
            <a:headEnd/>
            <a:tailEnd/>
          </a:ln>
          <a:effectLst/>
        </p:spPr>
        <p:txBody>
          <a:bodyPr wrap="square" lIns="0" tIns="0" rIns="0" bIns="0" rtlCol="0" anchor="ctr">
            <a:noAutofit/>
          </a:bodyPr>
          <a:lstStyle/>
          <a:p>
            <a:pPr algn="ctr"/>
            <a:endParaRPr lang="en-GB" sz="1600">
              <a:solidFill>
                <a:schemeClr val="tx1">
                  <a:lumMod val="65000"/>
                  <a:lumOff val="35000"/>
                </a:schemeClr>
              </a:solidFill>
            </a:endParaRPr>
          </a:p>
        </p:txBody>
      </p:sp>
      <p:sp>
        <p:nvSpPr>
          <p:cNvPr id="2" name="Title 1">
            <a:extLst>
              <a:ext uri="{FF2B5EF4-FFF2-40B4-BE49-F238E27FC236}">
                <a16:creationId xmlns:a16="http://schemas.microsoft.com/office/drawing/2014/main" id="{8940AF81-E7D3-2D57-2964-36E4AAD9D5AE}"/>
              </a:ext>
            </a:extLst>
          </p:cNvPr>
          <p:cNvSpPr>
            <a:spLocks noGrp="1"/>
          </p:cNvSpPr>
          <p:nvPr>
            <p:ph type="title"/>
          </p:nvPr>
        </p:nvSpPr>
        <p:spPr/>
        <p:txBody>
          <a:bodyPr/>
          <a:lstStyle/>
          <a:p>
            <a:r>
              <a:rPr lang="en-GB"/>
              <a:t>Ischemic stroke is the most common type of stroke</a:t>
            </a:r>
            <a:endParaRPr lang="en-US"/>
          </a:p>
        </p:txBody>
      </p:sp>
      <p:sp>
        <p:nvSpPr>
          <p:cNvPr id="6" name="Text Placeholder 5">
            <a:extLst>
              <a:ext uri="{FF2B5EF4-FFF2-40B4-BE49-F238E27FC236}">
                <a16:creationId xmlns:a16="http://schemas.microsoft.com/office/drawing/2014/main" id="{A91F7496-6DE6-0422-2C00-E4605538B944}"/>
              </a:ext>
            </a:extLst>
          </p:cNvPr>
          <p:cNvSpPr>
            <a:spLocks noGrp="1"/>
          </p:cNvSpPr>
          <p:nvPr>
            <p:ph type="body" sz="quarter" idx="14"/>
          </p:nvPr>
        </p:nvSpPr>
        <p:spPr/>
        <p:txBody>
          <a:bodyPr/>
          <a:lstStyle/>
          <a:p>
            <a:r>
              <a:rPr lang="en-US" b="1" dirty="0">
                <a:solidFill>
                  <a:schemeClr val="tx2"/>
                </a:solidFill>
              </a:rPr>
              <a:t>1.</a:t>
            </a:r>
            <a:r>
              <a:rPr lang="en-US" dirty="0">
                <a:solidFill>
                  <a:schemeClr val="tx2"/>
                </a:solidFill>
              </a:rPr>
              <a:t> Feigin VL, et al. Lancet Neurol. 2024;23(10):973–1003; </a:t>
            </a:r>
            <a:r>
              <a:rPr lang="en-US" b="1" dirty="0">
                <a:solidFill>
                  <a:schemeClr val="tx2"/>
                </a:solidFill>
              </a:rPr>
              <a:t>2.</a:t>
            </a:r>
            <a:r>
              <a:rPr lang="en-US" dirty="0">
                <a:solidFill>
                  <a:schemeClr val="tx2"/>
                </a:solidFill>
              </a:rPr>
              <a:t> Feigin VL, et al. Int J Stroke. 2025:20(2):132–144.</a:t>
            </a:r>
            <a:endParaRPr lang="en-GB" dirty="0">
              <a:solidFill>
                <a:schemeClr val="tx2"/>
              </a:solidFill>
            </a:endParaRPr>
          </a:p>
        </p:txBody>
      </p:sp>
      <p:sp>
        <p:nvSpPr>
          <p:cNvPr id="7" name="TextBox 6">
            <a:extLst>
              <a:ext uri="{FF2B5EF4-FFF2-40B4-BE49-F238E27FC236}">
                <a16:creationId xmlns:a16="http://schemas.microsoft.com/office/drawing/2014/main" id="{788472DC-512F-E447-2CF2-EF418EEDC42E}"/>
              </a:ext>
            </a:extLst>
          </p:cNvPr>
          <p:cNvSpPr txBox="1"/>
          <p:nvPr/>
        </p:nvSpPr>
        <p:spPr>
          <a:xfrm>
            <a:off x="6324515" y="2816246"/>
            <a:ext cx="2231136" cy="861774"/>
          </a:xfrm>
          <a:prstGeom prst="rect">
            <a:avLst/>
          </a:prstGeom>
          <a:noFill/>
        </p:spPr>
        <p:txBody>
          <a:bodyPr wrap="square" lIns="0" tIns="0" rIns="0" bIns="0" rtlCol="0" anchor="t" anchorCtr="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i="0" u="none" strike="noStrike" kern="0" cap="none" spc="0" normalizeH="0" baseline="0" noProof="0" dirty="0">
                <a:ln>
                  <a:noFill/>
                </a:ln>
                <a:effectLst/>
                <a:uLnTx/>
                <a:uFillTx/>
                <a:latin typeface="Arial" panose="020B0604020202020204" pitchFamily="34" charset="0"/>
                <a:ea typeface="+mn-ea"/>
                <a:cs typeface="Arial" panose="020B0604020202020204" pitchFamily="34" charset="0"/>
              </a:rPr>
              <a:t>Globally, </a:t>
            </a:r>
            <a:r>
              <a:rPr kumimoji="0" lang="en-US" sz="1400" b="1" i="0" u="none" strike="noStrike" kern="0" cap="none" spc="0" normalizeH="0" baseline="0" noProof="0" dirty="0">
                <a:ln>
                  <a:noFill/>
                </a:ln>
                <a:solidFill>
                  <a:srgbClr val="A688A9"/>
                </a:solidFill>
                <a:effectLst/>
                <a:uLnTx/>
                <a:uFillTx/>
                <a:latin typeface="Arial" panose="020B0604020202020204" pitchFamily="34" charset="0"/>
                <a:ea typeface="+mn-ea"/>
                <a:cs typeface="Arial" panose="020B0604020202020204" pitchFamily="34" charset="0"/>
              </a:rPr>
              <a:t>1 in 4 </a:t>
            </a:r>
            <a:r>
              <a:rPr kumimoji="0" lang="en-US" sz="1400" b="0" i="0" u="none" strike="noStrike" kern="1200" cap="none" spc="0" normalizeH="0" baseline="0" noProof="0" dirty="0">
                <a:ln>
                  <a:noFill/>
                </a:ln>
                <a:effectLst/>
                <a:uLnTx/>
                <a:uFillTx/>
                <a:latin typeface="Arial" charset="0"/>
                <a:ea typeface="+mn-ea"/>
                <a:cs typeface="+mn-cs"/>
              </a:rPr>
              <a:t>people </a:t>
            </a:r>
            <a:br>
              <a:rPr kumimoji="0" lang="en-US" sz="1400" b="0" i="0" u="none" strike="noStrike" kern="1200" cap="none" spc="0" normalizeH="0" baseline="0" noProof="0" dirty="0">
                <a:ln>
                  <a:noFill/>
                </a:ln>
                <a:effectLst/>
                <a:uLnTx/>
                <a:uFillTx/>
                <a:latin typeface="Arial" charset="0"/>
                <a:ea typeface="+mn-ea"/>
                <a:cs typeface="+mn-cs"/>
              </a:rPr>
            </a:br>
            <a:r>
              <a:rPr kumimoji="0" lang="en-US" sz="1400" b="0" i="0" u="none" strike="noStrike" kern="1200" cap="none" spc="0" normalizeH="0" baseline="0" noProof="0" dirty="0">
                <a:ln>
                  <a:noFill/>
                </a:ln>
                <a:effectLst/>
                <a:uLnTx/>
                <a:uFillTx/>
                <a:latin typeface="Arial" charset="0"/>
                <a:ea typeface="+mn-ea"/>
                <a:cs typeface="+mn-cs"/>
              </a:rPr>
              <a:t>over the age of 25 </a:t>
            </a:r>
            <a:br>
              <a:rPr kumimoji="0" lang="en-US" sz="1400" b="0" i="0" u="none" strike="noStrike" kern="1200" cap="none" spc="0" normalizeH="0" baseline="0" noProof="0" dirty="0">
                <a:ln>
                  <a:noFill/>
                </a:ln>
                <a:effectLst/>
                <a:uLnTx/>
                <a:uFillTx/>
                <a:latin typeface="Arial" charset="0"/>
                <a:ea typeface="+mn-ea"/>
                <a:cs typeface="+mn-cs"/>
              </a:rPr>
            </a:br>
            <a:r>
              <a:rPr kumimoji="0" lang="en-US" sz="1400" b="0" i="0" u="none" strike="noStrike" kern="1200" cap="none" spc="0" normalizeH="0" baseline="0" noProof="0" dirty="0">
                <a:ln>
                  <a:noFill/>
                </a:ln>
                <a:effectLst/>
                <a:uLnTx/>
                <a:uFillTx/>
                <a:latin typeface="Arial" charset="0"/>
                <a:ea typeface="+mn-ea"/>
                <a:cs typeface="+mn-cs"/>
              </a:rPr>
              <a:t>will suffer an</a:t>
            </a:r>
            <a:br>
              <a:rPr kumimoji="0" lang="en-US" sz="1400" b="0" i="0" u="none" strike="noStrike" kern="1200" cap="none" spc="0" normalizeH="0" baseline="0" noProof="0" dirty="0">
                <a:ln>
                  <a:noFill/>
                </a:ln>
                <a:effectLst/>
                <a:uLnTx/>
                <a:uFillTx/>
                <a:latin typeface="Arial" charset="0"/>
                <a:ea typeface="+mn-ea"/>
                <a:cs typeface="+mn-cs"/>
              </a:rPr>
            </a:br>
            <a:r>
              <a:rPr kumimoji="0" lang="en-US" sz="1400" b="0" i="0" u="none" strike="noStrike" kern="1200" cap="none" spc="0" normalizeH="0" baseline="0" noProof="0" dirty="0">
                <a:ln>
                  <a:noFill/>
                </a:ln>
                <a:effectLst/>
                <a:uLnTx/>
                <a:uFillTx/>
                <a:latin typeface="Arial" charset="0"/>
                <a:ea typeface="+mn-ea"/>
                <a:cs typeface="+mn-cs"/>
              </a:rPr>
              <a:t>ischemic stroke</a:t>
            </a:r>
            <a:r>
              <a:rPr kumimoji="0" lang="en-US" sz="1400" b="0" i="0" u="none" strike="noStrike" kern="1200" cap="none" spc="0" normalizeH="0" baseline="30000" noProof="0" dirty="0">
                <a:ln>
                  <a:noFill/>
                </a:ln>
                <a:effectLst/>
                <a:uLnTx/>
                <a:uFillTx/>
                <a:latin typeface="Arial" charset="0"/>
                <a:ea typeface="+mn-ea"/>
                <a:cs typeface="+mn-cs"/>
              </a:rPr>
              <a:t>2</a:t>
            </a:r>
            <a:endParaRPr kumimoji="0" lang="en-GB" sz="1400" b="0" i="0" u="none" strike="noStrike" kern="1200" cap="none" spc="0" normalizeH="0" baseline="30000" noProof="0" dirty="0">
              <a:ln>
                <a:noFill/>
              </a:ln>
              <a:effectLst/>
              <a:uLnTx/>
              <a:uFillTx/>
              <a:latin typeface="Arial" charset="0"/>
              <a:ea typeface="+mn-ea"/>
              <a:cs typeface="+mn-cs"/>
            </a:endParaRPr>
          </a:p>
        </p:txBody>
      </p:sp>
      <p:sp>
        <p:nvSpPr>
          <p:cNvPr id="11" name="TextBox 10">
            <a:extLst>
              <a:ext uri="{FF2B5EF4-FFF2-40B4-BE49-F238E27FC236}">
                <a16:creationId xmlns:a16="http://schemas.microsoft.com/office/drawing/2014/main" id="{526BEA4E-E915-5247-277A-5D0B07D96AE3}"/>
              </a:ext>
            </a:extLst>
          </p:cNvPr>
          <p:cNvSpPr txBox="1"/>
          <p:nvPr/>
        </p:nvSpPr>
        <p:spPr>
          <a:xfrm>
            <a:off x="590618" y="2816246"/>
            <a:ext cx="2231136" cy="861774"/>
          </a:xfrm>
          <a:prstGeom prst="rect">
            <a:avLst/>
          </a:prstGeom>
          <a:noFill/>
        </p:spPr>
        <p:txBody>
          <a:bodyPr wrap="square" lIns="0" tIns="0" rIns="0" bIns="0" rtlCol="0" anchor="t" anchorCtr="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effectLst/>
                <a:uLnTx/>
                <a:uFillTx/>
                <a:latin typeface="Arial" charset="0"/>
                <a:ea typeface="+mn-ea"/>
                <a:cs typeface="+mn-cs"/>
              </a:rPr>
              <a:t>Worldwide, there are</a:t>
            </a:r>
            <a:br>
              <a:rPr kumimoji="0" lang="en-US" sz="1400" b="0" i="0" u="none" strike="noStrike" kern="1200" cap="none" spc="0" normalizeH="0" baseline="0" noProof="0">
                <a:ln>
                  <a:noFill/>
                </a:ln>
                <a:effectLst/>
                <a:uLnTx/>
                <a:uFillTx/>
                <a:latin typeface="Arial" charset="0"/>
                <a:ea typeface="+mn-ea"/>
                <a:cs typeface="+mn-cs"/>
              </a:rPr>
            </a:br>
            <a:r>
              <a:rPr kumimoji="0" lang="en-US" sz="1400" b="1" i="0" u="none" strike="noStrike" kern="0" cap="none" spc="0" normalizeH="0" baseline="0" noProof="0">
                <a:ln>
                  <a:noFill/>
                </a:ln>
                <a:solidFill>
                  <a:srgbClr val="A688A9"/>
                </a:solidFill>
                <a:effectLst/>
                <a:uLnTx/>
                <a:uFillTx/>
                <a:latin typeface="Arial" panose="020B0604020202020204" pitchFamily="34" charset="0"/>
                <a:ea typeface="+mn-ea"/>
                <a:cs typeface="Arial" panose="020B0604020202020204" pitchFamily="34" charset="0"/>
              </a:rPr>
              <a:t>7.8 million </a:t>
            </a:r>
            <a:r>
              <a:rPr kumimoji="0" lang="en-US" sz="1400" b="0" i="0" u="none" strike="noStrike" kern="1200" cap="none" spc="0" normalizeH="0" baseline="0" noProof="0">
                <a:ln>
                  <a:noFill/>
                </a:ln>
                <a:effectLst/>
                <a:uLnTx/>
                <a:uFillTx/>
                <a:latin typeface="Arial" charset="0"/>
                <a:ea typeface="+mn-ea"/>
                <a:cs typeface="+mn-cs"/>
              </a:rPr>
              <a:t>ischemic strokes per year, representing </a:t>
            </a:r>
            <a:r>
              <a:rPr kumimoji="0" lang="en-US" sz="1400" b="1" i="0" u="none" strike="noStrike" kern="0" cap="none" spc="0" normalizeH="0" baseline="0" noProof="0">
                <a:ln>
                  <a:noFill/>
                </a:ln>
                <a:solidFill>
                  <a:srgbClr val="A688A9"/>
                </a:solidFill>
                <a:effectLst/>
                <a:uLnTx/>
                <a:uFillTx/>
                <a:latin typeface="Arial" panose="020B0604020202020204" pitchFamily="34" charset="0"/>
                <a:ea typeface="+mn-ea"/>
                <a:cs typeface="Arial" panose="020B0604020202020204" pitchFamily="34" charset="0"/>
              </a:rPr>
              <a:t>65.3%</a:t>
            </a:r>
            <a:r>
              <a:rPr kumimoji="0" lang="en-US" sz="1400" b="0" i="0" u="none" strike="noStrike" kern="1200" cap="none" spc="0" normalizeH="0" baseline="0" noProof="0">
                <a:ln>
                  <a:noFill/>
                </a:ln>
                <a:solidFill>
                  <a:srgbClr val="3C3C3B"/>
                </a:solidFill>
                <a:effectLst/>
                <a:uLnTx/>
                <a:uFillTx/>
                <a:latin typeface="Arial" charset="0"/>
                <a:ea typeface="+mn-ea"/>
                <a:cs typeface="+mn-cs"/>
              </a:rPr>
              <a:t> </a:t>
            </a:r>
            <a:r>
              <a:rPr kumimoji="0" lang="en-US" sz="1400" b="0" i="0" u="none" strike="noStrike" kern="1200" cap="none" spc="0" normalizeH="0" baseline="0" noProof="0">
                <a:ln>
                  <a:noFill/>
                </a:ln>
                <a:effectLst/>
                <a:uLnTx/>
                <a:uFillTx/>
                <a:latin typeface="Arial" charset="0"/>
                <a:ea typeface="+mn-ea"/>
                <a:cs typeface="+mn-cs"/>
              </a:rPr>
              <a:t>of all new strokes</a:t>
            </a:r>
            <a:r>
              <a:rPr kumimoji="0" lang="en-US" sz="1400" b="0" i="0" u="none" strike="noStrike" kern="1200" cap="none" spc="0" normalizeH="0" baseline="30000" noProof="0">
                <a:ln>
                  <a:noFill/>
                </a:ln>
                <a:effectLst/>
                <a:uLnTx/>
                <a:uFillTx/>
                <a:latin typeface="Arial" charset="0"/>
                <a:ea typeface="+mn-ea"/>
                <a:cs typeface="+mn-cs"/>
              </a:rPr>
              <a:t>1</a:t>
            </a:r>
          </a:p>
        </p:txBody>
      </p:sp>
      <p:sp>
        <p:nvSpPr>
          <p:cNvPr id="12" name="TextBox 11">
            <a:extLst>
              <a:ext uri="{FF2B5EF4-FFF2-40B4-BE49-F238E27FC236}">
                <a16:creationId xmlns:a16="http://schemas.microsoft.com/office/drawing/2014/main" id="{54AF1042-743C-6A56-06D6-34FC741030C5}"/>
              </a:ext>
            </a:extLst>
          </p:cNvPr>
          <p:cNvSpPr txBox="1"/>
          <p:nvPr/>
        </p:nvSpPr>
        <p:spPr>
          <a:xfrm>
            <a:off x="3457567" y="2819709"/>
            <a:ext cx="2231136" cy="861774"/>
          </a:xfrm>
          <a:prstGeom prst="rect">
            <a:avLst/>
          </a:prstGeom>
          <a:noFill/>
        </p:spPr>
        <p:txBody>
          <a:bodyPr wrap="square" lIns="0" tIns="0" rIns="0" bIns="0" rtlCol="0" anchor="t" anchorCtr="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1400" b="1" i="0" u="none" strike="noStrike" kern="0" cap="none" spc="0" normalizeH="0" baseline="0" noProof="0">
                <a:ln>
                  <a:noFill/>
                </a:ln>
                <a:solidFill>
                  <a:srgbClr val="A688A9"/>
                </a:solidFill>
                <a:effectLst/>
                <a:uLnTx/>
                <a:uFillTx/>
                <a:latin typeface="Arial" panose="020B0604020202020204" pitchFamily="34" charset="0"/>
                <a:ea typeface="+mn-ea"/>
                <a:cs typeface="Arial" panose="020B0604020202020204" pitchFamily="34" charset="0"/>
              </a:rPr>
              <a:t>Three-quarters</a:t>
            </a:r>
            <a:r>
              <a:rPr kumimoji="0" lang="en-US" sz="1400" b="0" i="0" u="none" strike="noStrike" kern="1200" cap="none" spc="0" normalizeH="0" baseline="0" noProof="0">
                <a:ln>
                  <a:noFill/>
                </a:ln>
                <a:solidFill>
                  <a:srgbClr val="3C3C3B"/>
                </a:solidFill>
                <a:effectLst/>
                <a:uLnTx/>
                <a:uFillTx/>
                <a:latin typeface="Arial" charset="0"/>
                <a:ea typeface="+mn-ea"/>
                <a:cs typeface="+mn-cs"/>
              </a:rPr>
              <a:t> </a:t>
            </a:r>
            <a:r>
              <a:rPr kumimoji="0" lang="en-US" sz="1400" b="0" i="0" u="none" strike="noStrike" kern="1200" cap="none" spc="0" normalizeH="0" baseline="0" noProof="0">
                <a:ln>
                  <a:noFill/>
                </a:ln>
                <a:effectLst/>
                <a:uLnTx/>
                <a:uFillTx/>
                <a:latin typeface="Arial" charset="0"/>
                <a:ea typeface="+mn-ea"/>
                <a:cs typeface="+mn-cs"/>
              </a:rPr>
              <a:t>(74.9%) </a:t>
            </a:r>
            <a:br>
              <a:rPr kumimoji="0" lang="en-US" sz="1400" b="0" i="0" u="none" strike="noStrike" kern="1200" cap="none" spc="0" normalizeH="0" baseline="0" noProof="0">
                <a:ln>
                  <a:noFill/>
                </a:ln>
                <a:effectLst/>
                <a:uLnTx/>
                <a:uFillTx/>
                <a:latin typeface="Arial" charset="0"/>
                <a:ea typeface="+mn-ea"/>
                <a:cs typeface="+mn-cs"/>
              </a:rPr>
            </a:br>
            <a:r>
              <a:rPr kumimoji="0" lang="en-US" sz="1400" b="0" i="0" u="none" strike="noStrike" kern="1200" cap="none" spc="0" normalizeH="0" baseline="0" noProof="0">
                <a:ln>
                  <a:noFill/>
                </a:ln>
                <a:effectLst/>
                <a:uLnTx/>
                <a:uFillTx/>
                <a:latin typeface="Arial" charset="0"/>
                <a:ea typeface="+mn-ea"/>
                <a:cs typeface="+mn-cs"/>
              </a:rPr>
              <a:t>of all strokes in high-income countries combined are </a:t>
            </a:r>
            <a:br>
              <a:rPr kumimoji="0" lang="en-US" sz="1400" b="0" i="0" u="none" strike="noStrike" kern="1200" cap="none" spc="0" normalizeH="0" baseline="0" noProof="0">
                <a:ln>
                  <a:noFill/>
                </a:ln>
                <a:effectLst/>
                <a:uLnTx/>
                <a:uFillTx/>
                <a:latin typeface="Arial" charset="0"/>
                <a:ea typeface="+mn-ea"/>
                <a:cs typeface="+mn-cs"/>
              </a:rPr>
            </a:br>
            <a:r>
              <a:rPr kumimoji="0" lang="en-US" sz="1400" b="1" i="0" u="none" strike="noStrike" kern="0" cap="none" spc="0" normalizeH="0" baseline="0" noProof="0">
                <a:ln>
                  <a:noFill/>
                </a:ln>
                <a:solidFill>
                  <a:srgbClr val="A688A9"/>
                </a:solidFill>
                <a:effectLst/>
                <a:uLnTx/>
                <a:uFillTx/>
                <a:latin typeface="Arial" panose="020B0604020202020204" pitchFamily="34" charset="0"/>
                <a:ea typeface="+mn-ea"/>
                <a:cs typeface="Arial" panose="020B0604020202020204" pitchFamily="34" charset="0"/>
              </a:rPr>
              <a:t>ischemic in origin</a:t>
            </a:r>
            <a:r>
              <a:rPr kumimoji="0" lang="en-US" sz="1400" b="0" i="0" u="none" strike="noStrike" kern="1200" cap="none" spc="0" normalizeH="0" baseline="30000" noProof="0">
                <a:ln>
                  <a:noFill/>
                </a:ln>
                <a:solidFill>
                  <a:srgbClr val="3C3C3B"/>
                </a:solidFill>
                <a:effectLst/>
                <a:uLnTx/>
                <a:uFillTx/>
                <a:latin typeface="Arial" charset="0"/>
                <a:ea typeface="+mn-ea"/>
                <a:cs typeface="+mn-cs"/>
              </a:rPr>
              <a:t>1</a:t>
            </a:r>
          </a:p>
        </p:txBody>
      </p:sp>
      <p:pic>
        <p:nvPicPr>
          <p:cNvPr id="13" name="Graphic 12">
            <a:extLst>
              <a:ext uri="{FF2B5EF4-FFF2-40B4-BE49-F238E27FC236}">
                <a16:creationId xmlns:a16="http://schemas.microsoft.com/office/drawing/2014/main" id="{2A282A2B-D0CF-635E-2441-14962A6C0B3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31525" y="1892892"/>
            <a:ext cx="548640" cy="548640"/>
          </a:xfrm>
          <a:prstGeom prst="rect">
            <a:avLst/>
          </a:prstGeom>
        </p:spPr>
      </p:pic>
      <p:pic>
        <p:nvPicPr>
          <p:cNvPr id="24" name="Graphic 23">
            <a:extLst>
              <a:ext uri="{FF2B5EF4-FFF2-40B4-BE49-F238E27FC236}">
                <a16:creationId xmlns:a16="http://schemas.microsoft.com/office/drawing/2014/main" id="{5D42D61B-53E5-B2C9-839A-CE033308353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98474" y="1892892"/>
            <a:ext cx="548640" cy="548640"/>
          </a:xfrm>
          <a:prstGeom prst="rect">
            <a:avLst/>
          </a:prstGeom>
        </p:spPr>
      </p:pic>
      <p:grpSp>
        <p:nvGrpSpPr>
          <p:cNvPr id="15" name="Group 14">
            <a:extLst>
              <a:ext uri="{FF2B5EF4-FFF2-40B4-BE49-F238E27FC236}">
                <a16:creationId xmlns:a16="http://schemas.microsoft.com/office/drawing/2014/main" id="{01729F54-94A8-CFC8-456A-8044BA8079F0}"/>
              </a:ext>
            </a:extLst>
          </p:cNvPr>
          <p:cNvGrpSpPr/>
          <p:nvPr/>
        </p:nvGrpSpPr>
        <p:grpSpPr>
          <a:xfrm>
            <a:off x="7025129" y="1892892"/>
            <a:ext cx="829908" cy="548640"/>
            <a:chOff x="2573912" y="1067763"/>
            <a:chExt cx="580402" cy="356101"/>
          </a:xfrm>
        </p:grpSpPr>
        <p:sp>
          <p:nvSpPr>
            <p:cNvPr id="16" name="Freeform 529">
              <a:extLst>
                <a:ext uri="{FF2B5EF4-FFF2-40B4-BE49-F238E27FC236}">
                  <a16:creationId xmlns:a16="http://schemas.microsoft.com/office/drawing/2014/main" id="{2A37CCC8-CD15-94D5-0153-905C2D5F5D8E}"/>
                </a:ext>
              </a:extLst>
            </p:cNvPr>
            <p:cNvSpPr/>
            <p:nvPr/>
          </p:nvSpPr>
          <p:spPr>
            <a:xfrm>
              <a:off x="3032894"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Freeform 530">
              <a:extLst>
                <a:ext uri="{FF2B5EF4-FFF2-40B4-BE49-F238E27FC236}">
                  <a16:creationId xmlns:a16="http://schemas.microsoft.com/office/drawing/2014/main" id="{31603414-2DAE-698F-8989-F18D0DB1C7A7}"/>
                </a:ext>
              </a:extLst>
            </p:cNvPr>
            <p:cNvSpPr/>
            <p:nvPr/>
          </p:nvSpPr>
          <p:spPr>
            <a:xfrm>
              <a:off x="2879900"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endParaRPr lang="en-GB"/>
            </a:p>
          </p:txBody>
        </p:sp>
        <p:sp>
          <p:nvSpPr>
            <p:cNvPr id="18" name="Freeform 531">
              <a:extLst>
                <a:ext uri="{FF2B5EF4-FFF2-40B4-BE49-F238E27FC236}">
                  <a16:creationId xmlns:a16="http://schemas.microsoft.com/office/drawing/2014/main" id="{525CAE2D-307F-88AA-3122-B7BEA409CB53}"/>
                </a:ext>
              </a:extLst>
            </p:cNvPr>
            <p:cNvSpPr/>
            <p:nvPr/>
          </p:nvSpPr>
          <p:spPr>
            <a:xfrm>
              <a:off x="2726906"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bg2"/>
            </a:solidFill>
            <a:ln w="9525" cap="flat">
              <a:noFill/>
              <a:prstDash val="solid"/>
              <a:miter/>
            </a:ln>
          </p:spPr>
          <p:txBody>
            <a:bodyPr rtlCol="0" anchor="ctr"/>
            <a:lstStyle/>
            <a:p>
              <a:endParaRPr lang="en-GB"/>
            </a:p>
          </p:txBody>
        </p:sp>
        <p:sp>
          <p:nvSpPr>
            <p:cNvPr id="19" name="Freeform 532">
              <a:extLst>
                <a:ext uri="{FF2B5EF4-FFF2-40B4-BE49-F238E27FC236}">
                  <a16:creationId xmlns:a16="http://schemas.microsoft.com/office/drawing/2014/main" id="{3C9699C6-46A3-70F2-D679-16830FBF5387}"/>
                </a:ext>
              </a:extLst>
            </p:cNvPr>
            <p:cNvSpPr/>
            <p:nvPr/>
          </p:nvSpPr>
          <p:spPr>
            <a:xfrm>
              <a:off x="2573912" y="1067763"/>
              <a:ext cx="121420" cy="356101"/>
            </a:xfrm>
            <a:custGeom>
              <a:avLst/>
              <a:gdLst>
                <a:gd name="connsiteX0" fmla="*/ 124682 w 340805"/>
                <a:gd name="connsiteY0" fmla="*/ 245808 h 999513"/>
                <a:gd name="connsiteX1" fmla="*/ 216122 w 340805"/>
                <a:gd name="connsiteY1" fmla="*/ 245808 h 999513"/>
                <a:gd name="connsiteX2" fmla="*/ 340805 w 340805"/>
                <a:gd name="connsiteY2" fmla="*/ 369706 h 999513"/>
                <a:gd name="connsiteX3" fmla="*/ 340805 w 340805"/>
                <a:gd name="connsiteY3" fmla="*/ 615420 h 999513"/>
                <a:gd name="connsiteX4" fmla="*/ 266795 w 340805"/>
                <a:gd name="connsiteY4" fmla="*/ 615420 h 999513"/>
                <a:gd name="connsiteX5" fmla="*/ 236887 w 340805"/>
                <a:gd name="connsiteY5" fmla="*/ 999513 h 999513"/>
                <a:gd name="connsiteX6" fmla="*/ 103918 w 340805"/>
                <a:gd name="connsiteY6" fmla="*/ 999513 h 999513"/>
                <a:gd name="connsiteX7" fmla="*/ 74009 w 340805"/>
                <a:gd name="connsiteY7" fmla="*/ 615420 h 999513"/>
                <a:gd name="connsiteX8" fmla="*/ 0 w 340805"/>
                <a:gd name="connsiteY8" fmla="*/ 615420 h 999513"/>
                <a:gd name="connsiteX9" fmla="*/ 0 w 340805"/>
                <a:gd name="connsiteY9" fmla="*/ 369706 h 999513"/>
                <a:gd name="connsiteX10" fmla="*/ 124682 w 340805"/>
                <a:gd name="connsiteY10" fmla="*/ 245808 h 999513"/>
                <a:gd name="connsiteX11" fmla="*/ 170403 w 340805"/>
                <a:gd name="connsiteY11" fmla="*/ 0 h 999513"/>
                <a:gd name="connsiteX12" fmla="*/ 280607 w 340805"/>
                <a:gd name="connsiteY12" fmla="*/ 109511 h 999513"/>
                <a:gd name="connsiteX13" fmla="*/ 170403 w 340805"/>
                <a:gd name="connsiteY13" fmla="*/ 219022 h 999513"/>
                <a:gd name="connsiteX14" fmla="*/ 60199 w 340805"/>
                <a:gd name="connsiteY14" fmla="*/ 109511 h 999513"/>
                <a:gd name="connsiteX15" fmla="*/ 170403 w 340805"/>
                <a:gd name="connsiteY15" fmla="*/ 0 h 999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0805" h="999513">
                  <a:moveTo>
                    <a:pt x="124682" y="245808"/>
                  </a:moveTo>
                  <a:lnTo>
                    <a:pt x="216122" y="245808"/>
                  </a:lnTo>
                  <a:cubicBezTo>
                    <a:pt x="284988" y="245808"/>
                    <a:pt x="340805" y="301273"/>
                    <a:pt x="340805" y="369706"/>
                  </a:cubicBezTo>
                  <a:lnTo>
                    <a:pt x="340805" y="615420"/>
                  </a:lnTo>
                  <a:lnTo>
                    <a:pt x="266795" y="615420"/>
                  </a:lnTo>
                  <a:lnTo>
                    <a:pt x="236887" y="999513"/>
                  </a:lnTo>
                  <a:lnTo>
                    <a:pt x="103918" y="999513"/>
                  </a:lnTo>
                  <a:lnTo>
                    <a:pt x="74009" y="615420"/>
                  </a:lnTo>
                  <a:lnTo>
                    <a:pt x="0" y="615420"/>
                  </a:lnTo>
                  <a:lnTo>
                    <a:pt x="0" y="369706"/>
                  </a:lnTo>
                  <a:cubicBezTo>
                    <a:pt x="0" y="301273"/>
                    <a:pt x="55817" y="245808"/>
                    <a:pt x="124682" y="245808"/>
                  </a:cubicBezTo>
                  <a:close/>
                  <a:moveTo>
                    <a:pt x="170403" y="0"/>
                  </a:moveTo>
                  <a:cubicBezTo>
                    <a:pt x="231268" y="0"/>
                    <a:pt x="280607" y="49029"/>
                    <a:pt x="280607" y="109511"/>
                  </a:cubicBezTo>
                  <a:cubicBezTo>
                    <a:pt x="280607" y="169993"/>
                    <a:pt x="231268" y="219022"/>
                    <a:pt x="170403" y="219022"/>
                  </a:cubicBezTo>
                  <a:cubicBezTo>
                    <a:pt x="109539" y="219022"/>
                    <a:pt x="60199" y="169993"/>
                    <a:pt x="60199" y="109511"/>
                  </a:cubicBezTo>
                  <a:cubicBezTo>
                    <a:pt x="60199" y="49029"/>
                    <a:pt x="109539" y="0"/>
                    <a:pt x="170403" y="0"/>
                  </a:cubicBezTo>
                  <a:close/>
                </a:path>
              </a:pathLst>
            </a:custGeom>
            <a:solidFill>
              <a:schemeClr val="tx2"/>
            </a:solidFill>
            <a:ln w="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GB"/>
            </a:p>
          </p:txBody>
        </p:sp>
      </p:grpSp>
    </p:spTree>
    <p:extLst>
      <p:ext uri="{BB962C8B-B14F-4D97-AF65-F5344CB8AC3E}">
        <p14:creationId xmlns:p14="http://schemas.microsoft.com/office/powerpoint/2010/main" val="3282735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Rivaroxaban scientific slide template&amp;quot;&quot;/&gt;&lt;property id=&quot;20307&quot; value=&quot;257&quot;/&gt;&lt;/object&gt;&lt;object type=&quot;3&quot; unique_id=&quot;10004&quot;&gt;&lt;property id=&quot;20148&quot; value=&quot;5&quot;/&gt;&lt;property id=&quot;20300&quot; value=&quot;Slide 2 - &amp;quot;Main title slide 2 or 3 lines (Arial 32 pt, purple) &amp;quot;&quot;/&gt;&lt;property id=&quot;20307&quot; value=&quot;258&quot;/&gt;&lt;/object&gt;&lt;object type=&quot;3&quot; unique_id=&quot;10005&quot;&gt;&lt;property id=&quot;20148&quot; value=&quot;5&quot;/&gt;&lt;property id=&quot;20300&quot; value=&quot;Slide 3 - &amp;quot;Section divider 1 to 4 Lines (Arial 28 pt, Purple) &amp;quot;&quot;/&gt;&lt;property id=&quot;20307&quot; value=&quot;273&quot;/&gt;&lt;/object&gt;&lt;object type=&quot;3&quot; unique_id=&quot;10007&quot;&gt;&lt;property id=&quot;20148&quot; value=&quot;5&quot;/&gt;&lt;property id=&quot;20300&quot; value=&quot;Slide 6 - &amp;quot;Two columns&amp;quot;&quot;/&gt;&lt;property id=&quot;20307&quot; value=&quot;276&quot;/&gt;&lt;/object&gt;&lt;object type=&quot;3&quot; unique_id=&quot;10008&quot;&gt;&lt;property id=&quot;20148&quot; value=&quot;5&quot;/&gt;&lt;property id=&quot;20300&quot; value=&quot;Slide 7 - &amp;quot;Copy and style protocols&amp;quot;&quot;/&gt;&lt;property id=&quot;20307&quot; value=&quot;281&quot;/&gt;&lt;/object&gt;&lt;object type=&quot;3&quot; unique_id=&quot;10009&quot;&gt;&lt;property id=&quot;20148&quot; value=&quot;5&quot;/&gt;&lt;property id=&quot;20300&quot; value=&quot;Slide 8 - &amp;quot;Hyperlinks&amp;quot;&quot;/&gt;&lt;property id=&quot;20307&quot; value=&quot;286&quot;/&gt;&lt;/object&gt;&lt;object type=&quot;3&quot; unique_id=&quot;10010&quot;&gt;&lt;property id=&quot;20148&quot; value=&quot;5&quot;/&gt;&lt;property id=&quot;20300&quot; value=&quot;Slide 9 - &amp;quot;Layout grids (3 vertical + 7 horizontal) activate via view  guides&amp;quot;&quot;/&gt;&lt;property id=&quot;20307&quot; value=&quot;262&quot;/&gt;&lt;/object&gt;&lt;object type=&quot;3&quot; unique_id=&quot;10011&quot;&gt;&lt;property id=&quot;20148&quot; value=&quot;5&quot;/&gt;&lt;property id=&quot;20300&quot; value=&quot;Slide 10 - &amp;quot;System colours&amp;quot;&quot;/&gt;&lt;property id=&quot;20307&quot; value=&quot;264&quot;/&gt;&lt;/object&gt;&lt;object type=&quot;3&quot; unique_id=&quot;10012&quot;&gt;&lt;property id=&quot;20148&quot; value=&quot;5&quot;/&gt;&lt;property id=&quot;20300&quot; value=&quot;Slide 11 - &amp;quot;The designed colours and colour breaks for charts and graphs&amp;quot;&quot;/&gt;&lt;property id=&quot;20307&quot; value=&quot;265&quot;/&gt;&lt;/object&gt;&lt;object type=&quot;3&quot; unique_id=&quot;10013&quot;&gt;&lt;property id=&quot;20148&quot; value=&quot;5&quot;/&gt;&lt;property id=&quot;20300&quot; value=&quot;Slide 12 - &amp;quot;Pie chart design example – drug-specific data&amp;quot;&quot;/&gt;&lt;property id=&quot;20307&quot; value=&quot;266&quot;/&gt;&lt;/object&gt;&lt;object type=&quot;3&quot; unique_id=&quot;10014&quot;&gt;&lt;property id=&quot;20148&quot; value=&quot;5&quot;/&gt;&lt;property id=&quot;20300&quot; value=&quot;Slide 13 - &amp;quot;Complex column chart design example – drug-specific data&amp;quot;&quot;/&gt;&lt;property id=&quot;20307&quot; value=&quot;267&quot;/&gt;&lt;/object&gt;&lt;object type=&quot;3&quot; unique_id=&quot;10015&quot;&gt;&lt;property id=&quot;20148&quot; value=&quot;5&quot;/&gt;&lt;property id=&quot;20300&quot; value=&quot;Slide 14 - &amp;quot;Simple column chart design example  – drug-specific data&amp;quot;&quot;/&gt;&lt;property id=&quot;20307&quot; value=&quot;269&quot;/&gt;&lt;/object&gt;&lt;object type=&quot;3&quot; unique_id=&quot;10016&quot;&gt;&lt;property id=&quot;20148&quot; value=&quot;5&quot;/&gt;&lt;property id=&quot;20300&quot; value=&quot;Slide 16 - &amp;quot;Colours for non-drug data&amp;quot;&quot;/&gt;&lt;property id=&quot;20307&quot; value=&quot;283&quot;/&gt;&lt;/object&gt;&lt;object type=&quot;3&quot; unique_id=&quot;10017&quot;&gt;&lt;property id=&quot;20148&quot; value=&quot;5&quot;/&gt;&lt;property id=&quot;20300&quot; value=&quot;Slide 17 - &amp;quot;Column chart design example – non-drug data&amp;quot;&quot;/&gt;&lt;property id=&quot;20307&quot; value=&quot;285&quot;/&gt;&lt;/object&gt;&lt;object type=&quot;3&quot; unique_id=&quot;10018&quot;&gt;&lt;property id=&quot;20148&quot; value=&quot;5&quot;/&gt;&lt;property id=&quot;20300&quot; value=&quot;Slide 18 - &amp;quot;Complex bar chart design example  – non-drug data&amp;quot;&quot;/&gt;&lt;property id=&quot;20307&quot; value=&quot;270&quot;/&gt;&lt;/object&gt;&lt;object type=&quot;3&quot; unique_id=&quot;10020&quot;&gt;&lt;property id=&quot;20148&quot; value=&quot;5&quot;/&gt;&lt;property id=&quot;20300&quot; value=&quot;Slide 19 - &amp;quot;Table – banded rows&amp;quot;&quot;/&gt;&lt;property id=&quot;20307&quot; value=&quot;282&quot;/&gt;&lt;/object&gt;&lt;object type=&quot;3&quot; unique_id=&quot;10022&quot;&gt;&lt;property id=&quot;20148&quot; value=&quot;5&quot;/&gt;&lt;property id=&quot;20300&quot; value=&quot;Slide 21 - &amp;quot;Useful preformatted elements text boxes and objects&amp;quot;&quot;/&gt;&lt;property id=&quot;20307&quot; value=&quot;279&quot;/&gt;&lt;/object&gt;&lt;object type=&quot;3&quot; unique_id=&quot;10207&quot;&gt;&lt;property id=&quot;20148&quot; value=&quot;5&quot;/&gt;&lt;property id=&quot;20300&quot; value=&quot;Slide 4 - &amp;quot;Slide without subheading (Arial 28 pt, bold, blue, sentence case)&amp;quot;&quot;/&gt;&lt;property id=&quot;20307&quot; value=&quot;293&quot;/&gt;&lt;/object&gt;&lt;object type=&quot;3&quot; unique_id=&quot;10208&quot;&gt;&lt;property id=&quot;20148&quot; value=&quot;5&quot;/&gt;&lt;property id=&quot;20300&quot; value=&quot;Slide 5 - &amp;quot;Slide with subheading  (Arial 28 pt, bold, blue, sentence case)&amp;quot;&quot;/&gt;&lt;property id=&quot;20307&quot; value=&quot;290&quot;/&gt;&lt;/object&gt;&lt;object type=&quot;3&quot; unique_id=&quot;10209&quot;&gt;&lt;property id=&quot;20148&quot; value=&quot;5&quot;/&gt;&lt;property id=&quot;20300&quot; value=&quot;Slide 15 - &amp;quot;Simple line graph design example  – drug-specific data&amp;quot;&quot;/&gt;&lt;property id=&quot;20307&quot; value=&quot;291&quot;/&gt;&lt;/object&gt;&lt;object type=&quot;3&quot; unique_id=&quot;10210&quot;&gt;&lt;property id=&quot;20148&quot; value=&quot;5&quot;/&gt;&lt;property id=&quot;20300&quot; value=&quot;Slide 20 - &amp;quot;Accessing table designs&amp;quot;&quot;/&gt;&lt;property id=&quot;20307&quot; value=&quot;292&quot;/&gt;&lt;/object&gt;&lt;object type=&quot;3&quot; unique_id=&quot;10211&quot;&gt;&lt;property id=&quot;20148&quot; value=&quot;5&quot;/&gt;&lt;property id=&quot;20300&quot; value=&quot;Slide 22 - &amp;quot;Useful preformatted elements: lines and arrows&amp;quot;&quot;/&gt;&lt;property id=&quot;20307&quot; value=&quot;289&quot;/&gt;&lt;/object&gt;&lt;/object&gt;&lt;object type=&quot;8&quot; unique_id=&quot;10044&quot;&gt;&lt;/object&gt;&lt;/object&gt;&lt;/database&gt;"/>
  <p:tag name="SECTOMILLISECCONVERTED" val="1"/>
  <p:tag name="ARTICULATE_DESIGN_ID_1_SCIENTIFIC_SLIDE_TEMPLATE_L" val="OxxH3RKx"/>
  <p:tag name="ARTICULATE_DESIGN_ID_SLIDE TEMPLATE" val="82GE3JTe"/>
  <p:tag name="ARTICULATE_DESIGN_ID_3_PUCCINI" val="mg0M3e7K"/>
  <p:tag name="ARTICULATE_DESIGN_ID_2_SCIENTIFIC_SLIDE_TEMPLATE_L" val="8sB6WfD6"/>
  <p:tag name="ARTICULATE_DESIGN_ID_3_SCIENTIFIC_SLIDE_TEMPLATE_L" val="Oa9RHYXb"/>
  <p:tag name="ARTICULATE_DESIGN_ID_4_SCIENTIFIC_SLIDE_TEMPLATE_L" val="PubKMcx8"/>
  <p:tag name="ARTICULATE_DESIGN_ID_5_SCIENTIFIC_SLIDE_TEMPLATE_L" val="jYFBv1wx"/>
  <p:tag name="EMPOWERCHARTSPROPERTIES_A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8gsAAAAAAAAAAAAAIAD///////////////8AAAD///////////////8DAAAAAgD///////8DAAAABAD///////8DAAAABAD///////8DAAAABAD///////////////////////////////////////////////////////////////////////////////////////////////////////////////////////////////////////////////////////////////////////////////////////////////////////////////////////////////////////////////////////////////////////////////////////////////////////////////////////////////////////////////////////////////////////////////////////////////////////////////////////////////////////////////////////////////8BACAA////////////////AAAO////////AwAAAAQA////////////////////////////////////////////////////////////////////////////////////////////////////////////////////////////////////////////////////////////////////////////////////////////////////////////////////////////////////////////////////////////////////////////////////////////////////////////////////////////////////////////////////////////////////////////////////////////////////////////////////////////////////////////////////////////////////////////////////////////////////////////////////////AgABAP///////wUAAAACABAAC/zhUBWDuzdIouun3P9/3O4EAAAAAAADAAAAAAADAAAAAwADAAEA////////BQAAAAMAEAALRDdyZ/EMOkKVaHX9CR5kPQQAAAABAAMAAAACAAMAAAAEAAQABAD///////8FAAAABAAQAAsIysnTTClAS4psw60nyvRsBAAAAAIAAwAAAAMAAwAAAAE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AMOAAAAAAAAAAAAAP////+DAIMAAAAFX2lkABAAAAAE/OFQFYO7N0ii66fc/3/c7gNEYXRhABsAAAAETGlua2VkU2hhcGVEYXRhAAUAAAAAAAJOYW1lABkAAABMaW5rZWRTaGFwZXNEYXRhUHJvcGVydHkAEFZlcnNpb24AAQAAAAlMYXN0V3JpdGUA+swzYY0BAAAAAQD/////gwCDAAAABV9pZAAQAAAABEQ3cmfxDDpClWh1/QkeZD0DRGF0YQAbAAAABExpbmtlZFNoYXBlRGF0YQAFAAAAAAACTmFtZQAZAAAATGlua2VkU2hhcGVzRGF0YVByb3BlcnR5ABBWZXJzaW9uAAAAAAAJTGFzdFdyaXRlABjMM2GNAQAAAAIA/////8YAxgAAAAVfaWQAEAAAAAQIysnTTClAS4psw60nyvRsA0RhdGEAUwAAAAhQcmVzZW50YXRpb25TY2FubmVkRm9yTGlua2VkU2hhcGVzAAACTnVtYmVyRm9ybWF0U2VwYXJhdG9yTW9kZQAKAAAAQXV0b21hdGljAAACTmFtZQAkAAAATGlua2VkU2hhcGVQcmVzZW50YXRpb25TZXR0aW5nc0RhdGEAEFZlcnNpb24AAAAAAAlMYXN0V3JpdGUA/MwzYY0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C9CwAAAAAAAAAAAAAgAf///////////////wAAAP///////////////wUAAAAEAP///////wUAAAADAP///////wUAAAACAP///////wUAAAACAP///////////////////////////////////////////////////////////////////////////////////////////////////////////////////////////////////////////////////////////////////////////////////////////////////////////////////////////////////////////////////////////////////////////////////////////////////////////////////////////////////////////////////////////////////////////////////////////////////////////////////////////////////////////////////////////////wEAIAH///////////////8AAA7///////8FAAAAAgD///////////////////////////////////////////////////////////////////////////////////////////////////////////////////////////////////////////////////////////////////////////////////////////////////////////////////////////////////////////////////////////////////////////////////////////////////////////////////////////////////////////////////////////////////////////////////////////////////////////////////////////////////////////////////////////////////////////////////////////////////////////////////////8CAAQBAwAAAAIA////////GgAGTGlua2VkU2hhcGVzRGF0YVByb3BlcnR5XzEEAAAAAAAFAAAAAwAFAAAAAQAFAAAAAwD///////8FAAAAAAD///////8FAAAAAAD///////8DAAIBAwAAAAMA////////GgAGTGlua2VkU2hhcGVzRGF0YVByb3BlcnR5XzAEAAAAAQAFAAAABAAFAAAAAgAFAAAAAAAFAAAAAgAEAAEBAwAAAAQA////////JQAGTGlua2VkU2hhcGVQcmVzZW50YXRpb25TZXR0aW5nc0RhdGFfMAQAAAACAAUAAAAAAAUAAAAD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A"/>
  <p:tag name="EMPOWERCHARTSPROPERTIES_LASTWRITEDATE" val="638423296013616839"/>
  <p:tag name="EMPOWERCHARTSPROPERTIES_A_LENGTH" val="24576"/>
  <p:tag name="ARTICULATE_SLIDE_COUNT" val="7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BAD///////////////////////////////////////////////////////////////////////////////////////////////////////////////////////////////////////////////////////////////////////////////////////////////////////////////////////////////////////////////////////////////////////////////////////////////////////////////////////////////////////////////////////////////////////////////////////////////////////////////////////////////////////////////////////////////////////////////////////////////////////////////8BACAA////////////////AAAO////////AwAAAAMA////////////////////////////////////////////////////////////////////////////////////////////////////////////////////////////////////////////////////////////////////////////////////////////////////////////////////////////////////////////////////////////////////////////////////////////////////////////////////////////////////////////////////////////////////////////////////////////////////////////////////////////////////////////////////////////////////////////////////////////////////////////////////////AgABAP///////wUAAAACABAAC4Nk+l77XZFJucNU6lQ0OZoEAAAAAAADAAAABAADAAAAAwADAAEA////////BQAAAAMAEAALrxRfx47TbUWestixFdMO0wQAAAABAAMAAAACAAMAAAABAAQAAQD///////8FAAAABAAQAAvRA08mNyJ1S7gYfRHIUNU3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2T6XvtdkUm5w1TqVDQ5mgREYXRhAAUAAAAAAk5hbWUADQAAAExpbmtEYXRhTGlzdAAQVmVyc2lvbgAAAAAACUxhc3RXcml0ZQDKPiyongEAAAABAP////9hAGEAAAAFX2lkABAAAAAErxRfx47TbUWestixFdMO0wREYXRhAAUAAAAAAk5hbWUADQAAAExpbmtEYXRhTGlzdAAQVmVyc2lvbgABAAAACUxhc3RXcml0ZQDKPiyongEAAAACAP////9wAHAAAAAFX2lkABAAAAAE0QNPJjcidUu4GH0RyFDVNwNEYXRhABYAAAACUGVyc29uYWxJZAABAAAAAAACTmFtZQALAAAAUGVyc29uYWxJZAAQVmVyc2lvbgAAAAAACUxhc3RXcml0ZQD5Piyo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5347325648200"/>
  <p:tag name="EMPOWERCHARTSPROPERTIES_B_LENGTH" val="24576"/>
  <p:tag name="DOWN_MIGRATION_INITIAL_LAYOUT_REQUIRED" val="9.2.99"/>
  <p:tag name="RUNTIME_ID" val="941112ed-e9ef-4a2b-85e8-e47e158a0fb5"/>
</p:tagLst>
</file>

<file path=ppt/tags/tag1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BAD///////////////////////////////////////////////////////////////////////////////////////////////////////////////////////////////////////////////////////////////////////////////////////////////////////////////////////////////////////////////////////////////////////////////////////////////////////////////////////////////////////////////////////////////////////////////////////////////////////////////////////////////////////////////////////////////////////////////////////////////////////////////8BACAA////////////////AAAO////////AwAAAAMA////////////////////////////////////////////////////////////////////////////////////////////////////////////////////////////////////////////////////////////////////////////////////////////////////////////////////////////////////////////////////////////////////////////////////////////////////////////////////////////////////////////////////////////////////////////////////////////////////////////////////////////////////////////////////////////////////////////////////////////////////////////////////////AgABAP///////wUAAAACABAAC4Nk+l77XZFJucNU6lQ0OZoEAAAAAAADAAAABAADAAAAAwADAAEA////////BQAAAAMAEAALrxRfx47TbUWestixFdMO0wQAAAABAAMAAAACAAMAAAABAAQAAQD///////8FAAAABAAQAAvRA08mNyJ1S7gYfRHIUNU3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2T6XvtdkUm5w1TqVDQ5mgREYXRhAAUAAAAAAk5hbWUADQAAAExpbmtEYXRhTGlzdAAQVmVyc2lvbgAAAAAACUxhc3RXcml0ZQDKPiyongEAAAABAP////9hAGEAAAAFX2lkABAAAAAErxRfx47TbUWestixFdMO0wREYXRhAAUAAAAAAk5hbWUADQAAAExpbmtEYXRhTGlzdAAQVmVyc2lvbgABAAAACUxhc3RXcml0ZQDKPiyongEAAAACAP////9wAHAAAAAFX2lkABAAAAAE0QNPJjcidUu4GH0RyFDVNwNEYXRhABYAAAACUGVyc29uYWxJZAABAAAAAAACTmFtZQALAAAAUGVyc29uYWxJZAAQVmVyc2lvbgAAAAAACUxhc3RXcml0ZQD5Piyo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5347325648200"/>
  <p:tag name="EMPOWERCHARTSPROPERTIES_B_LENGTH" val="24576"/>
  <p:tag name="DOWN_MIGRATION_INITIAL_LAYOUT_REQUIRED" val="9.2.99"/>
  <p:tag name="RUNTIME_ID" val="941112ed-e9ef-4a2b-85e8-e47e158a0fb5"/>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QA////////////////////////////////////////////////////////////////////////////////////////////////////////////////////////////////////////////////////////////////////////////////////////////////////////////////////////////////////////////////////////////////////////////////////////////////////////////////////////////////////////////////////////////////////////////////////////////////////////////////////////////////////////////////////////////////////////////////////////////////////////////////////////AgABAP///////wUAAAACABAAC9o6kF37k1lGkA0jiNY16i0EAAAAAAADAAAAAAADAAAAAwADAAEA////////BQAAAAMAEAAL0m8mkQogHUyzjnLV5D4ArQQAAAABAAMAAAACAAMAAAAEAAQAAQD///////8FAAAABAAQAAvVDiHWygprSJYlRHF6tMSq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2jqQXfuTWUaQDSOI1jXqLQREYXRhAAUAAAAAAk5hbWUADQAAAExpbmtEYXRhTGlzdAAQVmVyc2lvbgAAAAAACUxhc3RXcml0ZQCagJqxnQEAAAABAP////9hAGEAAAAFX2lkABAAAAAE0m8mkQogHUyzjnLV5D4ArQREYXRhAAUAAAAAAk5hbWUADQAAAExpbmtEYXRhTGlzdAAQVmVyc2lvbgABAAAACUxhc3RXcml0ZQCagJqxnQEAAAACAP////9wAHAAAAAFX2lkABAAAAAE1Q4h1soKa0iWJURxerTEqgNEYXRhABYAAAACUGVyc29uYWxJZAABAAAAAAACTmFtZQALAAAAUGVyc29uYWxJZAAQVmVyc2lvbgAAAAAACUxhc3RXcml0ZQC6gJq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860095820"/>
  <p:tag name="EMPOWERCHARTSPROPERTIES_B_LENGTH" val="24576"/>
  <p:tag name="DOWN_MIGRATION_INITIAL_LAYOUT_REQUIRED" val="9.2.99"/>
  <p:tag name="RUNTIME_ID" val="c55178c9-cb99-4ab9-9fac-4fb2cafdbbea"/>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MBAQEBAQEBAQEBAQEBAQMAAAAAAAAAAwAAAAMAAAAA/////wUAFgwAAAAAAAAAAAAAIAD///////////////8AAAD///////////////8DAAAAAgD///////////////////////////////////////////////////////////////////////////////////////////////////////////////////////////////////////////////////////////////////////////////////////////////////////////////////////////////////////////////////////////////////////////////////////////////////////////////////////////////////////////////////////////////////////////////////////////////////////////////////////////////////////////////////////////////////////////////////////////////////////////////8BACAA////////////////AAAO////////AwAAAAMA////////////////////////////////////////////////////////////////////////////////////////////////////////////////////////////////////////////////////////////////////////////////////////////////////////////////////////////////////////////////////////////////////////////////////////////////////////////////////////////////////////////////////////////////////////////////////////////////////////////////////////////////////////////////////////////////////////////////////////////////////////////////////////AgABAP///////wUAAAACABAAC/IukhUA98JNla6mIcfc2NcEAAAAAAADAAAAAAADAAAABAADAAEA////////BQAAAAMAEAALL5NytYkWSUSQRACEHQbe0AQAAAABAAMAAAAEAAMAAAABAAQAAQD///////8FAAAABAAQAAvCdluzHh2kQKD5mJrbk9eZ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8i6SFQD3wk2VrqYhx9zY1wREYXRhAAUAAAAAAk5hbWUADQAAAExpbmtEYXRhTGlzdAAQVmVyc2lvbgABAAAACUxhc3RXcml0ZQD5gJqxnQEAAAABAP////9hAGEAAAAFX2lkABAAAAAEL5NytYkWSUSQRACEHQbe0AREYXRhAAUAAAAAAk5hbWUADQAAAExpbmtEYXRhTGlzdAAQVmVyc2lvbgAAAAAACUxhc3RXcml0ZQD5gJqxnQEAAAACAP////9wAHAAAAAFX2lkABAAAAAEwnZbsx4dpECg+Zia25PXmQNEYXRhABYAAAACUGVyc29uYWxJZAABAAAAAAACTmFtZQALAAAAUGVyc29uYWxJZAAQVmVyc2lvbgAAAAAACUxhc3RXcml0ZQAfgZq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DAP///////wUAAAAEAP///////wUAAAAEAP///////////////////////////////////////////////////////////////////////////////////////////////////////////////////////////////////////////////////////////////////////////////////////////////////////////////////////////////////////////////////////////////////////////////////////////////////////////////////////////////////////////////////////////////////////////////////////////////////////////////////////////////////////////////////////////////////////////////wEAIAH///////////////8AAA7///////8FAAAABAD///////////////////////////////////////////////////////////////////////////////////////////////////////////////////////////////////////////////////////////////////////////////////////////////////////////////////////////////////////////////////////////////////////////////////////////////////////////////////////////////////////////////////////////////////////////////////////////////////////////////////////////////////////////////////////////////////////////////////////////////////////////////////////8CAAEBAwAAAAIA////////DgAGTGlua0RhdGFMaXN0XzEEAAAAAAAFAAAAAwAFAAAABAADAAEBAwAAAAMA////////DgAGTGlua0RhdGFMaXN0XzAEAAAAAQAFAAAAAAAFAAAAAgAEAAMBAwAAAAQA////////DAAGUGVyc29uYWxJZF8wBAAAAAIABQAAAAIABQAAAAE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861073512"/>
  <p:tag name="EMPOWERCHARTSPROPERTIES_B_LENGTH" val="24576"/>
  <p:tag name="DOWN_MIGRATION_INITIAL_LAYOUT_REQUIRED" val="9.2.99"/>
  <p:tag name="RUNTIME_ID" val="0835e5d6-0ad9-4aa4-98fd-230cb02f9731"/>
</p:tagLst>
</file>

<file path=ppt/tags/tag2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EBAQEBAQEBAQEBAQEBAQMAAAAAAAAAAwAAAAMAAAAA/////wUA5gsAAAAAAAAAAAAAIAD///////////////8AAAD///////////////8DAAAAAgD///////8DAAAABAD///////8DAAAABAD///////8DAAAABAD///////8DAAAABAD///////////////////////////////////////////////////////////////////////////////////////////////////////////////////////////////////////////////////////////////////////////////////////////////////////////////////////////////////////////////////////////////////////////////////////////////////////////////////////////////////////////////////////////////////////////////////////////////////////////////////////////////////////////////8BACAA////////////////AAAO////////AwAAAAQA////////////////////////////////////////////////////////////////////////////////////////////////////////////////////////////////////////////////////////////////////////////////////////////////////////////////////////////////////////////////////////////////////////////////////////////////////////////////////////////////////////////////////////////////////////////////////////////////////////////////////////////////////////////////////////////////////////////////////////////////////////////////////////AgABAP///////wUAAAACABAACzPKKDbFDtNDqKHpO/CdDNwEAAAAAAADAAAAAAADAAAAAwADAAEA////////BQAAAAMAEAAL/hiHqVD2ukuAAQtIVwOWQAQAAAABAAMAAAACAAMAAAAEAAQABQD///////8FAAAABAAQAAvxRiXFvmVqQKoj1loEUHJoBAAAAAIAAwAAAAMAAwAAAAEAAwAAAAAA////////AwAAAAA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M8ooNsUO00Oooek78J0M3AREYXRhAAUAAAAAAk5hbWUADQAAAExpbmtEYXRhTGlzdAAQVmVyc2lvbgABAAAACUxhc3RXcml0ZQCaCLi1nQEAAAABAP////9hAGEAAAAFX2lkABAAAAAE/hiHqVD2ukuAAQtIVwOWQAREYXRhAAUAAAAAAk5hbWUADQAAAExpbmtEYXRhTGlzdAAQVmVyc2lvbgAAAAAACUxhc3RXcml0ZQCaCLi1nQEAAAACAP////9wAHAAAAAFX2lkABAAAAAE8UYlxb5lakCqI9ZaBFByaANEYXRhABYAAAACUGVyc29uYWxJZAABAAAAAAACTmFtZQALAAAAUGVyc29uYWxJZAAQVmVyc2lvbgAAAAAACUxhc3RXcml0ZQC7CL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DAP///////////////////////////////////////////////////////////////////////////////////////////////////////////////////////////////////////////////////////////////////////////////////////////////////////////////////////////////////////////////////////////////////////////////////////////////////////////////////////////////////////////////////////////////////////////////////////////////////////////////////////////////////////////////////////////////////////////////////////////////////////////////wEAIAH///////////////8AAA7///////8FAAAABAD///////////////////////////////////////////////////////////////////////////////////////////////////////////////////////////////////////////////////////////////////////////////////////////////////////////////////////////////////////////////////////////////////////////////////////////////////////////////////////////////////////////////////////////////////////////////////////////////////////////////////////////////////////////////////////////////////////////////////////////////////////////////////////8CAAEBAwAAAAIA////////DgAGTGlua0RhdGFMaXN0XzEEAAAAAAAFAAAAAwAFAAAABAADAAEBAwAAAAMA////////DgAGTGlua0RhdGFMaXN0XzAEAAAAAQ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2286683"/>
  <p:tag name="EMPOWERCHARTSPROPERTIES_B_LENGTH" val="24576"/>
  <p:tag name="DOWN_MIGRATION_INITIAL_LAYOUT_REQUIRED" val="9.2.99"/>
  <p:tag name="RUNTIME_ID" val="aeae4f13-2ab1-41ab-8e9e-bd518ee7a233"/>
</p:tagLst>
</file>

<file path=ppt/tags/tag2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AgD///////8DAAAABAD///////////////////////////////////////////////////////////////////////////////////////////////////////////////////////////////////////////////////////////////////////////////////////////////////////////////////////////////////////////////////////////////////////////////////////////////////////////////////////////////////////////////////////////////////////////////////////////////////////////////////////////////////////////////////////////////////////////////////////////////8BACAA////////////////AAAO////////AwAAAAMA////////////////////////////////////////////////////////////////////////////////////////////////////////////////////////////////////////////////////////////////////////////////////////////////////////////////////////////////////////////////////////////////////////////////////////////////////////////////////////////////////////////////////////////////////////////////////////////////////////////////////////////////////////////////////////////////////////////////////////////////////////////////////////AgABAP///////wUAAAACABAAC54fiCJDNOlOpidMjsVKp9MEAAAAAAADAAAAAAADAAAABAADAAEA////////BQAAAAMAEAALEIUL9SZox0u4/aViOOUeCAQAAAABAAMAAAAEAAMAAAABAAQAAgD///////8FAAAABAAQAAszVky33ymeRaagChU/tnh6BAAAAAIAAwAAAAI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h+IIkM06U6mJ0yOxUqn0wREYXRhAAUAAAAAAk5hbWUADQAAAExpbmtEYXRhTGlzdAAQVmVyc2lvbgAAAAAACUxhc3RXcml0ZQDbCLi1nQEAAAABAP////9hAGEAAAAFX2lkABAAAAAEEIUL9SZox0u4/aViOOUeCAREYXRhAAUAAAAAAk5hbWUADQAAAExpbmtEYXRhTGlzdAAQVmVyc2lvbgABAAAACUxhc3RXcml0ZQDqCLi1nQEAAAACAP////9wAHAAAAAFX2lkABAAAAAEM1ZMt98pnkWmoAoVP7Z4egNEYXRhABYAAAACUGVyc29uYWxJZAABAAAAAAACTmFtZQALAAAAUGVyc29uYWxJZAAQVmVyc2lvbgAAAAAACUxhc3RXcml0ZQAKC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2988981"/>
  <p:tag name="EMPOWERCHARTSPROPERTIES_B_LENGTH" val="24576"/>
  <p:tag name="DOWN_MIGRATION_INITIAL_LAYOUT_REQUIRED" val="9.2.99"/>
  <p:tag name="RUNTIME_ID" val="4680a475-1d8c-47a6-8416-15e80e811018"/>
</p:tagLst>
</file>

<file path=ppt/tags/tag2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BAD///////////////////////////////////////////////////////////////////////////////////////////////////////////////////////////////////////////////////////////////////////////////////////////////////////////////////////////////////////////////////////////////////////////////////////////////////////////////////////////////////////////////////////////////////////////////////////////////////////////////////////////////////////////////////////////////////////////////////////////////8BACAA////////////////AAAO////////AwAAAAMA////////////////////////////////////////////////////////////////////////////////////////////////////////////////////////////////////////////////////////////////////////////////////////////////////////////////////////////////////////////////////////////////////////////////////////////////////////////////////////////////////////////////////////////////////////////////////////////////////////////////////////////////////////////////////////////////////////////////////////////////////////////////////////AgABAP///////wUAAAACABAAC+ek8+cPzItCgKPWVFTXJDUEAAAAAAADAAAABAADAAAAAwADAAEA////////BQAAAAMAEAALmGt97/FR5EW5paoatmHdYAQAAAABAAMAAAACAAMAAAABAAQAAgD///////8FAAAABAAQAAt4+2+jWjvWTL0NEX+1/Z/PBAAAAAIAAwAAAAAAAwAAAAI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56Tz5w/Mi0KAo9ZUVNckNQREYXRhAAUAAAAAAk5hbWUADQAAAExpbmtEYXRhTGlzdAAQVmVyc2lvbgAAAAAACUxhc3RXcml0ZQApCbi1nQEAAAABAP////9hAGEAAAAFX2lkABAAAAAEmGt97/FR5EW5paoatmHdYAREYXRhAAUAAAAAAk5hbWUADQAAAExpbmtEYXRhTGlzdAAQVmVyc2lvbgABAAAACUxhc3RXcml0ZQApCbi1nQEAAAACAP////9wAHAAAAAFX2lkABAAAAAEePtvo1o71ky9DRF/tf2fzwNEYXRhABYAAAACUGVyc29uYWxJZAABAAAAAAACTmFtZQALAAAAUGVyc29uYWxJZAAQVmVyc2lvbgAAAAAACUxhc3RXcml0ZQBJC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3611824"/>
  <p:tag name="EMPOWERCHARTSPROPERTIES_B_LENGTH" val="24576"/>
  <p:tag name="DOWN_MIGRATION_INITIAL_LAYOUT_REQUIRED" val="9.2.99"/>
  <p:tag name="RUNTIME_ID" val="bd06b17f-44df-4f30-a2d9-1fec0b7d4d7d"/>
</p:tagLst>
</file>

<file path=ppt/tags/tag2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QA////////////////////////////////////////////////////////////////////////////////////////////////////////////////////////////////////////////////////////////////////////////////////////////////////////////////////////////////////////////////////////////////////////////////////////////////////////////////////////////////////////////////////////////////////////////////////////////////////////////////////////////////////////////////////////////////////////////////////////////////////////////////////////AgABAP///////wUAAAACABAAC5P+nQuPOWZLrzqM76XylsUEAAAAAAADAAAAAAADAAAAAwADAAIA////////BQAAAAMAEAALZVu5I14Ev0GjTnw9vWV1pQQAAAABAAMAAAACAAMAAAAEAAMAAAAAAP///////wQAAQD///////8FAAAABAAQAAvSmWCV6h+tTYCDlZhMIlnL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6dC485ZkuvOozvpfKWxQREYXRhAAUAAAAAAk5hbWUADQAAAExpbmtEYXRhTGlzdAAQVmVyc2lvbgAAAAAACUxhc3RXcml0ZQBpCbi1nQEAAAABAP////9hAGEAAAAFX2lkABAAAAAEZVu5I14Ev0GjTnw9vWV1pQREYXRhAAUAAAAAAk5hbWUADQAAAExpbmtEYXRhTGlzdAAQVmVyc2lvbgABAAAACUxhc3RXcml0ZQBpCbi1nQEAAAACAP////9wAHAAAAAFX2lkABAAAAAE0plgleofrU2Ag5WYTCJZywNEYXRhABYAAAACUGVyc29uYWxJZAABAAAAAAACTmFtZQALAAAAUGVyc29uYWxJZAAQVmVyc2lvbgAAAAAACUxhc3RXcml0ZQB5C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4249756"/>
  <p:tag name="EMPOWERCHARTSPROPERTIES_B_LENGTH" val="24576"/>
  <p:tag name="DOWN_MIGRATION_INITIAL_LAYOUT_REQUIRED" val="9.2.99"/>
  <p:tag name="RUNTIME_ID" val="143f7843-998f-4e4f-aaa5-70ccb75cebd1"/>
</p:tagLst>
</file>

<file path=ppt/tags/tag2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YBAQEBAQEBAQEBAQEBAQMAAAAAAAAAAwAAAAMAAAAA/////wUA/gsAAAAAAAAAAAAAIAD///////////////8AAAD///////////////8DAAAAAgD///////8DAAAAAgD///////////////////////////////////////////////////////////////////////////////////////////////////////////////////////////////////////////////////////////////////////////////////////////////////////////////////////////////////////////////////////////////////////////////////////////////////////////////////////////////////////////////////////////////////////////////////////////////////////////////////////////////////////////////////////////////////////////////////////////////8BACAA////////////////AAAO////////AwAAAAQA////////////////////////////////////////////////////////////////////////////////////////////////////////////////////////////////////////////////////////////////////////////////////////////////////////////////////////////////////////////////////////////////////////////////////////////////////////////////////////////////////////////////////////////////////////////////////////////////////////////////////////////////////////////////////////////////////////////////////////////////////////////////////////AgACAP///////wUAAAACABAAC7G2HlPIO7NBgGGOlwZcnkgEAAAAAAADAAAAAAADAAAAAwADAAAAAAADAAAAAwADAAIA////////BQAAAAMAEAALExGya30W9UmuTp0vkxEN0QQAAAABAAMAAAACAAMAAAAEAAMAAAACAP///////wQAAQD///////8FAAAABAAQAAuEb4t+N7ryTrDRta8DE9vJ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sbYeU8g7s0GAYY6XBlyeSAREYXRhAAUAAAAAAk5hbWUADQAAAExpbmtEYXRhTGlzdAAQVmVyc2lvbgABAAAACUxhc3RXcml0ZQCoCbi1nQEAAAABAP////9hAGEAAAAFX2lkABAAAAAEExGya30W9UmuTp0vkxEN0QREYXRhAAUAAAAAAk5hbWUADQAAAExpbmtEYXRhTGlzdAAQVmVyc2lvbgAAAAAACUxhc3RXcml0ZQCoCbi1nQEAAAACAP////9wAHAAAAAFX2lkABAAAAAEhG+Lfje68k6w0bWvAxPbyQNEYXRhABYAAAACUGVyc29uYWxJZAABAAAAAAACTmFtZQALAAAAUGVyc29uYWxJZAAQVmVyc2lvbgAAAAAACUxhc3RXcml0ZQDJC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DAP///////wUAAAADAP///////wUAAAAEAP///////wUAAAAEAP///////wUAAAAEAP///////wUAAAAEAP///////////////////////////////////////////////////////////////////////////////////////////////////////////////////////////////////////////////////////////////////////////////////////////////////////////////////////////////////////////////////////////////////////////////////////////////////////////////////////////////////////////////////////////////////////////////////////////////////////////////////////////////wEAIAH///////////////8AAA7///////8FAAAABAD///////////////////////////////////////////////////////////////////////////////////////////////////////////////////////////////////////////////////////////////////////////////////////////////////////////////////////////////////////////////////////////////////////////////////////////////////////////////////////////////////////////////////////////////////////////////////////////////////////////////////////////////////////////////////////////////////////////////////////////////////////////////////////8CAAIBAwAAAAIA////////DgAGTGlua0RhdGFMaXN0XzEEAAAAAAAFAAAAAwAFAAAABAAFAAAAAwAFAAAABAADAAIBAwAAAAMA////////DgAGTGlua0RhdGFMaXN0XzAEAAAAAQAFAAAAAAAFAAAAAgAFAAAAAAAFAAAAAgAEAAYBAwAAAAQA////////DAAGUGVyc29uYWxJZF8wBAAAAAIABQAAAAIABQAAAAEABQAAAAI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4891920"/>
  <p:tag name="EMPOWERCHARTSPROPERTIES_B_LENGTH" val="24576"/>
  <p:tag name="DOWN_MIGRATION_INITIAL_LAYOUT_REQUIRED" val="9.2.99"/>
  <p:tag name="RUNTIME_ID" val="7edff550-2c29-4dfe-bd92-7f39d8d4abf8"/>
</p:tagLst>
</file>

<file path=ppt/tags/tag2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MA////////////////////////////////////////////////////////////////////////////////////////////////////////////////////////////////////////////////////////////////////////////////////////////////////////////////////////////////////////////////////////////////////////////////////////////////////////////////////////////////////////////////////////////////////////////////////////////////////////////////////////////////////////////////////////////////////////////////////////////////////////////////////////AgACAP///////wUAAAACABAAC7WYX0W+1zhBujnCMrjzZz4EAAAAAAADAAAAAAADAAAABAADAAAAAAD///////8DAAEA////////BQAAAAMAEAALCJyQ2WYplEyuqXhx0+WpcwQAAAABAAMAAAAEAAMAAAABAAQAAQD///////8FAAAABAAQAAushfhZ2txwR7TyLQcQUA56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ZhfRb7XOEG6OcIyuPNnPgREYXRhAAUAAAAAAk5hbWUADQAAAExpbmtEYXRhTGlzdAAQVmVyc2lvbgAAAAAACUxhc3RXcml0ZQAh15mxnQEAAAABAP////9hAGEAAAAFX2lkABAAAAAECJyQ2WYplEyuqXhx0+WpcwREYXRhAAUAAAAAAk5hbWUADQAAAExpbmtEYXRhTGlzdAAQVmVyc2lvbgABAAAACUxhc3RXcml0ZQAh15mxnQEAAAACAP////9wAHAAAAAFX2lkABAAAAAErIX4WdrccEe08i0HEFAOegNEYXRhABYAAAACUGVyc29uYWxJZAABAAAAAAACTmFtZQALAAAAUGVyc29uYWxJZAAQVmVyc2lvbgAAAAAACUxhc3RXcml0ZQAy15m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CAP///////////////////////////////////////////////////////////////////////////////////////////////////////////////////////////////////////////////////////////////////////////////////////////////////////////////////////////////////////////////////////////////////////////////////////////////////////////////////////////////////////////////////////////////////////////////////////////////////////////////////////////////////////////////////////////////////////////////////////////////wEAIAH///////////////8AAA7///////8FAAAABAD///////////////////////////////////////////////////////////////////////////////////////////////////////////////////////////////////////////////////////////////////////////////////////////////////////////////////////////////////////////////////////////////////////////////////////////////////////////////////////////////////////////////////////////////////////////////////////////////////////////////////////////////////////////////////////////////////////////////////////////////////////////////////////8CAAIBAwAAAAIA////////DgAGTGlua0RhdGFMaXN0XzAEAAAAAAAFAAAAAAAFAAAAAwAFAAAAAAAFAAAABAA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426094464"/>
  <p:tag name="EMPOWERCHARTSPROPERTIES_B_LENGTH" val="24576"/>
  <p:tag name="DOWN_MIGRATION_INITIAL_LAYOUT_REQUIRED" val="9.2.99"/>
  <p:tag name="RUNTIME_ID" val="d461df5c-8c90-4422-829c-894ba697daa8"/>
</p:tagLst>
</file>

<file path=ppt/tags/tag2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EBAQEBAQEBAQEBAQEBAQMAAAAAAAAAAwAAAAMAAAAA/////wUAFgwAAAAAAAAAAAAAIAD///////////////8AAAD///////////////8DAAAAAgD///////////////////////////////////////////////////////////////////////////////////////////////////////////////////////////////////////////////////////////////////////////////////////////////////////////////////////////////////////////////////////////////////////////////////////////////////////////////////////////////////////////////////////////////////////////////////////////////////////////////////////////////////////////////////////////////////////////////////////////////////////////////8BACAA////////////////AAAO////////AwAAAAMA////////////////////////////////////////////////////////////////////////////////////////////////////////////////////////////////////////////////////////////////////////////////////////////////////////////////////////////////////////////////////////////////////////////////////////////////////////////////////////////////////////////////////////////////////////////////////////////////////////////////////////////////////////////////////////////////////////////////////////////////////////////////////////AgABAP///////wUAAAACABAACy2fODuTespPmSaxMXdySpIEAAAAAAADAAAAAAADAAAABAADAAEA////////BQAAAAMAEAALtbofri4opk+SGYz7wrcknQQAAAABAAMAAAAEAAMAAAABAAQAAQD///////8FAAAABAAQAAtnMldUKlawTapB48Gik3/9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Z84O5N6yk+ZJrExd3JKkgREYXRhAAUAAAAAAk5hbWUADQAAAExpbmtEYXRhTGlzdAAQVmVyc2lvbgAAAAAACUxhc3RXcml0ZQBh15mxnQEAAAABAP////9hAGEAAAAFX2lkABAAAAAEtbofri4opk+SGYz7wrcknQREYXRhAAUAAAAAAk5hbWUADQAAAExpbmtEYXRhTGlzdAAQVmVyc2lvbgABAAAACUxhc3RXcml0ZQBh15mxnQEAAAACAP////9wAHAAAAAFX2lkABAAAAAEZzJXVCpWsE2qQePBopN//QNEYXRhABYAAAACUGVyc29uYWxJZAABAAAAAAACTmFtZQALAAAAUGVyc29uYWxJZAAQVmVyc2lvbgAAAAAACUxhc3RXcml0ZQCA15m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426879384"/>
  <p:tag name="EMPOWERCHARTSPROPERTIES_B_LENGTH" val="24576"/>
  <p:tag name="DOWN_MIGRATION_INITIAL_LAYOUT_REQUIRED" val="9.2.99"/>
  <p:tag name="RUNTIME_ID" val="c8febe06-35c3-481e-b106-ca95aac2d118"/>
</p:tagLst>
</file>

<file path=ppt/tags/tag2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AgD///////////////////////////////////////////////////////////////////////////////////////////////////////////////////////////////////////////////////////////////////////////////////////////////////////////////////////////////////////////////////////////////////////////////////////////////////////////////////////////////////////////////////////////////////////////////////////////////////////////////////////////////////////////////////////////////////////////////////////////////8BACAA////////////////AAAO////////AwAAAAQA////////////////////////////////////////////////////////////////////////////////////////////////////////////////////////////////////////////////////////////////////////////////////////////////////////////////////////////////////////////////////////////////////////////////////////////////////////////////////////////////////////////////////////////////////////////////////////////////////////////////////////////////////////////////////////////////////////////////////////////////////////////////////////AgACAP///////wUAAAACABAACyt3To26Ou9AhzgAZlkEQmEEAAAAAAADAAAAAAADAAAAAwADAAAAAAADAAAAAwADAAIA////////BQAAAAMAEAALZmM8s0dyEUyPur8DnO0v6gQAAAABAAMAAAACAAMAAAAEAAMAAAACAP///////wQAAQD///////8FAAAABAAQAAsRwYfVlJeLRY2RFgiJxCLL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3dOjbo670CHOABmWQRCYQREYXRhAAUAAAAAAk5hbWUADQAAAExpbmtEYXRhTGlzdAAQVmVyc2lvbgABAAAACUxhc3RXcml0ZQAnCri1nQEAAAABAP////9hAGEAAAAFX2lkABAAAAAEZmM8s0dyEUyPur8DnO0v6gREYXRhAAUAAAAAAk5hbWUADQAAAExpbmtEYXRhTGlzdAAQVmVyc2lvbgAAAAAACUxhc3RXcml0ZQAnCri1nQEAAAACAP////9wAHAAAAAFX2lkABAAAAAEEcGH1ZSXi0WNkRYIicQiywNEYXRhABYAAAACUGVyc29uYWxJZAABAAAAAAACTmFtZQALAAAAUGVyc29uYWxJZAAQVmVyc2lvbgAAAAAACUxhc3RXcml0ZQBHCr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EAIAH///////////////8AAA7///////8FAAAABAD///////////////////////////////////////////////////////////////////////////////////////////////////////////////////////////////////////////////////////////////////////////////////////////////////////////////////////////////////////////////////////////////////////////////////////////////////////////////////////////////////////////////////////////////////////////////////////////////////////////////////////////////////////////////////////////////////////////////////////////////////////////////////////8CAAIBAwAAAAIA////////DgAGTGlua0RhdGFMaXN0XzEEAAAAAAAFAAAAAwAFAAAABAAFAAAAAwAFAAAABAADAAIBAwAAAAMA////////DgAGTGlua0RhdGFMaXN0XzAEAAAAAQAFAAAAAAAFAAAAAgAFAAAAAAAFAAAAAgAEAAIBAwAAAAQA////////DAAGUGVyc29uYWxJZF8wBAAAAAIABQAAAAI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6147620"/>
  <p:tag name="EMPOWERCHARTSPROPERTIES_B_LENGTH" val="24576"/>
  <p:tag name="DOWN_MIGRATION_INITIAL_LAYOUT_REQUIRED" val="9.2.99"/>
  <p:tag name="RUNTIME_ID" val="7ac34e77-7768-4ac4-81b6-b8626ad5412f"/>
</p:tagLst>
</file>

<file path=ppt/tags/tag2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2gsAAAAAAAAAAAAAIAD///////////////8AAAD///////////////8DAAAABAD///////8DAAAABAD///////8DAAAAAwD///////8DAAAAAwD///////8DAAAAAwD///////////////////////////////////////////////////////////////////////////////////////////////////////////////////////////////////////////////////////////////////////////////////////////////////////////////////////////////////////////////////////////////////////////////////////////////////////////////////////////////////////////////////////////////////////////////////////////////////////////////////////////////////////////////8BACAA////////////////AAAO////////AwAAAAMA////////////////////////////////////////////////////////////////////////////////////////////////////////////////////////////////////////////////////////////////////////////////////////////////////////////////////////////////////////////////////////////////////////////////////////////////////////////////////////////////////////////////////////////////////////////////////////////////////////////////////////////////////////////////////////////////////////////////////////////////////////////////////////AgABAP///////wUAAAACABAAC33vZ2E3Q6tKrNR0iAxrsVIEAAAAAAADAAAABAADAAAAAwADAAUA////////BQAAAAMAEAALeJUkrKV46Eqs7IT81awYMAQAAAABAAMAAAACAAMAAAABAAMAAAAEAP///////wMAAAAAAP///////wMAAAAAAP///////wMAAAAAAP///////wQAAgD///////8FAAAABAAQAAupOzlScHjMTKK9ze5ujpcJBAAAAAIAAwAAAAAAAwAAAAIAAwAAAAA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e9nYTdDq0qs1HSIDGuxUgREYXRhAAUAAAAAAk5hbWUADQAAAExpbmtEYXRhTGlzdAAQVmVyc2lvbgABAAAACUxhc3RXcml0ZQCXCri1nQEAAAABAP////9hAGEAAAAFX2lkABAAAAAEeJUkrKV46Eqs7IT81awYMAREYXRhAAUAAAAAAk5hbWUADQAAAExpbmtEYXRhTGlzdAAQVmVyc2lvbgAAAAAACUxhc3RXcml0ZQCHCri1nQEAAAACAP////9wAHAAAAAFX2lkABAAAAAEqTs5UnB4zEyivc3ubo6XCQNEYXRhABYAAAACUGVyc29uYWxJZAABAAAAAAACTmFtZQALAAAAUGVyc29uYWxJZAAQVmVyc2lvbgAAAAAACUxhc3RXcml0ZQCmCr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UAAAADAP///////wUAAAADAP///////////////////////////////////////////////////////////////////////////////////////////////////////////////////////////////////////////////////////////////////////////////////////////////////////////////////////////////////////////////////////////////////////////////////////////////////////////////////////////////////////////////////////////////////////////////////////////////////////////////////////////////////////////////wEAIAH///////////////8AAA7///////8FAAAABAD///////////////////////////////////////////////////////////////////////////////////////////////////////////////////////////////////////////////////////////////////////////////////////////////////////////////////////////////////////////////////////////////////////////////////////////////////////////////////////////////////////////////////////////////////////////////////////////////////////////////////////////////////////////////////////////////////////////////////////////////////////////////////////8CAAEBAwAAAAIA////////DgAGTGlua0RhdGFMaXN0XzEEAAAAAAAFAAAAAwAFAAAABAADAAUBAwAAAAMA////////DgAGTGlua0RhdGFMaXN0XzAEAAAAAQAFAAAAAAAFAAAAAgAFAAAAAAD///////8FAAAAAAD///////8FAAAAAAD///////8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7261313"/>
  <p:tag name="EMPOWERCHARTSPROPERTIES_B_LENGTH" val="24576"/>
  <p:tag name="DOWN_MIGRATION_INITIAL_LAYOUT_REQUIRED" val="9.2.99"/>
  <p:tag name="RUNTIME_ID" val="052d8d18-963f-41d9-b666-4ea3a527ecd9"/>
</p:tagLst>
</file>

<file path=ppt/tags/tag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MBAQEBAQEBAQEBAQEBAQMAAAAAAAAAAwAAAAMAAAAA/////wUAFgwAAAAAAAAAAAAAIAD///////////////8AAAD///////////////8DAAAAAgD///////////////////////////////////////////////////////////////////////////////////////////////////////////////////////////////////////////////////////////////////////////////////////////////////////////////////////////////////////////////////////////////////////////////////////////////////////////////////////////////////////////////////////////////////////////////////////////////////////////////////////////////////////////////////////////////////////////////////////////////////////////////8BACAA////////////////AAAO////////AwAAAAMA////////////////////////////////////////////////////////////////////////////////////////////////////////////////////////////////////////////////////////////////////////////////////////////////////////////////////////////////////////////////////////////////////////////////////////////////////////////////////////////////////////////////////////////////////////////////////////////////////////////////////////////////////////////////////////////////////////////////////////////////////////////////////////AgABAP///////wUAAAACABAACz2fPjzn3J9Bn07LpeGbnW8EAAAAAAADAAAAAAADAAAABAADAAEA////////BQAAAAMAEAALMlmT6BNtLEmmFt/+EgWwIwQAAAABAAMAAAAEAAMAAAABAAQAAQD///////8FAAAABAAQAAvYMh5+iDt7RbxwGPv++cgP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PZ8+POfcn0GfTsul4ZudbwREYXRhAAUAAAAAAk5hbWUADQAAAExpbmtEYXRhTGlzdAAQVmVyc2lvbgAAAAAACUxhc3RXcml0ZQD7jKOpnwEAAAABAP////9hAGEAAAAFX2lkABAAAAAEMlmT6BNtLEmmFt/+EgWwIwREYXRhAAUAAAAAAk5hbWUADQAAAExpbmtEYXRhTGlzdAAQVmVyc2lvbgABAAAACUxhc3RXcml0ZQAajaOpnwEAAAACAP////9wAHAAAAAFX2lkABAAAAAE2DIefog7e0W8cBj7/vnIDwNEYXRhABYAAAACUGVyc29uYWxJZAABAAAAAAACTmFtZQALAAAAUGVyc29uYWxJZAAQVmVyc2lvbgAAAAAACUxhc3RXcml0ZQBpjaOp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DAP///////////////////////////////////////////////////////////////////////////////////////////////////////////////////////////////////////////////////////////////////////////////////////////////////////////////////////////////////////////////////////////////////////////////////////////////////////////////////////////////////////////////////////////////////////////////////////////////////////////////////////////////////////////////////////////////////////////////wEAIAH///////////////8AAA7///////8FAAAABAD///////////////////////////////////////////////////////////////////////////////////////////////////////////////////////////////////////////////////////////////////////////////////////////////////////////////////////////////////////////////////////////////////////////////////////////////////////////////////////////////////////////////////////////////////////////////////////////////////////////////////////////////////////////////////////////////////////////////////////////////////////////////////////8CAAIBAwAAAAIA////////DgAGTGlua0RhdGFMaXN0XzAEAAAAAAAFAAAAAAAFAAAAAwAFAAAAAAAFAAAAAwADAAMBAwAAAAMA////////DgAGTGlua0RhdGFMaXN0XzEEAAAAAQAFAAAAAgAFAAAABAAFAAAAAgAFAAAABAAFAAAAAAD///////8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8542959293752"/>
  <p:tag name="EMPOWERCHARTSPROPERTIES_B_LENGTH" val="24576"/>
  <p:tag name="DOWN_MIGRATION_INITIAL_LAYOUT_REQUIRED" val="9.2.99"/>
  <p:tag name="RUNTIME_ID" val="d3373f9a-bfa3-4bec-9473-05f4d36d306f"/>
</p:tagLst>
</file>

<file path=ppt/tags/tag3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5gsAAAAAAAAAAAAAIAD///////////////8AAAD///////////////8DAAAAAgD///////8DAAAAAgD///////8DAAAAAgD///////////////////////////////////////////////////////////////////////////////////////////////////////////////////////////////////////////////////////////////////////////////////////////////////////////////////////////////////////////////////////////////////////////////////////////////////////////////////////////////////////////////////////////////////////////////////////////////////////////////////////////////////////////////////////////////////////////////8BACAA////////////////AAAO////////AwAAAAMA////////////////////////////////////////////////////////////////////////////////////////////////////////////////////////////////////////////////////////////////////////////////////////////////////////////////////////////////////////////////////////////////////////////////////////////////////////////////////////////////////////////////////////////////////////////////////////////////////////////////////////////////////////////////////////////////////////////////////////////////////////////////////////AgADAP///////wUAAAACABAAC06FrFyirx1Jgowk3jLMALQEAAAAAAADAAAAAAADAAAABAADAAAAAAADAAAABAADAAAAAAD///////8DAAIA////////BQAAAAMAEAALAdUlwGxIKUWOUJ2qbpoSYQQAAAABAAMAAAAEAAMAAAABAAMAAAAEAP///////wQAAgD///////8FAAAABAAQAAuiwwmW2IbDQp7ENJFAWIEdBAAAAAIAAwAAAAIAAwAAAAM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ToWsXKKvHUmCjCTeMswAtAREYXRhAAUAAAAAAk5hbWUADQAAAExpbmtEYXRhTGlzdAAQVmVyc2lvbgABAAAACUxhc3RXcml0ZQDlCri1nQEAAAABAP////9hAGEAAAAFX2lkABAAAAAEAdUlwGxIKUWOUJ2qbpoSYQREYXRhAAUAAAAAAk5hbWUADQAAAExpbmtEYXRhTGlzdAAQVmVyc2lvbgAAAAAACUxhc3RXcml0ZQDlCri1nQEAAAACAP////9wAHAAAAAFX2lkABAAAAAEosMJltiGw0KexDSRQFiBHQNEYXRhABYAAAACUGVyc29uYWxJZAABAAAAAAACTmFtZQALAAAAUGVyc29uYWxJZAAQVmVyc2lvbgAAAAAACUxhc3RXcml0ZQAFC7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6CwAAAAAAAAAAAAAgAf///////////////wAAAP///////////////wUAAAADAP///////wUAAAADAP///////wUAAAACAP///////////////////////////////////////////////////////////////////////////////////////////////////////////////////////////////////////////////////////////////////////////////////////////////////////////////////////////////////////////////////////////////////////////////////////////////////////////////////////////////////////////////////////////////////////////////////////////////////////////////////////////////////////////////////////////////////////////////wEAIAH///////////////8AAA7///////8FAAAABAD///////////////////////////////////////////////////////////////////////////////////////////////////////////////////////////////////////////////////////////////////////////////////////////////////////////////////////////////////////////////////////////////////////////////////////////////////////////////////////////////////////////////////////////////////////////////////////////////////////////////////////////////////////////////////////////////////////////////////////////////////////////////////////8CAAMBAwAAAAIA////////DgAGTGlua0RhdGFMaXN0XzEEAAAAAAAFAAAAAwAFAAAABAAFAAAAAwD///////8FAAAAAAD///////8DAAIBAwAAAAMA////////DgAGTGlua0RhdGFMaXN0XzAEAAAAAQAFAAAAAAAFAAAAAgAFAAAAAAAFAAAAAgA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8051133"/>
  <p:tag name="EMPOWERCHARTSPROPERTIES_B_LENGTH" val="24576"/>
  <p:tag name="DOWN_MIGRATION_INITIAL_LAYOUT_REQUIRED" val="9.2.99"/>
  <p:tag name="RUNTIME_ID" val="dfb04fb7-d47d-48cc-aa0f-f4929dcbde8a"/>
</p:tagLst>
</file>

<file path=ppt/tags/tag3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wD///////////////////////////////////////////////////////////////////////////////////////////////////////////////////////////////////////////////////////////////////////////////////////////////////////////////////////////////////////////////////////////////////////////////////////////////////////////////////////////////////////////////////////////////////////////////////////////////////////////////////////////////////////////////////////////////////////////////////////////////8BACAA////////////////AAAO////////AwAAAAMA////////////////////////////////////////////////////////////////////////////////////////////////////////////////////////////////////////////////////////////////////////////////////////////////////////////////////////////////////////////////////////////////////////////////////////////////////////////////////////////////////////////////////////////////////////////////////////////////////////////////////////////////////////////////////////////////////////////////////////////////////////////////////////AgABAP///////wUAAAACABAACw6GhRYmYABFr4svQg/IQQ8EAAAAAAADAAAAAAADAAAABAADAAIA////////BQAAAAMAEAALgAl8tNOhDkGORqsrDShdJgQAAAABAAMAAAAEAAMAAAABAAMAAAAAAP///////wQAAQD///////8FAAAABAAQAAu+0PIwMo5ORaaobZEsx6XH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DoaFFiZgAEWviy9CD8hBDwREYXRhAAUAAAAAAk5hbWUADQAAAExpbmtEYXRhTGlzdAAQVmVyc2lvbgAAAAAACUxhc3RXcml0ZQA0C7i1nQEAAAABAP////9hAGEAAAAFX2lkABAAAAAEgAl8tNOhDkGORqsrDShdJgREYXRhAAUAAAAAAk5hbWUADQAAAExpbmtEYXRhTGlzdAAQVmVyc2lvbgABAAAACUxhc3RXcml0ZQA0C7i1nQEAAAACAP////9wAHAAAAAFX2lkABAAAAAEvtDyMDKOTkWmqG2RLMelxwNEYXRhABYAAAACUGVyc29uYWxJZAABAAAAAAACTmFtZQALAAAAUGVyc29uYWxJZAAQVmVyc2lvbgAAAAAACUxhc3RXcml0ZQBEC7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DAP///////////////////////////////////////////////////////////////////////////////////////////////////////////////////////////////////////////////////////////////////////////////////////////////////////////////////////////////////////////////////////////////////////////////////////////////////////////////////////////////////////////////////////////////////////////////////////////////////////////////////////////////////////////////////////////////////////////////////////////////wEAIAH///////////////8AAA7///////8FAAAABAD///////////////////////////////////////////////////////////////////////////////////////////////////////////////////////////////////////////////////////////////////////////////////////////////////////////////////////////////////////////////////////////////////////////////////////////////////////////////////////////////////////////////////////////////////////////////////////////////////////////////////////////////////////////////////////////////////////////////////////////////////////////////////////8CAAEBAwAAAAIA////////DgAGTGlua0RhdGFMaXN0XzAEAAAAAAAFAAAAAAAFAAAAAwADAAIBAwAAAAMA////////DgAGTGlua0RhdGFMaXN0XzEEAAAAAQAFAAAAAgAFAAAABAAFAAAAAA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8847671"/>
  <p:tag name="EMPOWERCHARTSPROPERTIES_B_LENGTH" val="24576"/>
  <p:tag name="DOWN_MIGRATION_INITIAL_LAYOUT_REQUIRED" val="9.2.99"/>
  <p:tag name="RUNTIME_ID" val="dd2e367d-d80b-4680-a6a2-b102ffa7a780"/>
</p:tagLst>
</file>

<file path=ppt/tags/tag3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BAD///////8DAAAAAwD///////////////////////////////////////////////////////////////////////////////////////////////////////////////////////////////////////////////////////////////////////////////////////////////////////////////////////////////////////////////////////////////////////////////////////////////////////////////////////////////////////////////////////////////////////////////////////////////////////////////////////////////////////////////////////////////////////////////////////////////8BACAA////////////////AAAO////////AwAAAAMA////////////////////////////////////////////////////////////////////////////////////////////////////////////////////////////////////////////////////////////////////////////////////////////////////////////////////////////////////////////////////////////////////////////////////////////////////////////////////////////////////////////////////////////////////////////////////////////////////////////////////////////////////////////////////////////////////////////////////////////////////////////////////////AgABAP///////wUAAAACABAACyhtrhMLyE5GrUWakDZvnpEEAAAAAAADAAAABAADAAAAAwADAAIA////////BQAAAAMAEAAL2Htai44sIkKGwu3d2lP81AQAAAABAAMAAAACAAMAAAABAAMAAAAAAP///////wQAAQD///////8FAAAABAAQAAvOVRsQYZoiRKp1XgjvFa+rBA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KG2uEwvITkatRZqQNm+ekQREYXRhAAUAAAAAAk5hbWUADQAAAExpbmtEYXRhTGlzdAAQVmVyc2lvbgAAAAAACUxhc3RXcml0ZQCDC7i1nQEAAAABAP////9hAGEAAAAFX2lkABAAAAAE2Htai44sIkKGwu3d2lP81AREYXRhAAUAAAAAAk5hbWUADQAAAExpbmtEYXRhTGlzdAAQVmVyc2lvbgABAAAACUxhc3RXcml0ZQCUC7i1nQEAAAACAP////9wAHAAAAAFX2lkABAAAAAEzlUbEGGaIkSqdV4I7xWvqwNEYXRhABYAAAACUGVyc29uYWxJZAABAAAAAAACTmFtZQALAAAAUGVyc29uYWxJZAAQVmVyc2lvbgAAAAAACUxhc3RXcml0ZQCzC7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DAP///////////////////////////////////////////////////////////////////////////////////////////////////////////////////////////////////////////////////////////////////////////////////////////////////////////////////////////////////////////////////////////////////////////////////////////////////////////////////////////////////////////////////////////////////////////////////////////////////////////////////////////////////////////////////////////////////////////////////////////////wEAIAH///////////////8AAA7///////8FAAAABAD///////////////////////////////////////////////////////////////////////////////////////////////////////////////////////////////////////////////////////////////////////////////////////////////////////////////////////////////////////////////////////////////////////////////////////////////////////////////////////////////////////////////////////////////////////////////////////////////////////////////////////////////////////////////////////////////////////////////////////////////////////////////////////8CAAEBAwAAAAIA////////DgAGTGlua0RhdGFMaXN0XzAEAAAAAAAFAAAAAAAFAAAAAwADAAIBAwAAAAMA////////DgAGTGlua0RhdGFMaXN0XzEEAAAAAQAFAAAAAgAFAAAABAAFAAAAAAAFAAAABAAEAAIBAwAAAAQA////////DAAGUGVyc29uYWxJZF8wBAAAAAIABQAAAAM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09794830"/>
  <p:tag name="EMPOWERCHARTSPROPERTIES_B_LENGTH" val="24576"/>
  <p:tag name="DOWN_MIGRATION_INITIAL_LAYOUT_REQUIRED" val="9.2.99"/>
  <p:tag name="RUNTIME_ID" val="33161cf5-e07b-4b27-8a98-35a56db61e15"/>
</p:tagLst>
</file>

<file path=ppt/tags/tag3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EBAQEBAQEBAQEBAQEBAQMAAAAAAAAAAwAAAAMAAAAA/////wUACgwAAAAAAAAAAAAAIAD///////////////8AAAD///////////////8DAAAAAgD///////8DAAAABAD///////////////////////////////////////////////////////////////////////////////////////////////////////////////////////////////////////////////////////////////////////////////////////////////////////////////////////////////////////////////////////////////////////////////////////////////////////////////////////////////////////////////////////////////////////////////////////////////////////////////////////////////////////////////////////////////////////////////////////////////8BACAA////////////////AAAO////////AwAAAAMA////////////////////////////////////////////////////////////////////////////////////////////////////////////////////////////////////////////////////////////////////////////////////////////////////////////////////////////////////////////////////////////////////////////////////////////////////////////////////////////////////////////////////////////////////////////////////////////////////////////////////////////////////////////////////////////////////////////////////////////////////////////////////////AgABAP///////wUAAAACABAAC0vezZts7khBlhxmvN26h9IEAAAAAAADAAAAAAADAAAABAADAAEA////////BQAAAAMAEAALAQGs3DucFkSbzrf74X9cEQQAAAABAAMAAAAEAAMAAAABAAQAAgD///////8FAAAABAAQAAuNDYW8ULfDQYCdVlfu1fHfBAAAAAIAAwAAAAI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S97Nm2zuSEGWHGa83bqH0gREYXRhAAUAAAAAAk5hbWUADQAAAExpbmtEYXRhTGlzdAAQVmVyc2lvbgAAAAAACUxhc3RXcml0ZQDjC7i1nQEAAAABAP////9hAGEAAAAFX2lkABAAAAAEAQGs3DucFkSbzrf74X9cEQREYXRhAAUAAAAAAk5hbWUADQAAAExpbmtEYXRhTGlzdAAQVmVyc2lvbgABAAAACUxhc3RXcml0ZQDjC7i1nQEAAAACAP////9wAHAAAAAFX2lkABAAAAAEjQ2FvFC3w0GAnVZX7tXx3wNEYXRhABYAAAACUGVyc29uYWxJZAABAAAAAAACTmFtZQALAAAAUGVyc29uYWxJZAAQVmVyc2lvbgAAAAAACUxhc3RXcml0ZQD2C7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eDAAAAAAAAAAAAAAgAf///////////////wAAAP///////////////wUAAAACAP///////////////////////////////////////////////////////////////////////////////////////////////////////////////////////////////////////////////////////////////////////////////////////////////////////////////////////////////////////////////////////////////////////////////////////////////////////////////////////////////////////////////////////////////////////////////////////////////////////////////////////////////////////////////////////////////////////////////////////////////////////////////wEAIAH///////////////8AAA7///////8FAAAABAD///////////////////////////////////////////////////////////////////////////////////////////////////////////////////////////////////////////////////////////////////////////////////////////////////////////////////////////////////////////////////////////////////////////////////////////////////////////////////////////////////////////////////////////////////////////////////////////////////////////////////////////////////////////////////////////////////////////////////////////////////////////////////////8CAAEBAwAAAAIA////////DgAGTGlua0RhdGFMaXN0XzAEAAAAAAAFAAAAAAAFAAAAAwA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0586279"/>
  <p:tag name="EMPOWERCHARTSPROPERTIES_B_LENGTH" val="24576"/>
  <p:tag name="DOWN_MIGRATION_INITIAL_LAYOUT_REQUIRED" val="9.2.99"/>
  <p:tag name="RUNTIME_ID" val="e465ccdd-70ed-4047-a55c-c0a32fa6a8e1"/>
</p:tagLst>
</file>

<file path=ppt/tags/tag3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5gsAAAAAAAAAAAAAIAD///////////////8AAAD///////////////8DAAAAAgD///////8DAAAAAgD///////8DAAAAAgD///////8DAAAAAgD///////////////////////////////////////////////////////////////////////////////////////////////////////////////////////////////////////////////////////////////////////////////////////////////////////////////////////////////////////////////////////////////////////////////////////////////////////////////////////////////////////////////////////////////////////////////////////////////////////////////////////////////////////////////////////////////8BACAA////////////////AAAO////////AwAAAAMA////////////////////////////////////////////////////////////////////////////////////////////////////////////////////////////////////////////////////////////////////////////////////////////////////////////////////////////////////////////////////////////////////////////////////////////////////////////////////////////////////////////////////////////////////////////////////////////////////////////////////////////////////////////////////////////////////////////////////////////////////////////////////////AgAEAP///////wUAAAACABAAC8Xzrgf7u/VEviEJft1xjGkEAAAAAAADAAAAAAADAAAABAADAAAAAAADAAAAAwADAAAAAAD///////8DAAAAAAD///////8DAAIA////////BQAAAAMAEAALlBO8cutEs0OqYM/Shn5ITgQAAAABAAMAAAAEAAMAAAABAAMAAAACAP///////wQAAQD///////8FAAAABAAQAAs8064OBj3uQabAfawO825M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xfOuB/u79US+IQl+3XGMaQREYXRhAAUAAAAAAk5hbWUADQAAAExpbmtEYXRhTGlzdAAQVmVyc2lvbgAAAAAACUxhc3RXcml0ZQAyDLi1nQEAAAABAP////9hAGEAAAAFX2lkABAAAAAElBO8cutEs0OqYM/Shn5ITgREYXRhAAUAAAAAAk5hbWUADQAAAExpbmtEYXRhTGlzdAAQVmVyc2lvbgABAAAACUxhc3RXcml0ZQAyDLi1nQEAAAACAP////9wAHAAAAAFX2lkABAAAAAEPNOuDgY97kGmwH2sDvNuTANEYXRhABYAAAACUGVyc29uYWxJZAABAAAAAAACTmFtZQALAAAAUGVyc29uYWxJZAAQVmVyc2lvbgAAAAAACUxhc3RXcml0ZQBCDL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CAP///////wUAAAACAP///////////////////////////////////////////////////////////////////////////////////////////////////////////////////////////////////////////////////////////////////////////////////////////////////////////////////////////////////////////////////////////////////////////////////////////////////////////////////////////////////////////////////////////////////////////////////////////////////////////////////////////////////////////////////////////////wEAIAH///////////////8AAA7///////8FAAAABAD///////////////////////////////////////////////////////////////////////////////////////////////////////////////////////////////////////////////////////////////////////////////////////////////////////////////////////////////////////////////////////////////////////////////////////////////////////////////////////////////////////////////////////////////////////////////////////////////////////////////////////////////////////////////////////////////////////////////////////////////////////////////////////8CAAQBAwAAAAIA////////DgAGTGlua0RhdGFMaXN0XzAEAAAAAAAFAAAAAAAFAAAAAwAFAAAAAAAFAAAAAwAFAAAAAAD///////8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1304766"/>
  <p:tag name="EMPOWERCHARTSPROPERTIES_B_LENGTH" val="24576"/>
  <p:tag name="DOWN_MIGRATION_INITIAL_LAYOUT_REQUIRED" val="9.2.99"/>
  <p:tag name="RUNTIME_ID" val="f886f887-5ab4-42a4-9da3-df9ef2dd9435"/>
</p:tagLst>
</file>

<file path=ppt/tags/tag35.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CgwAAAAAAAAAAAAAIAD///////////////8AAAD///////////////8DAAAAAgD///////8DAAAAAgD///////////////////////////////////////////////////////////////////////////////////////////////////////////////////////////////////////////////////////////////////////////////////////////////////////////////////////////////////////////////////////////////////////////////////////////////////////////////////////////////////////////////////////////////////////////////////////////////////////////////////////////////////////////////////////////////////////////////////////////////8BACAA////////////////AAAO////////AwAAAAQA////////////////////////////////////////////////////////////////////////////////////////////////////////////////////////////////////////////////////////////////////////////////////////////////////////////////////////////////////////////////////////////////////////////////////////////////////////////////////////////////////////////////////////////////////////////////////////////////////////////////////////////////////////////////////////////////////////////////////////////////////////////////////////AgACAP///////wUAAAACABAAC4DU9zJERlRPk1dS3763x+oEAAAAAAADAAAAAAADAAAAAwADAAAAAAD///////8DAAEA////////BQAAAAMAEAALusGGQtcpe0y04zT75u5FUwQAAAABAAMAAAACAAMAAAAEAAQAAQD///////8FAAAABAAQAAswGyi109WuS64+/WCHQVSkBAAAAAIAAwAAAAMAAw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NT3MkRGVE+TV1LfvrfH6gREYXRhAAUAAAAAAk5hbWUADQAAAExpbmtEYXRhTGlzdAAQVmVyc2lvbgAAAAAACUxhc3RXcml0ZQAbnJmxnQEAAAABAP////9hAGEAAAAFX2lkABAAAAAEusGGQtcpe0y04zT75u5FUwREYXRhAAUAAAAAAk5hbWUADQAAAExpbmtEYXRhTGlzdAAQVmVyc2lvbgABAAAACUxhc3RXcml0ZQAbnJmxnQEAAAACAP////9wAHAAAAAFX2lkABAAAAAEMBsotdPVrkuuPv1gh0FUpANEYXRhABYAAAACUGVyc29uYWxJZAABAAAAAAACTmFtZQALAAAAUGVyc29uYWxJZAAQVmVyc2lvbgAAAAAACUxhc3RXcml0ZQBqnJm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CAP///////////////////////////////////////////////////////////////////////////////////////////////////////////////////////////////////////////////////////////////////////////////////////////////////////////////////////////////////////////////////////////////////////////////////////////////////////////////////////////////////////////////////////////////////////////////////////////////////////////////////////////////////////////////////////////////////////////////////////////////wEAIAH///////////////8AAA7///////8FAAAABAD///////////////////////////////////////////////////////////////////////////////////////////////////////////////////////////////////////////////////////////////////////////////////////////////////////////////////////////////////////////////////////////////////////////////////////////////////////////////////////////////////////////////////////////////////////////////////////////////////////////////////////////////////////////////////////////////////////////////////////////////////////////////////////8CAAIBAwAAAAIA////////DgAGTGlua0RhdGFMaXN0XzAEAAAAAAAFAAAAAAAFAAAAAwAFAAAAAAD///////8DAAEBAwAAAAMA////////DgAGTGlua0RhdGFMaXN0XzEEAAAAAQAFAAAAAgAFAAAABAA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275622922"/>
  <p:tag name="EMPOWERCHARTSPROPERTIES_B_LENGTH" val="24576"/>
  <p:tag name="DOWN_MIGRATION_INITIAL_LAYOUT_REQUIRED" val="9.2.99"/>
  <p:tag name="RUNTIME_ID" val="4bc63988-6280-4476-9d24-b8dfe0a5c261"/>
</p:tagLst>
</file>

<file path=ppt/tags/tag36.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IBAQEBAQEBAQEBAQEBAQMAAAAAAAAAAwAAAAMAAAAA/////wUAFgwAAAAAAAAAAAAAIAD///////////////8AAAD///////////////8DAAAAAgD///////////////////////////////////////////////////////////////////////////////////////////////////////////////////////////////////////////////////////////////////////////////////////////////////////////////////////////////////////////////////////////////////////////////////////////////////////////////////////////////////////////////////////////////////////////////////////////////////////////////////////////////////////////////////////////////////////////////////////////////////////////////8BACAA////////////////AAAO////////AwAAAAMA////////////////////////////////////////////////////////////////////////////////////////////////////////////////////////////////////////////////////////////////////////////////////////////////////////////////////////////////////////////////////////////////////////////////////////////////////////////////////////////////////////////////////////////////////////////////////////////////////////////////////////////////////////////////////////////////////////////////////////////////////////////////////////AgABAP///////wUAAAACABAAC5eaRBAHCN9BklGEVlmHoqkEAAAAAAADAAAAAAADAAAABAADAAEA////////BQAAAAMAEAALAjOw9n0WCkeuLWrTUolDqAQAAAABAAMAAAAEAAMAAAABAAQAAQD///////8FAAAABAAQAAsZyYaGuSJLT6zAe7SwLx84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l5pEEAcI30GSUYRWWYeiqQREYXRhAAUAAAAAAk5hbWUADQAAAExpbmtEYXRhTGlzdAAQVmVyc2lvbgAAAAAACUxhc3RXcml0ZQAnnZmxnQEAAAABAP////9hAGEAAAAFX2lkABAAAAAEAjOw9n0WCkeuLWrTUolDqAREYXRhAAUAAAAAAk5hbWUADQAAAExpbmtEYXRhTGlzdAAQVmVyc2lvbgABAAAACUxhc3RXcml0ZQA3nZmxnQEAAAACAP////9wAHAAAAAFX2lkABAAAAAEGcmGhrkiS0+swHu0sC8fOANEYXRhABYAAAACUGVyc29uYWxJZAABAAAAAAACTmFtZQALAAAAUGVyc29uYWxJZAAQVmVyc2lvbgAAAAAACUxhc3RXcml0ZQBHnZm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277692094"/>
  <p:tag name="EMPOWERCHARTSPROPERTIES_B_LENGTH" val="24576"/>
  <p:tag name="DOWN_MIGRATION_INITIAL_LAYOUT_REQUIRED" val="9.2.99"/>
  <p:tag name="RUNTIME_ID" val="783264ea-a1b2-4909-a51b-22887bd48263"/>
</p:tagLst>
</file>

<file path=ppt/tags/tag3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MBAQEBAQEBAQEBAQEBAQMAAAAAAAAAAwAAAAMAAAAA/////wUA/gsAAAAAAAAAAAAAIAD///////////////8AAAD///////////////8DAAAAAgD///////8DAAAAAwD///////8DAAAAAwD///////////////////////////////////////////////////////////////////////////////////////////////////////////////////////////////////////////////////////////////////////////////////////////////////////////////////////////////////////////////////////////////////////////////////////////////////////////////////////////////////////////////////////////////////////////////////////////////////////////////////////////////////////////////////////////////////////////////8BACAA////////////////AAAO////////AwAAAAMA////////////////////////////////////////////////////////////////////////////////////////////////////////////////////////////////////////////////////////////////////////////////////////////////////////////////////////////////////////////////////////////////////////////////////////////////////////////////////////////////////////////////////////////////////////////////////////////////////////////////////////////////////////////////////////////////////////////////////////////////////////////////////////AgABAP///////wUAAAACABAAC7sukp61KeRPv+GS4AUum2kEAAAAAAADAAAAAAADAAAABAADAAMA////////BQAAAAMAEAALUStP9qEj70yi+/zcz4FfnQQAAAABAAMAAAAEAAMAAAABAAMAAAAAAP///////wMAAAAAAP///////wQAAQD///////8FAAAABAAQAAuor8yvWMAlRKi8TOQoR4R8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uy6SnrUp5E+/4ZLgBS6baQREYXRhAAUAAAAAAk5hbWUADQAAAExpbmtEYXRhTGlzdAAQVmVyc2lvbgABAAAACUxhc3RXcml0ZQC/15mxnQEAAAABAP////9hAGEAAAAFX2lkABAAAAAEUStP9qEj70yi+/zcz4FfnQREYXRhAAUAAAAAAk5hbWUADQAAAExpbmtEYXRhTGlzdAAQVmVyc2lvbgAAAAAACUxhc3RXcml0ZQC/15mxnQEAAAACAP////9wAHAAAAAFX2lkABAAAAAEqK/Mr1jAJUSovEzkKEeEfANEYXRhABYAAAACUGVyc29uYWxJZAABAAAAAAACTmFtZQALAAAAUGVyc29uYWxJZAAQVmVyc2lvbgAAAAAACUxhc3RXcml0ZQDe15m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DAP///////wUAAAADAP///////////////////////////////////////////////////////////////////////////////////////////////////////////////////////////////////////////////////////////////////////////////////////////////////////////////////////////////////////////////////////////////////////////////////////////////////////////////////////////////////////////////////////////////////////////////////////////////////////////////////////////////////////////////////////////////////////////////wEAIAH///////////////8AAA7///////8FAAAABAD///////////////////////////////////////////////////////////////////////////////////////////////////////////////////////////////////////////////////////////////////////////////////////////////////////////////////////////////////////////////////////////////////////////////////////////////////////////////////////////////////////////////////////////////////////////////////////////////////////////////////////////////////////////////////////////////////////////////////////////////////////////////////////8CAAEBAwAAAAIA////////DgAGTGlua0RhdGFMaXN0XzEEAAAAAAAFAAAAAwAFAAAABAADAAMBAwAAAAMA////////DgAGTGlua0RhdGFMaXN0XzAEAAAAAQAFAAAAAAAFAAAAAgAFAAAAAAAFAAAABAAFAAAAAAAFAAAABAAEAAMBAwAAAAQA////////DAAGUGVyc29uYWxJZF8wBAAAAAIABQAAAAI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427977763"/>
  <p:tag name="EMPOWERCHARTSPROPERTIES_B_LENGTH" val="24576"/>
  <p:tag name="DOWN_MIGRATION_INITIAL_LAYOUT_REQUIRED" val="9.2.99"/>
  <p:tag name="RUNTIME_ID" val="c97b9fcd-c488-4a53-ab60-a6d1d7ca669c"/>
</p:tagLst>
</file>

<file path=ppt/tags/tag3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5gsAAAAAAAAAAAAAIAD///////////////8AAAD///////////////8DAAAAAgD///////8DAAAAAgD///////8DAAAAAgD///////8DAAAAAgD///////////////////////////////////////////////////////////////////////////////////////////////////////////////////////////////////////////////////////////////////////////////////////////////////////////////////////////////////////////////////////////////////////////////////////////////////////////////////////////////////////////////////////////////////////////////////////////////////////////////////////////////////////////////////////////////8BACAA////////////////AAAO////////AwAAAAMA////////////////////////////////////////////////////////////////////////////////////////////////////////////////////////////////////////////////////////////////////////////////////////////////////////////////////////////////////////////////////////////////////////////////////////////////////////////////////////////////////////////////////////////////////////////////////////////////////////////////////////////////////////////////////////////////////////////////////////////////////////////////////////AgAEAP///////wUAAAACABAACzBDTltjmKhNupshDQTLgZ0EAAAAAAADAAAAAAADAAAABAADAAAAAAADAAAAAwADAAAAAAD///////8DAAAAAAD///////8DAAIA////////BQAAAAMAEAALQ3Alva3zRE+Nhv9nYJFRfQQAAAABAAMAAAAEAAMAAAABAAMAAAACAP///////wQAAQD///////8FAAAABAAQAAs6HsuH7SnoQqAQiAyj+n2y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MENOW2OYqE26myENBMuBnQREYXRhAAUAAAAAAk5hbWUADQAAAExpbmtEYXRhTGlzdAAQVmVyc2lvbgAAAAAACUxhc3RXcml0ZQCwDLi1nQEAAAABAP////9hAGEAAAAFX2lkABAAAAAEQ3Alva3zRE+Nhv9nYJFRfQREYXRhAAUAAAAAAk5hbWUADQAAAExpbmtEYXRhTGlzdAAQVmVyc2lvbgABAAAACUxhc3RXcml0ZQCwDLi1nQEAAAACAP////9wAHAAAAAFX2lkABAAAAAEOh7Lh+0p6EKgEIgMo/p9sgNEYXRhABYAAAACUGVyc29uYWxJZAABAAAAAAACTmFtZQALAAAAUGVyc29uYWxJZAAQVmVyc2lvbgAAAAAACUxhc3RXcml0ZQDDDL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CAP///////wUAAAACAP///////wUAAAACAP///////wUAAAACAP///////////////////////////////////////////////////////////////////////////////////////////////////////////////////////////////////////////////////////////////////////////////////////////////////////////////////////////////////////////////////////////////////////////////////////////////////////////////////////////////////////////////////////////////////////////////////////////////////////////////////////////////////////////////////////////////wEAIAH///////////////8AAA7///////8FAAAABAD///////////////////////////////////////////////////////////////////////////////////////////////////////////////////////////////////////////////////////////////////////////////////////////////////////////////////////////////////////////////////////////////////////////////////////////////////////////////////////////////////////////////////////////////////////////////////////////////////////////////////////////////////////////////////////////////////////////////////////////////////////////////////////8CAAQBAwAAAAIA////////DgAGTGlua0RhdGFMaXN0XzAEAAAAAAAFAAAAAAAFAAAAAwAFAAAAAAAFAAAAAwAFAAAAAAD///////8FAAAAAAD///////8DAAIBAwAAAAMA////////DgAGTGlua0RhdGFMaXN0XzEEAAAAAQAFAAAAAgAFAAAABAAFAAAAAgD///////8EAAEBAwAAAAQA////////DAAGUGVyc29uYWxJZF8wBAAAAAIABQAAAAM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2655047"/>
  <p:tag name="EMPOWERCHARTSPROPERTIES_B_LENGTH" val="24576"/>
  <p:tag name="DOWN_MIGRATION_INITIAL_LAYOUT_REQUIRED" val="9.2.99"/>
  <p:tag name="RUNTIME_ID" val="068d1411-25d8-4798-bde9-3033f774c1b8"/>
</p:tagLst>
</file>

<file path=ppt/tags/tag39.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AQBAQEBAQEBAQEBAQEBAQMAAAAAAAAAAwAAAAMAAAAA/////wUA2gsAAAAAAAAAAAAAIAD///////////////8AAAD///////////////8DAAAAAgD///////8DAAAAAgD///////8DAAAAAgD///////8DAAAAAgD///////////////////////////////////////////////////////////////////////////////////////////////////////////////////////////////////////////////////////////////////////////////////////////////////////////////////////////////////////////////////////////////////////////////////////////////////////////////////////////////////////////////////////////////////////////////////////////////////////////////////////////////////////////////////////////////8BACAA////////////////AAAO////////AwAAAAMA////////////////////////////////////////////////////////////////////////////////////////////////////////////////////////////////////////////////////////////////////////////////////////////////////////////////////////////////////////////////////////////////////////////////////////////////////////////////////////////////////////////////////////////////////////////////////////////////////////////////////////////////////////////////////////////////////////////////////////////////////////////////////////AgAEAP///////wUAAAACABAAC2PLnX7Zw9BOrL7WfRPDSlMEAAAAAAADAAAAAAADAAAABAADAAAAAAADAAAAAwADAAAAAAADAAAAAwADAAAAAAD///////8DAAMA////////BQAAAAMAEAALNFz98lGvDUiVAYSqQXhK8gQAAAABAAMAAAAEAAMAAAABAAMAAAACAP///////wMAAAACAP///////wQAAQD///////8FAAAABAAQAAu/+IDh9jYuT6Du4XeokFtT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8udftnD0E6svtZ9E8NKUwREYXRhAAUAAAAAAk5hbWUADQAAAExpbmtEYXRhTGlzdAAQVmVyc2lvbgAAAAAACUxhc3RXcml0ZQABDbi1nQEAAAABAP////9hAGEAAAAFX2lkABAAAAAENFz98lGvDUiVAYSqQXhK8gREYXRhAAUAAAAAAk5hbWUADQAAAExpbmtEYXRhTGlzdAAQVmVyc2lvbgABAAAACUxhc3RXcml0ZQABDbi1nQEAAAACAP////9wAHAAAAAFX2lkABAAAAAEv/iA4fY2Lk+g7uF3qJBbUwNEYXRhABYAAAACUGVyc29uYWxJZAABAAAAAAACTmFtZQALAAAAUGVyc29uYWxJZAAQVmVyc2lvbgAAAAAACUxhc3RXcml0ZQAjD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CAP///////wUAAAACAP///////wUAAAACAP///////wUAAAACAP///////////////////////////////////////////////////////////////////////////////////////////////////////////////////////////////////////////////////////////////////////////////////////////////////////////////////////////////////////////////////////////////////////////////////////////////////////////////////////////////////////////////////////////////////////////////////////////////////////////////////////////////////////////////////////////////wEAIAH///////////////8AAA7///////8FAAAABAD///////////////////////////////////////////////////////////////////////////////////////////////////////////////////////////////////////////////////////////////////////////////////////////////////////////////////////////////////////////////////////////////////////////////////////////////////////////////////////////////////////////////////////////////////////////////////////////////////////////////////////////////////////////////////////////////////////////////////////////////////////////////////////8CAAQBAwAAAAIA////////DgAGTGlua0RhdGFMaXN0XzAEAAAAAAAFAAAAAAAFAAAAAwAFAAAAAAAFAAAAAwAFAAAAAAAFAAAAAwAFAAAAAAD///////8DAAMBAwAAAAMA////////DgAGTGlua0RhdGFMaXN0XzEEAAAAAQAFAAAAAgAFAAAABAAFAAAAAgAFAAAABAAFAAAAAgAFAAAABAAEAAMBAwAAAAQA////////DAAGUGVyc29uYWxJZF8wBAAAAAIABQAAAAMABQAAAAEABQAAAAM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3451651"/>
  <p:tag name="EMPOWERCHARTSPROPERTIES_B_LENGTH" val="24576"/>
  <p:tag name="DOWN_MIGRATION_INITIAL_LAYOUT_REQUIRED" val="9.2.99"/>
  <p:tag name="RUNTIME_ID" val="4231e912-53a6-43e9-bdb7-f92bd83918d1"/>
</p:tagLst>
</file>

<file path=ppt/tags/tag4.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BQUBAQEBAQEBAQEBAQEBAQMAAAAAAAAAAwAAAAMAAAAA/////wUA2gsAAAAAAAAAAAAAIAD///////////////8AAAD///////////////8DAAAAAgD///////8DAAAAAwD///////8DAAAAAwD///////8DAAAAAwD///////8DAAAAAwD///////////////////////////////////////////////////////////////////////////////////////////////////////////////////////////////////////////////////////////////////////////////////////////////////////////////////////////////////////////////////////////////////////////////////////////////////////////////////////////////////////////////////////////////////////////////////////////////////////////////////////////////////////////////8BACAA////////////////AAAO////////AwAAAAQA////////////////////////////////////////////////////////////////////////////////////////////////////////////////////////////////////////////////////////////////////////////////////////////////////////////////////////////////////////////////////////////////////////////////////////////////////////////////////////////////////////////////////////////////////////////////////////////////////////////////////////////////////////////////////////////////////////////////////////////////////////////////////////AgABAP///////wUAAAACABAAC+jdg0GgELxGnD5l65REBIoEAAAAAAADAAAAAAADAAAAAwADAAUA////////BQAAAAMAEAALbCGjgyK0jkWOzy7JQkhOAgQAAAABAAMAAAACAAMAAAAEAAMAAAAAAAMAAAAEAAMAAAAAAP///////wMAAAAAAP///////wMAAAAAAP///////wQAAgD///////8FAAAABAAQAAsyozqwvph+Qo33UMTuQ/tVBAAAAAIAAwAAAAMAAwAAAAE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6N2DQaAQvEacPmXrlEQEigREYXRhAAUAAAAAAk5hbWUADQAAAExpbmtEYXRhTGlzdAAQVmVyc2lvbgABAAAACUxhc3RXcml0ZQD3jaOpnwEAAAABAP////9hAGEAAAAFX2lkABAAAAAEbCGjgyK0jkWOzy7JQkhOAgREYXRhAAUAAAAAAk5hbWUADQAAAExpbmtEYXRhTGlzdAAQVmVyc2lvbgAAAAAACUxhc3RXcml0ZQD3jaOpnwEAAAACAP////9wAHAAAAAFX2lkABAAAAAEMqM6sL6YfkKN91DE7kP7VQNEYXRhABYAAAACUGVyc29uYWxJZAABAAAAAAACTmFtZQALAAAAUGVyc29uYWxJZAAQVmVyc2lvbgAAAAAACUxhc3RXcml0ZQAZjqOpnw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DAP///////wUAAAADAP///////wUAAAADAP///////wUAAAADAP///////wUAAAADAP///////////////////////////////////////////////////////////////////////////////////////////////////////////////////////////////////////////////////////////////////////////////////////////////////////////////////////////////////////////////////////////////////////////////////////////////////////////////////////////////////////////////////////////////////////////////////////////////////////////////////////////////////////////////wEAIAH///////////////8AAA7///////8FAAAABAD///////////////////////////////////////////////////////////////////////////////////////////////////////////////////////////////////////////////////////////////////////////////////////////////////////////////////////////////////////////////////////////////////////////////////////////////////////////////////////////////////////////////////////////////////////////////////////////////////////////////////////////////////////////////////////////////////////////////////////////////////////////////////////8CAAEBAwAAAAIA////////DgAGTGlua0RhdGFMaXN0XzEEAAAAAAAFAAAAAwAFAAAABAADAAUBAwAAAAMA////////DgAGTGlua0RhdGFMaXN0XzAEAAAAAQAFAAAAAAAFAAAAAgAFAAAAAAAFAAAABAAFAAAAAAD///////8FAAAAAAD///////8FAAAAAAD///////8EAAIBAwAAAAQA////////DAAGUGVyc29uYWxJZF8wBAAAAAIABQAAAAIABQAAAAEABQ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208542961024970"/>
  <p:tag name="EMPOWERCHARTSPROPERTIES_B_LENGTH" val="24576"/>
  <p:tag name="DOWN_MIGRATION_INITIAL_LAYOUT_REQUIRED" val="9.2.99"/>
  <p:tag name="RUNTIME_ID" val="0c6c713a-5cbc-4fd0-b65b-7ccf70a4c8a1"/>
</p:tagLst>
</file>

<file path=ppt/tags/tag40.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YBAQEBAQEBAQEBAQEBAQMAAAAAAAAAAwAAAAMAAAAA/////wUAFgwAAAAAAAAAAAAAIAD///////////////8AAAD///////////////8DAAAAAgD///////////////////////////////////////////////////////////////////////////////////////////////////////////////////////////////////////////////////////////////////////////////////////////////////////////////////////////////////////////////////////////////////////////////////////////////////////////////////////////////////////////////////////////////////////////////////////////////////////////////////////////////////////////////////////////////////////////////////////////////////////////////8BACAA////////////////AAAO////////AwAAAAMA////////////////////////////////////////////////////////////////////////////////////////////////////////////////////////////////////////////////////////////////////////////////////////////////////////////////////////////////////////////////////////////////////////////////////////////////////////////////////////////////////////////////////////////////////////////////////////////////////////////////////////////////////////////////////////////////////////////////////////////////////////////////////////AgABAP///////wUAAAACABAAC8mZOX277yJHpDScjxJxRKgEAAAAAAADAAAAAAADAAAABAADAAEA////////BQAAAAMAEAALl3Lp5kejx0O/5OdBxHsWQQQAAAABAAMAAAAEAAMAAAABAAQAAQD///////8FAAAABAAQAAtmNFqyKyxdS7V5pXjWi7jQ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yZk5fbvvIkekNJyPEnFEqAREYXRhAAUAAAAAAk5hbWUADQAAAExpbmtEYXRhTGlzdAAQVmVyc2lvbgABAAAACUxhc3RXcml0ZQAIFZqxnQEAAAABAP////9hAGEAAAAFX2lkABAAAAAEl3Lp5kejx0O/5OdBxHsWQQREYXRhAAUAAAAAAk5hbWUADQAAAExpbmtEYXRhTGlzdAAQVmVyc2lvbgAAAAAACUxhc3RXcml0ZQABFZqxnQEAAAACAP////9wAHAAAAAFX2lkABAAAAAEZjRasissXUu1eaV41ou40ANEYXRhABYAAAACUGVyc29uYWxJZAABAAAAAAACTmFtZQALAAAAUGVyc29uYWxJZAAQVmVyc2lvbgAAAAAACUxhc3RXcml0ZQAiFZq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iCwAAAAAAAAAAAAAgAf///////////////wAAAP///////////////wUAAAADAP///////wUAAAAEAP///////wUAAAAEAP///////wUAAAAEAP///////wUAAAAEAP///////wUAAAAEAP///////////////////////////////////////////////////////////////////////////////////////////////////////////////////////////////////////////////////////////////////////////////////////////////////////////////////////////////////////////////////////////////////////////////////////////////////////////////////////////////////////////////////////////////////////////////////////////////////////////////////////////////wEAIAH///////////////8AAA7///////8FAAAABAD///////////////////////////////////////////////////////////////////////////////////////////////////////////////////////////////////////////////////////////////////////////////////////////////////////////////////////////////////////////////////////////////////////////////////////////////////////////////////////////////////////////////////////////////////////////////////////////////////////////////////////////////////////////////////////////////////////////////////////////////////////////////////////8CAAEBAwAAAAIA////////DgAGTGlua0RhdGFMaXN0XzEEAAAAAAAFAAAAAwAFAAAABAADAAEBAwAAAAMA////////DgAGTGlua0RhdGFMaXN0XzAEAAAAAQAFAAAAAAAFAAAAAgAEAAYBAwAAAAQA////////DAAGUGVyc29uYWxJZF8wBAAAAAIABQAAAAIABQAAAAEABQAAAAAA////////BQAAAAAA////////BQAAAAA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584813649"/>
  <p:tag name="EMPOWERCHARTSPROPERTIES_B_LENGTH" val="24576"/>
  <p:tag name="DOWN_MIGRATION_INITIAL_LAYOUT_REQUIRED" val="9.2.99"/>
  <p:tag name="RUNTIME_ID" val="7bd80473-7b63-444d-976f-bbf3b53d2ef9"/>
</p:tagLst>
</file>

<file path=ppt/tags/tag41.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gsAAAAAAAAAAAAAIAD///////////////8AAAD///////////////8DAAAAAgD///////8DAAAABAD///////8DAAAABAD///////////////////////////////////////////////////////////////////////////////////////////////////////////////////////////////////////////////////////////////////////////////////////////////////////////////////////////////////////////////////////////////////////////////////////////////////////////////////////////////////////////////////////////////////////////////////////////////////////////////////////////////////////////////////////////////////////////////8BACAA////////////////AAAO////////AwAAAAQA////////////////////////////////////////////////////////////////////////////////////////////////////////////////////////////////////////////////////////////////////////////////////////////////////////////////////////////////////////////////////////////////////////////////////////////////////////////////////////////////////////////////////////////////////////////////////////////////////////////////////////////////////////////////////////////////////////////////////////////////////////////////////////AgABAP///////wUAAAACABAACyLMMJC5piNFvjOa+kH5xZAEAAAAAAADAAAAAAADAAAAAwADAAEA////////BQAAAAMAEAAL08wXqDZVdUapoODv48lGTwQAAAABAAMAAAACAAMAAAAEAAQAAwD///////8FAAAABAAQAAtYYhvl0eIbRrhVb9xvuDEgBAAAAAIAAwAAAAMAAwAAAAEAAwAAAAA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IswwkLmmI0W+M5r6QfnFkAREYXRhAAUAAAAAAk5hbWUADQAAAExpbmtEYXRhTGlzdAAQVmVyc2lvbgAAAAAACUxhc3RXcml0ZQDCFJqxnQEAAAABAP////9hAGEAAAAFX2lkABAAAAAE08wXqDZVdUapoODv48lGTwREYXRhAAUAAAAAAk5hbWUADQAAAExpbmtEYXRhTGlzdAAQVmVyc2lvbgABAAAACUxhc3RXcml0ZQDCFJqxnQEAAAACAP////9wAHAAAAAFX2lkABAAAAAEWGIb5dHiG0a4VW/cb7gxIANEYXRhABYAAAACUGVyc29uYWxJZAABAAAAAAACTmFtZQALAAAAUGVyc29uYWxJZAAQVmVyc2lvbgAAAAAACUxhc3RXcml0ZQDUFJqx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CAP///////wUAAAAEAP///////////////////////////////////////////////////////////////////////////////////////////////////////////////////////////////////////////////////////////////////////////////////////////////////////////////////////////////////////////////////////////////////////////////////////////////////////////////////////////////////////////////////////////////////////////////////////////////////////////////////////////////////////////////////////////////////////////////////////////////wEAIAH///////////////8AAA7///////8FAAAABAD///////////////////////////////////////////////////////////////////////////////////////////////////////////////////////////////////////////////////////////////////////////////////////////////////////////////////////////////////////////////////////////////////////////////////////////////////////////////////////////////////////////////////////////////////////////////////////////////////////////////////////////////////////////////////////////////////////////////////////////////////////////////////////8CAAEBAwAAAAIA////////DgAGTGlua0RhdGFMaXN0XzAEAAAAAAAFAAAAAAAFAAAAAwADAAEBAwAAAAMA////////DgAGTGlua0RhdGFMaXN0XzEEAAAAAQAFAAAAAgAFAAAABAAEAAIBAwAAAAQA////////DAAGUGVyc29uYWxJZF8wBAAAAAIABQAAAAMABQAAAAE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3979583704996"/>
  <p:tag name="EMPOWERCHARTSPROPERTIES_B_LENGTH" val="24576"/>
  <p:tag name="DOWN_MIGRATION_INITIAL_LAYOUT_REQUIRED" val="9.2.99"/>
  <p:tag name="RUNTIME_ID" val="e5636cd7-8254-4d23-9d6b-fd9aafde1db1"/>
</p:tagLst>
</file>

<file path=ppt/tags/tag42.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IBAQEBAQEBAQEBAQEBAQMAAAAAAAAAAwAAAAMAAAAA/////wUA8gsAAAAAAAAAAAAAIAD///////////////8AAAD///////////////8DAAAAAgD///////8DAAAABAD///////8DAAAABAD///////////////////////////////////////////////////////////////////////////////////////////////////////////////////////////////////////////////////////////////////////////////////////////////////////////////////////////////////////////////////////////////////////////////////////////////////////////////////////////////////////////////////////////////////////////////////////////////////////////////////////////////////////////////////////////////////////////////8BACAA////////////////AAAO////////AwAAAAMA////////////////////////////////////////////////////////////////////////////////////////////////////////////////////////////////////////////////////////////////////////////////////////////////////////////////////////////////////////////////////////////////////////////////////////////////////////////////////////////////////////////////////////////////////////////////////////////////////////////////////////////////////////////////////////////////////////////////////////////////////////////////////////AgABAP///////wUAAAACABAAC+oH52Kwn3tOnptrw0yEn38EAAAAAAADAAAAAAADAAAABAADAAIA////////BQAAAAMAEAAL37Vo8sdQ2kOQsyqBXApBwQQAAAABAAMAAAAEAAMAAAABAAMAAAAEAP///////wQAAwD///////8FAAAABAAQAAtenw+8vUDVTo1jtVRvgK9qBAAAAAIAAwAAAAIAAwAAAAMAAwAAAAAAAwAAAAMAAw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6gfnYrCfe06em2vDTISffwREYXRhAAUAAAAAAk5hbWUADQAAAExpbmtEYXRhTGlzdAAQVmVyc2lvbgABAAAACUxhc3RXcml0ZQCADbi1nQEAAAABAP////9hAGEAAAAFX2lkABAAAAAE37Vo8sdQ2kOQsyqBXApBwQREYXRhAAUAAAAAAk5hbWUADQAAAExpbmtEYXRhTGlzdAAQVmVyc2lvbgAAAAAACUxhc3RXcml0ZQCADbi1nQEAAAACAP////9wAHAAAAAFX2lkABAAAAAEXp8PvL1A1U6NY7VUb4CvagNEYXRhABYAAAACUGVyc29uYWxJZAABAAAAAAACTmFtZQALAAAAUGVyc29uYWxJZAAQVmVyc2lvbgAAAAAACUxhc3RXcml0ZQCPD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SDAAAAAAAAAAAAAAgAf///////////////wAAAP///////////////wUAAAADAP///////wUAAAADAP///////////////////////////////////////////////////////////////////////////////////////////////////////////////////////////////////////////////////////////////////////////////////////////////////////////////////////////////////////////////////////////////////////////////////////////////////////////////////////////////////////////////////////////////////////////////////////////////////////////////////////////////////////////////////////////////////////////////////////////////wEAIAH///////////////8AAA7///////8FAAAABAD///////////////////////////////////////////////////////////////////////////////////////////////////////////////////////////////////////////////////////////////////////////////////////////////////////////////////////////////////////////////////////////////////////////////////////////////////////////////////////////////////////////////////////////////////////////////////////////////////////////////////////////////////////////////////////////////////////////////////////////////////////////////////////8CAAEBAwAAAAIA////////DgAGTGlua0RhdGFMaXN0XzEEAAAAAAAFAAAAAwAFAAAABAADAAIBAwAAAAMA////////DgAGTGlua0RhdGFMaXN0XzAEAAAAAQAFAAAAAAAFAAAAAgAFAAAAAAD///////8EAAEBAwAAAAQA////////DAAGUGVyc29uYWxJZF8wBAAAAAIABQAAAAIABQAAAA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4716662"/>
  <p:tag name="EMPOWERCHARTSPROPERTIES_B_LENGTH" val="24576"/>
  <p:tag name="DOWN_MIGRATION_INITIAL_LAYOUT_REQUIRED" val="9.2.99"/>
  <p:tag name="RUNTIME_ID" val="318c359f-012b-4daa-ac44-43f8c3578198"/>
</p:tagLst>
</file>

<file path=ppt/tags/tag43.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QBAQEBAQEBAQEBAQEBAQMAAAAAAAAAAwAAAAMAAAAA/////wUACgwAAAAAAAAAAAAAIAD///////////////8AAAD///////////////8DAAAAAgD///////8DAAAAAgD///////////////////////////////////////////////////////////////////////////////////////////////////////////////////////////////////////////////////////////////////////////////////////////////////////////////////////////////////////////////////////////////////////////////////////////////////////////////////////////////////////////////////////////////////////////////////////////////////////////////////////////////////////////////////////////////////////////////////////////////8BACAA////////////////AAAO////////AwAAAAMA////////////////////////////////////////////////////////////////////////////////////////////////////////////////////////////////////////////////////////////////////////////////////////////////////////////////////////////////////////////////////////////////////////////////////////////////////////////////////////////////////////////////////////////////////////////////////////////////////////////////////////////////////////////////////////////////////////////////////////////////////////////////////////AgACAP///////wUAAAACABAACxsyOzzmQhdJpQIMX/g2Ee4EAAAAAAADAAAAAAADAAAABAADAAAAAAD///////8DAAEA////////BQAAAAMAEAALlSM79WAB+kCUTVo+1fMK4AQAAAABAAMAAAAEAAMAAAABAAQAAQD///////8FAAAABAAQAAtTbHd7Ms5zRYCqFhLppSkwBAAAAAIAAwAAAAIAAwAAAAM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GzI7POZCF0mlAgxf+DYR7gREYXRhAAUAAAAAAk5hbWUADQAAAExpbmtEYXRhTGlzdAAQVmVyc2lvbgABAAAACUxhc3RXcml0ZQDODbi1nQEAAAABAP////9hAGEAAAAFX2lkABAAAAAElSM79WAB+kCUTVo+1fMK4AREYXRhAAUAAAAAAk5hbWUADQAAAExpbmtEYXRhTGlzdAAQVmVyc2lvbgAAAAAACUxhc3RXcml0ZQDODbi1nQEAAAACAP////9wAHAAAAAFX2lkABAAAAAEU2x3ezLOc0WAqhYS6aUpMANEYXRhABYAAAACUGVyc29uYWxJZAABAAAAAAACTmFtZQALAAAAUGVyc29uYWxJZAAQVmVyc2lvbgAAAAAACUxhc3RXcml0ZQDeDbi1nQ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uCwAAAAAAAAAAAAAgAf///////////////wAAAP///////////////wUAAAADAP///////wUAAAACAP///////wUAAAAEAP///////wUAAAAEAP///////////////////////////////////////////////////////////////////////////////////////////////////////////////////////////////////////////////////////////////////////////////////////////////////////////////////////////////////////////////////////////////////////////////////////////////////////////////////////////////////////////////////////////////////////////////////////////////////////////////////////////////////////////////////////////////wEAIAH///////////////8AAA7///////8FAAAABAD///////////////////////////////////////////////////////////////////////////////////////////////////////////////////////////////////////////////////////////////////////////////////////////////////////////////////////////////////////////////////////////////////////////////////////////////////////////////////////////////////////////////////////////////////////////////////////////////////////////////////////////////////////////////////////////////////////////////////////////////////////////////////////8CAAIBAwAAAAIA////////DgAGTGlua0RhdGFMaXN0XzEEAAAAAAAFAAAAAwAFAAAABAAFAAAAAAAFAAAABAADAAEBAwAAAAMA////////DgAGTGlua0RhdGFMaXN0XzAEAAAAAQAFAAAAAAAFAAAAAgAEAAQBAwAAAAQA////////DAAGUGVyc29uYWxJZF8wBAAAAAIABQAAAAIABQAAAAEABQAAAAIA////////BQAAAAA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24670315504887"/>
  <p:tag name="EMPOWERCHARTSPROPERTIES_B_LENGTH" val="24576"/>
  <p:tag name="DOWN_MIGRATION_INITIAL_LAYOUT_REQUIRED" val="9.2.99"/>
  <p:tag name="RUNTIME_ID" val="b57c37ce-b50a-4cc3-a9cb-25182a9e8076"/>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47.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48.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49.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51.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52.xml><?xml version="1.0" encoding="utf-8"?>
<p:tagLst xmlns:a="http://schemas.openxmlformats.org/drawingml/2006/main" xmlns:r="http://schemas.openxmlformats.org/officeDocument/2006/relationships" xmlns:p="http://schemas.openxmlformats.org/presentationml/2006/main">
  <p:tag name="EMPOWERBULLETV2" val="empowerBulletV2"/>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gIBAQEBAQEBAQEBAQEBAQMAAAAAAAAAAwAAAAMAAAAA/////wUA/gsAAAAAAAAAAAAAIAD///////////////8AAAD///////////////8DAAAAAgD///////8DAAAAAgD///////////////////////////////////////////////////////////////////////////////////////////////////////////////////////////////////////////////////////////////////////////////////////////////////////////////////////////////////////////////////////////////////////////////////////////////////////////////////////////////////////////////////////////////////////////////////////////////////////////////////////////////////////////////////////////////////////////////////////////////8BACAA////////////////AAAO////////AwAAAAQA////////////////////////////////////////////////////////////////////////////////////////////////////////////////////////////////////////////////////////////////////////////////////////////////////////////////////////////////////////////////////////////////////////////////////////////////////////////////////////////////////////////////////////////////////////////////////////////////////////////////////////////////////////////////////////////////////////////////////////////////////////////////////////AgACAP///////wUAAAACABAAC5/UP4NXDfNCuNwIG/E9axIEAAAAAAADAAAAAAADAAAAAwADAAAAAAADAAAABAADAAEA////////BQAAAAMAEAALuyWjpubrNkSyzxzn8BnW4AQAAAABAAMAAAACAAMAAAAEAAQAAgD///////8FAAAABAAQAAuazs/WJ75KTY6+Jnxv0TMnBAAAAAIAAwAAAAMAAwAAAAE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n9Q/g1cN80K43Agb8T1rEgREYXRhAAUAAAAAAk5hbWUADQAAAExpbmtEYXRhTGlzdAAQVmVyc2lvbgAAAAAACUxhc3RXcml0ZQCBDxGongEAAAABAP////9hAGEAAAAFX2lkABAAAAAEuyWjpubrNkSyzxzn8BnW4AREYXRhAAUAAAAAAk5hbWUADQAAAExpbmtEYXRhTGlzdAAQVmVyc2lvbgABAAAACUxhc3RXcml0ZQCDDxGongEAAAACAP////9wAHAAAAAFX2lkABAAAAAEms7P1ie+Sk2OviZ8b9EzJwNEYXRhABYAAAACUGVyc29uYWxJZAABAAAAAAACTmFtZQALAAAAUGVyc29uYWxJZAAQVmVyc2lvbgAAAAAACUxhc3RXcml0ZQDNDxGo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AGDAAAAAAAAAAAAAAgAf///////////////wAAAP///////////////wUAAAACAP///////wUAAAACAP///////////////////////////////////////////////////////////////////////////////////////////////////////////////////////////////////////////////////////////////////////////////////////////////////////////////////////////////////////////////////////////////////////////////////////////////////////////////////////////////////////////////////////////////////////////////////////////////////////////////////////////////////////////////////////////////////////////////////////////////wEAIAH///////////////8AAA7///////8FAAAABAD///////////////////////////////////////////////////////////////////////////////////////////////////////////////////////////////////////////////////////////////////////////////////////////////////////////////////////////////////////////////////////////////////////////////////////////////////////////////////////////////////////////////////////////////////////////////////////////////////////////////////////////////////////////////////////////////////////////////////////////////////////////////////////8CAAIBAwAAAAIA////////DgAGTGlua0RhdGFMaXN0XzAEAAAAAAAFAAAAAAAFAAAAAwAFAAAAAAAFAAAABAADAAEBAwAAAAMA////////DgAGTGlua0RhdGFMaXN0XzEEAAAAAQAFAAAAAgAFAAAABAAEAAIBAwAAAAQA////////DAAGUGVyc29uYWxJZF8wBAAAAAIABQAAAAMABQAAAAEABQ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5329510152785"/>
  <p:tag name="EMPOWERCHARTSPROPERTIES_B_LENGTH" val="24576"/>
  <p:tag name="DOWN_MIGRATION_INITIAL_LAYOUT_REQUIRED" val="9.2.99"/>
  <p:tag name="RUNTIME_ID" val="c9a325cc-fecc-4d36-9649-848c1c8a51d6"/>
</p:tagLst>
</file>

<file path=ppt/tags/tag8.xml><?xml version="1.0" encoding="utf-8"?>
<p:tagLst xmlns:a="http://schemas.openxmlformats.org/drawingml/2006/main" xmlns:r="http://schemas.openxmlformats.org/officeDocument/2006/relationships" xmlns:p="http://schemas.openxmlformats.org/presentationml/2006/main">
  <p:tag name="EMPOWERCHARTSPROPERTIES_B_0" val="AAAAAAH//////////wEAAAAAAAAAAAAAACoqIFRoaXMgaXMgYSBMaXRlREIgZmlsZSAqKgcF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wAAAAAAAAAEAAAACQAAAF9pZD0kLl9pZAEDAAAAAAADAAAAAQADAAAAIwAAAENvbWJpSW5kZXg9JC5OYW1lICsgJ18nICsgJC5WZXJzaW9uAQUAAAAAAAUAAAABAAU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QBAQEBAQEBAQEBAQEBAQMAAAAAAAAAAwAAAAMAAAAA/////wUAzgsAAAAAAAAAAAAAIAD///////////////8AAAD///////////////8DAAAABAD///////8DAAAABAD///////8DAAAABAD///////////////////////////////////////////////////////////////////////////////////////////////////////////////////////////////////////////////////////////////////////////////////////////////////////////////////////////////////////////////////////////////////////////////////////////////////////////////////////////////////////////////////////////////////////////////////////////////////////////////////////////////////////////////////////////////////////////////8BACAA////////////////AAAO////////AwAAAAMA////////////////////////////////////////////////////////////////////////////////////////////////////////////////////////////////////////////////////////////////////////////////////////////////////////////////////////////////////////////////////////////////////////////////////////////////////////////////////////////////////////////////////////////////////////////////////////////////////////////////////////////////////////////////////////////////////////////////////////////////////////////////////////AgADAP///////wUAAAACABAAC/xUAHzH4fZDltgw77iYvKMEAAAAAAADAAAABAADAAAAAwADAAAABAADAAAAAwADAAAABAADAAAAAwADAAMA////////BQAAAAMAEAALj+wXrudk4kyaICTwWLOQcwQAAAABAAMAAAACAAMAAAABAAMAAAACAP///////wMAAAACAP///////wQAAwD///////8FAAAABAAQAAsp0QMkZiDoSJwzlEJPVfvrBAAAAAIAAwAAAAAAAwAAAAIAAwAAAAAAAwAAAAIAAwAAAAAAAw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EAAAAAP////8DAJ0OAAAAAAAAAAAAAP////9hAGEAAAAFX2lkABAAAAAE/FQAfMfh9kOW2DDvuJi8owREYXRhAAUAAAAAAk5hbWUADQAAAExpbmtEYXRhTGlzdAAQVmVyc2lvbgAAAAAACUxhc3RXcml0ZQAeEBGongEAAAABAP////9hAGEAAAAFX2lkABAAAAAEj+wXrudk4kyaICTwWLOQcwREYXRhAAUAAAAAAk5hbWUADQAAAExpbmtEYXRhTGlzdAAQVmVyc2lvbgABAAAACUxhc3RXcml0ZQAeEBGongEAAAACAP////9wAHAAAAAFX2lkABAAAAAEKdEDJGYg6EicM5RCT1X76wNEYXRhABYAAAACUGVyc29uYWxJZAABAAAAAAACTmFtZQALAAAAUGVyc29uYWxJZAAQVmVyc2lvbgAAAAAACUxhc3RXcml0ZQBAEBGongE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AwAAAAD/////BQDKCwAAAAAAAAAAAAAgAf///////////////wAAAP///////////////wUAAAACAP///////wUAAAACAP///////wUAAAACAP///////wUAAAAEAP///////////////////////////////////////////////////////////////////////////////////////////////////////////////////////////////////////////////////////////////////////////////////////////////////////////////////////////////////////////////////////////////////////////////////////////////////////////////////////////////////////////////////////////////////////////////////////////////////////////////////////////////////////////////////////////////wEAIAH///////////////8AAA7///////8FAAAABAD///////////////////////////////////////////////////////////////////////////////////////////////////////////////////////////////////////////////////////////////////////////////////////////////////////////////////////////////////////////////////////////////////////////////////////////////////////////////////////////////////////////////////////////////////////////////////////////////////////////////////////////////////////////////////////////////////////////////////////////////////////////////////////8CAAMBAwAAAAIA////////DgAGTGlua0RhdGFMaXN0XzAEAAAAAAAFAAAAAAAFAAAAAwAFAAAAAAAFAAAAAwAFAAAAAAAFAAAAAwADAAMBAwAAAAMA////////DgAGTGlua0RhdGFMaXN0XzEEAAAAAQAFAAAAAgAFAAAABAAFAAAAAgAFAAAABAAFAAAAAgAFAAAABAAEAAQBAwAAAAQA////////DAAGUGVyc29uYWxJZF8wBAAAAAIABQAAAAMABQAAAAEABQAAAAMA////////BQAAAAMA////////BQ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LASTWRITEDATE" val="639165329511344140"/>
  <p:tag name="EMPOWERCHARTSPROPERTIES_B_LENGTH" val="24576"/>
  <p:tag name="DOWN_MIGRATION_INITIAL_LAYOUT_REQUIRED" val="9.2.99"/>
  <p:tag name="RUNTIME_ID" val="1d2c91db-108c-4788-81f4-6fe8c19c5c96"/>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sundexian_Medical_2025">
  <a:themeElements>
    <a:clrScheme name="Bayer_ESS">
      <a:dk1>
        <a:srgbClr val="3C3C3B"/>
      </a:dk1>
      <a:lt1>
        <a:srgbClr val="FFFFFF"/>
      </a:lt1>
      <a:dk2>
        <a:srgbClr val="614762"/>
      </a:dk2>
      <a:lt2>
        <a:srgbClr val="E1D8E2"/>
      </a:lt2>
      <a:accent1>
        <a:srgbClr val="483449"/>
      </a:accent1>
      <a:accent2>
        <a:srgbClr val="5B435D"/>
      </a:accent2>
      <a:accent3>
        <a:srgbClr val="A688A9"/>
      </a:accent3>
      <a:accent4>
        <a:srgbClr val="BBA7BC"/>
      </a:accent4>
      <a:accent5>
        <a:srgbClr val="D3CBD3"/>
      </a:accent5>
      <a:accent6>
        <a:srgbClr val="EC7D01"/>
      </a:accent6>
      <a:hlink>
        <a:srgbClr val="A688A9"/>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solidFill>
              <a:schemeClr val="bg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smtClean="0"/>
        </a:defPPr>
      </a:lstStyle>
    </a:txDef>
  </a:objectDefaults>
  <a:extraClrSchemeLst/>
  <a:extLst>
    <a:ext uri="{05A4C25C-085E-4340-85A3-A5531E510DB2}">
      <thm15:themeFamily xmlns:thm15="http://schemas.microsoft.com/office/thememl/2012/main" name="Bayer_External Speaker Slide Deck _Unbranded Template Option 2_ SYN_V2" id="{77BFEDA5-D582-E344-A948-87FAAFE486AE}" vid="{1BDB4866-0108-A447-8C2E-F8B5580822DE}"/>
    </a:ext>
  </a:extLst>
</a:theme>
</file>

<file path=ppt/theme/theme2.xml><?xml version="1.0" encoding="utf-8"?>
<a:theme xmlns:a="http://schemas.openxmlformats.org/drawingml/2006/main" name="Office Theme">
  <a:themeElements>
    <a:clrScheme name="Rivaroxaban scientific blue wash">
      <a:dk1>
        <a:srgbClr val="000000"/>
      </a:dk1>
      <a:lt1>
        <a:srgbClr val="FFFFFF"/>
      </a:lt1>
      <a:dk2>
        <a:srgbClr val="807F83"/>
      </a:dk2>
      <a:lt2>
        <a:srgbClr val="4F2D7F"/>
      </a:lt2>
      <a:accent1>
        <a:srgbClr val="EC008C"/>
      </a:accent1>
      <a:accent2>
        <a:srgbClr val="F2B646"/>
      </a:accent2>
      <a:accent3>
        <a:srgbClr val="3F978F"/>
      </a:accent3>
      <a:accent4>
        <a:srgbClr val="86715C"/>
      </a:accent4>
      <a:accent5>
        <a:srgbClr val="30BDE4"/>
      </a:accent5>
      <a:accent6>
        <a:srgbClr val="6F3130"/>
      </a:accent6>
      <a:hlink>
        <a:srgbClr val="000000"/>
      </a:hlink>
      <a:folHlink>
        <a:srgbClr val="3F3F3F"/>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pPr>
      <a:bodyPr rtlCol="0" anchor="ctr"/>
      <a:lstStyle>
        <a:defPPr algn="ctr">
          <a:defRPr sz="1100" dirty="0" smtClean="0">
            <a:solidFill>
              <a:schemeClr val="tx1"/>
            </a:solidFill>
          </a:defRPr>
        </a:defPPr>
      </a:lstStyle>
      <a:style>
        <a:lnRef idx="2">
          <a:schemeClr val="accent1">
            <a:shade val="15000"/>
          </a:schemeClr>
        </a:lnRef>
        <a:fillRef idx="1">
          <a:schemeClr val="accent1"/>
        </a:fillRef>
        <a:effectRef idx="0">
          <a:schemeClr val="accent1"/>
        </a:effectRef>
        <a:fontRef idx="minor">
          <a:schemeClr val="lt1"/>
        </a:fontRef>
      </a:style>
    </a:spDef>
    <a:lnDef>
      <a:spPr>
        <a:ln w="12700">
          <a:solidFill>
            <a:schemeClr val="tx1"/>
          </a:solidFill>
          <a:tailEnd type="triangle"/>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9">
    <a:dk1>
      <a:srgbClr val="000000"/>
    </a:dk1>
    <a:lt1>
      <a:srgbClr val="FFFFFF"/>
    </a:lt1>
    <a:dk2>
      <a:srgbClr val="3C3C3B"/>
    </a:dk2>
    <a:lt2>
      <a:srgbClr val="464545"/>
    </a:lt2>
    <a:accent1>
      <a:srgbClr val="ED7D00"/>
    </a:accent1>
    <a:accent2>
      <a:srgbClr val="E49800"/>
    </a:accent2>
    <a:accent3>
      <a:srgbClr val="ED653B"/>
    </a:accent3>
    <a:accent4>
      <a:srgbClr val="E6AD00"/>
    </a:accent4>
    <a:accent5>
      <a:srgbClr val="443247"/>
    </a:accent5>
    <a:accent6>
      <a:srgbClr val="515F34"/>
    </a:accent6>
    <a:hlink>
      <a:srgbClr val="FEB15B"/>
    </a:hlink>
    <a:folHlink>
      <a:srgbClr val="2B3499"/>
    </a:folHlink>
  </a:clrScheme>
  <a:fontScheme name="PowerPoint_XARELTO_2008">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E3F9E213C20A4788EBE6B55EE5E6CC" ma:contentTypeVersion="15" ma:contentTypeDescription="Create a new document." ma:contentTypeScope="" ma:versionID="b22227a50661cb639447e0a23f5232ad">
  <xsd:schema xmlns:xsd="http://www.w3.org/2001/XMLSchema" xmlns:xs="http://www.w3.org/2001/XMLSchema" xmlns:p="http://schemas.microsoft.com/office/2006/metadata/properties" xmlns:ns1="http://schemas.microsoft.com/sharepoint/v3" xmlns:ns2="1a4d292e-883c-434b-96e3-060cfff16c86" xmlns:ns3="39916ca8-e071-4105-9198-06f9fefb6f8a" targetNamespace="http://schemas.microsoft.com/office/2006/metadata/properties" ma:root="true" ma:fieldsID="b407cfd8ecd6966bc78cacee530ad5c8" ns1:_="" ns2:_="" ns3:_="">
    <xsd:import namespace="http://schemas.microsoft.com/sharepoint/v3"/>
    <xsd:import namespace="1a4d292e-883c-434b-96e3-060cfff16c86"/>
    <xsd:import namespace="39916ca8-e071-4105-9198-06f9fefb6f8a"/>
    <xsd:element name="properties">
      <xsd:complexType>
        <xsd:sequence>
          <xsd:element name="documentManagement">
            <xsd:complexType>
              <xsd:all>
                <xsd:element ref="ns2:TaxCatchAll" minOccurs="0"/>
                <xsd:element ref="ns2:TaxCatchAllLabel" minOccurs="0"/>
                <xsd:element ref="ns1:_dlc_Exempt" minOccurs="0"/>
                <xsd:element ref="ns1:_dlc_ExpireDateSaved" minOccurs="0"/>
                <xsd:element ref="ns1:_dlc_ExpireDate"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10" nillable="true" ma:displayName="Exempt from Policy" ma:hidden="true" ma:internalName="_dlc_Exempt" ma:readOnly="false">
      <xsd:simpleType>
        <xsd:restriction base="dms:Unknown"/>
      </xsd:simpleType>
    </xsd:element>
    <xsd:element name="_dlc_ExpireDateSaved" ma:index="11" nillable="true" ma:displayName="Original Expiration Date" ma:hidden="true" ma:internalName="_dlc_ExpireDateSaved" ma:readOnly="false">
      <xsd:simpleType>
        <xsd:restriction base="dms:DateTime"/>
      </xsd:simpleType>
    </xsd:element>
    <xsd:element name="_dlc_ExpireDate" ma:index="12" nillable="true" ma:displayName="Expiration Date" ma:hidden="true" ma:internalName="_dlc_Expire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1a4d292e-883c-434b-96e3-060cfff16c86"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26ad703-1c6f-470a-a998-a55e39036cf9}" ma:internalName="TaxCatchAll" ma:showField="CatchAllData" ma:web="1dad71d8-9810-4038-9b89-83c25a9d710c">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26ad703-1c6f-470a-a998-a55e39036cf9}" ma:internalName="TaxCatchAllLabel" ma:readOnly="true" ma:showField="CatchAllDataLabel" ma:web="1dad71d8-9810-4038-9b89-83c25a9d710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9916ca8-e071-4105-9198-06f9fefb6f8a"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7bc43322-b630-4bac-8b27-31def233d1d0"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a4d292e-883c-434b-96e3-060cfff16c86" xsi:nil="true"/>
    <_dlc_ExpireDateSaved xmlns="http://schemas.microsoft.com/sharepoint/v3" xsi:nil="true"/>
    <_dlc_ExpireDate xmlns="http://schemas.microsoft.com/sharepoint/v3" xsi:nil="true"/>
    <_dlc_Exempt xmlns="http://schemas.microsoft.com/sharepoint/v3" xsi:nil="true"/>
    <lcf76f155ced4ddcb4097134ff3c332f xmlns="39916ca8-e071-4105-9198-06f9fefb6f8a">
      <Terms xmlns="http://schemas.microsoft.com/office/infopath/2007/PartnerControls"/>
    </lcf76f155ced4ddcb4097134ff3c332f>
  </documentManagement>
</p:properties>
</file>

<file path=customXml/item4.xml><?xml version="1.0" encoding="utf-8"?>
<?mso-contentType ?>
<SharedContentType xmlns="Microsoft.SharePoint.Taxonomy.ContentTypeSync" SourceId="7bc43322-b630-4bac-8b27-31def233d1d0" ContentTypeId="0x0101" PreviousValue="false"/>
</file>

<file path=customXml/itemProps1.xml><?xml version="1.0" encoding="utf-8"?>
<ds:datastoreItem xmlns:ds="http://schemas.openxmlformats.org/officeDocument/2006/customXml" ds:itemID="{F78CC3F6-79ED-4282-BDA8-5348D6911903}"/>
</file>

<file path=customXml/itemProps2.xml><?xml version="1.0" encoding="utf-8"?>
<ds:datastoreItem xmlns:ds="http://schemas.openxmlformats.org/officeDocument/2006/customXml" ds:itemID="{D1F1CCC3-8B8E-40A1-9242-6C307174FA40}">
  <ds:schemaRefs>
    <ds:schemaRef ds:uri="http://schemas.microsoft.com/sharepoint/v3/contenttype/forms"/>
  </ds:schemaRefs>
</ds:datastoreItem>
</file>

<file path=customXml/itemProps3.xml><?xml version="1.0" encoding="utf-8"?>
<ds:datastoreItem xmlns:ds="http://schemas.openxmlformats.org/officeDocument/2006/customXml" ds:itemID="{E9E07C14-CD08-4156-8339-402E3BBB424F}">
  <ds:schemaRefs>
    <ds:schemaRef ds:uri="http://schemas.microsoft.com/office/2006/documentManagement/types"/>
    <ds:schemaRef ds:uri="http://schemas.microsoft.com/office/2006/metadata/properties"/>
    <ds:schemaRef ds:uri="http://purl.org/dc/dcmitype/"/>
    <ds:schemaRef ds:uri="http://schemas.microsoft.com/office/infopath/2007/PartnerControls"/>
    <ds:schemaRef ds:uri="http://schemas.openxmlformats.org/package/2006/metadata/core-properties"/>
    <ds:schemaRef ds:uri="b89035fd-014d-4f5b-a6da-d73cda34378d"/>
    <ds:schemaRef ds:uri="http://www.w3.org/XML/1998/namespace"/>
    <ds:schemaRef ds:uri="b3b1a6d6-2e2a-40ba-9d49-88c5ef531a1b"/>
    <ds:schemaRef ds:uri="http://purl.org/dc/terms/"/>
    <ds:schemaRef ds:uri="http://purl.org/dc/elements/1.1/"/>
    <ds:schemaRef ds:uri="1a4d292e-883c-434b-96e3-060cfff16c86"/>
    <ds:schemaRef ds:uri="60f9b0ed-c44e-4c61-9d3d-dc4abc06bbe9"/>
    <ds:schemaRef ds:uri="http://schemas.microsoft.com/sharepoint/v3"/>
  </ds:schemaRefs>
</ds:datastoreItem>
</file>

<file path=customXml/itemProps4.xml><?xml version="1.0" encoding="utf-8"?>
<ds:datastoreItem xmlns:ds="http://schemas.openxmlformats.org/officeDocument/2006/customXml" ds:itemID="{7B90BBBE-14E6-40C1-B563-7B9E76119C73}">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200827_Ozaki_draft0a</Template>
  <TotalTime>297</TotalTime>
  <Words>23094</Words>
  <Application>Microsoft Office PowerPoint</Application>
  <PresentationFormat>On-screen Show (16:9)</PresentationFormat>
  <Paragraphs>2732</Paragraphs>
  <Slides>73</Slides>
  <Notes>72</Notes>
  <HiddenSlides>5</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73</vt:i4>
      </vt:variant>
    </vt:vector>
  </HeadingPairs>
  <TitlesOfParts>
    <vt:vector size="79" baseType="lpstr">
      <vt:lpstr>Aptos</vt:lpstr>
      <vt:lpstr>Arial</vt:lpstr>
      <vt:lpstr>Calibri</vt:lpstr>
      <vt:lpstr>Times New Roman</vt:lpstr>
      <vt:lpstr>Wingdings</vt:lpstr>
      <vt:lpstr>1_Asundexian_Medical_2025</vt:lpstr>
      <vt:lpstr>Asundexian OCEANIC-STROKE Speaker Deck </vt:lpstr>
      <vt:lpstr>PowerPoint Presentation</vt:lpstr>
      <vt:lpstr>Table of Contents</vt:lpstr>
      <vt:lpstr>Stroke incidence and disease burden</vt:lpstr>
      <vt:lpstr>Stroke remains a leading cause of death and serious long-term disability</vt:lpstr>
      <vt:lpstr>Stroke remains a leading cause of death and serious long-term disability</vt:lpstr>
      <vt:lpstr>Stroke places a huge burden on patients and healthcare systems</vt:lpstr>
      <vt:lpstr>Stroke places a huge burden on patients and healthcare systems</vt:lpstr>
      <vt:lpstr>Ischemic stroke is the most common type of stroke</vt:lpstr>
      <vt:lpstr>A majority (80%) of ischemic strokes are non-cardioembolic*  according to TOAST criteria</vt:lpstr>
      <vt:lpstr>Unmet need in secondary stroke prevention</vt:lpstr>
      <vt:lpstr>The risk of secondary stroke remains unacceptably high even with currently available secondary stroke prevention strategies</vt:lpstr>
      <vt:lpstr>Multiple trials investigating ischemic stroke prevention after non-cardioembolic ischemic stroke or TIA have informed current guideline recommendations</vt:lpstr>
      <vt:lpstr>Antiplatelet therapy has been the cornerstone of secondary stroke prevention following a non-cardioembolic ischemic stroke</vt:lpstr>
      <vt:lpstr>Canadian stroke best practice recommendations for stroke prevention after non-cardioembolic ischemic stroke or TIA</vt:lpstr>
      <vt:lpstr>AHA/ASA 2021 guidelines stratify secondary stroke prevention  with DAPT or SAPT according to individual risk</vt:lpstr>
      <vt:lpstr>In patients with minor/moderate stroke or high-risk TIA, ESO guidelines recommend DAPT over SAPT, with combination and duration dependent on individual risk</vt:lpstr>
      <vt:lpstr>ESO 2022 guidelines recommend combination of long-term SAPT  with a low-dose DOAC in patients with ischemic stroke or TIA and  underlying CAD or PAD</vt:lpstr>
      <vt:lpstr>In a meta-analysis of &gt;21,000 patients,* DAPT reduced the risk of  ischemic stroke at the cost of an increased risk of severe bleeding†</vt:lpstr>
      <vt:lpstr>CHANCE: Trial Design </vt:lpstr>
      <vt:lpstr>CHANCE: Key Results </vt:lpstr>
      <vt:lpstr>POINT: Trial Design </vt:lpstr>
      <vt:lpstr>POINT: Key Results  </vt:lpstr>
      <vt:lpstr>THALES: Trial Design </vt:lpstr>
      <vt:lpstr>THALES: Key Results </vt:lpstr>
      <vt:lpstr>COMPASS: Trial Design </vt:lpstr>
      <vt:lpstr>COMPASS: Key Results ​</vt:lpstr>
      <vt:lpstr>The findings from the COMPASS trial support the combination of anticoagulant and antiplatelet therapies and highlight the need for uncoupling hemostasis and thrombosis</vt:lpstr>
      <vt:lpstr>Combining current prevention strategies reduces secondary stroke but is associated with increased bleeding risk, highlighting the need for improvement in SSP</vt:lpstr>
      <vt:lpstr>Rationale for investigating  FXIa inhibitors</vt:lpstr>
      <vt:lpstr>A multitude of evidence supports FXIa as a therapeutic target for disorders that result from thrombotic events</vt:lpstr>
      <vt:lpstr>Risk of cardiovascular events is lower in individuals with  FXI deficiency versus individuals with normal FXI activity </vt:lpstr>
      <vt:lpstr>Genetic studies have demonstrated an association between FXI levels and the risk of ischemic stroke, with no corresponding effects on major bleeding</vt:lpstr>
      <vt:lpstr>Asundexian mechanism of action</vt:lpstr>
      <vt:lpstr>Physiological hemostasis and pathological thrombosis  each rely on the common coagulation pathway</vt:lpstr>
      <vt:lpstr>Hemostasis is initiated by an adventitial Tissue Factor (TF)  burst at site of injury by the extrinsic pathway</vt:lpstr>
      <vt:lpstr>Thrombosis is initiated by lower TF concentrations at sites of atherosclerotic plaque rupture and perpetuated by the thrombin amplification loop</vt:lpstr>
      <vt:lpstr>Targeting FXIa prevents pathological clot formation while leaving  hemostasis intact</vt:lpstr>
      <vt:lpstr>Asundexian is an oral FXIa inhibitor</vt:lpstr>
      <vt:lpstr>Asundexian Phase II:  PACIFIC-STROKE</vt:lpstr>
      <vt:lpstr>PACIFIC-STROKE was a dose-finding study of asundexian  in patients following an acute non-cardioembolic ischemic stroke</vt:lpstr>
      <vt:lpstr>PACIFIC-STROKE recruited patients following an  acute non-cardioembolic ischemic stroke </vt:lpstr>
      <vt:lpstr>There was no significant difference in the primary efficacy outcome  with asundexian versus placebo, which included covert brain infarcts</vt:lpstr>
      <vt:lpstr>The risk of recurrent symptomatic ischemic stroke and TIA were  reduced with asundexian 50 mg versus placebo</vt:lpstr>
      <vt:lpstr>There was a trend for reduced secondary ischemic stroke with  asundexian 50 mg in patients with underlying atherosclerotic disease</vt:lpstr>
      <vt:lpstr>A similar proportion of major bleeding events was observed across  all doses of asundexian versus placebo</vt:lpstr>
      <vt:lpstr>The PACIFIC-STROKE trial provided strong scientific rationale  to continue with OCEANIC-STROKE</vt:lpstr>
      <vt:lpstr>Asundexian Phase III:  OCEANIC-STROKE</vt:lpstr>
      <vt:lpstr>OCEANIC-STROKE is a Phase III study in patients who have had a  non-cardioembolic ischemic stroke or high-risk TIA </vt:lpstr>
      <vt:lpstr>OCEANIC-STROKE is an international Phase III study  conducted across 702 sites in 37 countries1</vt:lpstr>
      <vt:lpstr>OCEANIC-STROKE enrolled a wide range of ischemic stroke subtypes</vt:lpstr>
      <vt:lpstr>OCEANIC-STROKE assessed clinically relevant efficacy and safety outcomes</vt:lpstr>
      <vt:lpstr>OCEANIC-STROKE excluded patients based on specific  medical history and prior concomitant medications</vt:lpstr>
      <vt:lpstr>Robust, pragmatic methodology aimed to generate   high-quality evidence applicable to broad populations   </vt:lpstr>
      <vt:lpstr>Baseline demographics are representative of an  international stroke population</vt:lpstr>
      <vt:lpstr>The index event included a broad range of TOAST stroke  subtypes, including small vessel disease</vt:lpstr>
      <vt:lpstr>Dual antiplatelet therapy (ASA and a P2Y12 inhibitor) was planned  as initial treatment in 62.6% of participants at randomization </vt:lpstr>
      <vt:lpstr>The Phase III OCEANIC-STROKE findings are generalizable  to the broader stroke population</vt:lpstr>
      <vt:lpstr>Asundexian 50 mg provided an early and sustained  benefit in reducing the risk of secondary ischemic stroke</vt:lpstr>
      <vt:lpstr>Efficacy outcomes</vt:lpstr>
      <vt:lpstr>A consistent effect was observed with asundexian 50 mg in prespecified subgroups</vt:lpstr>
      <vt:lpstr>Consistent efficacy of asundexian was observed irrespective  of underlying etiology </vt:lpstr>
      <vt:lpstr>Asundexian 50 mg, in combination with antiplatelet  therapy, did not increase major bleeding at any time point</vt:lpstr>
      <vt:lpstr>Safety outcomes </vt:lpstr>
      <vt:lpstr>Asundexian was consistent across safety outcomes,  irrespective of underlying etiology  </vt:lpstr>
      <vt:lpstr>Participants receiving asundexian 50 mg once daily, in combination with antiplatelet therapy, experienced lower rates of recurrent ischemic stroke without an increase in major bleeding</vt:lpstr>
      <vt:lpstr>FXI inhibitors in clinical development</vt:lpstr>
      <vt:lpstr>Other FXIa inhibitors are being explored for utility in SSP,  as well as various other thrombotic disorders</vt:lpstr>
      <vt:lpstr>Multiple FXI/FXIa-targeting molecules are  in clinical development</vt:lpstr>
      <vt:lpstr>Appendix</vt:lpstr>
      <vt:lpstr>Factor XIa has a minor role for thrombin generation in hemostasis but is essential for thrombosis1–6</vt:lpstr>
      <vt:lpstr>FXIa inhibition uncouples hemostasis from thrombosis1–6</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Real-World Adherence and Persistence to Direct Oral Anticoagulants in Patients with Atrial Fibrillation</dc:title>
  <dc:creator>Tom Rowles (HCG)</dc:creator>
  <cp:lastModifiedBy>Joeffre Braga</cp:lastModifiedBy>
  <cp:revision>9</cp:revision>
  <cp:lastPrinted>2015-02-19T12:54:35Z</cp:lastPrinted>
  <dcterms:created xsi:type="dcterms:W3CDTF">2020-08-27T09:35:39Z</dcterms:created>
  <dcterms:modified xsi:type="dcterms:W3CDTF">2026-07-28T16:51:53Z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f850223-87a8-40c3-9eb2-432606efca2a_Enabled">
    <vt:lpwstr>true</vt:lpwstr>
  </property>
  <property fmtid="{D5CDD505-2E9C-101B-9397-08002B2CF9AE}" pid="3" name="MSIP_Label_7f850223-87a8-40c3-9eb2-432606efca2a_SetDate">
    <vt:lpwstr>2023-10-13T14:17:42Z</vt:lpwstr>
  </property>
  <property fmtid="{D5CDD505-2E9C-101B-9397-08002B2CF9AE}" pid="4" name="MSIP_Label_7f850223-87a8-40c3-9eb2-432606efca2a_Method">
    <vt:lpwstr>Standard</vt:lpwstr>
  </property>
  <property fmtid="{D5CDD505-2E9C-101B-9397-08002B2CF9AE}" pid="5" name="MSIP_Label_7f850223-87a8-40c3-9eb2-432606efca2a_Name">
    <vt:lpwstr>7f850223-87a8-40c3-9eb2-432606efca2a</vt:lpwstr>
  </property>
  <property fmtid="{D5CDD505-2E9C-101B-9397-08002B2CF9AE}" pid="6" name="MSIP_Label_7f850223-87a8-40c3-9eb2-432606efca2a_SiteId">
    <vt:lpwstr>fcb2b37b-5da0-466b-9b83-0014b67a7c78</vt:lpwstr>
  </property>
  <property fmtid="{D5CDD505-2E9C-101B-9397-08002B2CF9AE}" pid="7" name="MSIP_Label_7f850223-87a8-40c3-9eb2-432606efca2a_ActionId">
    <vt:lpwstr>fce96305-7bf6-48f6-8745-695c4cbf9fac</vt:lpwstr>
  </property>
  <property fmtid="{D5CDD505-2E9C-101B-9397-08002B2CF9AE}" pid="8" name="MSIP_Label_7f850223-87a8-40c3-9eb2-432606efca2a_ContentBits">
    <vt:lpwstr>0</vt:lpwstr>
  </property>
  <property fmtid="{D5CDD505-2E9C-101B-9397-08002B2CF9AE}" pid="9" name="MediaServiceImageTags">
    <vt:lpwstr/>
  </property>
  <property fmtid="{D5CDD505-2E9C-101B-9397-08002B2CF9AE}" pid="10" name="ArticulateGUID">
    <vt:lpwstr>3354166E-B659-46B6-AAE7-B178557A7A3A</vt:lpwstr>
  </property>
  <property fmtid="{D5CDD505-2E9C-101B-9397-08002B2CF9AE}" pid="11" name="ArticulatePath">
    <vt:lpwstr>https://primemedica-my.sharepoint.com/personal/paul_lloyd-fitzgerald_primeglobalpeople_com/Documents/Microsoft Teams Chat Files/2023-10-25_Asundexian Speaker Deck_d1.3_Redraws v1.1</vt:lpwstr>
  </property>
  <property fmtid="{D5CDD505-2E9C-101B-9397-08002B2CF9AE}" pid="12" name="Order">
    <vt:r8>2700</vt:r8>
  </property>
  <property fmtid="{D5CDD505-2E9C-101B-9397-08002B2CF9AE}" pid="13" name="xd_Signature">
    <vt:bool>false</vt:bool>
  </property>
  <property fmtid="{D5CDD505-2E9C-101B-9397-08002B2CF9AE}" pid="14" name="xd_ProgID">
    <vt:lpwstr/>
  </property>
  <property fmtid="{D5CDD505-2E9C-101B-9397-08002B2CF9AE}" pid="15" name="ComplianceAssetId">
    <vt:lpwstr/>
  </property>
  <property fmtid="{D5CDD505-2E9C-101B-9397-08002B2CF9AE}" pid="16" name="TemplateUrl">
    <vt:lpwstr/>
  </property>
  <property fmtid="{D5CDD505-2E9C-101B-9397-08002B2CF9AE}" pid="17" name="_ExtendedDescription">
    <vt:lpwstr/>
  </property>
  <property fmtid="{D5CDD505-2E9C-101B-9397-08002B2CF9AE}" pid="18" name="TriggerFlowInfo">
    <vt:lpwstr/>
  </property>
  <property fmtid="{D5CDD505-2E9C-101B-9397-08002B2CF9AE}" pid="19" name="SharedWithUsers">
    <vt:lpwstr>31;#Limited Access System Group For Web 0d6fcb08-de99-46c7-b9dd-7f631591bf8e;#147;#Hardi Mundl;#115;#Hans van Giezen;#83;#Eva Muehlhofer;#300;#Thomas Viethen;#102;#Stefan Heitmeier;#116;#Friederike Sarah Kanefendt;#14;#Antonieta Bomfim Wirtz;#18;#Jason Xeni</vt:lpwstr>
  </property>
  <property fmtid="{D5CDD505-2E9C-101B-9397-08002B2CF9AE}" pid="20" name="ContentTypeId">
    <vt:lpwstr>0x01010001E3F9E213C20A4788EBE6B55EE5E6CC</vt:lpwstr>
  </property>
</Properties>
</file>